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6" r:id="rId4"/>
    <p:sldMasterId id="2147483731" r:id="rId5"/>
    <p:sldMasterId id="2147483733" r:id="rId6"/>
    <p:sldMasterId id="2147483735" r:id="rId7"/>
    <p:sldMasterId id="2147483714" r:id="rId8"/>
    <p:sldMasterId id="2147483721" r:id="rId9"/>
    <p:sldMasterId id="2147483697" r:id="rId10"/>
    <p:sldMasterId id="2147483742" r:id="rId11"/>
    <p:sldMasterId id="2147483686" r:id="rId12"/>
    <p:sldMasterId id="2147483744" r:id="rId13"/>
    <p:sldMasterId id="2147483748" r:id="rId14"/>
    <p:sldMasterId id="2147483750" r:id="rId15"/>
    <p:sldMasterId id="2147483752" r:id="rId16"/>
    <p:sldMasterId id="2147483754" r:id="rId17"/>
  </p:sldMasterIdLst>
  <p:notesMasterIdLst>
    <p:notesMasterId r:id="rId36"/>
  </p:notesMasterIdLst>
  <p:sldIdLst>
    <p:sldId id="257" r:id="rId18"/>
    <p:sldId id="311" r:id="rId19"/>
    <p:sldId id="1418" r:id="rId20"/>
    <p:sldId id="1425" r:id="rId21"/>
    <p:sldId id="574" r:id="rId22"/>
    <p:sldId id="1416" r:id="rId23"/>
    <p:sldId id="313" r:id="rId24"/>
    <p:sldId id="1417" r:id="rId25"/>
    <p:sldId id="396" r:id="rId26"/>
    <p:sldId id="1439" r:id="rId27"/>
    <p:sldId id="580" r:id="rId28"/>
    <p:sldId id="577" r:id="rId29"/>
    <p:sldId id="1438" r:id="rId30"/>
    <p:sldId id="589" r:id="rId31"/>
    <p:sldId id="1402" r:id="rId32"/>
    <p:sldId id="1411" r:id="rId33"/>
    <p:sldId id="1435" r:id="rId34"/>
    <p:sldId id="285"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Gill Sans MT" panose="020B0502020104020203" pitchFamily="34" charset="0"/>
      <p:regular r:id="rId43"/>
      <p:bold r:id="rId44"/>
      <p:italic r:id="rId45"/>
      <p:boldItalic r:id="rId46"/>
    </p:embeddedFont>
    <p:embeddedFont>
      <p:font typeface="Myriad Pro" panose="020B0503030403020204" charset="0"/>
      <p:regular r:id="rId47"/>
      <p:bold r:id="rId48"/>
    </p:embeddedFont>
    <p:embeddedFont>
      <p:font typeface="Sabon Next LT" panose="02000500000000000000" pitchFamily="2" charset="0"/>
      <p:regular r:id="rId49"/>
      <p:bold r:id="rId50"/>
      <p:italic r:id="rId51"/>
      <p:boldItalic r:id="rId52"/>
    </p:embeddedFont>
    <p:embeddedFont>
      <p:font typeface="Sakkal Majalla" panose="02000000000000000000" pitchFamily="2" charset="-78"/>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7D3"/>
    <a:srgbClr val="CFD5EA"/>
    <a:srgbClr val="4472C4"/>
    <a:srgbClr val="00B0BF"/>
    <a:srgbClr val="92DDE4"/>
    <a:srgbClr val="0089C0"/>
    <a:srgbClr val="000000"/>
    <a:srgbClr val="065B82"/>
    <a:srgbClr val="EEEDEC"/>
    <a:srgbClr val="EA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0B1BF-532D-455C-8EB1-26B30BC65ADC}" v="27" dt="2022-02-25T14:30:37.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0"/>
    <p:restoredTop sz="75843" autoAdjust="0"/>
  </p:normalViewPr>
  <p:slideViewPr>
    <p:cSldViewPr snapToGrid="0" snapToObjects="1">
      <p:cViewPr varScale="1">
        <p:scale>
          <a:sx n="50" d="100"/>
          <a:sy n="50" d="100"/>
        </p:scale>
        <p:origin x="1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3.fntdata"/><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2.fntdata"/><Relationship Id="rId46" Type="http://schemas.openxmlformats.org/officeDocument/2006/relationships/font" Target="fonts/font10.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15.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16D0B-6A85-45A9-A26E-EBD6E95703E9}" type="doc">
      <dgm:prSet loTypeId="urn:microsoft.com/office/officeart/2005/8/layout/hProcess9" loCatId="process" qsTypeId="urn:microsoft.com/office/officeart/2005/8/quickstyle/simple1" qsCatId="simple" csTypeId="urn:microsoft.com/office/officeart/2005/8/colors/accent1_2" csCatId="accent1" phldr="1"/>
      <dgm:spPr/>
    </dgm:pt>
    <dgm:pt modelId="{8CEAAF58-2ADF-4765-8091-E1027592DA80}">
      <dgm:prSet phldrT="[Text]"/>
      <dgm:spPr>
        <a:solidFill>
          <a:srgbClr val="4472C4"/>
        </a:solidFill>
      </dgm:spPr>
      <dgm:t>
        <a:bodyPr/>
        <a:lstStyle/>
        <a:p>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نقد متعدد الاستخدامات يتم تسليمه ضمن إطار عمل إدارة الحالة (أي يستهدف مركز الرعاية الصحية مع تخصص صحي معين</a:t>
          </a:r>
          <a:endParaRPr lang="en-GB" dirty="0">
            <a:solidFill>
              <a:schemeClr val="bg1"/>
            </a:solidFill>
          </a:endParaRPr>
        </a:p>
      </dgm:t>
    </dgm:pt>
    <dgm:pt modelId="{1C4BE2CD-781B-407E-8A8D-DDAF9962E1BF}" type="parTrans" cxnId="{75078431-6A84-480D-BF4B-64994C88A90D}">
      <dgm:prSet/>
      <dgm:spPr/>
      <dgm:t>
        <a:bodyPr/>
        <a:lstStyle/>
        <a:p>
          <a:endParaRPr lang="en-GB"/>
        </a:p>
      </dgm:t>
    </dgm:pt>
    <dgm:pt modelId="{C739FC69-3445-4F96-BC8A-62F802EC8563}" type="sibTrans" cxnId="{75078431-6A84-480D-BF4B-64994C88A90D}">
      <dgm:prSet/>
      <dgm:spPr/>
      <dgm:t>
        <a:bodyPr/>
        <a:lstStyle/>
        <a:p>
          <a:endParaRPr lang="en-GB"/>
        </a:p>
      </dgm:t>
    </dgm:pt>
    <dgm:pt modelId="{4F2F40AB-118B-4B4A-A564-63AD31C8E789}">
      <dgm:prSet phldrT="[Text]"/>
      <dgm:spPr>
        <a:solidFill>
          <a:srgbClr val="4472C4"/>
        </a:solidFill>
      </dgm:spPr>
      <dgm:t>
        <a:bodyPr/>
        <a:lstStyle/>
        <a:p>
          <a:pPr>
            <a:buClrTx/>
            <a:buSzTx/>
            <a:buFontTx/>
            <a:buNone/>
          </a:pPr>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التحويلات النقدية المقدمة مسبقًا لاحتياجات صحية محددة</a:t>
          </a:r>
          <a:endParaRPr lang="en-GB" dirty="0">
            <a:solidFill>
              <a:schemeClr val="bg1"/>
            </a:solidFill>
          </a:endParaRPr>
        </a:p>
      </dgm:t>
    </dgm:pt>
    <dgm:pt modelId="{62997993-ADDA-4A65-BBA4-41B59389C85A}" type="parTrans" cxnId="{F092F30F-4709-4F76-A352-C30258021078}">
      <dgm:prSet/>
      <dgm:spPr/>
      <dgm:t>
        <a:bodyPr/>
        <a:lstStyle/>
        <a:p>
          <a:endParaRPr lang="en-GB"/>
        </a:p>
      </dgm:t>
    </dgm:pt>
    <dgm:pt modelId="{1DAE43D1-EB73-47CE-BA11-8A067EE2EAA6}" type="sibTrans" cxnId="{F092F30F-4709-4F76-A352-C30258021078}">
      <dgm:prSet/>
      <dgm:spPr/>
      <dgm:t>
        <a:bodyPr/>
        <a:lstStyle/>
        <a:p>
          <a:endParaRPr lang="en-GB"/>
        </a:p>
      </dgm:t>
    </dgm:pt>
    <dgm:pt modelId="{0F35B324-AEDD-4D37-A4F8-7C65EDCE0B41}">
      <dgm:prSet phldrT="[Text]"/>
      <dgm:spPr>
        <a:solidFill>
          <a:srgbClr val="4472C4"/>
        </a:solidFill>
      </dgm:spPr>
      <dgm:t>
        <a:bodyPr/>
        <a:lstStyle/>
        <a:p>
          <a:pPr>
            <a:buClrTx/>
            <a:buSzTx/>
            <a:buFontTx/>
            <a:buNone/>
          </a:pPr>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التحويلات النقدية المشروطة (أي النقد المقدم بعد اتخاذ إجراء)</a:t>
          </a:r>
          <a:endParaRPr lang="en-GB" dirty="0">
            <a:solidFill>
              <a:schemeClr val="bg1"/>
            </a:solidFill>
          </a:endParaRPr>
        </a:p>
      </dgm:t>
    </dgm:pt>
    <dgm:pt modelId="{CB8847AA-0B69-43ED-8210-5FA20326B784}" type="parTrans" cxnId="{2CD9CB00-18BE-4447-8260-E3EFE51992C2}">
      <dgm:prSet/>
      <dgm:spPr/>
      <dgm:t>
        <a:bodyPr/>
        <a:lstStyle/>
        <a:p>
          <a:endParaRPr lang="en-GB"/>
        </a:p>
      </dgm:t>
    </dgm:pt>
    <dgm:pt modelId="{D2A40D64-E3E7-4553-9816-0157B02434EC}" type="sibTrans" cxnId="{2CD9CB00-18BE-4447-8260-E3EFE51992C2}">
      <dgm:prSet/>
      <dgm:spPr/>
      <dgm:t>
        <a:bodyPr/>
        <a:lstStyle/>
        <a:p>
          <a:endParaRPr lang="en-GB"/>
        </a:p>
      </dgm:t>
    </dgm:pt>
    <dgm:pt modelId="{3AB65528-20D2-4824-A7C3-7B3F70B0F727}">
      <dgm:prSet phldrT="[Text]"/>
      <dgm:spPr>
        <a:solidFill>
          <a:srgbClr val="4472C4"/>
        </a:solidFill>
      </dgm:spPr>
      <dgm:t>
        <a:bodyPr/>
        <a:lstStyle/>
        <a:p>
          <a:pPr>
            <a:buClrTx/>
            <a:buSzTx/>
            <a:buFontTx/>
            <a:buNone/>
          </a:pPr>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قسائم لرعاية صحية محددة (مثل رعاية التوليد)</a:t>
          </a:r>
          <a:endParaRPr lang="en-GB" dirty="0">
            <a:solidFill>
              <a:schemeClr val="bg1"/>
            </a:solidFill>
          </a:endParaRPr>
        </a:p>
      </dgm:t>
    </dgm:pt>
    <dgm:pt modelId="{0CF03D90-9DE3-4F63-91C1-41E44203E996}" type="parTrans" cxnId="{A9BD727C-AAA3-4139-AA9C-152AF89F258C}">
      <dgm:prSet/>
      <dgm:spPr/>
      <dgm:t>
        <a:bodyPr/>
        <a:lstStyle/>
        <a:p>
          <a:endParaRPr lang="en-GB"/>
        </a:p>
      </dgm:t>
    </dgm:pt>
    <dgm:pt modelId="{3BD03BA9-3310-4929-9279-F35DDAE74950}" type="sibTrans" cxnId="{A9BD727C-AAA3-4139-AA9C-152AF89F258C}">
      <dgm:prSet/>
      <dgm:spPr/>
      <dgm:t>
        <a:bodyPr/>
        <a:lstStyle/>
        <a:p>
          <a:endParaRPr lang="en-GB"/>
        </a:p>
      </dgm:t>
    </dgm:pt>
    <dgm:pt modelId="{7B94E2C1-68EA-41E0-A2E6-79A01F5AB250}">
      <dgm:prSet phldrT="[Text]"/>
      <dgm:spPr>
        <a:solidFill>
          <a:srgbClr val="4472C4"/>
        </a:solidFill>
      </dgm:spPr>
      <dgm:t>
        <a:bodyPr/>
        <a:lstStyle/>
        <a:p>
          <a:pPr>
            <a:buClrTx/>
            <a:buSzTx/>
            <a:buFontTx/>
            <a:buNone/>
          </a:pPr>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قسائم قيمة (أي قسائم ذات سقف مالي)</a:t>
          </a:r>
          <a:endParaRPr lang="en-GB" dirty="0">
            <a:solidFill>
              <a:schemeClr val="bg1"/>
            </a:solidFill>
          </a:endParaRPr>
        </a:p>
      </dgm:t>
    </dgm:pt>
    <dgm:pt modelId="{B50A9683-CE7C-42F2-AE75-824D293DFF66}" type="parTrans" cxnId="{07C2ED6F-F449-496E-8B7E-DF8A58A554C5}">
      <dgm:prSet/>
      <dgm:spPr/>
      <dgm:t>
        <a:bodyPr/>
        <a:lstStyle/>
        <a:p>
          <a:endParaRPr lang="en-GB"/>
        </a:p>
      </dgm:t>
    </dgm:pt>
    <dgm:pt modelId="{263E391E-D62E-47C5-B9B4-E02899A984DA}" type="sibTrans" cxnId="{07C2ED6F-F449-496E-8B7E-DF8A58A554C5}">
      <dgm:prSet/>
      <dgm:spPr/>
      <dgm:t>
        <a:bodyPr/>
        <a:lstStyle/>
        <a:p>
          <a:endParaRPr lang="en-GB"/>
        </a:p>
      </dgm:t>
    </dgm:pt>
    <dgm:pt modelId="{C3B187C1-E379-4951-A1CB-E511EBB7F483}">
      <dgm:prSet phldrT="[Text]"/>
      <dgm:spPr>
        <a:solidFill>
          <a:srgbClr val="4472C4"/>
        </a:solidFill>
      </dgm:spPr>
      <dgm:t>
        <a:bodyPr/>
        <a:lstStyle/>
        <a:p>
          <a:pPr>
            <a:buClrTx/>
            <a:buSzTx/>
            <a:buFontTx/>
            <a:buNone/>
          </a:pPr>
          <a:r>
            <a:rPr kumimoji="0" lang="ar-JO" b="0" i="0" u="none" strike="noStrike" cap="none" spc="0" normalizeH="0" baseline="0" noProof="0" dirty="0">
              <a:ln>
                <a:noFill/>
              </a:ln>
              <a:solidFill>
                <a:schemeClr val="bg1"/>
              </a:solidFill>
              <a:effectLst/>
              <a:uLnTx/>
              <a:uFillTx/>
              <a:latin typeface="Calibri" panose="020F0502020204030204"/>
              <a:ea typeface="+mn-ea"/>
              <a:cs typeface="Arial" panose="020B0604020202020204" pitchFamily="34" charset="0"/>
            </a:rPr>
            <a:t>سداد تكاليف الرعاية الصحية المحددة للمستفيدين المستهدفين</a:t>
          </a:r>
          <a:endParaRPr lang="en-GB" dirty="0">
            <a:solidFill>
              <a:schemeClr val="bg1"/>
            </a:solidFill>
          </a:endParaRPr>
        </a:p>
      </dgm:t>
    </dgm:pt>
    <dgm:pt modelId="{8ED23A1C-0806-4D69-8B40-1314A4EF272A}" type="parTrans" cxnId="{86348C75-2B05-470A-88AA-2937DBB2B440}">
      <dgm:prSet/>
      <dgm:spPr/>
      <dgm:t>
        <a:bodyPr/>
        <a:lstStyle/>
        <a:p>
          <a:endParaRPr lang="en-GB"/>
        </a:p>
      </dgm:t>
    </dgm:pt>
    <dgm:pt modelId="{013C2CDB-CA8C-48DB-B737-8665A7BCA77B}" type="sibTrans" cxnId="{86348C75-2B05-470A-88AA-2937DBB2B440}">
      <dgm:prSet/>
      <dgm:spPr/>
      <dgm:t>
        <a:bodyPr/>
        <a:lstStyle/>
        <a:p>
          <a:endParaRPr lang="en-GB"/>
        </a:p>
      </dgm:t>
    </dgm:pt>
    <dgm:pt modelId="{F1537581-7507-4F0F-BD14-3AA1D92F5E8F}" type="pres">
      <dgm:prSet presAssocID="{8BB16D0B-6A85-45A9-A26E-EBD6E95703E9}" presName="CompostProcess" presStyleCnt="0">
        <dgm:presLayoutVars>
          <dgm:dir/>
          <dgm:resizeHandles val="exact"/>
        </dgm:presLayoutVars>
      </dgm:prSet>
      <dgm:spPr/>
    </dgm:pt>
    <dgm:pt modelId="{FDB45884-C6F2-43BC-B53B-E2E05D7FC343}" type="pres">
      <dgm:prSet presAssocID="{8BB16D0B-6A85-45A9-A26E-EBD6E95703E9}" presName="arrow" presStyleLbl="bgShp" presStyleIdx="0" presStyleCnt="1" custScaleX="117647" custLinFactNeighborX="0" custLinFactNeighborY="-3537"/>
      <dgm:spPr>
        <a:solidFill>
          <a:srgbClr val="CFD5EA"/>
        </a:solidFill>
      </dgm:spPr>
    </dgm:pt>
    <dgm:pt modelId="{E74A482B-0E15-4C10-B324-78AE44F36518}" type="pres">
      <dgm:prSet presAssocID="{8BB16D0B-6A85-45A9-A26E-EBD6E95703E9}" presName="linearProcess" presStyleCnt="0"/>
      <dgm:spPr/>
    </dgm:pt>
    <dgm:pt modelId="{300276BA-5046-4546-BA6F-5C80936F2B3A}" type="pres">
      <dgm:prSet presAssocID="{8CEAAF58-2ADF-4765-8091-E1027592DA80}" presName="textNode" presStyleLbl="node1" presStyleIdx="0" presStyleCnt="6">
        <dgm:presLayoutVars>
          <dgm:bulletEnabled val="1"/>
        </dgm:presLayoutVars>
      </dgm:prSet>
      <dgm:spPr/>
    </dgm:pt>
    <dgm:pt modelId="{39E215A2-BEAE-4AA2-98E2-F6537F69D0A1}" type="pres">
      <dgm:prSet presAssocID="{C739FC69-3445-4F96-BC8A-62F802EC8563}" presName="sibTrans" presStyleCnt="0"/>
      <dgm:spPr/>
    </dgm:pt>
    <dgm:pt modelId="{315C3522-F982-474D-AF7B-96530E2C7D8F}" type="pres">
      <dgm:prSet presAssocID="{4F2F40AB-118B-4B4A-A564-63AD31C8E789}" presName="textNode" presStyleLbl="node1" presStyleIdx="1" presStyleCnt="6">
        <dgm:presLayoutVars>
          <dgm:bulletEnabled val="1"/>
        </dgm:presLayoutVars>
      </dgm:prSet>
      <dgm:spPr/>
    </dgm:pt>
    <dgm:pt modelId="{5DFCC538-EDC0-4C80-8536-A65067A1E9A2}" type="pres">
      <dgm:prSet presAssocID="{1DAE43D1-EB73-47CE-BA11-8A067EE2EAA6}" presName="sibTrans" presStyleCnt="0"/>
      <dgm:spPr/>
    </dgm:pt>
    <dgm:pt modelId="{51739890-A301-4553-BF39-339AD58553AE}" type="pres">
      <dgm:prSet presAssocID="{0F35B324-AEDD-4D37-A4F8-7C65EDCE0B41}" presName="textNode" presStyleLbl="node1" presStyleIdx="2" presStyleCnt="6">
        <dgm:presLayoutVars>
          <dgm:bulletEnabled val="1"/>
        </dgm:presLayoutVars>
      </dgm:prSet>
      <dgm:spPr/>
    </dgm:pt>
    <dgm:pt modelId="{D5E9CC9A-55AD-4167-99B8-EC7D38080757}" type="pres">
      <dgm:prSet presAssocID="{D2A40D64-E3E7-4553-9816-0157B02434EC}" presName="sibTrans" presStyleCnt="0"/>
      <dgm:spPr/>
    </dgm:pt>
    <dgm:pt modelId="{525453AA-C10D-4513-B5A6-573C7F46847A}" type="pres">
      <dgm:prSet presAssocID="{3AB65528-20D2-4824-A7C3-7B3F70B0F727}" presName="textNode" presStyleLbl="node1" presStyleIdx="3" presStyleCnt="6">
        <dgm:presLayoutVars>
          <dgm:bulletEnabled val="1"/>
        </dgm:presLayoutVars>
      </dgm:prSet>
      <dgm:spPr/>
    </dgm:pt>
    <dgm:pt modelId="{C747FCB4-85DE-456F-BC20-ACF4DBA084BD}" type="pres">
      <dgm:prSet presAssocID="{3BD03BA9-3310-4929-9279-F35DDAE74950}" presName="sibTrans" presStyleCnt="0"/>
      <dgm:spPr/>
    </dgm:pt>
    <dgm:pt modelId="{FA841EDB-59F8-4B72-94C1-FD1D4046F186}" type="pres">
      <dgm:prSet presAssocID="{7B94E2C1-68EA-41E0-A2E6-79A01F5AB250}" presName="textNode" presStyleLbl="node1" presStyleIdx="4" presStyleCnt="6">
        <dgm:presLayoutVars>
          <dgm:bulletEnabled val="1"/>
        </dgm:presLayoutVars>
      </dgm:prSet>
      <dgm:spPr/>
    </dgm:pt>
    <dgm:pt modelId="{62615776-34F9-4D16-9B39-CD43945146E2}" type="pres">
      <dgm:prSet presAssocID="{263E391E-D62E-47C5-B9B4-E02899A984DA}" presName="sibTrans" presStyleCnt="0"/>
      <dgm:spPr/>
    </dgm:pt>
    <dgm:pt modelId="{EFC2FF22-CA9C-41F2-8698-5B7466C977F9}" type="pres">
      <dgm:prSet presAssocID="{C3B187C1-E379-4951-A1CB-E511EBB7F483}" presName="textNode" presStyleLbl="node1" presStyleIdx="5" presStyleCnt="6">
        <dgm:presLayoutVars>
          <dgm:bulletEnabled val="1"/>
        </dgm:presLayoutVars>
      </dgm:prSet>
      <dgm:spPr/>
    </dgm:pt>
  </dgm:ptLst>
  <dgm:cxnLst>
    <dgm:cxn modelId="{2CD9CB00-18BE-4447-8260-E3EFE51992C2}" srcId="{8BB16D0B-6A85-45A9-A26E-EBD6E95703E9}" destId="{0F35B324-AEDD-4D37-A4F8-7C65EDCE0B41}" srcOrd="2" destOrd="0" parTransId="{CB8847AA-0B69-43ED-8210-5FA20326B784}" sibTransId="{D2A40D64-E3E7-4553-9816-0157B02434EC}"/>
    <dgm:cxn modelId="{F092F30F-4709-4F76-A352-C30258021078}" srcId="{8BB16D0B-6A85-45A9-A26E-EBD6E95703E9}" destId="{4F2F40AB-118B-4B4A-A564-63AD31C8E789}" srcOrd="1" destOrd="0" parTransId="{62997993-ADDA-4A65-BBA4-41B59389C85A}" sibTransId="{1DAE43D1-EB73-47CE-BA11-8A067EE2EAA6}"/>
    <dgm:cxn modelId="{EF2D6913-91C8-44EF-8F92-26D519B3B56B}" type="presOf" srcId="{4F2F40AB-118B-4B4A-A564-63AD31C8E789}" destId="{315C3522-F982-474D-AF7B-96530E2C7D8F}" srcOrd="0" destOrd="0" presId="urn:microsoft.com/office/officeart/2005/8/layout/hProcess9"/>
    <dgm:cxn modelId="{75078431-6A84-480D-BF4B-64994C88A90D}" srcId="{8BB16D0B-6A85-45A9-A26E-EBD6E95703E9}" destId="{8CEAAF58-2ADF-4765-8091-E1027592DA80}" srcOrd="0" destOrd="0" parTransId="{1C4BE2CD-781B-407E-8A8D-DDAF9962E1BF}" sibTransId="{C739FC69-3445-4F96-BC8A-62F802EC8563}"/>
    <dgm:cxn modelId="{B4F2366A-F269-42C7-ABF0-E74AF99680ED}" type="presOf" srcId="{8BB16D0B-6A85-45A9-A26E-EBD6E95703E9}" destId="{F1537581-7507-4F0F-BD14-3AA1D92F5E8F}" srcOrd="0" destOrd="0" presId="urn:microsoft.com/office/officeart/2005/8/layout/hProcess9"/>
    <dgm:cxn modelId="{4430426B-E689-4DB6-91AA-4A2C82E63D8D}" type="presOf" srcId="{8CEAAF58-2ADF-4765-8091-E1027592DA80}" destId="{300276BA-5046-4546-BA6F-5C80936F2B3A}" srcOrd="0" destOrd="0" presId="urn:microsoft.com/office/officeart/2005/8/layout/hProcess9"/>
    <dgm:cxn modelId="{07C2ED6F-F449-496E-8B7E-DF8A58A554C5}" srcId="{8BB16D0B-6A85-45A9-A26E-EBD6E95703E9}" destId="{7B94E2C1-68EA-41E0-A2E6-79A01F5AB250}" srcOrd="4" destOrd="0" parTransId="{B50A9683-CE7C-42F2-AE75-824D293DFF66}" sibTransId="{263E391E-D62E-47C5-B9B4-E02899A984DA}"/>
    <dgm:cxn modelId="{86348C75-2B05-470A-88AA-2937DBB2B440}" srcId="{8BB16D0B-6A85-45A9-A26E-EBD6E95703E9}" destId="{C3B187C1-E379-4951-A1CB-E511EBB7F483}" srcOrd="5" destOrd="0" parTransId="{8ED23A1C-0806-4D69-8B40-1314A4EF272A}" sibTransId="{013C2CDB-CA8C-48DB-B737-8665A7BCA77B}"/>
    <dgm:cxn modelId="{A9BD727C-AAA3-4139-AA9C-152AF89F258C}" srcId="{8BB16D0B-6A85-45A9-A26E-EBD6E95703E9}" destId="{3AB65528-20D2-4824-A7C3-7B3F70B0F727}" srcOrd="3" destOrd="0" parTransId="{0CF03D90-9DE3-4F63-91C1-41E44203E996}" sibTransId="{3BD03BA9-3310-4929-9279-F35DDAE74950}"/>
    <dgm:cxn modelId="{7593D28E-A811-4A3E-A7A0-66D424DC4B8C}" type="presOf" srcId="{7B94E2C1-68EA-41E0-A2E6-79A01F5AB250}" destId="{FA841EDB-59F8-4B72-94C1-FD1D4046F186}" srcOrd="0" destOrd="0" presId="urn:microsoft.com/office/officeart/2005/8/layout/hProcess9"/>
    <dgm:cxn modelId="{FDEAA6A7-3329-4AC0-8684-BC47D5203161}" type="presOf" srcId="{0F35B324-AEDD-4D37-A4F8-7C65EDCE0B41}" destId="{51739890-A301-4553-BF39-339AD58553AE}" srcOrd="0" destOrd="0" presId="urn:microsoft.com/office/officeart/2005/8/layout/hProcess9"/>
    <dgm:cxn modelId="{45FC07B6-8943-4054-8432-04EE2AA4140F}" type="presOf" srcId="{3AB65528-20D2-4824-A7C3-7B3F70B0F727}" destId="{525453AA-C10D-4513-B5A6-573C7F46847A}" srcOrd="0" destOrd="0" presId="urn:microsoft.com/office/officeart/2005/8/layout/hProcess9"/>
    <dgm:cxn modelId="{4F11FAEB-97DA-4F51-88A2-CBB576B637D2}" type="presOf" srcId="{C3B187C1-E379-4951-A1CB-E511EBB7F483}" destId="{EFC2FF22-CA9C-41F2-8698-5B7466C977F9}" srcOrd="0" destOrd="0" presId="urn:microsoft.com/office/officeart/2005/8/layout/hProcess9"/>
    <dgm:cxn modelId="{583F3C63-39B7-4E80-8F96-DE56D7EFF348}" type="presParOf" srcId="{F1537581-7507-4F0F-BD14-3AA1D92F5E8F}" destId="{FDB45884-C6F2-43BC-B53B-E2E05D7FC343}" srcOrd="0" destOrd="0" presId="urn:microsoft.com/office/officeart/2005/8/layout/hProcess9"/>
    <dgm:cxn modelId="{76E07D90-2E4F-4266-A378-A97CDAAA8010}" type="presParOf" srcId="{F1537581-7507-4F0F-BD14-3AA1D92F5E8F}" destId="{E74A482B-0E15-4C10-B324-78AE44F36518}" srcOrd="1" destOrd="0" presId="urn:microsoft.com/office/officeart/2005/8/layout/hProcess9"/>
    <dgm:cxn modelId="{6F5A2AA6-E07F-4D2A-88AF-22054BED4C05}" type="presParOf" srcId="{E74A482B-0E15-4C10-B324-78AE44F36518}" destId="{300276BA-5046-4546-BA6F-5C80936F2B3A}" srcOrd="0" destOrd="0" presId="urn:microsoft.com/office/officeart/2005/8/layout/hProcess9"/>
    <dgm:cxn modelId="{55167AB8-7BEA-42AA-8525-1C25B095CFD7}" type="presParOf" srcId="{E74A482B-0E15-4C10-B324-78AE44F36518}" destId="{39E215A2-BEAE-4AA2-98E2-F6537F69D0A1}" srcOrd="1" destOrd="0" presId="urn:microsoft.com/office/officeart/2005/8/layout/hProcess9"/>
    <dgm:cxn modelId="{50B3BC93-5222-4619-B203-A95DAF4E5A6B}" type="presParOf" srcId="{E74A482B-0E15-4C10-B324-78AE44F36518}" destId="{315C3522-F982-474D-AF7B-96530E2C7D8F}" srcOrd="2" destOrd="0" presId="urn:microsoft.com/office/officeart/2005/8/layout/hProcess9"/>
    <dgm:cxn modelId="{02532FB7-B4CC-44AA-90D5-D80A3B47EB07}" type="presParOf" srcId="{E74A482B-0E15-4C10-B324-78AE44F36518}" destId="{5DFCC538-EDC0-4C80-8536-A65067A1E9A2}" srcOrd="3" destOrd="0" presId="urn:microsoft.com/office/officeart/2005/8/layout/hProcess9"/>
    <dgm:cxn modelId="{C43FC459-EB38-4AB1-8549-F6BD9E65FDFD}" type="presParOf" srcId="{E74A482B-0E15-4C10-B324-78AE44F36518}" destId="{51739890-A301-4553-BF39-339AD58553AE}" srcOrd="4" destOrd="0" presId="urn:microsoft.com/office/officeart/2005/8/layout/hProcess9"/>
    <dgm:cxn modelId="{6B5CAAE2-5CD1-4B5F-A538-6F7546F487CC}" type="presParOf" srcId="{E74A482B-0E15-4C10-B324-78AE44F36518}" destId="{D5E9CC9A-55AD-4167-99B8-EC7D38080757}" srcOrd="5" destOrd="0" presId="urn:microsoft.com/office/officeart/2005/8/layout/hProcess9"/>
    <dgm:cxn modelId="{915DB938-BF4C-400E-86C5-7B8C95AC0BBF}" type="presParOf" srcId="{E74A482B-0E15-4C10-B324-78AE44F36518}" destId="{525453AA-C10D-4513-B5A6-573C7F46847A}" srcOrd="6" destOrd="0" presId="urn:microsoft.com/office/officeart/2005/8/layout/hProcess9"/>
    <dgm:cxn modelId="{B1B5962C-C7CC-46D9-8623-43B5D6F9F2E6}" type="presParOf" srcId="{E74A482B-0E15-4C10-B324-78AE44F36518}" destId="{C747FCB4-85DE-456F-BC20-ACF4DBA084BD}" srcOrd="7" destOrd="0" presId="urn:microsoft.com/office/officeart/2005/8/layout/hProcess9"/>
    <dgm:cxn modelId="{9B126EE0-77CD-4238-8D78-287048FBBF22}" type="presParOf" srcId="{E74A482B-0E15-4C10-B324-78AE44F36518}" destId="{FA841EDB-59F8-4B72-94C1-FD1D4046F186}" srcOrd="8" destOrd="0" presId="urn:microsoft.com/office/officeart/2005/8/layout/hProcess9"/>
    <dgm:cxn modelId="{4C5F0636-0E83-4C50-9F17-92F5269D7610}" type="presParOf" srcId="{E74A482B-0E15-4C10-B324-78AE44F36518}" destId="{62615776-34F9-4D16-9B39-CD43945146E2}" srcOrd="9" destOrd="0" presId="urn:microsoft.com/office/officeart/2005/8/layout/hProcess9"/>
    <dgm:cxn modelId="{B106307C-6F79-4FC7-A4D4-520E80D38999}" type="presParOf" srcId="{E74A482B-0E15-4C10-B324-78AE44F36518}" destId="{EFC2FF22-CA9C-41F2-8698-5B7466C977F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45884-C6F2-43BC-B53B-E2E05D7FC343}">
      <dsp:nvSpPr>
        <dsp:cNvPr id="0" name=""/>
        <dsp:cNvSpPr/>
      </dsp:nvSpPr>
      <dsp:spPr>
        <a:xfrm>
          <a:off x="2" y="0"/>
          <a:ext cx="9488949" cy="4920986"/>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00276BA-5046-4546-BA6F-5C80936F2B3A}">
      <dsp:nvSpPr>
        <dsp:cNvPr id="0" name=""/>
        <dsp:cNvSpPr/>
      </dsp:nvSpPr>
      <dsp:spPr>
        <a:xfrm>
          <a:off x="2606"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نقد متعدد الاستخدامات يتم تسليمه ضمن إطار عمل إدارة الحالة (أي يستهدف مركز الرعاية الصحية مع تخصص صحي معين</a:t>
          </a:r>
          <a:endParaRPr lang="en-GB" sz="1600" kern="1200" dirty="0">
            <a:solidFill>
              <a:schemeClr val="bg1"/>
            </a:solidFill>
          </a:endParaRPr>
        </a:p>
      </dsp:txBody>
      <dsp:txXfrm>
        <a:off x="76679" y="1550368"/>
        <a:ext cx="1369252" cy="1820248"/>
      </dsp:txXfrm>
    </dsp:sp>
    <dsp:sp modelId="{315C3522-F982-474D-AF7B-96530E2C7D8F}">
      <dsp:nvSpPr>
        <dsp:cNvPr id="0" name=""/>
        <dsp:cNvSpPr/>
      </dsp:nvSpPr>
      <dsp:spPr>
        <a:xfrm>
          <a:off x="1595874"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التحويلات النقدية المقدمة مسبقًا لاحتياجات صحية محددة</a:t>
          </a:r>
          <a:endParaRPr lang="en-GB" sz="1600" kern="1200" dirty="0">
            <a:solidFill>
              <a:schemeClr val="bg1"/>
            </a:solidFill>
          </a:endParaRPr>
        </a:p>
      </dsp:txBody>
      <dsp:txXfrm>
        <a:off x="1669947" y="1550368"/>
        <a:ext cx="1369252" cy="1820248"/>
      </dsp:txXfrm>
    </dsp:sp>
    <dsp:sp modelId="{51739890-A301-4553-BF39-339AD58553AE}">
      <dsp:nvSpPr>
        <dsp:cNvPr id="0" name=""/>
        <dsp:cNvSpPr/>
      </dsp:nvSpPr>
      <dsp:spPr>
        <a:xfrm>
          <a:off x="3189143"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التحويلات النقدية المشروطة (أي النقد المقدم بعد اتخاذ إجراء)</a:t>
          </a:r>
          <a:endParaRPr lang="en-GB" sz="1600" kern="1200" dirty="0">
            <a:solidFill>
              <a:schemeClr val="bg1"/>
            </a:solidFill>
          </a:endParaRPr>
        </a:p>
      </dsp:txBody>
      <dsp:txXfrm>
        <a:off x="3263216" y="1550368"/>
        <a:ext cx="1369252" cy="1820248"/>
      </dsp:txXfrm>
    </dsp:sp>
    <dsp:sp modelId="{525453AA-C10D-4513-B5A6-573C7F46847A}">
      <dsp:nvSpPr>
        <dsp:cNvPr id="0" name=""/>
        <dsp:cNvSpPr/>
      </dsp:nvSpPr>
      <dsp:spPr>
        <a:xfrm>
          <a:off x="4782411"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قسائم لرعاية صحية محددة (مثل رعاية التوليد)</a:t>
          </a:r>
          <a:endParaRPr lang="en-GB" sz="1600" kern="1200" dirty="0">
            <a:solidFill>
              <a:schemeClr val="bg1"/>
            </a:solidFill>
          </a:endParaRPr>
        </a:p>
      </dsp:txBody>
      <dsp:txXfrm>
        <a:off x="4856484" y="1550368"/>
        <a:ext cx="1369252" cy="1820248"/>
      </dsp:txXfrm>
    </dsp:sp>
    <dsp:sp modelId="{FA841EDB-59F8-4B72-94C1-FD1D4046F186}">
      <dsp:nvSpPr>
        <dsp:cNvPr id="0" name=""/>
        <dsp:cNvSpPr/>
      </dsp:nvSpPr>
      <dsp:spPr>
        <a:xfrm>
          <a:off x="6375680"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قسائم قيمة (أي قسائم ذات سقف مالي)</a:t>
          </a:r>
          <a:endParaRPr lang="en-GB" sz="1600" kern="1200" dirty="0">
            <a:solidFill>
              <a:schemeClr val="bg1"/>
            </a:solidFill>
          </a:endParaRPr>
        </a:p>
      </dsp:txBody>
      <dsp:txXfrm>
        <a:off x="6449753" y="1550368"/>
        <a:ext cx="1369252" cy="1820248"/>
      </dsp:txXfrm>
    </dsp:sp>
    <dsp:sp modelId="{EFC2FF22-CA9C-41F2-8698-5B7466C977F9}">
      <dsp:nvSpPr>
        <dsp:cNvPr id="0" name=""/>
        <dsp:cNvSpPr/>
      </dsp:nvSpPr>
      <dsp:spPr>
        <a:xfrm>
          <a:off x="7968949" y="1476295"/>
          <a:ext cx="1517398" cy="1968394"/>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ar-JO" sz="1600" b="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سداد تكاليف الرعاية الصحية المحددة للمستفيدين المستهدفين</a:t>
          </a:r>
          <a:endParaRPr lang="en-GB" sz="1600" kern="1200" dirty="0">
            <a:solidFill>
              <a:schemeClr val="bg1"/>
            </a:solidFill>
          </a:endParaRPr>
        </a:p>
      </dsp:txBody>
      <dsp:txXfrm>
        <a:off x="8043022" y="1550368"/>
        <a:ext cx="1369252" cy="18202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ill Sans MT" panose="020B0502020104020203" pitchFamily="34"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ill Sans MT" panose="020B0502020104020203" pitchFamily="34" charset="77"/>
              </a:defRPr>
            </a:lvl1pPr>
          </a:lstStyle>
          <a:p>
            <a:fld id="{B8809605-C2B5-4049-B23D-B9E970988CB4}" type="datetimeFigureOut">
              <a:rPr lang="en-GB" smtClean="0"/>
              <a:pPr/>
              <a:t>28/11/2022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ill Sans MT" panose="020B0502020104020203" pitchFamily="34"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ill Sans MT" panose="020B0502020104020203" pitchFamily="34" charset="77"/>
              </a:defRPr>
            </a:lvl1pPr>
          </a:lstStyle>
          <a:p>
            <a:fld id="{C5B32C13-2A11-9D48-B840-AE2EFBFB0A09}" type="slidenum">
              <a:rPr lang="en-GB" smtClean="0"/>
              <a:pPr/>
              <a:t>‹#›</a:t>
            </a:fld>
            <a:endParaRPr lang="en-GB" dirty="0"/>
          </a:p>
        </p:txBody>
      </p:sp>
    </p:spTree>
    <p:extLst>
      <p:ext uri="{BB962C8B-B14F-4D97-AF65-F5344CB8AC3E}">
        <p14:creationId xmlns:p14="http://schemas.microsoft.com/office/powerpoint/2010/main" val="30231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ll Sans MT" panose="020B0502020104020203" pitchFamily="34" charset="77"/>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200" b="1" i="0" u="none" baseline="0" dirty="0"/>
              <a:t>بعيدًا عن أوجه القصور في سلاسل التوريد الضخمة للسلع العينية إلى:</a:t>
            </a:r>
          </a:p>
          <a:p>
            <a:pPr algn="r" rtl="1"/>
            <a:r>
              <a:rPr lang="ar" b="0" i="0" u="none" baseline="0" dirty="0"/>
              <a:t>التحويلات النقدية متعددة الأغراض هي تحويلات (إما دورية أو لمرة واحدة) تعادل مبلغ المال المطلوب لتغطية، احتياجات الأسرة الأساسية و/أو العلاج بشكل جزئي أو كلي. ويشير المصطلح إلى التحويلات النقدية المصممة لتلبية الاحتياجات المتعددة، مع حساب قيمة التحويل وفقًا لذلك. غالبًا ما يتم ربط قيم التحويلات النقدية متعددة الأغراض بفجوات الإنفاق بناءً على الحد الأدنى لسلة الإنفاق، أو غيرها من الحسابات النقدية للمبلغ المطلوب لتغطية الاحتياجات الأساسية. وتكون جميع التحويلات النقدية متعددة الأغراض غير مقيدة من حيث الاستخدام حيث يمكن إنفاقها حسب اختيار المستلم. وقد يشار إلى هذا المفهوم أيضًا باسم المنح النقدية متعددة الأغراض، أو المساعدات النقدية متعددة الأغراض.</a:t>
            </a:r>
          </a:p>
        </p:txBody>
      </p:sp>
      <p:sp>
        <p:nvSpPr>
          <p:cNvPr id="4" name="Slide Number Placeholder 3"/>
          <p:cNvSpPr>
            <a:spLocks noGrp="1"/>
          </p:cNvSpPr>
          <p:nvPr>
            <p:ph type="sldNum" sz="quarter" idx="5"/>
          </p:nvPr>
        </p:nvSpPr>
        <p:spPr/>
        <p:txBody>
          <a:bodyPr/>
          <a:lstStyle/>
          <a:p>
            <a:pPr algn="r" rtl="1"/>
            <a:fld id="{0D613C60-F344-4F69-97D8-C54B5AFE472D}" type="slidenum">
              <a:rPr/>
              <a:t>3</a:t>
            </a:fld>
            <a:endParaRPr lang="ar"/>
          </a:p>
        </p:txBody>
      </p:sp>
    </p:spTree>
    <p:extLst>
      <p:ext uri="{BB962C8B-B14F-4D97-AF65-F5344CB8AC3E}">
        <p14:creationId xmlns:p14="http://schemas.microsoft.com/office/powerpoint/2010/main" val="120943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16</a:t>
            </a:fld>
            <a:endParaRPr lang="ar" dirty="0"/>
          </a:p>
        </p:txBody>
      </p:sp>
    </p:spTree>
    <p:extLst>
      <p:ext uri="{BB962C8B-B14F-4D97-AF65-F5344CB8AC3E}">
        <p14:creationId xmlns:p14="http://schemas.microsoft.com/office/powerpoint/2010/main" val="221676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sz="1200" b="0" i="0" u="none" strike="noStrike" kern="1200" baseline="0" dirty="0">
              <a:solidFill>
                <a:schemeClr val="tx1"/>
              </a:solidFill>
              <a:latin typeface="+mn-lt"/>
              <a:ea typeface="+mn-ea"/>
              <a:cs typeface="+mn-cs"/>
            </a:endParaRPr>
          </a:p>
          <a:p>
            <a:pPr algn="r" rtl="1"/>
            <a:r>
              <a:rPr lang="ar" sz="1200" b="1" i="0" u="none" strike="noStrike" kern="1200" baseline="0">
                <a:solidFill>
                  <a:schemeClr val="tx1"/>
                </a:solidFill>
                <a:latin typeface="+mn-lt"/>
                <a:ea typeface="+mn-ea"/>
                <a:cs typeface="+mn-cs"/>
              </a:rPr>
              <a:t>• موارد عامة</a:t>
            </a:r>
            <a:endParaRPr lang="ar" sz="1200" b="0" i="0" u="none" strike="noStrike" kern="1200" baseline="0" dirty="0">
              <a:solidFill>
                <a:schemeClr val="tx1"/>
              </a:solidFill>
              <a:latin typeface="+mn-lt"/>
              <a:ea typeface="+mn-ea"/>
              <a:cs typeface="+mn-cs"/>
            </a:endParaRPr>
          </a:p>
          <a:p>
            <a:pPr algn="r" rtl="1"/>
            <a:r>
              <a:rPr lang="ar" sz="1200" b="0" i="0" u="none" strike="noStrike" kern="1200" baseline="0">
                <a:solidFill>
                  <a:schemeClr val="tx1"/>
                </a:solidFill>
                <a:latin typeface="+mn-lt"/>
                <a:ea typeface="+mn-ea"/>
                <a:cs typeface="+mn-cs"/>
              </a:rPr>
              <a:t>Cash Learning Partnership: http://www.cashlearning.org/</a:t>
            </a:r>
          </a:p>
          <a:p>
            <a:pPr algn="r" rtl="1"/>
            <a:r>
              <a:rPr lang="ar" sz="1200" b="0" i="0" u="none" strike="noStrike" kern="1200" baseline="0">
                <a:solidFill>
                  <a:schemeClr val="tx1"/>
                </a:solidFill>
                <a:latin typeface="+mn-lt"/>
                <a:ea typeface="+mn-ea"/>
                <a:cs typeface="+mn-cs"/>
              </a:rPr>
              <a:t>ODI (2016), Cash transfers what does the evidence say?</a:t>
            </a:r>
          </a:p>
          <a:p>
            <a:pPr algn="r" rtl="1"/>
            <a:r>
              <a:rPr lang="ar" sz="1200" b="0" i="0" u="none" strike="noStrike" kern="1200" baseline="0">
                <a:solidFill>
                  <a:schemeClr val="tx1"/>
                </a:solidFill>
                <a:latin typeface="+mn-lt"/>
                <a:ea typeface="+mn-ea"/>
                <a:cs typeface="+mn-cs"/>
              </a:rPr>
              <a:t>ODI (2018), The Grand Bargain Annual Independent report</a:t>
            </a:r>
          </a:p>
          <a:p>
            <a:pPr algn="r" rtl="1"/>
            <a:r>
              <a:rPr lang="ar" sz="1200" b="1" i="0" u="none" strike="noStrike" kern="1200" baseline="0">
                <a:solidFill>
                  <a:schemeClr val="tx1"/>
                </a:solidFill>
                <a:latin typeface="+mn-lt"/>
                <a:ea typeface="+mn-ea"/>
                <a:cs typeface="+mn-cs"/>
              </a:rPr>
              <a:t>•خاص بالنقد والصحة: </a:t>
            </a:r>
            <a:endParaRPr lang="ar" sz="1200" b="0" i="0" u="none" strike="noStrike" kern="1200" baseline="0" dirty="0">
              <a:solidFill>
                <a:schemeClr val="tx1"/>
              </a:solidFill>
              <a:latin typeface="+mn-lt"/>
              <a:ea typeface="+mn-ea"/>
              <a:cs typeface="+mn-cs"/>
            </a:endParaRPr>
          </a:p>
          <a:p>
            <a:endParaRPr lang="ar" sz="1200" b="0" i="0" u="none" strike="noStrike" kern="1200" baseline="0" dirty="0">
              <a:solidFill>
                <a:schemeClr val="tx1"/>
              </a:solidFill>
              <a:latin typeface="+mn-lt"/>
              <a:ea typeface="+mn-ea"/>
              <a:cs typeface="+mn-cs"/>
            </a:endParaRPr>
          </a:p>
          <a:p>
            <a:pPr algn="r" rtl="1"/>
            <a:r>
              <a:rPr lang="ar" sz="1200" b="0" i="0" u="none" strike="noStrike" kern="1200" baseline="0">
                <a:solidFill>
                  <a:schemeClr val="tx1"/>
                </a:solidFill>
                <a:latin typeface="+mn-lt"/>
                <a:ea typeface="+mn-ea"/>
                <a:cs typeface="+mn-cs"/>
              </a:rPr>
              <a:t>Global Health Cluster: http://www.who.int/health-cluster/about/work/task-teams/cash/en/</a:t>
            </a:r>
          </a:p>
          <a:p>
            <a:pPr algn="r" rtl="1"/>
            <a:r>
              <a:rPr lang="ar" sz="1200" b="0" i="0" u="none" strike="noStrike" kern="1200" baseline="0">
                <a:solidFill>
                  <a:schemeClr val="tx1"/>
                </a:solidFill>
                <a:latin typeface="+mn-lt"/>
                <a:ea typeface="+mn-ea"/>
                <a:cs typeface="+mn-cs"/>
              </a:rPr>
              <a:t>UNHCR (2015), CBI for health in refugee settings: a review</a:t>
            </a:r>
          </a:p>
          <a:p>
            <a:pPr algn="r" rtl="1"/>
            <a:r>
              <a:rPr lang="ar" sz="1200" b="0" i="0" u="none" strike="noStrike" kern="1200" baseline="0">
                <a:solidFill>
                  <a:schemeClr val="tx1"/>
                </a:solidFill>
                <a:latin typeface="+mn-lt"/>
                <a:ea typeface="+mn-ea"/>
                <a:cs typeface="+mn-cs"/>
              </a:rPr>
              <a:t>ODI (2011), Rethinking cash transfers to promote maternal health</a:t>
            </a:r>
          </a:p>
          <a:p>
            <a:pPr algn="r" rtl="1"/>
            <a:r>
              <a:rPr lang="ar" sz="1200" b="0" i="0" u="none" strike="noStrike" kern="1200" baseline="0">
                <a:solidFill>
                  <a:schemeClr val="tx1"/>
                </a:solidFill>
                <a:latin typeface="+mn-lt"/>
                <a:ea typeface="+mn-ea"/>
                <a:cs typeface="+mn-cs"/>
              </a:rPr>
              <a:t>UNDP (2014), Cash transfers and HIV prevention</a:t>
            </a:r>
          </a:p>
          <a:p>
            <a:pPr algn="r" rtl="1"/>
            <a:r>
              <a:rPr lang="ar" sz="1200" b="0" i="0" u="none" strike="noStrike" kern="1200" baseline="0">
                <a:solidFill>
                  <a:schemeClr val="tx1"/>
                </a:solidFill>
                <a:latin typeface="+mn-lt"/>
                <a:ea typeface="+mn-ea"/>
                <a:cs typeface="+mn-cs"/>
              </a:rPr>
              <a:t>•</a:t>
            </a:r>
            <a:r>
              <a:rPr lang="ar" sz="1200" b="1" i="0" u="none" strike="noStrike" kern="1200" baseline="0">
                <a:solidFill>
                  <a:schemeClr val="tx1"/>
                </a:solidFill>
                <a:latin typeface="+mn-lt"/>
                <a:ea typeface="+mn-ea"/>
                <a:cs typeface="+mn-cs"/>
              </a:rPr>
              <a:t>التدريبات عبر الإنترنت: </a:t>
            </a:r>
            <a:r>
              <a:rPr lang="ar" sz="1200" b="0" i="0" u="none" strike="noStrike" kern="1200" baseline="0">
                <a:solidFill>
                  <a:schemeClr val="tx1"/>
                </a:solidFill>
                <a:latin typeface="+mn-lt"/>
                <a:ea typeface="+mn-ea"/>
                <a:cs typeface="+mn-cs"/>
              </a:rPr>
              <a:t>https://kayaconnect.org/local/search/</a:t>
            </a:r>
          </a:p>
          <a:p>
            <a:pPr algn="r" rtl="1"/>
            <a:r>
              <a:rPr lang="ar" sz="1200" b="0" i="0" u="none" strike="noStrike" kern="1200" baseline="0">
                <a:solidFill>
                  <a:schemeClr val="tx1"/>
                </a:solidFill>
                <a:latin typeface="+mn-lt"/>
                <a:ea typeface="+mn-ea"/>
                <a:cs typeface="+mn-cs"/>
              </a:rPr>
              <a:t>Cash Transfer Programming-the fundamentals (Level 1&amp;2)</a:t>
            </a:r>
          </a:p>
          <a:p>
            <a:pPr algn="r" rtl="1"/>
            <a:r>
              <a:rPr lang="ar" sz="1200" b="0" i="0" u="none" strike="noStrike" kern="1200" baseline="0">
                <a:solidFill>
                  <a:schemeClr val="tx1"/>
                </a:solidFill>
                <a:latin typeface="+mn-lt"/>
                <a:ea typeface="+mn-ea"/>
                <a:cs typeface="+mn-cs"/>
              </a:rPr>
              <a:t>تنسيق برنامج التحويلات النقدية متعدد القطاعات</a:t>
            </a:r>
          </a:p>
          <a:p>
            <a:pPr algn="r" rtl="1"/>
            <a:r>
              <a:rPr lang="ar" sz="1200" b="0" i="0" u="none" strike="noStrike" kern="1200" baseline="0">
                <a:solidFill>
                  <a:schemeClr val="tx1"/>
                </a:solidFill>
                <a:latin typeface="+mn-lt"/>
                <a:ea typeface="+mn-ea"/>
                <a:cs typeface="+mn-cs"/>
              </a:rPr>
              <a:t>برامج التحويلات النقدية والحماية الاجتماعية</a:t>
            </a:r>
          </a:p>
          <a:p>
            <a:endParaRPr lang="ar" dirty="0"/>
          </a:p>
        </p:txBody>
      </p:sp>
      <p:sp>
        <p:nvSpPr>
          <p:cNvPr id="4" name="Slide Number Placeholder 3"/>
          <p:cNvSpPr>
            <a:spLocks noGrp="1"/>
          </p:cNvSpPr>
          <p:nvPr>
            <p:ph type="sldNum" sz="quarter" idx="5"/>
          </p:nvPr>
        </p:nvSpPr>
        <p:spPr/>
        <p:txBody>
          <a:bodyPr/>
          <a:lstStyle/>
          <a:p>
            <a:pPr algn="r" rtl="1"/>
            <a:fld id="{0D613C60-F344-4F69-97D8-C54B5AFE472D}" type="slidenum">
              <a:rPr/>
              <a:t>17</a:t>
            </a:fld>
            <a:endParaRPr lang="ar"/>
          </a:p>
        </p:txBody>
      </p:sp>
    </p:spTree>
    <p:extLst>
      <p:ext uri="{BB962C8B-B14F-4D97-AF65-F5344CB8AC3E}">
        <p14:creationId xmlns:p14="http://schemas.microsoft.com/office/powerpoint/2010/main" val="118586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dirty="0"/>
              <a:t>يتم فقط اعتبار أن هذه اختلافات اعتيادية بين المجموعتين، وأدّت إلى ظهور مشاكل تتعلق بوجود نهج أكثر تنسيقًا في الماضي</a:t>
            </a:r>
            <a:r>
              <a:rPr lang="en-US" b="0" i="0" u="none" baseline="0" dirty="0"/>
              <a:t>.</a:t>
            </a:r>
            <a:endParaRPr lang="ar" b="0" i="0" u="none" baseline="0" dirty="0"/>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5</a:t>
            </a:fld>
            <a:endParaRPr lang="ar" dirty="0"/>
          </a:p>
        </p:txBody>
      </p:sp>
    </p:spTree>
    <p:extLst>
      <p:ext uri="{BB962C8B-B14F-4D97-AF65-F5344CB8AC3E}">
        <p14:creationId xmlns:p14="http://schemas.microsoft.com/office/powerpoint/2010/main" val="10008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dirty="0"/>
              <a:t>يتم فقط اعتبار أن هذه اختلافات اعتيادية بين المجموعتين، وأدّت إلى ظهور مشاكل تتعلق بوجود نهج أكثر تنسيقًا في الماضي</a:t>
            </a:r>
            <a:r>
              <a:rPr lang="en-US" b="0" i="0" u="none" baseline="0" dirty="0"/>
              <a:t>.</a:t>
            </a:r>
            <a:endParaRPr lang="ar" b="0" i="0" u="none" baseline="0" dirty="0"/>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6</a:t>
            </a:fld>
            <a:endParaRPr lang="ar" dirty="0"/>
          </a:p>
        </p:txBody>
      </p:sp>
    </p:spTree>
    <p:extLst>
      <p:ext uri="{BB962C8B-B14F-4D97-AF65-F5344CB8AC3E}">
        <p14:creationId xmlns:p14="http://schemas.microsoft.com/office/powerpoint/2010/main" val="138586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a:t>أداة تقييم الطوارئ المنزلية 2020</a:t>
            </a:r>
          </a:p>
          <a:p>
            <a:pPr algn="r" rtl="1"/>
            <a:r>
              <a:rPr lang="ar" sz="1200" b="0" i="0" u="none" kern="1200" baseline="0">
                <a:solidFill>
                  <a:schemeClr val="tx1"/>
                </a:solidFill>
                <a:effectLst/>
                <a:latin typeface="+mn-lt"/>
                <a:ea typeface="+mn-ea"/>
                <a:cs typeface="+mn-cs"/>
              </a:rPr>
              <a:t>REACH_AFG_Factsheet_ERM_HEAT_February2021.pdf</a:t>
            </a:r>
            <a:endParaRPr lang="ar" dirty="0"/>
          </a:p>
          <a:p>
            <a:endParaRPr lang="ar" dirty="0"/>
          </a:p>
        </p:txBody>
      </p:sp>
      <p:sp>
        <p:nvSpPr>
          <p:cNvPr id="4" name="Slide Number Placeholder 3"/>
          <p:cNvSpPr>
            <a:spLocks noGrp="1"/>
          </p:cNvSpPr>
          <p:nvPr>
            <p:ph type="sldNum" sz="quarter" idx="5"/>
          </p:nvPr>
        </p:nvSpPr>
        <p:spPr/>
        <p:txBody>
          <a:bodyPr/>
          <a:lstStyle/>
          <a:p>
            <a:pPr algn="r" rtl="1"/>
            <a:fld id="{225938D5-88C8-42CE-9CE6-69B67AEEABA4}" type="slidenum">
              <a:rPr/>
              <a:t>9</a:t>
            </a:fld>
            <a:endParaRPr lang="ar"/>
          </a:p>
        </p:txBody>
      </p:sp>
    </p:spTree>
    <p:extLst>
      <p:ext uri="{BB962C8B-B14F-4D97-AF65-F5344CB8AC3E}">
        <p14:creationId xmlns:p14="http://schemas.microsoft.com/office/powerpoint/2010/main" val="331657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a:t>أذكر إننا اتبعنا مثال منظمة الصحة العالمية هنا. </a:t>
            </a:r>
          </a:p>
          <a:p>
            <a:pPr algn="r" rtl="1"/>
            <a:r>
              <a:rPr lang="ar" b="0" i="0" u="none" baseline="0"/>
              <a:t>أداة لإظهار العوائق المختلفة التي يواجهها مركز الرعاية عند محاولة تقديم خدمات الرعاية الصحية. </a:t>
            </a:r>
          </a:p>
          <a:p>
            <a:pPr algn="r" rtl="1"/>
            <a:r>
              <a:rPr lang="ar" b="0" i="0" u="none" baseline="0"/>
              <a:t>ابدأ بمتاح وانتقل إلى الرسم التخطيطي.</a:t>
            </a:r>
          </a:p>
          <a:p>
            <a:endParaRPr lang="ar" dirty="0"/>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11</a:t>
            </a:fld>
            <a:endParaRPr lang="ar" dirty="0"/>
          </a:p>
        </p:txBody>
      </p:sp>
    </p:spTree>
    <p:extLst>
      <p:ext uri="{BB962C8B-B14F-4D97-AF65-F5344CB8AC3E}">
        <p14:creationId xmlns:p14="http://schemas.microsoft.com/office/powerpoint/2010/main" val="111790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a:t>أكد أن هذا موجز للغاية. سيجدون المزيد من التفاصيل في التقرير. </a:t>
            </a:r>
          </a:p>
          <a:p>
            <a:pPr algn="r" rtl="1"/>
            <a:r>
              <a:rPr lang="ar" b="0" i="0" u="none" baseline="0"/>
              <a:t>تقسيم الحواجز إلى: التكاليف المباشرة وغير المباشرة وحسب مستوى النظام الصحي (الأولي والثانوي والثالث)، ومنتجات مثل الأدوية والإمدادات (بدلاً من الخدمات)</a:t>
            </a:r>
          </a:p>
          <a:p>
            <a:pPr algn="r" rtl="1"/>
            <a:r>
              <a:rPr lang="ar" b="0" i="0" u="none" baseline="0"/>
              <a:t>ثم نظرنا في كيفية معالجة الأساليب المختلفة لهذه العوائق</a:t>
            </a:r>
          </a:p>
          <a:p>
            <a:pPr algn="r" rtl="1"/>
            <a:r>
              <a:rPr lang="ar" b="0" i="0" u="none" baseline="0"/>
              <a:t>نقوم  في العمود الثالث بتضمين الحواجز الفعلية من إطار تاناهاشي</a:t>
            </a:r>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12</a:t>
            </a:fld>
            <a:endParaRPr lang="ar" dirty="0"/>
          </a:p>
        </p:txBody>
      </p:sp>
    </p:spTree>
    <p:extLst>
      <p:ext uri="{BB962C8B-B14F-4D97-AF65-F5344CB8AC3E}">
        <p14:creationId xmlns:p14="http://schemas.microsoft.com/office/powerpoint/2010/main" val="17616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13</a:t>
            </a:fld>
            <a:endParaRPr lang="ar" dirty="0"/>
          </a:p>
        </p:txBody>
      </p:sp>
    </p:spTree>
    <p:extLst>
      <p:ext uri="{BB962C8B-B14F-4D97-AF65-F5344CB8AC3E}">
        <p14:creationId xmlns:p14="http://schemas.microsoft.com/office/powerpoint/2010/main" val="65082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a:t>أقرأ التعريف. لا يزال هذا التعريف قيد المناقشة بين الخبراء ويجب ألّا يتردد الأشخاص في التعليق عليه في الأسئلة والأجوبة الشائعة - فهو </a:t>
            </a:r>
            <a:r>
              <a:rPr lang="ar" b="1" i="0" u="none" baseline="0"/>
              <a:t>"عمل قيد التنفيذ". </a:t>
            </a:r>
          </a:p>
          <a:p>
            <a:endParaRPr lang="ar" b="1" dirty="0"/>
          </a:p>
          <a:p>
            <a:pPr algn="r" rtl="1"/>
            <a:r>
              <a:rPr lang="ar" b="1" i="0" u="none" baseline="0"/>
              <a:t>تُعد المساعدات النقد والقسائم للمخرجات الصحية جزءًا من مجموعة واسعة من طرائق التمويل الصحي ومكمِّل لها، بما يتماشى مع مبادئ التمويل الصحي للتغطية الصحية الشاملة التي تهدف إلى تقليل الاعتماد على رسوم المستخدم والحماية من النفقات الكارثية.</a:t>
            </a:r>
          </a:p>
          <a:p>
            <a:endParaRPr lang="ar" b="1" dirty="0"/>
          </a:p>
          <a:p>
            <a:pPr algn="r" rtl="1"/>
            <a:r>
              <a:rPr lang="ar" b="1" i="0" u="none" baseline="0"/>
              <a:t>هل نحتاج إلى "تحفيز الاستخدام أو الالتزام"؟ إنه ليس دائمًا حافزًا - في بعض الأحيان استرداد التكلفة ...</a:t>
            </a:r>
          </a:p>
        </p:txBody>
      </p:sp>
      <p:sp>
        <p:nvSpPr>
          <p:cNvPr id="4" name="Slide Number Placeholder 3"/>
          <p:cNvSpPr>
            <a:spLocks noGrp="1"/>
          </p:cNvSpPr>
          <p:nvPr>
            <p:ph type="sldNum" sz="quarter" idx="5"/>
          </p:nvPr>
        </p:nvSpPr>
        <p:spPr/>
        <p:txBody>
          <a:bodyPr/>
          <a:lstStyle/>
          <a:p>
            <a:pPr algn="r" rtl="1"/>
            <a:fld id="{C5B32C13-2A11-9D48-B840-AE2EFBFB0A09}" type="slidenum">
              <a:rPr/>
              <a:pPr algn="r" rtl="1"/>
              <a:t>14</a:t>
            </a:fld>
            <a:endParaRPr lang="ar" dirty="0"/>
          </a:p>
        </p:txBody>
      </p:sp>
    </p:spTree>
    <p:extLst>
      <p:ext uri="{BB962C8B-B14F-4D97-AF65-F5344CB8AC3E}">
        <p14:creationId xmlns:p14="http://schemas.microsoft.com/office/powerpoint/2010/main" val="249882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74763"/>
            <a:ext cx="6116637" cy="3441700"/>
          </a:xfrm>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10"/>
          </p:nvPr>
        </p:nvSpPr>
        <p:spPr/>
        <p:txBody>
          <a:bodyPr/>
          <a:lstStyle/>
          <a:p>
            <a:pPr algn="r" defTabSz="985965" rtl="1">
              <a:defRPr/>
            </a:pPr>
            <a:fld id="{D267F04D-714C-4A33-A6F5-1751E9119C76}" type="slidenum">
              <a:rPr>
                <a:solidFill>
                  <a:prstClr val="black"/>
                </a:solidFill>
                <a:latin typeface="Calibri" panose="020F0502020204030204"/>
              </a:rPr>
              <a:pPr algn="r" defTabSz="985965" rtl="1">
                <a:defRPr/>
              </a:pPr>
              <a:t>15</a:t>
            </a:fld>
            <a:endParaRPr lang="ar">
              <a:solidFill>
                <a:prstClr val="black"/>
              </a:solidFill>
              <a:latin typeface="Calibri" panose="020F0502020204030204"/>
            </a:endParaRPr>
          </a:p>
        </p:txBody>
      </p:sp>
    </p:spTree>
    <p:extLst>
      <p:ext uri="{BB962C8B-B14F-4D97-AF65-F5344CB8AC3E}">
        <p14:creationId xmlns:p14="http://schemas.microsoft.com/office/powerpoint/2010/main" val="224192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F35-C486-9E4F-9F1C-B66F95F22369}"/>
              </a:ext>
            </a:extLst>
          </p:cNvPr>
          <p:cNvSpPr>
            <a:spLocks noGrp="1"/>
          </p:cNvSpPr>
          <p:nvPr>
            <p:ph type="ctrTitle" hasCustomPrompt="1"/>
          </p:nvPr>
        </p:nvSpPr>
        <p:spPr>
          <a:xfrm>
            <a:off x="502024" y="1541034"/>
            <a:ext cx="9144000" cy="1021976"/>
          </a:xfrm>
          <a:prstGeom prst="rect">
            <a:avLst/>
          </a:prstGeom>
        </p:spPr>
        <p:txBody>
          <a:bodyPr anchor="t"/>
          <a:lstStyle>
            <a:lvl1pPr algn="l">
              <a:defRPr sz="6000" b="0" i="0">
                <a:solidFill>
                  <a:schemeClr val="bg1"/>
                </a:solidFill>
              </a:defRPr>
            </a:lvl1pPr>
          </a:lstStyle>
          <a:p>
            <a:r>
              <a:rPr lang="en-GB" dirty="0"/>
              <a:t>PRESENTATION TITLE GILL</a:t>
            </a:r>
          </a:p>
        </p:txBody>
      </p:sp>
      <p:sp>
        <p:nvSpPr>
          <p:cNvPr id="3" name="Subtitle 2">
            <a:extLst>
              <a:ext uri="{FF2B5EF4-FFF2-40B4-BE49-F238E27FC236}">
                <a16:creationId xmlns:a16="http://schemas.microsoft.com/office/drawing/2014/main" id="{6C755BC5-BF99-C342-B903-A3E994BD92AF}"/>
              </a:ext>
            </a:extLst>
          </p:cNvPr>
          <p:cNvSpPr>
            <a:spLocks noGrp="1"/>
          </p:cNvSpPr>
          <p:nvPr>
            <p:ph type="subTitle" idx="1" hasCustomPrompt="1"/>
          </p:nvPr>
        </p:nvSpPr>
        <p:spPr>
          <a:xfrm>
            <a:off x="502024" y="2735062"/>
            <a:ext cx="9144000" cy="1042988"/>
          </a:xfrm>
          <a:prstGeom prst="rect">
            <a:avLst/>
          </a:prstGeom>
        </p:spPr>
        <p:txBody>
          <a:bodyPr>
            <a:normAutofit/>
          </a:bodyPr>
          <a:lstStyle>
            <a:lvl1pPr marL="0" indent="0" algn="l">
              <a:buNone/>
              <a:defRPr sz="28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Gill</a:t>
            </a:r>
          </a:p>
        </p:txBody>
      </p:sp>
    </p:spTree>
    <p:extLst>
      <p:ext uri="{BB962C8B-B14F-4D97-AF65-F5344CB8AC3E}">
        <p14:creationId xmlns:p14="http://schemas.microsoft.com/office/powerpoint/2010/main" val="98616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F61E065-41E5-ED47-9AB2-EFD5FCD21D70}"/>
              </a:ext>
            </a:extLst>
          </p:cNvPr>
          <p:cNvSpPr>
            <a:spLocks noGrp="1"/>
          </p:cNvSpPr>
          <p:nvPr>
            <p:ph type="body" sz="quarter" idx="10" hasCustomPrompt="1"/>
          </p:nvPr>
        </p:nvSpPr>
        <p:spPr>
          <a:xfrm>
            <a:off x="0" y="2892425"/>
            <a:ext cx="12192000" cy="1349375"/>
          </a:xfrm>
          <a:prstGeom prst="rect">
            <a:avLst/>
          </a:prstGeom>
        </p:spPr>
        <p:txBody>
          <a:bodyPr/>
          <a:lstStyle>
            <a:lvl1pPr algn="ctr">
              <a:defRPr/>
            </a:lvl1pPr>
          </a:lstStyle>
          <a:p>
            <a:pPr lvl="0"/>
            <a:r>
              <a:rPr lang="en-GB" dirty="0"/>
              <a:t>Additional text if required</a:t>
            </a:r>
          </a:p>
        </p:txBody>
      </p:sp>
    </p:spTree>
    <p:extLst>
      <p:ext uri="{BB962C8B-B14F-4D97-AF65-F5344CB8AC3E}">
        <p14:creationId xmlns:p14="http://schemas.microsoft.com/office/powerpoint/2010/main" val="150343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F35-C486-9E4F-9F1C-B66F95F22369}"/>
              </a:ext>
            </a:extLst>
          </p:cNvPr>
          <p:cNvSpPr>
            <a:spLocks noGrp="1"/>
          </p:cNvSpPr>
          <p:nvPr>
            <p:ph type="ctrTitle" hasCustomPrompt="1"/>
          </p:nvPr>
        </p:nvSpPr>
        <p:spPr>
          <a:xfrm>
            <a:off x="2161009" y="1541034"/>
            <a:ext cx="9144000" cy="1021976"/>
          </a:xfrm>
          <a:prstGeom prst="rect">
            <a:avLst/>
          </a:prstGeom>
        </p:spPr>
        <p:txBody>
          <a:bodyPr anchor="t"/>
          <a:lstStyle>
            <a:lvl1pPr algn="r">
              <a:defRPr sz="6000" b="0" i="0">
                <a:solidFill>
                  <a:schemeClr val="bg1"/>
                </a:solidFill>
              </a:defRPr>
            </a:lvl1pPr>
          </a:lstStyle>
          <a:p>
            <a:r>
              <a:rPr lang="ar-JO" dirty="0"/>
              <a:t>عنوان العرض</a:t>
            </a:r>
            <a:endParaRPr lang="en-GB" dirty="0"/>
          </a:p>
        </p:txBody>
      </p:sp>
      <p:sp>
        <p:nvSpPr>
          <p:cNvPr id="3" name="Subtitle 2">
            <a:extLst>
              <a:ext uri="{FF2B5EF4-FFF2-40B4-BE49-F238E27FC236}">
                <a16:creationId xmlns:a16="http://schemas.microsoft.com/office/drawing/2014/main" id="{6C755BC5-BF99-C342-B903-A3E994BD92AF}"/>
              </a:ext>
            </a:extLst>
          </p:cNvPr>
          <p:cNvSpPr>
            <a:spLocks noGrp="1"/>
          </p:cNvSpPr>
          <p:nvPr>
            <p:ph type="subTitle" idx="1" hasCustomPrompt="1"/>
          </p:nvPr>
        </p:nvSpPr>
        <p:spPr>
          <a:xfrm>
            <a:off x="2161009" y="2735062"/>
            <a:ext cx="9144000" cy="1042988"/>
          </a:xfrm>
          <a:prstGeom prst="rect">
            <a:avLst/>
          </a:prstGeom>
        </p:spPr>
        <p:txBody>
          <a:bodyPr>
            <a:normAutofit/>
          </a:bodyPr>
          <a:lstStyle>
            <a:lvl1pPr marL="0" indent="0" algn="r">
              <a:buNone/>
              <a:defRPr sz="28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JO" dirty="0"/>
              <a:t>العنوان الفرعي للعرض التقديمي</a:t>
            </a:r>
            <a:endParaRPr lang="en-GB" dirty="0"/>
          </a:p>
        </p:txBody>
      </p:sp>
    </p:spTree>
    <p:extLst>
      <p:ext uri="{BB962C8B-B14F-4D97-AF65-F5344CB8AC3E}">
        <p14:creationId xmlns:p14="http://schemas.microsoft.com/office/powerpoint/2010/main" val="131215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with D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F35-C486-9E4F-9F1C-B66F95F22369}"/>
              </a:ext>
            </a:extLst>
          </p:cNvPr>
          <p:cNvSpPr>
            <a:spLocks noGrp="1"/>
          </p:cNvSpPr>
          <p:nvPr>
            <p:ph type="ctrTitle" hasCustomPrompt="1"/>
          </p:nvPr>
        </p:nvSpPr>
        <p:spPr>
          <a:xfrm>
            <a:off x="2435331" y="1541034"/>
            <a:ext cx="9144000" cy="1021976"/>
          </a:xfrm>
          <a:prstGeom prst="rect">
            <a:avLst/>
          </a:prstGeom>
        </p:spPr>
        <p:txBody>
          <a:bodyPr anchor="t"/>
          <a:lstStyle>
            <a:lvl1pPr algn="r">
              <a:defRPr sz="6000" b="0" i="0">
                <a:solidFill>
                  <a:schemeClr val="bg1"/>
                </a:solidFill>
              </a:defRPr>
            </a:lvl1pPr>
          </a:lstStyle>
          <a:p>
            <a:r>
              <a:rPr lang="ar-JO" dirty="0"/>
              <a:t>عنوان العرض</a:t>
            </a:r>
            <a:endParaRPr lang="en-GB" dirty="0"/>
          </a:p>
        </p:txBody>
      </p:sp>
      <p:sp>
        <p:nvSpPr>
          <p:cNvPr id="3" name="Subtitle 2">
            <a:extLst>
              <a:ext uri="{FF2B5EF4-FFF2-40B4-BE49-F238E27FC236}">
                <a16:creationId xmlns:a16="http://schemas.microsoft.com/office/drawing/2014/main" id="{6C755BC5-BF99-C342-B903-A3E994BD92AF}"/>
              </a:ext>
            </a:extLst>
          </p:cNvPr>
          <p:cNvSpPr>
            <a:spLocks noGrp="1"/>
          </p:cNvSpPr>
          <p:nvPr>
            <p:ph type="subTitle" idx="1" hasCustomPrompt="1"/>
          </p:nvPr>
        </p:nvSpPr>
        <p:spPr>
          <a:xfrm>
            <a:off x="2435331" y="2735062"/>
            <a:ext cx="9144000" cy="693938"/>
          </a:xfrm>
          <a:prstGeom prst="rect">
            <a:avLst/>
          </a:prstGeom>
        </p:spPr>
        <p:txBody>
          <a:bodyPr>
            <a:normAutofit/>
          </a:bodyPr>
          <a:lstStyle>
            <a:lvl1pPr marL="0" indent="0" algn="r">
              <a:buNone/>
              <a:defRPr sz="28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JO" dirty="0"/>
              <a:t>العنوان الفرعي للعرض التقديمي</a:t>
            </a:r>
            <a:endParaRPr lang="en-GB" dirty="0"/>
          </a:p>
        </p:txBody>
      </p:sp>
      <p:sp>
        <p:nvSpPr>
          <p:cNvPr id="5" name="Text Placeholder 4">
            <a:extLst>
              <a:ext uri="{FF2B5EF4-FFF2-40B4-BE49-F238E27FC236}">
                <a16:creationId xmlns:a16="http://schemas.microsoft.com/office/drawing/2014/main" id="{5BD62A9C-1E10-7747-821A-A1EB6632E091}"/>
              </a:ext>
            </a:extLst>
          </p:cNvPr>
          <p:cNvSpPr>
            <a:spLocks noGrp="1"/>
          </p:cNvSpPr>
          <p:nvPr>
            <p:ph type="body" sz="quarter" idx="10" hasCustomPrompt="1"/>
          </p:nvPr>
        </p:nvSpPr>
        <p:spPr>
          <a:xfrm>
            <a:off x="2434957" y="3563938"/>
            <a:ext cx="9144000" cy="511175"/>
          </a:xfrm>
        </p:spPr>
        <p:txBody>
          <a:bodyPr>
            <a:normAutofit/>
          </a:bodyPr>
          <a:lstStyle>
            <a:lvl1pPr algn="r">
              <a:defRPr sz="2800" b="0" i="0">
                <a:solidFill>
                  <a:schemeClr val="accent5">
                    <a:lumMod val="40000"/>
                    <a:lumOff val="60000"/>
                  </a:schemeClr>
                </a:solidFill>
                <a:latin typeface="Gill Sans MT" panose="020B0502020104020203" pitchFamily="34" charset="77"/>
              </a:defRPr>
            </a:lvl1pPr>
          </a:lstStyle>
          <a:p>
            <a:pPr lvl="0"/>
            <a:r>
              <a:rPr lang="ar-JO" dirty="0"/>
              <a:t>التاريخ: 00/00/00 ، الموقع: أي مدينة ، المتحدث: شخص</a:t>
            </a:r>
            <a:endParaRPr lang="en-GB" dirty="0"/>
          </a:p>
        </p:txBody>
      </p:sp>
    </p:spTree>
    <p:extLst>
      <p:ext uri="{BB962C8B-B14F-4D97-AF65-F5344CB8AC3E}">
        <p14:creationId xmlns:p14="http://schemas.microsoft.com/office/powerpoint/2010/main" val="240223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143DC1-E6B3-274C-84BE-213CB069D019}"/>
              </a:ext>
            </a:extLst>
          </p:cNvPr>
          <p:cNvSpPr>
            <a:spLocks noGrp="1"/>
          </p:cNvSpPr>
          <p:nvPr>
            <p:ph type="ctrTitle" hasCustomPrompt="1"/>
          </p:nvPr>
        </p:nvSpPr>
        <p:spPr>
          <a:xfrm>
            <a:off x="1928745" y="1959016"/>
            <a:ext cx="9664996" cy="844608"/>
          </a:xfrm>
          <a:prstGeom prst="rect">
            <a:avLst/>
          </a:prstGeom>
        </p:spPr>
        <p:txBody>
          <a:bodyPr anchor="t"/>
          <a:lstStyle>
            <a:lvl1pPr algn="r">
              <a:defRPr sz="6000" b="0" i="0">
                <a:solidFill>
                  <a:schemeClr val="bg1"/>
                </a:solidFill>
                <a:latin typeface="Gill Sans MT" panose="020B0502020104020203" pitchFamily="34" charset="77"/>
              </a:defRPr>
            </a:lvl1pPr>
          </a:lstStyle>
          <a:p>
            <a:r>
              <a:rPr lang="ar-JO" dirty="0"/>
              <a:t>عنوان المقسم</a:t>
            </a:r>
            <a:endParaRPr lang="en-GB" dirty="0"/>
          </a:p>
        </p:txBody>
      </p:sp>
      <p:sp>
        <p:nvSpPr>
          <p:cNvPr id="8" name="Subtitle 2">
            <a:extLst>
              <a:ext uri="{FF2B5EF4-FFF2-40B4-BE49-F238E27FC236}">
                <a16:creationId xmlns:a16="http://schemas.microsoft.com/office/drawing/2014/main" id="{8AE01593-BE09-3845-B00E-5E712059D65F}"/>
              </a:ext>
            </a:extLst>
          </p:cNvPr>
          <p:cNvSpPr>
            <a:spLocks noGrp="1"/>
          </p:cNvSpPr>
          <p:nvPr>
            <p:ph type="subTitle" idx="1" hasCustomPrompt="1"/>
          </p:nvPr>
        </p:nvSpPr>
        <p:spPr>
          <a:xfrm>
            <a:off x="1928745" y="3154867"/>
            <a:ext cx="9664996" cy="861974"/>
          </a:xfrm>
          <a:prstGeom prst="rect">
            <a:avLst/>
          </a:prstGeom>
        </p:spPr>
        <p:txBody>
          <a:bodyPr/>
          <a:lstStyle>
            <a:lvl1pPr marL="0" indent="0" algn="r">
              <a:buNone/>
              <a:defRPr sz="24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JO" dirty="0"/>
              <a:t>العنوان الفرعي للمقسم</a:t>
            </a:r>
            <a:endParaRPr lang="en-GB" dirty="0"/>
          </a:p>
        </p:txBody>
      </p:sp>
    </p:spTree>
    <p:extLst>
      <p:ext uri="{BB962C8B-B14F-4D97-AF65-F5344CB8AC3E}">
        <p14:creationId xmlns:p14="http://schemas.microsoft.com/office/powerpoint/2010/main" val="360483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785057" y="1959016"/>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pPr algn="r"/>
            <a:r>
              <a:rPr lang="ar-JO" sz="6000" b="0" i="0" kern="1200" dirty="0">
                <a:solidFill>
                  <a:schemeClr val="accent2"/>
                </a:solidFill>
                <a:latin typeface="Gill Sans MT" panose="020B0502020104020203" pitchFamily="34" charset="77"/>
                <a:ea typeface="+mj-ea"/>
                <a:cs typeface="+mj-cs"/>
              </a:rPr>
              <a:t>القيود</a:t>
            </a:r>
            <a:endParaRPr lang="en-GB" sz="6000" b="0" i="0" kern="1200" dirty="0">
              <a:solidFill>
                <a:schemeClr val="accent2"/>
              </a:solidFill>
              <a:latin typeface="Gill Sans MT" panose="020B0502020104020203" pitchFamily="34" charset="77"/>
              <a:ea typeface="+mj-ea"/>
              <a:cs typeface="+mj-cs"/>
            </a:endParaRPr>
          </a:p>
        </p:txBody>
      </p:sp>
    </p:spTree>
    <p:extLst>
      <p:ext uri="{BB962C8B-B14F-4D97-AF65-F5344CB8AC3E}">
        <p14:creationId xmlns:p14="http://schemas.microsoft.com/office/powerpoint/2010/main" val="168746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575656" y="1459733"/>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pPr algn="r"/>
            <a:r>
              <a:rPr lang="ar-JO" dirty="0">
                <a:solidFill>
                  <a:schemeClr val="accent4"/>
                </a:solidFill>
              </a:rPr>
              <a:t> لماذا ندرج الصحة في سلة الحد الأدنى للإنفاق/ المساعدات النقدية متعددة الأغراض؟</a:t>
            </a:r>
            <a:endParaRPr lang="en-GB" dirty="0">
              <a:solidFill>
                <a:schemeClr val="accent4"/>
              </a:solidFill>
            </a:endParaRPr>
          </a:p>
        </p:txBody>
      </p:sp>
    </p:spTree>
    <p:extLst>
      <p:ext uri="{BB962C8B-B14F-4D97-AF65-F5344CB8AC3E}">
        <p14:creationId xmlns:p14="http://schemas.microsoft.com/office/powerpoint/2010/main" val="354293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785057" y="1959016"/>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pPr algn="r"/>
            <a:r>
              <a:rPr lang="ar-JO" sz="6000" b="0" i="0" kern="1200" dirty="0">
                <a:solidFill>
                  <a:schemeClr val="accent2"/>
                </a:solidFill>
                <a:latin typeface="Gill Sans MT" panose="020B0502020104020203" pitchFamily="34" charset="77"/>
                <a:ea typeface="+mj-ea"/>
                <a:cs typeface="+mj-cs"/>
              </a:rPr>
              <a:t>ماذا يقول الدليل؟</a:t>
            </a:r>
            <a:endParaRPr lang="en-GB" sz="6000" b="0" i="0" kern="1200" dirty="0">
              <a:solidFill>
                <a:schemeClr val="accent2"/>
              </a:solidFill>
              <a:latin typeface="Gill Sans MT" panose="020B0502020104020203" pitchFamily="34" charset="77"/>
              <a:ea typeface="+mj-ea"/>
              <a:cs typeface="+mj-cs"/>
            </a:endParaRPr>
          </a:p>
        </p:txBody>
      </p:sp>
    </p:spTree>
    <p:extLst>
      <p:ext uri="{BB962C8B-B14F-4D97-AF65-F5344CB8AC3E}">
        <p14:creationId xmlns:p14="http://schemas.microsoft.com/office/powerpoint/2010/main" val="368698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F61E065-41E5-ED47-9AB2-EFD5FCD21D70}"/>
              </a:ext>
            </a:extLst>
          </p:cNvPr>
          <p:cNvSpPr>
            <a:spLocks noGrp="1"/>
          </p:cNvSpPr>
          <p:nvPr>
            <p:ph type="body" sz="quarter" idx="10" hasCustomPrompt="1"/>
          </p:nvPr>
        </p:nvSpPr>
        <p:spPr>
          <a:xfrm>
            <a:off x="0" y="2892425"/>
            <a:ext cx="12192000" cy="1349375"/>
          </a:xfrm>
          <a:prstGeom prst="rect">
            <a:avLst/>
          </a:prstGeom>
        </p:spPr>
        <p:txBody>
          <a:bodyPr/>
          <a:lstStyle>
            <a:lvl1pPr algn="ctr">
              <a:defRPr/>
            </a:lvl1pPr>
          </a:lstStyle>
          <a:p>
            <a:pPr lvl="0"/>
            <a:r>
              <a:rPr lang="ar-JO" dirty="0"/>
              <a:t>نص إضافي إذا لزم</a:t>
            </a:r>
            <a:endParaRPr lang="en-GB" dirty="0"/>
          </a:p>
        </p:txBody>
      </p:sp>
    </p:spTree>
    <p:extLst>
      <p:ext uri="{BB962C8B-B14F-4D97-AF65-F5344CB8AC3E}">
        <p14:creationId xmlns:p14="http://schemas.microsoft.com/office/powerpoint/2010/main" val="357551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D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F35-C486-9E4F-9F1C-B66F95F22369}"/>
              </a:ext>
            </a:extLst>
          </p:cNvPr>
          <p:cNvSpPr>
            <a:spLocks noGrp="1"/>
          </p:cNvSpPr>
          <p:nvPr>
            <p:ph type="ctrTitle" hasCustomPrompt="1"/>
          </p:nvPr>
        </p:nvSpPr>
        <p:spPr>
          <a:xfrm>
            <a:off x="502024" y="1541034"/>
            <a:ext cx="9144000" cy="1021976"/>
          </a:xfrm>
          <a:prstGeom prst="rect">
            <a:avLst/>
          </a:prstGeom>
        </p:spPr>
        <p:txBody>
          <a:bodyPr anchor="t"/>
          <a:lstStyle>
            <a:lvl1pPr algn="l">
              <a:defRPr sz="6000" b="0" i="0">
                <a:solidFill>
                  <a:schemeClr val="bg1"/>
                </a:solidFill>
              </a:defRPr>
            </a:lvl1pPr>
          </a:lstStyle>
          <a:p>
            <a:r>
              <a:rPr lang="en-GB" dirty="0"/>
              <a:t>PRESENTATION TITLE GILL</a:t>
            </a:r>
          </a:p>
        </p:txBody>
      </p:sp>
      <p:sp>
        <p:nvSpPr>
          <p:cNvPr id="3" name="Subtitle 2">
            <a:extLst>
              <a:ext uri="{FF2B5EF4-FFF2-40B4-BE49-F238E27FC236}">
                <a16:creationId xmlns:a16="http://schemas.microsoft.com/office/drawing/2014/main" id="{6C755BC5-BF99-C342-B903-A3E994BD92AF}"/>
              </a:ext>
            </a:extLst>
          </p:cNvPr>
          <p:cNvSpPr>
            <a:spLocks noGrp="1"/>
          </p:cNvSpPr>
          <p:nvPr>
            <p:ph type="subTitle" idx="1" hasCustomPrompt="1"/>
          </p:nvPr>
        </p:nvSpPr>
        <p:spPr>
          <a:xfrm>
            <a:off x="502024" y="2735062"/>
            <a:ext cx="9144000" cy="693938"/>
          </a:xfrm>
          <a:prstGeom prst="rect">
            <a:avLst/>
          </a:prstGeom>
        </p:spPr>
        <p:txBody>
          <a:bodyPr>
            <a:normAutofit/>
          </a:bodyPr>
          <a:lstStyle>
            <a:lvl1pPr marL="0" indent="0" algn="l">
              <a:buNone/>
              <a:defRPr sz="28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Gill</a:t>
            </a:r>
          </a:p>
        </p:txBody>
      </p:sp>
      <p:sp>
        <p:nvSpPr>
          <p:cNvPr id="5" name="Text Placeholder 4">
            <a:extLst>
              <a:ext uri="{FF2B5EF4-FFF2-40B4-BE49-F238E27FC236}">
                <a16:creationId xmlns:a16="http://schemas.microsoft.com/office/drawing/2014/main" id="{5BD62A9C-1E10-7747-821A-A1EB6632E091}"/>
              </a:ext>
            </a:extLst>
          </p:cNvPr>
          <p:cNvSpPr>
            <a:spLocks noGrp="1"/>
          </p:cNvSpPr>
          <p:nvPr>
            <p:ph type="body" sz="quarter" idx="10" hasCustomPrompt="1"/>
          </p:nvPr>
        </p:nvSpPr>
        <p:spPr>
          <a:xfrm>
            <a:off x="501650" y="3563938"/>
            <a:ext cx="9144000" cy="511175"/>
          </a:xfrm>
        </p:spPr>
        <p:txBody>
          <a:bodyPr>
            <a:normAutofit/>
          </a:bodyPr>
          <a:lstStyle>
            <a:lvl1pPr>
              <a:defRPr sz="2800" b="0" i="0">
                <a:solidFill>
                  <a:schemeClr val="accent5">
                    <a:lumMod val="40000"/>
                    <a:lumOff val="60000"/>
                  </a:schemeClr>
                </a:solidFill>
                <a:latin typeface="Gill Sans MT" panose="020B0502020104020203" pitchFamily="34" charset="77"/>
              </a:defRPr>
            </a:lvl1pPr>
          </a:lstStyle>
          <a:p>
            <a:pPr lvl="0"/>
            <a:r>
              <a:rPr lang="en-GB" dirty="0"/>
              <a:t>Date: 00/00/00, Location: Anytown, Speaker: Person</a:t>
            </a:r>
          </a:p>
        </p:txBody>
      </p:sp>
    </p:spTree>
    <p:extLst>
      <p:ext uri="{BB962C8B-B14F-4D97-AF65-F5344CB8AC3E}">
        <p14:creationId xmlns:p14="http://schemas.microsoft.com/office/powerpoint/2010/main" val="359923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105785" y="1959016"/>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r>
              <a:rPr lang="en-GB" dirty="0">
                <a:solidFill>
                  <a:schemeClr val="accent2"/>
                </a:solidFill>
              </a:rPr>
              <a:t>TENSIONS</a:t>
            </a:r>
          </a:p>
        </p:txBody>
      </p:sp>
      <p:sp>
        <p:nvSpPr>
          <p:cNvPr id="4" name="Subtitle 2">
            <a:extLst>
              <a:ext uri="{FF2B5EF4-FFF2-40B4-BE49-F238E27FC236}">
                <a16:creationId xmlns:a16="http://schemas.microsoft.com/office/drawing/2014/main" id="{935D5036-AF54-224E-B2E1-248258D315BE}"/>
              </a:ext>
            </a:extLst>
          </p:cNvPr>
          <p:cNvSpPr>
            <a:spLocks noGrp="1"/>
          </p:cNvSpPr>
          <p:nvPr>
            <p:ph type="subTitle" idx="1" hasCustomPrompt="1"/>
          </p:nvPr>
        </p:nvSpPr>
        <p:spPr>
          <a:xfrm>
            <a:off x="1105785" y="3154867"/>
            <a:ext cx="9664996" cy="600010"/>
          </a:xfrm>
          <a:prstGeom prst="rect">
            <a:avLst/>
          </a:prstGeom>
        </p:spPr>
        <p:txBody>
          <a:bodyPr/>
          <a:lstStyle>
            <a:lvl1pPr marL="0" indent="0" algn="l">
              <a:buNone/>
              <a:defRPr sz="2400" b="0" i="0">
                <a:solidFill>
                  <a:schemeClr val="accent2"/>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subtitle Gill</a:t>
            </a:r>
          </a:p>
        </p:txBody>
      </p:sp>
    </p:spTree>
    <p:extLst>
      <p:ext uri="{BB962C8B-B14F-4D97-AF65-F5344CB8AC3E}">
        <p14:creationId xmlns:p14="http://schemas.microsoft.com/office/powerpoint/2010/main" val="2007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105785" y="1959016"/>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r>
              <a:rPr lang="en-GB" dirty="0">
                <a:solidFill>
                  <a:schemeClr val="accent3"/>
                </a:solidFill>
              </a:rPr>
              <a:t>WHAT DOES THE EVIDENCE SAY?</a:t>
            </a:r>
          </a:p>
        </p:txBody>
      </p:sp>
      <p:sp>
        <p:nvSpPr>
          <p:cNvPr id="4" name="Subtitle 2">
            <a:extLst>
              <a:ext uri="{FF2B5EF4-FFF2-40B4-BE49-F238E27FC236}">
                <a16:creationId xmlns:a16="http://schemas.microsoft.com/office/drawing/2014/main" id="{935D5036-AF54-224E-B2E1-248258D315BE}"/>
              </a:ext>
            </a:extLst>
          </p:cNvPr>
          <p:cNvSpPr>
            <a:spLocks noGrp="1"/>
          </p:cNvSpPr>
          <p:nvPr>
            <p:ph type="subTitle" idx="1" hasCustomPrompt="1"/>
          </p:nvPr>
        </p:nvSpPr>
        <p:spPr>
          <a:xfrm>
            <a:off x="1105785" y="3154867"/>
            <a:ext cx="9664996" cy="600010"/>
          </a:xfrm>
          <a:prstGeom prst="rect">
            <a:avLst/>
          </a:prstGeom>
        </p:spPr>
        <p:txBody>
          <a:bodyPr/>
          <a:lstStyle>
            <a:lvl1pPr marL="0" indent="0" algn="l">
              <a:buNone/>
              <a:defRPr sz="2400" b="0" i="0">
                <a:solidFill>
                  <a:schemeClr val="accent3"/>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subtitle Gill</a:t>
            </a:r>
          </a:p>
        </p:txBody>
      </p:sp>
    </p:spTree>
    <p:extLst>
      <p:ext uri="{BB962C8B-B14F-4D97-AF65-F5344CB8AC3E}">
        <p14:creationId xmlns:p14="http://schemas.microsoft.com/office/powerpoint/2010/main" val="401643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53A24B-60D1-2647-9755-E652AA394B75}"/>
              </a:ext>
            </a:extLst>
          </p:cNvPr>
          <p:cNvSpPr txBox="1">
            <a:spLocks/>
          </p:cNvSpPr>
          <p:nvPr userDrawn="1"/>
        </p:nvSpPr>
        <p:spPr>
          <a:xfrm>
            <a:off x="1105785" y="1959016"/>
            <a:ext cx="9664996" cy="844608"/>
          </a:xfrm>
          <a:prstGeom prst="rect">
            <a:avLst/>
          </a:prstGeom>
        </p:spPr>
        <p:txBody>
          <a:bodyPr anchor="t"/>
          <a:lstStyle>
            <a:lvl1pPr algn="l"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mj-cs"/>
              </a:defRPr>
            </a:lvl1pPr>
          </a:lstStyle>
          <a:p>
            <a:r>
              <a:rPr lang="en-GB" dirty="0">
                <a:solidFill>
                  <a:schemeClr val="accent4"/>
                </a:solidFill>
              </a:rPr>
              <a:t>SO WHY INCLUDE HEALTH IN THE MEB / MPCA?</a:t>
            </a:r>
          </a:p>
        </p:txBody>
      </p:sp>
    </p:spTree>
    <p:extLst>
      <p:ext uri="{BB962C8B-B14F-4D97-AF65-F5344CB8AC3E}">
        <p14:creationId xmlns:p14="http://schemas.microsoft.com/office/powerpoint/2010/main" val="258063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Title with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635-AA4F-5240-AD5E-3DF225C9E588}"/>
              </a:ext>
            </a:extLst>
          </p:cNvPr>
          <p:cNvSpPr>
            <a:spLocks noGrp="1"/>
          </p:cNvSpPr>
          <p:nvPr>
            <p:ph type="title" hasCustomPrompt="1"/>
          </p:nvPr>
        </p:nvSpPr>
        <p:spPr>
          <a:xfrm>
            <a:off x="963146" y="328108"/>
            <a:ext cx="9992902"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6" name="Text Placeholder 5">
            <a:extLst>
              <a:ext uri="{FF2B5EF4-FFF2-40B4-BE49-F238E27FC236}">
                <a16:creationId xmlns:a16="http://schemas.microsoft.com/office/drawing/2014/main" id="{DC4C5047-9FA8-754C-B407-A56F5D1972A7}"/>
              </a:ext>
            </a:extLst>
          </p:cNvPr>
          <p:cNvSpPr>
            <a:spLocks noGrp="1"/>
          </p:cNvSpPr>
          <p:nvPr>
            <p:ph type="body" sz="quarter" idx="10" hasCustomPrompt="1"/>
          </p:nvPr>
        </p:nvSpPr>
        <p:spPr>
          <a:xfrm>
            <a:off x="963613" y="1552353"/>
            <a:ext cx="9991725" cy="4794472"/>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17200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Title with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635-AA4F-5240-AD5E-3DF225C9E588}"/>
              </a:ext>
            </a:extLst>
          </p:cNvPr>
          <p:cNvSpPr>
            <a:spLocks noGrp="1"/>
          </p:cNvSpPr>
          <p:nvPr>
            <p:ph type="title" hasCustomPrompt="1"/>
          </p:nvPr>
        </p:nvSpPr>
        <p:spPr>
          <a:xfrm>
            <a:off x="963146" y="328108"/>
            <a:ext cx="9992902"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6" name="Text Placeholder 5">
            <a:extLst>
              <a:ext uri="{FF2B5EF4-FFF2-40B4-BE49-F238E27FC236}">
                <a16:creationId xmlns:a16="http://schemas.microsoft.com/office/drawing/2014/main" id="{DC4C5047-9FA8-754C-B407-A56F5D1972A7}"/>
              </a:ext>
            </a:extLst>
          </p:cNvPr>
          <p:cNvSpPr>
            <a:spLocks noGrp="1"/>
          </p:cNvSpPr>
          <p:nvPr>
            <p:ph type="body" sz="quarter" idx="10" hasCustomPrompt="1"/>
          </p:nvPr>
        </p:nvSpPr>
        <p:spPr>
          <a:xfrm>
            <a:off x="963613" y="1552353"/>
            <a:ext cx="9991725" cy="4794472"/>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185708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635-AA4F-5240-AD5E-3DF225C9E588}"/>
              </a:ext>
            </a:extLst>
          </p:cNvPr>
          <p:cNvSpPr>
            <a:spLocks noGrp="1"/>
          </p:cNvSpPr>
          <p:nvPr>
            <p:ph type="title" hasCustomPrompt="1"/>
          </p:nvPr>
        </p:nvSpPr>
        <p:spPr>
          <a:xfrm>
            <a:off x="963146" y="328108"/>
            <a:ext cx="9992902"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4" name="Text Placeholder 5">
            <a:extLst>
              <a:ext uri="{FF2B5EF4-FFF2-40B4-BE49-F238E27FC236}">
                <a16:creationId xmlns:a16="http://schemas.microsoft.com/office/drawing/2014/main" id="{7E705A39-E5C0-0D49-AACB-97B22D1A2761}"/>
              </a:ext>
            </a:extLst>
          </p:cNvPr>
          <p:cNvSpPr>
            <a:spLocks noGrp="1"/>
          </p:cNvSpPr>
          <p:nvPr>
            <p:ph type="body" sz="quarter" idx="10" hasCustomPrompt="1"/>
          </p:nvPr>
        </p:nvSpPr>
        <p:spPr>
          <a:xfrm>
            <a:off x="963613" y="1573619"/>
            <a:ext cx="9991725" cy="4773206"/>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409511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with 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607B6B-4E83-BF44-A971-7F949FB1BCF6}"/>
              </a:ext>
            </a:extLst>
          </p:cNvPr>
          <p:cNvSpPr>
            <a:spLocks noGrp="1"/>
          </p:cNvSpPr>
          <p:nvPr>
            <p:ph type="title" hasCustomPrompt="1"/>
          </p:nvPr>
        </p:nvSpPr>
        <p:spPr>
          <a:xfrm>
            <a:off x="974563" y="328042"/>
            <a:ext cx="9988140"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8" name="Text Placeholder 12">
            <a:extLst>
              <a:ext uri="{FF2B5EF4-FFF2-40B4-BE49-F238E27FC236}">
                <a16:creationId xmlns:a16="http://schemas.microsoft.com/office/drawing/2014/main" id="{C48ED84E-CD5C-D04E-9F29-EEBA36CFFC47}"/>
              </a:ext>
            </a:extLst>
          </p:cNvPr>
          <p:cNvSpPr>
            <a:spLocks noGrp="1"/>
          </p:cNvSpPr>
          <p:nvPr>
            <p:ph type="body" sz="quarter" idx="11" hasCustomPrompt="1"/>
          </p:nvPr>
        </p:nvSpPr>
        <p:spPr>
          <a:xfrm>
            <a:off x="974563" y="1509823"/>
            <a:ext cx="9988140" cy="3902362"/>
          </a:xfrm>
          <a:prstGeom prst="rect">
            <a:avLst/>
          </a:prstGeom>
        </p:spPr>
        <p:txBody>
          <a:bodyPr/>
          <a:lstStyle>
            <a:lvl1pPr marL="300600" marR="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sz="2800" b="0" i="0">
                <a:solidFill>
                  <a:srgbClr val="000000"/>
                </a:solidFill>
                <a:latin typeface="Gill Sans MT" panose="020B0502020104020203" pitchFamily="34" charset="77"/>
              </a:defRPr>
            </a:lvl1pPr>
          </a:lstStyle>
          <a:p>
            <a:pPr lvl="0"/>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lvl="0"/>
            <a:endParaRPr lang="en-GB" dirty="0"/>
          </a:p>
        </p:txBody>
      </p:sp>
    </p:spTree>
    <p:extLst>
      <p:ext uri="{BB962C8B-B14F-4D97-AF65-F5344CB8AC3E}">
        <p14:creationId xmlns:p14="http://schemas.microsoft.com/office/powerpoint/2010/main" val="2564295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BC0B8-66A6-8C43-90E6-797762076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SLIDE TITLE</a:t>
            </a:r>
          </a:p>
        </p:txBody>
      </p:sp>
      <p:sp>
        <p:nvSpPr>
          <p:cNvPr id="3" name="Text Placeholder 2">
            <a:extLst>
              <a:ext uri="{FF2B5EF4-FFF2-40B4-BE49-F238E27FC236}">
                <a16:creationId xmlns:a16="http://schemas.microsoft.com/office/drawing/2014/main" id="{7678CD9A-F104-4948-AD73-48674F90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Slide Subtitle Calibri</a:t>
            </a:r>
          </a:p>
        </p:txBody>
      </p:sp>
      <p:sp>
        <p:nvSpPr>
          <p:cNvPr id="4" name="Date Placeholder 3">
            <a:extLst>
              <a:ext uri="{FF2B5EF4-FFF2-40B4-BE49-F238E27FC236}">
                <a16:creationId xmlns:a16="http://schemas.microsoft.com/office/drawing/2014/main" id="{4C47AC13-191B-4344-B162-50D6EF5B7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MT" panose="020B0502020104020203" pitchFamily="34" charset="77"/>
              </a:defRPr>
            </a:lvl1pPr>
          </a:lstStyle>
          <a:p>
            <a:endParaRPr lang="en-GB" dirty="0"/>
          </a:p>
        </p:txBody>
      </p:sp>
      <p:sp>
        <p:nvSpPr>
          <p:cNvPr id="5" name="Footer Placeholder 4">
            <a:extLst>
              <a:ext uri="{FF2B5EF4-FFF2-40B4-BE49-F238E27FC236}">
                <a16:creationId xmlns:a16="http://schemas.microsoft.com/office/drawing/2014/main" id="{DE6574EC-5E03-F645-B897-11D4819CC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MT" panose="020B0502020104020203" pitchFamily="34" charset="77"/>
              </a:defRPr>
            </a:lvl1pPr>
          </a:lstStyle>
          <a:p>
            <a:endParaRPr lang="en-GB" dirty="0"/>
          </a:p>
        </p:txBody>
      </p:sp>
      <p:sp>
        <p:nvSpPr>
          <p:cNvPr id="6" name="Slide Number Placeholder 5">
            <a:extLst>
              <a:ext uri="{FF2B5EF4-FFF2-40B4-BE49-F238E27FC236}">
                <a16:creationId xmlns:a16="http://schemas.microsoft.com/office/drawing/2014/main" id="{7ED4D519-E5A0-B04C-A773-86C1879C5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MT" panose="020B0502020104020203" pitchFamily="34" charset="77"/>
              </a:defRPr>
            </a:lvl1pPr>
          </a:lstStyle>
          <a:p>
            <a:fld id="{AAF9FE78-8840-234F-9E1A-DDBD02F63E6C}" type="slidenum">
              <a:rPr lang="en-GB" smtClean="0"/>
              <a:pPr/>
              <a:t>‹#›</a:t>
            </a:fld>
            <a:endParaRPr lang="en-GB" dirty="0"/>
          </a:p>
        </p:txBody>
      </p:sp>
      <p:sp>
        <p:nvSpPr>
          <p:cNvPr id="7" name="Rectangle 6">
            <a:extLst>
              <a:ext uri="{FF2B5EF4-FFF2-40B4-BE49-F238E27FC236}">
                <a16:creationId xmlns:a16="http://schemas.microsoft.com/office/drawing/2014/main" id="{C9C0C7A9-935A-6546-B6C3-BCA0577B4AD7}"/>
              </a:ext>
            </a:extLst>
          </p:cNvPr>
          <p:cNvSpPr/>
          <p:nvPr userDrawn="1"/>
        </p:nvSpPr>
        <p:spPr>
          <a:xfrm>
            <a:off x="0" y="0"/>
            <a:ext cx="12192000" cy="6858000"/>
          </a:xfrm>
          <a:prstGeom prst="rect">
            <a:avLst/>
          </a:prstGeom>
          <a:solidFill>
            <a:srgbClr val="0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pic>
        <p:nvPicPr>
          <p:cNvPr id="10" name="Picture 9">
            <a:extLst>
              <a:ext uri="{FF2B5EF4-FFF2-40B4-BE49-F238E27FC236}">
                <a16:creationId xmlns:a16="http://schemas.microsoft.com/office/drawing/2014/main" id="{7E646C6E-B825-A14A-BAE3-F4F0DDC626C2}"/>
              </a:ext>
            </a:extLst>
          </p:cNvPr>
          <p:cNvPicPr>
            <a:picLocks noChangeAspect="1"/>
          </p:cNvPicPr>
          <p:nvPr userDrawn="1"/>
        </p:nvPicPr>
        <p:blipFill>
          <a:blip r:embed="rId4"/>
          <a:stretch>
            <a:fillRect/>
          </a:stretch>
        </p:blipFill>
        <p:spPr>
          <a:xfrm>
            <a:off x="8495414" y="256925"/>
            <a:ext cx="3434020" cy="690470"/>
          </a:xfrm>
          <a:prstGeom prst="rect">
            <a:avLst/>
          </a:prstGeom>
        </p:spPr>
      </p:pic>
      <p:pic>
        <p:nvPicPr>
          <p:cNvPr id="12" name="Picture 11">
            <a:extLst>
              <a:ext uri="{FF2B5EF4-FFF2-40B4-BE49-F238E27FC236}">
                <a16:creationId xmlns:a16="http://schemas.microsoft.com/office/drawing/2014/main" id="{E3A1983D-CCAE-2249-A890-BA5312A98564}"/>
              </a:ext>
            </a:extLst>
          </p:cNvPr>
          <p:cNvPicPr>
            <a:picLocks noChangeAspect="1"/>
          </p:cNvPicPr>
          <p:nvPr userDrawn="1"/>
        </p:nvPicPr>
        <p:blipFill>
          <a:blip r:embed="rId5"/>
          <a:stretch>
            <a:fillRect/>
          </a:stretch>
        </p:blipFill>
        <p:spPr>
          <a:xfrm>
            <a:off x="0" y="3982720"/>
            <a:ext cx="12192000" cy="2875280"/>
          </a:xfrm>
          <a:prstGeom prst="rect">
            <a:avLst/>
          </a:prstGeom>
        </p:spPr>
      </p:pic>
    </p:spTree>
    <p:extLst>
      <p:ext uri="{BB962C8B-B14F-4D97-AF65-F5344CB8AC3E}">
        <p14:creationId xmlns:p14="http://schemas.microsoft.com/office/powerpoint/2010/main" val="4031925883"/>
      </p:ext>
    </p:extLst>
  </p:cSld>
  <p:clrMap bg1="lt1" tx1="dk1" bg2="lt2" tx2="dk2" accent1="accent1" accent2="accent2" accent3="accent3" accent4="accent4" accent5="accent5" accent6="accent6" hlink="hlink" folHlink="folHlink"/>
  <p:sldLayoutIdLst>
    <p:sldLayoutId id="2147483677" r:id="rId1"/>
    <p:sldLayoutId id="2147483705" r:id="rId2"/>
  </p:sldLayoutIdLst>
  <p:hf hdr="0" ftr="0" dt="0"/>
  <p:txStyles>
    <p:titleStyle>
      <a:lvl1pPr algn="l" defTabSz="914400" rtl="0" eaLnBrk="1" latinLnBrk="0" hangingPunct="1">
        <a:lnSpc>
          <a:spcPct val="90000"/>
        </a:lnSpc>
        <a:spcBef>
          <a:spcPct val="0"/>
        </a:spcBef>
        <a:buNone/>
        <a:defRPr sz="6000" b="0" i="0" kern="1200">
          <a:solidFill>
            <a:srgbClr val="C00000"/>
          </a:solidFill>
          <a:latin typeface="Gill Sans MT" panose="020B0502020104020203" pitchFamily="34" charset="77"/>
          <a:ea typeface="+mj-ea"/>
          <a:cs typeface="Gill Sans" panose="020B05020201040202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BC0B8-66A6-8C43-90E6-797762076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SLIDE TITLE</a:t>
            </a:r>
          </a:p>
        </p:txBody>
      </p:sp>
      <p:sp>
        <p:nvSpPr>
          <p:cNvPr id="3" name="Text Placeholder 2">
            <a:extLst>
              <a:ext uri="{FF2B5EF4-FFF2-40B4-BE49-F238E27FC236}">
                <a16:creationId xmlns:a16="http://schemas.microsoft.com/office/drawing/2014/main" id="{7678CD9A-F104-4948-AD73-48674F90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Slide Subtitle Calibri</a:t>
            </a:r>
          </a:p>
        </p:txBody>
      </p:sp>
      <p:sp>
        <p:nvSpPr>
          <p:cNvPr id="4" name="Date Placeholder 3">
            <a:extLst>
              <a:ext uri="{FF2B5EF4-FFF2-40B4-BE49-F238E27FC236}">
                <a16:creationId xmlns:a16="http://schemas.microsoft.com/office/drawing/2014/main" id="{4C47AC13-191B-4344-B162-50D6EF5B7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MT" panose="020B0502020104020203" pitchFamily="34" charset="77"/>
              </a:defRPr>
            </a:lvl1pPr>
          </a:lstStyle>
          <a:p>
            <a:endParaRPr lang="en-GB" dirty="0"/>
          </a:p>
        </p:txBody>
      </p:sp>
      <p:sp>
        <p:nvSpPr>
          <p:cNvPr id="5" name="Footer Placeholder 4">
            <a:extLst>
              <a:ext uri="{FF2B5EF4-FFF2-40B4-BE49-F238E27FC236}">
                <a16:creationId xmlns:a16="http://schemas.microsoft.com/office/drawing/2014/main" id="{DE6574EC-5E03-F645-B897-11D4819CC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MT" panose="020B0502020104020203" pitchFamily="34" charset="77"/>
              </a:defRPr>
            </a:lvl1pPr>
          </a:lstStyle>
          <a:p>
            <a:endParaRPr lang="en-GB" dirty="0"/>
          </a:p>
        </p:txBody>
      </p:sp>
      <p:sp>
        <p:nvSpPr>
          <p:cNvPr id="6" name="Slide Number Placeholder 5">
            <a:extLst>
              <a:ext uri="{FF2B5EF4-FFF2-40B4-BE49-F238E27FC236}">
                <a16:creationId xmlns:a16="http://schemas.microsoft.com/office/drawing/2014/main" id="{7ED4D519-E5A0-B04C-A773-86C1879C5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MT" panose="020B0502020104020203" pitchFamily="34" charset="77"/>
              </a:defRPr>
            </a:lvl1pPr>
          </a:lstStyle>
          <a:p>
            <a:fld id="{AAF9FE78-8840-234F-9E1A-DDBD02F63E6C}" type="slidenum">
              <a:rPr lang="en-GB" smtClean="0"/>
              <a:pPr/>
              <a:t>‹#›</a:t>
            </a:fld>
            <a:endParaRPr lang="en-GB" dirty="0"/>
          </a:p>
        </p:txBody>
      </p:sp>
      <p:sp>
        <p:nvSpPr>
          <p:cNvPr id="7" name="Rectangle 6">
            <a:extLst>
              <a:ext uri="{FF2B5EF4-FFF2-40B4-BE49-F238E27FC236}">
                <a16:creationId xmlns:a16="http://schemas.microsoft.com/office/drawing/2014/main" id="{C9C0C7A9-935A-6546-B6C3-BCA0577B4AD7}"/>
              </a:ext>
            </a:extLst>
          </p:cNvPr>
          <p:cNvSpPr/>
          <p:nvPr userDrawn="1"/>
        </p:nvSpPr>
        <p:spPr>
          <a:xfrm>
            <a:off x="0" y="0"/>
            <a:ext cx="12192000" cy="6858000"/>
          </a:xfrm>
          <a:prstGeom prst="rect">
            <a:avLst/>
          </a:prstGeom>
          <a:solidFill>
            <a:srgbClr val="0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pic>
        <p:nvPicPr>
          <p:cNvPr id="10" name="Picture 9">
            <a:extLst>
              <a:ext uri="{FF2B5EF4-FFF2-40B4-BE49-F238E27FC236}">
                <a16:creationId xmlns:a16="http://schemas.microsoft.com/office/drawing/2014/main" id="{7E646C6E-B825-A14A-BAE3-F4F0DDC626C2}"/>
              </a:ext>
            </a:extLst>
          </p:cNvPr>
          <p:cNvPicPr>
            <a:picLocks noChangeAspect="1"/>
          </p:cNvPicPr>
          <p:nvPr userDrawn="1"/>
        </p:nvPicPr>
        <p:blipFill>
          <a:blip r:embed="rId5"/>
          <a:srcRect/>
          <a:stretch/>
        </p:blipFill>
        <p:spPr>
          <a:xfrm>
            <a:off x="480167" y="256925"/>
            <a:ext cx="3109771" cy="690470"/>
          </a:xfrm>
          <a:prstGeom prst="rect">
            <a:avLst/>
          </a:prstGeom>
        </p:spPr>
      </p:pic>
      <p:pic>
        <p:nvPicPr>
          <p:cNvPr id="12" name="Picture 11">
            <a:extLst>
              <a:ext uri="{FF2B5EF4-FFF2-40B4-BE49-F238E27FC236}">
                <a16:creationId xmlns:a16="http://schemas.microsoft.com/office/drawing/2014/main" id="{E3A1983D-CCAE-2249-A890-BA5312A98564}"/>
              </a:ext>
            </a:extLst>
          </p:cNvPr>
          <p:cNvPicPr>
            <a:picLocks noChangeAspect="1"/>
          </p:cNvPicPr>
          <p:nvPr userDrawn="1"/>
        </p:nvPicPr>
        <p:blipFill>
          <a:blip r:embed="rId6"/>
          <a:stretch>
            <a:fillRect/>
          </a:stretch>
        </p:blipFill>
        <p:spPr>
          <a:xfrm>
            <a:off x="0" y="3982720"/>
            <a:ext cx="12192000" cy="2875280"/>
          </a:xfrm>
          <a:prstGeom prst="rect">
            <a:avLst/>
          </a:prstGeom>
        </p:spPr>
      </p:pic>
    </p:spTree>
    <p:extLst>
      <p:ext uri="{BB962C8B-B14F-4D97-AF65-F5344CB8AC3E}">
        <p14:creationId xmlns:p14="http://schemas.microsoft.com/office/powerpoint/2010/main" val="3604077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hf hdr="0" ftr="0" dt="0"/>
  <p:txStyles>
    <p:titleStyle>
      <a:lvl1pPr algn="l" defTabSz="914400" rtl="0" eaLnBrk="1" latinLnBrk="0" hangingPunct="1">
        <a:lnSpc>
          <a:spcPct val="90000"/>
        </a:lnSpc>
        <a:spcBef>
          <a:spcPct val="0"/>
        </a:spcBef>
        <a:buNone/>
        <a:defRPr sz="6000" b="0" i="0" kern="1200">
          <a:solidFill>
            <a:srgbClr val="C00000"/>
          </a:solidFill>
          <a:latin typeface="Gill Sans MT" panose="020B0502020104020203" pitchFamily="34" charset="77"/>
          <a:ea typeface="+mj-ea"/>
          <a:cs typeface="Gill Sans" panose="020B05020201040202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A0690-EC85-F045-B2DC-7FBC0C639271}"/>
              </a:ext>
            </a:extLst>
          </p:cNvPr>
          <p:cNvPicPr>
            <a:picLocks noChangeAspect="1"/>
          </p:cNvPicPr>
          <p:nvPr userDrawn="1"/>
        </p:nvPicPr>
        <p:blipFill>
          <a:blip r:embed="rId3"/>
          <a:stretch>
            <a:fillRect/>
          </a:stretch>
        </p:blipFill>
        <p:spPr>
          <a:xfrm>
            <a:off x="0" y="3982720"/>
            <a:ext cx="12192000" cy="2875280"/>
          </a:xfrm>
          <a:prstGeom prst="rect">
            <a:avLst/>
          </a:prstGeom>
        </p:spPr>
      </p:pic>
      <p:pic>
        <p:nvPicPr>
          <p:cNvPr id="12" name="Picture 11">
            <a:extLst>
              <a:ext uri="{FF2B5EF4-FFF2-40B4-BE49-F238E27FC236}">
                <a16:creationId xmlns:a16="http://schemas.microsoft.com/office/drawing/2014/main" id="{1F49E4D4-03DC-674B-BC70-51F64EB5C569}"/>
              </a:ext>
            </a:extLst>
          </p:cNvPr>
          <p:cNvPicPr>
            <a:picLocks noChangeAspect="1"/>
          </p:cNvPicPr>
          <p:nvPr userDrawn="1"/>
        </p:nvPicPr>
        <p:blipFill>
          <a:blip r:embed="rId4"/>
          <a:srcRect/>
          <a:stretch/>
        </p:blipFill>
        <p:spPr>
          <a:xfrm>
            <a:off x="390812" y="256925"/>
            <a:ext cx="3109771" cy="690470"/>
          </a:xfrm>
          <a:prstGeom prst="rect">
            <a:avLst/>
          </a:prstGeom>
        </p:spPr>
      </p:pic>
    </p:spTree>
    <p:extLst>
      <p:ext uri="{BB962C8B-B14F-4D97-AF65-F5344CB8AC3E}">
        <p14:creationId xmlns:p14="http://schemas.microsoft.com/office/powerpoint/2010/main" val="452013164"/>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ED32C7-0F8D-D74F-B441-9687A851C9D4}"/>
              </a:ext>
            </a:extLst>
          </p:cNvPr>
          <p:cNvPicPr>
            <a:picLocks noChangeAspect="1"/>
          </p:cNvPicPr>
          <p:nvPr userDrawn="1"/>
        </p:nvPicPr>
        <p:blipFill>
          <a:blip r:embed="rId3"/>
          <a:srcRect/>
          <a:stretch/>
        </p:blipFill>
        <p:spPr>
          <a:xfrm>
            <a:off x="456124" y="256925"/>
            <a:ext cx="3109771" cy="690470"/>
          </a:xfrm>
          <a:prstGeom prst="rect">
            <a:avLst/>
          </a:prstGeom>
        </p:spPr>
      </p:pic>
      <p:pic>
        <p:nvPicPr>
          <p:cNvPr id="4" name="Picture 3">
            <a:extLst>
              <a:ext uri="{FF2B5EF4-FFF2-40B4-BE49-F238E27FC236}">
                <a16:creationId xmlns:a16="http://schemas.microsoft.com/office/drawing/2014/main" id="{1EB43AF0-0EE9-6742-9A59-3988B44871BE}"/>
              </a:ext>
            </a:extLst>
          </p:cNvPr>
          <p:cNvPicPr>
            <a:picLocks noChangeAspect="1"/>
          </p:cNvPicPr>
          <p:nvPr userDrawn="1"/>
        </p:nvPicPr>
        <p:blipFill>
          <a:blip r:embed="rId4"/>
          <a:stretch>
            <a:fillRect/>
          </a:stretch>
        </p:blipFill>
        <p:spPr>
          <a:xfrm>
            <a:off x="0" y="3982720"/>
            <a:ext cx="12192000" cy="2875280"/>
          </a:xfrm>
          <a:prstGeom prst="rect">
            <a:avLst/>
          </a:prstGeom>
        </p:spPr>
      </p:pic>
    </p:spTree>
    <p:extLst>
      <p:ext uri="{BB962C8B-B14F-4D97-AF65-F5344CB8AC3E}">
        <p14:creationId xmlns:p14="http://schemas.microsoft.com/office/powerpoint/2010/main" val="908612166"/>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A0690-EC85-F045-B2DC-7FBC0C639271}"/>
              </a:ext>
            </a:extLst>
          </p:cNvPr>
          <p:cNvPicPr>
            <a:picLocks noChangeAspect="1"/>
          </p:cNvPicPr>
          <p:nvPr userDrawn="1"/>
        </p:nvPicPr>
        <p:blipFill>
          <a:blip r:embed="rId3"/>
          <a:stretch>
            <a:fillRect/>
          </a:stretch>
        </p:blipFill>
        <p:spPr>
          <a:xfrm>
            <a:off x="0" y="3982720"/>
            <a:ext cx="12192000" cy="2875280"/>
          </a:xfrm>
          <a:prstGeom prst="rect">
            <a:avLst/>
          </a:prstGeom>
        </p:spPr>
      </p:pic>
      <p:pic>
        <p:nvPicPr>
          <p:cNvPr id="12" name="Picture 11">
            <a:extLst>
              <a:ext uri="{FF2B5EF4-FFF2-40B4-BE49-F238E27FC236}">
                <a16:creationId xmlns:a16="http://schemas.microsoft.com/office/drawing/2014/main" id="{1F49E4D4-03DC-674B-BC70-51F64EB5C569}"/>
              </a:ext>
            </a:extLst>
          </p:cNvPr>
          <p:cNvPicPr>
            <a:picLocks noChangeAspect="1"/>
          </p:cNvPicPr>
          <p:nvPr userDrawn="1"/>
        </p:nvPicPr>
        <p:blipFill>
          <a:blip r:embed="rId4"/>
          <a:srcRect/>
          <a:stretch/>
        </p:blipFill>
        <p:spPr>
          <a:xfrm>
            <a:off x="390812" y="256925"/>
            <a:ext cx="3109771" cy="690470"/>
          </a:xfrm>
          <a:prstGeom prst="rect">
            <a:avLst/>
          </a:prstGeom>
        </p:spPr>
      </p:pic>
    </p:spTree>
    <p:extLst>
      <p:ext uri="{BB962C8B-B14F-4D97-AF65-F5344CB8AC3E}">
        <p14:creationId xmlns:p14="http://schemas.microsoft.com/office/powerpoint/2010/main" val="3729451280"/>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96D1BE-7A56-C042-9F5F-B70F5468E4EA}"/>
              </a:ext>
            </a:extLst>
          </p:cNvPr>
          <p:cNvSpPr/>
          <p:nvPr userDrawn="1"/>
        </p:nvSpPr>
        <p:spPr>
          <a:xfrm>
            <a:off x="0" y="0"/>
            <a:ext cx="12192000" cy="6858000"/>
          </a:xfrm>
          <a:prstGeom prst="rect">
            <a:avLst/>
          </a:prstGeom>
          <a:solidFill>
            <a:srgbClr val="0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pic>
        <p:nvPicPr>
          <p:cNvPr id="14" name="Picture 13">
            <a:extLst>
              <a:ext uri="{FF2B5EF4-FFF2-40B4-BE49-F238E27FC236}">
                <a16:creationId xmlns:a16="http://schemas.microsoft.com/office/drawing/2014/main" id="{9A14C70A-03B1-CC43-84FF-B97F24E95EE3}"/>
              </a:ext>
            </a:extLst>
          </p:cNvPr>
          <p:cNvPicPr>
            <a:picLocks noChangeAspect="1"/>
          </p:cNvPicPr>
          <p:nvPr userDrawn="1"/>
        </p:nvPicPr>
        <p:blipFill>
          <a:blip r:embed="rId3"/>
          <a:stretch>
            <a:fillRect/>
          </a:stretch>
        </p:blipFill>
        <p:spPr>
          <a:xfrm>
            <a:off x="0" y="3982720"/>
            <a:ext cx="12192000" cy="2875280"/>
          </a:xfrm>
          <a:prstGeom prst="rect">
            <a:avLst/>
          </a:prstGeom>
        </p:spPr>
      </p:pic>
      <p:sp>
        <p:nvSpPr>
          <p:cNvPr id="17" name="Title 1">
            <a:extLst>
              <a:ext uri="{FF2B5EF4-FFF2-40B4-BE49-F238E27FC236}">
                <a16:creationId xmlns:a16="http://schemas.microsoft.com/office/drawing/2014/main" id="{0143E89C-5A59-0440-8888-8995F323B550}"/>
              </a:ext>
            </a:extLst>
          </p:cNvPr>
          <p:cNvSpPr txBox="1">
            <a:spLocks/>
          </p:cNvSpPr>
          <p:nvPr userDrawn="1"/>
        </p:nvSpPr>
        <p:spPr>
          <a:xfrm>
            <a:off x="0" y="1742739"/>
            <a:ext cx="12192000" cy="1021976"/>
          </a:xfrm>
          <a:prstGeom prst="rect">
            <a:avLst/>
          </a:prstGeom>
        </p:spPr>
        <p:txBody>
          <a:bodyPr anchor="t"/>
          <a:lstStyle>
            <a:lvl1pPr algn="ctr" defTabSz="914400" rtl="0" eaLnBrk="1" latinLnBrk="0" hangingPunct="1">
              <a:lnSpc>
                <a:spcPct val="90000"/>
              </a:lnSpc>
              <a:spcBef>
                <a:spcPct val="0"/>
              </a:spcBef>
              <a:buNone/>
              <a:defRPr sz="6000" b="0" i="0" kern="1200">
                <a:solidFill>
                  <a:schemeClr val="bg1"/>
                </a:solidFill>
                <a:latin typeface="Gill Sans" panose="020B0502020104020203" pitchFamily="34" charset="-79"/>
                <a:ea typeface="+mj-ea"/>
                <a:cs typeface="Gill Sans" panose="020B0502020104020203" pitchFamily="34" charset="-79"/>
              </a:defRPr>
            </a:lvl1pPr>
          </a:lstStyle>
          <a:p>
            <a:r>
              <a:rPr lang="ar-JO" b="0" i="0" dirty="0">
                <a:latin typeface="Gill Sans MT" panose="020B0502020104020203" pitchFamily="34" charset="77"/>
              </a:rPr>
              <a:t>شكراً لكم</a:t>
            </a:r>
            <a:endParaRPr lang="en-GB" b="0" i="0" dirty="0">
              <a:latin typeface="Gill Sans MT" panose="020B0502020104020203" pitchFamily="34" charset="77"/>
            </a:endParaRPr>
          </a:p>
        </p:txBody>
      </p:sp>
      <p:sp>
        <p:nvSpPr>
          <p:cNvPr id="9" name="TextBox 8">
            <a:extLst>
              <a:ext uri="{FF2B5EF4-FFF2-40B4-BE49-F238E27FC236}">
                <a16:creationId xmlns:a16="http://schemas.microsoft.com/office/drawing/2014/main" id="{4160A948-A0D8-1444-B823-950889A3F383}"/>
              </a:ext>
            </a:extLst>
          </p:cNvPr>
          <p:cNvSpPr txBox="1"/>
          <p:nvPr userDrawn="1"/>
        </p:nvSpPr>
        <p:spPr>
          <a:xfrm>
            <a:off x="8514703" y="535500"/>
            <a:ext cx="2987749" cy="461665"/>
          </a:xfrm>
          <a:prstGeom prst="rect">
            <a:avLst/>
          </a:prstGeom>
          <a:noFill/>
        </p:spPr>
        <p:txBody>
          <a:bodyPr wrap="square" rtlCol="0">
            <a:spAutoFit/>
          </a:bodyPr>
          <a:lstStyle/>
          <a:p>
            <a:r>
              <a:rPr lang="en-GB" sz="2400" dirty="0">
                <a:latin typeface="Gill Sans MT" panose="020B0502020104020203" pitchFamily="34" charset="77"/>
              </a:rPr>
              <a:t>www.calpnetwork.org</a:t>
            </a:r>
          </a:p>
        </p:txBody>
      </p:sp>
      <p:pic>
        <p:nvPicPr>
          <p:cNvPr id="12" name="Picture 11">
            <a:extLst>
              <a:ext uri="{FF2B5EF4-FFF2-40B4-BE49-F238E27FC236}">
                <a16:creationId xmlns:a16="http://schemas.microsoft.com/office/drawing/2014/main" id="{9ADD791A-4947-AB4E-A58F-4EEE65BBF038}"/>
              </a:ext>
            </a:extLst>
          </p:cNvPr>
          <p:cNvPicPr>
            <a:picLocks noChangeAspect="1"/>
          </p:cNvPicPr>
          <p:nvPr userDrawn="1"/>
        </p:nvPicPr>
        <p:blipFill>
          <a:blip r:embed="rId4"/>
          <a:srcRect/>
          <a:stretch/>
        </p:blipFill>
        <p:spPr>
          <a:xfrm>
            <a:off x="401791" y="256925"/>
            <a:ext cx="3109771" cy="690470"/>
          </a:xfrm>
          <a:prstGeom prst="rect">
            <a:avLst/>
          </a:prstGeom>
        </p:spPr>
      </p:pic>
    </p:spTree>
    <p:extLst>
      <p:ext uri="{BB962C8B-B14F-4D97-AF65-F5344CB8AC3E}">
        <p14:creationId xmlns:p14="http://schemas.microsoft.com/office/powerpoint/2010/main" val="2140800887"/>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defTabSz="914400" rtl="0" eaLnBrk="1" latinLnBrk="0" hangingPunct="1">
        <a:lnSpc>
          <a:spcPct val="90000"/>
        </a:lnSpc>
        <a:spcBef>
          <a:spcPct val="0"/>
        </a:spcBef>
        <a:buNone/>
        <a:defRPr sz="6000" b="0" i="0" kern="1200">
          <a:solidFill>
            <a:srgbClr val="C00000"/>
          </a:solidFill>
          <a:latin typeface="Gill Sans MT" panose="020B0502020104020203" pitchFamily="34" charset="77"/>
          <a:ea typeface="+mj-ea"/>
          <a:cs typeface="Gill Sans" panose="020B05020201040202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A0690-EC85-F045-B2DC-7FBC0C639271}"/>
              </a:ext>
            </a:extLst>
          </p:cNvPr>
          <p:cNvPicPr>
            <a:picLocks noChangeAspect="1"/>
          </p:cNvPicPr>
          <p:nvPr userDrawn="1"/>
        </p:nvPicPr>
        <p:blipFill>
          <a:blip r:embed="rId3"/>
          <a:stretch>
            <a:fillRect/>
          </a:stretch>
        </p:blipFill>
        <p:spPr>
          <a:xfrm>
            <a:off x="0" y="3982720"/>
            <a:ext cx="12192000" cy="2875280"/>
          </a:xfrm>
          <a:prstGeom prst="rect">
            <a:avLst/>
          </a:prstGeom>
        </p:spPr>
      </p:pic>
      <p:pic>
        <p:nvPicPr>
          <p:cNvPr id="12" name="Picture 11">
            <a:extLst>
              <a:ext uri="{FF2B5EF4-FFF2-40B4-BE49-F238E27FC236}">
                <a16:creationId xmlns:a16="http://schemas.microsoft.com/office/drawing/2014/main" id="{1F49E4D4-03DC-674B-BC70-51F64EB5C569}"/>
              </a:ext>
            </a:extLst>
          </p:cNvPr>
          <p:cNvPicPr>
            <a:picLocks noChangeAspect="1"/>
          </p:cNvPicPr>
          <p:nvPr userDrawn="1"/>
        </p:nvPicPr>
        <p:blipFill>
          <a:blip r:embed="rId4"/>
          <a:stretch>
            <a:fillRect/>
          </a:stretch>
        </p:blipFill>
        <p:spPr>
          <a:xfrm>
            <a:off x="8379933" y="256925"/>
            <a:ext cx="3434019" cy="690470"/>
          </a:xfrm>
          <a:prstGeom prst="rect">
            <a:avLst/>
          </a:prstGeom>
        </p:spPr>
      </p:pic>
    </p:spTree>
    <p:extLst>
      <p:ext uri="{BB962C8B-B14F-4D97-AF65-F5344CB8AC3E}">
        <p14:creationId xmlns:p14="http://schemas.microsoft.com/office/powerpoint/2010/main" val="3173157432"/>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ED32C7-0F8D-D74F-B441-9687A851C9D4}"/>
              </a:ext>
            </a:extLst>
          </p:cNvPr>
          <p:cNvPicPr>
            <a:picLocks noChangeAspect="1"/>
          </p:cNvPicPr>
          <p:nvPr userDrawn="1"/>
        </p:nvPicPr>
        <p:blipFill>
          <a:blip r:embed="rId3"/>
          <a:stretch>
            <a:fillRect/>
          </a:stretch>
        </p:blipFill>
        <p:spPr>
          <a:xfrm>
            <a:off x="8379933" y="256925"/>
            <a:ext cx="3434019" cy="690470"/>
          </a:xfrm>
          <a:prstGeom prst="rect">
            <a:avLst/>
          </a:prstGeom>
        </p:spPr>
      </p:pic>
      <p:pic>
        <p:nvPicPr>
          <p:cNvPr id="3" name="Picture 2">
            <a:extLst>
              <a:ext uri="{FF2B5EF4-FFF2-40B4-BE49-F238E27FC236}">
                <a16:creationId xmlns:a16="http://schemas.microsoft.com/office/drawing/2014/main" id="{9609D478-A392-0D4C-81C3-1C054970191F}"/>
              </a:ext>
            </a:extLst>
          </p:cNvPr>
          <p:cNvPicPr>
            <a:picLocks noChangeAspect="1"/>
          </p:cNvPicPr>
          <p:nvPr userDrawn="1"/>
        </p:nvPicPr>
        <p:blipFill>
          <a:blip r:embed="rId4"/>
          <a:stretch>
            <a:fillRect/>
          </a:stretch>
        </p:blipFill>
        <p:spPr>
          <a:xfrm>
            <a:off x="0" y="3982720"/>
            <a:ext cx="12192000" cy="2875280"/>
          </a:xfrm>
          <a:prstGeom prst="rect">
            <a:avLst/>
          </a:prstGeom>
        </p:spPr>
      </p:pic>
    </p:spTree>
    <p:extLst>
      <p:ext uri="{BB962C8B-B14F-4D97-AF65-F5344CB8AC3E}">
        <p14:creationId xmlns:p14="http://schemas.microsoft.com/office/powerpoint/2010/main" val="3796280000"/>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ED32C7-0F8D-D74F-B441-9687A851C9D4}"/>
              </a:ext>
            </a:extLst>
          </p:cNvPr>
          <p:cNvPicPr>
            <a:picLocks noChangeAspect="1"/>
          </p:cNvPicPr>
          <p:nvPr userDrawn="1"/>
        </p:nvPicPr>
        <p:blipFill>
          <a:blip r:embed="rId3"/>
          <a:stretch>
            <a:fillRect/>
          </a:stretch>
        </p:blipFill>
        <p:spPr>
          <a:xfrm>
            <a:off x="8379933" y="256925"/>
            <a:ext cx="3434019" cy="690470"/>
          </a:xfrm>
          <a:prstGeom prst="rect">
            <a:avLst/>
          </a:prstGeom>
        </p:spPr>
      </p:pic>
      <p:pic>
        <p:nvPicPr>
          <p:cNvPr id="4" name="Picture 3">
            <a:extLst>
              <a:ext uri="{FF2B5EF4-FFF2-40B4-BE49-F238E27FC236}">
                <a16:creationId xmlns:a16="http://schemas.microsoft.com/office/drawing/2014/main" id="{1EB43AF0-0EE9-6742-9A59-3988B44871BE}"/>
              </a:ext>
            </a:extLst>
          </p:cNvPr>
          <p:cNvPicPr>
            <a:picLocks noChangeAspect="1"/>
          </p:cNvPicPr>
          <p:nvPr userDrawn="1"/>
        </p:nvPicPr>
        <p:blipFill>
          <a:blip r:embed="rId4"/>
          <a:stretch>
            <a:fillRect/>
          </a:stretch>
        </p:blipFill>
        <p:spPr>
          <a:xfrm>
            <a:off x="0" y="3982720"/>
            <a:ext cx="12192000" cy="2875280"/>
          </a:xfrm>
          <a:prstGeom prst="rect">
            <a:avLst/>
          </a:prstGeom>
        </p:spPr>
      </p:pic>
    </p:spTree>
    <p:extLst>
      <p:ext uri="{BB962C8B-B14F-4D97-AF65-F5344CB8AC3E}">
        <p14:creationId xmlns:p14="http://schemas.microsoft.com/office/powerpoint/2010/main" val="3128240690"/>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DDEB8-9D85-A14A-B53B-4409C3C325A9}"/>
              </a:ext>
            </a:extLst>
          </p:cNvPr>
          <p:cNvPicPr>
            <a:picLocks noChangeAspect="1"/>
          </p:cNvPicPr>
          <p:nvPr userDrawn="1"/>
        </p:nvPicPr>
        <p:blipFill>
          <a:blip r:embed="rId3"/>
          <a:stretch>
            <a:fillRect/>
          </a:stretch>
        </p:blipFill>
        <p:spPr>
          <a:xfrm rot="6208091">
            <a:off x="1393154" y="3550920"/>
            <a:ext cx="2219383" cy="6858000"/>
          </a:xfrm>
          <a:prstGeom prst="rect">
            <a:avLst/>
          </a:prstGeom>
        </p:spPr>
      </p:pic>
      <p:pic>
        <p:nvPicPr>
          <p:cNvPr id="2" name="Picture 1">
            <a:extLst>
              <a:ext uri="{FF2B5EF4-FFF2-40B4-BE49-F238E27FC236}">
                <a16:creationId xmlns:a16="http://schemas.microsoft.com/office/drawing/2014/main" id="{3FC09438-B11D-5E49-816D-5ED120FA4310}"/>
              </a:ext>
            </a:extLst>
          </p:cNvPr>
          <p:cNvPicPr>
            <a:picLocks noChangeAspect="1"/>
          </p:cNvPicPr>
          <p:nvPr userDrawn="1"/>
        </p:nvPicPr>
        <p:blipFill>
          <a:blip r:embed="rId3"/>
          <a:stretch>
            <a:fillRect/>
          </a:stretch>
        </p:blipFill>
        <p:spPr>
          <a:xfrm rot="6211917">
            <a:off x="9277893" y="-3114675"/>
            <a:ext cx="2219383" cy="6858000"/>
          </a:xfrm>
          <a:prstGeom prst="rect">
            <a:avLst/>
          </a:prstGeom>
        </p:spPr>
      </p:pic>
      <p:sp>
        <p:nvSpPr>
          <p:cNvPr id="7" name="Rectangle 6">
            <a:extLst>
              <a:ext uri="{FF2B5EF4-FFF2-40B4-BE49-F238E27FC236}">
                <a16:creationId xmlns:a16="http://schemas.microsoft.com/office/drawing/2014/main" id="{AF14D41C-8154-2343-8B4B-6A39C8A0EA3F}"/>
              </a:ext>
            </a:extLst>
          </p:cNvPr>
          <p:cNvSpPr/>
          <p:nvPr userDrawn="1"/>
        </p:nvSpPr>
        <p:spPr>
          <a:xfrm>
            <a:off x="0" y="0"/>
            <a:ext cx="12192000" cy="314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8" name="Rectangle 7">
            <a:extLst>
              <a:ext uri="{FF2B5EF4-FFF2-40B4-BE49-F238E27FC236}">
                <a16:creationId xmlns:a16="http://schemas.microsoft.com/office/drawing/2014/main" id="{6D60FF96-150D-C546-BC7E-5015B3EE0A02}"/>
              </a:ext>
            </a:extLst>
          </p:cNvPr>
          <p:cNvSpPr/>
          <p:nvPr userDrawn="1"/>
        </p:nvSpPr>
        <p:spPr>
          <a:xfrm>
            <a:off x="0" y="6543675"/>
            <a:ext cx="12192000" cy="314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Tree>
    <p:extLst>
      <p:ext uri="{BB962C8B-B14F-4D97-AF65-F5344CB8AC3E}">
        <p14:creationId xmlns:p14="http://schemas.microsoft.com/office/powerpoint/2010/main" val="2607211250"/>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6647E-0F70-2B43-9991-E42456194188}"/>
              </a:ext>
            </a:extLst>
          </p:cNvPr>
          <p:cNvPicPr>
            <a:picLocks noChangeAspect="1"/>
          </p:cNvPicPr>
          <p:nvPr userDrawn="1"/>
        </p:nvPicPr>
        <p:blipFill>
          <a:blip r:embed="rId3"/>
          <a:stretch>
            <a:fillRect/>
          </a:stretch>
        </p:blipFill>
        <p:spPr>
          <a:xfrm rot="795661">
            <a:off x="-1430335" y="5563308"/>
            <a:ext cx="6230495" cy="1469358"/>
          </a:xfrm>
          <a:prstGeom prst="rect">
            <a:avLst/>
          </a:prstGeom>
        </p:spPr>
      </p:pic>
      <p:pic>
        <p:nvPicPr>
          <p:cNvPr id="14" name="Picture 13">
            <a:extLst>
              <a:ext uri="{FF2B5EF4-FFF2-40B4-BE49-F238E27FC236}">
                <a16:creationId xmlns:a16="http://schemas.microsoft.com/office/drawing/2014/main" id="{A57BB729-93A9-5542-98DF-C30C89AB2E1B}"/>
              </a:ext>
            </a:extLst>
          </p:cNvPr>
          <p:cNvPicPr>
            <a:picLocks noChangeAspect="1"/>
          </p:cNvPicPr>
          <p:nvPr userDrawn="1"/>
        </p:nvPicPr>
        <p:blipFill>
          <a:blip r:embed="rId4"/>
          <a:stretch>
            <a:fillRect/>
          </a:stretch>
        </p:blipFill>
        <p:spPr>
          <a:xfrm rot="6211917">
            <a:off x="9277893" y="-3114675"/>
            <a:ext cx="2219383" cy="6858000"/>
          </a:xfrm>
          <a:prstGeom prst="rect">
            <a:avLst/>
          </a:prstGeom>
        </p:spPr>
      </p:pic>
      <p:sp>
        <p:nvSpPr>
          <p:cNvPr id="7" name="Rectangle 6">
            <a:extLst>
              <a:ext uri="{FF2B5EF4-FFF2-40B4-BE49-F238E27FC236}">
                <a16:creationId xmlns:a16="http://schemas.microsoft.com/office/drawing/2014/main" id="{AF14D41C-8154-2343-8B4B-6A39C8A0EA3F}"/>
              </a:ext>
            </a:extLst>
          </p:cNvPr>
          <p:cNvSpPr/>
          <p:nvPr userDrawn="1"/>
        </p:nvSpPr>
        <p:spPr>
          <a:xfrm>
            <a:off x="0" y="0"/>
            <a:ext cx="12192000" cy="314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8" name="Rectangle 7">
            <a:extLst>
              <a:ext uri="{FF2B5EF4-FFF2-40B4-BE49-F238E27FC236}">
                <a16:creationId xmlns:a16="http://schemas.microsoft.com/office/drawing/2014/main" id="{6D60FF96-150D-C546-BC7E-5015B3EE0A02}"/>
              </a:ext>
            </a:extLst>
          </p:cNvPr>
          <p:cNvSpPr/>
          <p:nvPr userDrawn="1"/>
        </p:nvSpPr>
        <p:spPr>
          <a:xfrm>
            <a:off x="0" y="6543675"/>
            <a:ext cx="12192000" cy="314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10" name="Rectangle 9">
            <a:extLst>
              <a:ext uri="{FF2B5EF4-FFF2-40B4-BE49-F238E27FC236}">
                <a16:creationId xmlns:a16="http://schemas.microsoft.com/office/drawing/2014/main" id="{1480632A-58E8-BE48-A764-E1BA41E3B70F}"/>
              </a:ext>
            </a:extLst>
          </p:cNvPr>
          <p:cNvSpPr/>
          <p:nvPr userDrawn="1"/>
        </p:nvSpPr>
        <p:spPr>
          <a:xfrm>
            <a:off x="-1845129" y="-155122"/>
            <a:ext cx="1845129" cy="7168243"/>
          </a:xfrm>
          <a:prstGeom prst="rect">
            <a:avLst/>
          </a:prstGeom>
          <a:solidFill>
            <a:srgbClr val="EE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91E8CB-A051-8643-B1BC-242D356FD5F2}"/>
              </a:ext>
            </a:extLst>
          </p:cNvPr>
          <p:cNvSpPr/>
          <p:nvPr userDrawn="1"/>
        </p:nvSpPr>
        <p:spPr>
          <a:xfrm>
            <a:off x="12192000" y="-155122"/>
            <a:ext cx="1845129" cy="7168243"/>
          </a:xfrm>
          <a:prstGeom prst="rect">
            <a:avLst/>
          </a:prstGeom>
          <a:solidFill>
            <a:srgbClr val="EE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1267846-03EB-BA4C-921F-1AC3D4AD0FD2}"/>
              </a:ext>
            </a:extLst>
          </p:cNvPr>
          <p:cNvSpPr/>
          <p:nvPr userDrawn="1"/>
        </p:nvSpPr>
        <p:spPr>
          <a:xfrm>
            <a:off x="6531429" y="-955461"/>
            <a:ext cx="5739181" cy="955462"/>
          </a:xfrm>
          <a:prstGeom prst="rect">
            <a:avLst/>
          </a:prstGeom>
          <a:solidFill>
            <a:srgbClr val="EE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5B5D2E0-550A-504B-8E18-E26F7942A1EA}"/>
              </a:ext>
            </a:extLst>
          </p:cNvPr>
          <p:cNvSpPr/>
          <p:nvPr userDrawn="1"/>
        </p:nvSpPr>
        <p:spPr>
          <a:xfrm>
            <a:off x="-767443" y="6858000"/>
            <a:ext cx="5739181" cy="947058"/>
          </a:xfrm>
          <a:prstGeom prst="rect">
            <a:avLst/>
          </a:prstGeom>
          <a:solidFill>
            <a:srgbClr val="EE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8913342"/>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14D41C-8154-2343-8B4B-6A39C8A0EA3F}"/>
              </a:ext>
            </a:extLst>
          </p:cNvPr>
          <p:cNvSpPr/>
          <p:nvPr userDrawn="1"/>
        </p:nvSpPr>
        <p:spPr>
          <a:xfrm>
            <a:off x="0" y="0"/>
            <a:ext cx="12192000" cy="314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8" name="Rectangle 7">
            <a:extLst>
              <a:ext uri="{FF2B5EF4-FFF2-40B4-BE49-F238E27FC236}">
                <a16:creationId xmlns:a16="http://schemas.microsoft.com/office/drawing/2014/main" id="{6D60FF96-150D-C546-BC7E-5015B3EE0A02}"/>
              </a:ext>
            </a:extLst>
          </p:cNvPr>
          <p:cNvSpPr/>
          <p:nvPr userDrawn="1"/>
        </p:nvSpPr>
        <p:spPr>
          <a:xfrm>
            <a:off x="0" y="6543675"/>
            <a:ext cx="12192000" cy="314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Tree>
    <p:extLst>
      <p:ext uri="{BB962C8B-B14F-4D97-AF65-F5344CB8AC3E}">
        <p14:creationId xmlns:p14="http://schemas.microsoft.com/office/powerpoint/2010/main" val="1849761824"/>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6B6C87-8ED6-7F45-8CBE-5416C18C80C1}"/>
              </a:ext>
            </a:extLst>
          </p:cNvPr>
          <p:cNvSpPr/>
          <p:nvPr userDrawn="1"/>
        </p:nvSpPr>
        <p:spPr>
          <a:xfrm>
            <a:off x="0" y="0"/>
            <a:ext cx="12192000" cy="314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
        <p:nvSpPr>
          <p:cNvPr id="8" name="Rectangle 7">
            <a:extLst>
              <a:ext uri="{FF2B5EF4-FFF2-40B4-BE49-F238E27FC236}">
                <a16:creationId xmlns:a16="http://schemas.microsoft.com/office/drawing/2014/main" id="{5956BFFC-3F14-AA4A-B721-CE5463BBE86E}"/>
              </a:ext>
            </a:extLst>
          </p:cNvPr>
          <p:cNvSpPr/>
          <p:nvPr userDrawn="1"/>
        </p:nvSpPr>
        <p:spPr>
          <a:xfrm>
            <a:off x="0" y="6543675"/>
            <a:ext cx="12192000" cy="314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spTree>
    <p:extLst>
      <p:ext uri="{BB962C8B-B14F-4D97-AF65-F5344CB8AC3E}">
        <p14:creationId xmlns:p14="http://schemas.microsoft.com/office/powerpoint/2010/main" val="991656045"/>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96D1BE-7A56-C042-9F5F-B70F5468E4EA}"/>
              </a:ext>
            </a:extLst>
          </p:cNvPr>
          <p:cNvSpPr/>
          <p:nvPr userDrawn="1"/>
        </p:nvSpPr>
        <p:spPr>
          <a:xfrm>
            <a:off x="0" y="0"/>
            <a:ext cx="12192000" cy="6858000"/>
          </a:xfrm>
          <a:prstGeom prst="rect">
            <a:avLst/>
          </a:prstGeom>
          <a:solidFill>
            <a:srgbClr val="0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ill Sans MT" panose="020B0502020104020203" pitchFamily="34" charset="77"/>
            </a:endParaRPr>
          </a:p>
        </p:txBody>
      </p:sp>
      <p:pic>
        <p:nvPicPr>
          <p:cNvPr id="14" name="Picture 13">
            <a:extLst>
              <a:ext uri="{FF2B5EF4-FFF2-40B4-BE49-F238E27FC236}">
                <a16:creationId xmlns:a16="http://schemas.microsoft.com/office/drawing/2014/main" id="{9A14C70A-03B1-CC43-84FF-B97F24E95EE3}"/>
              </a:ext>
            </a:extLst>
          </p:cNvPr>
          <p:cNvPicPr>
            <a:picLocks noChangeAspect="1"/>
          </p:cNvPicPr>
          <p:nvPr userDrawn="1"/>
        </p:nvPicPr>
        <p:blipFill>
          <a:blip r:embed="rId3"/>
          <a:stretch>
            <a:fillRect/>
          </a:stretch>
        </p:blipFill>
        <p:spPr>
          <a:xfrm>
            <a:off x="0" y="3982720"/>
            <a:ext cx="12192000" cy="2875280"/>
          </a:xfrm>
          <a:prstGeom prst="rect">
            <a:avLst/>
          </a:prstGeom>
        </p:spPr>
      </p:pic>
      <p:sp>
        <p:nvSpPr>
          <p:cNvPr id="17" name="Title 1">
            <a:extLst>
              <a:ext uri="{FF2B5EF4-FFF2-40B4-BE49-F238E27FC236}">
                <a16:creationId xmlns:a16="http://schemas.microsoft.com/office/drawing/2014/main" id="{0143E89C-5A59-0440-8888-8995F323B550}"/>
              </a:ext>
            </a:extLst>
          </p:cNvPr>
          <p:cNvSpPr txBox="1">
            <a:spLocks/>
          </p:cNvSpPr>
          <p:nvPr userDrawn="1"/>
        </p:nvSpPr>
        <p:spPr>
          <a:xfrm>
            <a:off x="0" y="1742739"/>
            <a:ext cx="12192000" cy="1021976"/>
          </a:xfrm>
          <a:prstGeom prst="rect">
            <a:avLst/>
          </a:prstGeom>
        </p:spPr>
        <p:txBody>
          <a:bodyPr anchor="t"/>
          <a:lstStyle>
            <a:lvl1pPr algn="ctr" defTabSz="914400" rtl="0" eaLnBrk="1" latinLnBrk="0" hangingPunct="1">
              <a:lnSpc>
                <a:spcPct val="90000"/>
              </a:lnSpc>
              <a:spcBef>
                <a:spcPct val="0"/>
              </a:spcBef>
              <a:buNone/>
              <a:defRPr sz="6000" b="0" i="0" kern="1200">
                <a:solidFill>
                  <a:schemeClr val="bg1"/>
                </a:solidFill>
                <a:latin typeface="Gill Sans" panose="020B0502020104020203" pitchFamily="34" charset="-79"/>
                <a:ea typeface="+mj-ea"/>
                <a:cs typeface="Gill Sans" panose="020B0502020104020203" pitchFamily="34" charset="-79"/>
              </a:defRPr>
            </a:lvl1pPr>
          </a:lstStyle>
          <a:p>
            <a:r>
              <a:rPr lang="en-GB" b="0" i="0" dirty="0">
                <a:latin typeface="Gill Sans MT" panose="020B0502020104020203" pitchFamily="34" charset="77"/>
              </a:rPr>
              <a:t>THANK YOU</a:t>
            </a:r>
          </a:p>
        </p:txBody>
      </p:sp>
      <p:sp>
        <p:nvSpPr>
          <p:cNvPr id="9" name="TextBox 8">
            <a:extLst>
              <a:ext uri="{FF2B5EF4-FFF2-40B4-BE49-F238E27FC236}">
                <a16:creationId xmlns:a16="http://schemas.microsoft.com/office/drawing/2014/main" id="{4160A948-A0D8-1444-B823-950889A3F383}"/>
              </a:ext>
            </a:extLst>
          </p:cNvPr>
          <p:cNvSpPr txBox="1"/>
          <p:nvPr userDrawn="1"/>
        </p:nvSpPr>
        <p:spPr>
          <a:xfrm>
            <a:off x="285080" y="535500"/>
            <a:ext cx="2987749" cy="461665"/>
          </a:xfrm>
          <a:prstGeom prst="rect">
            <a:avLst/>
          </a:prstGeom>
          <a:noFill/>
        </p:spPr>
        <p:txBody>
          <a:bodyPr wrap="square" rtlCol="0">
            <a:spAutoFit/>
          </a:bodyPr>
          <a:lstStyle/>
          <a:p>
            <a:r>
              <a:rPr lang="en-GB" sz="2400" dirty="0">
                <a:latin typeface="Gill Sans MT" panose="020B0502020104020203" pitchFamily="34" charset="77"/>
              </a:rPr>
              <a:t>www.calpnetwork.org</a:t>
            </a:r>
          </a:p>
        </p:txBody>
      </p:sp>
      <p:pic>
        <p:nvPicPr>
          <p:cNvPr id="12" name="Picture 11">
            <a:extLst>
              <a:ext uri="{FF2B5EF4-FFF2-40B4-BE49-F238E27FC236}">
                <a16:creationId xmlns:a16="http://schemas.microsoft.com/office/drawing/2014/main" id="{9ADD791A-4947-AB4E-A58F-4EEE65BBF038}"/>
              </a:ext>
            </a:extLst>
          </p:cNvPr>
          <p:cNvPicPr>
            <a:picLocks noChangeAspect="1"/>
          </p:cNvPicPr>
          <p:nvPr userDrawn="1"/>
        </p:nvPicPr>
        <p:blipFill>
          <a:blip r:embed="rId4"/>
          <a:stretch>
            <a:fillRect/>
          </a:stretch>
        </p:blipFill>
        <p:spPr>
          <a:xfrm>
            <a:off x="8495414" y="256925"/>
            <a:ext cx="3434020" cy="690470"/>
          </a:xfrm>
          <a:prstGeom prst="rect">
            <a:avLst/>
          </a:prstGeom>
        </p:spPr>
      </p:pic>
    </p:spTree>
    <p:extLst>
      <p:ext uri="{BB962C8B-B14F-4D97-AF65-F5344CB8AC3E}">
        <p14:creationId xmlns:p14="http://schemas.microsoft.com/office/powerpoint/2010/main" val="275237165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6000" b="0" i="0" kern="1200">
          <a:solidFill>
            <a:srgbClr val="C00000"/>
          </a:solidFill>
          <a:latin typeface="Gill Sans MT" panose="020B0502020104020203" pitchFamily="34" charset="77"/>
          <a:ea typeface="+mj-ea"/>
          <a:cs typeface="Gill Sans" panose="020B05020201040202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www.who.int/health-cluster/about/work/task-teams/Inclusion-of-Health-Expenditures-in-the-MEB-Technical-Note-CTT-Global-Health-Cluster-September-2020.pdf?ua=1" TargetMode="External"/><Relationship Id="rId4" Type="http://schemas.openxmlformats.org/officeDocument/2006/relationships/hyperlink" Target="https://www.calpnetwork.org/resources/collections/cva-and-health-case-studies-from-jordan-burkina-faso-and-banglades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2136-3146-6C4C-B974-3E04C82A4D15}"/>
              </a:ext>
            </a:extLst>
          </p:cNvPr>
          <p:cNvSpPr>
            <a:spLocks noGrp="1"/>
          </p:cNvSpPr>
          <p:nvPr>
            <p:ph type="ctrTitle"/>
          </p:nvPr>
        </p:nvSpPr>
        <p:spPr>
          <a:xfrm>
            <a:off x="734591" y="1842810"/>
            <a:ext cx="10666834" cy="1449816"/>
          </a:xfrm>
        </p:spPr>
        <p:txBody>
          <a:bodyPr>
            <a:normAutofit fontScale="90000"/>
          </a:bodyPr>
          <a:lstStyle/>
          <a:p>
            <a:r>
              <a:rPr lang="ar-JO" dirty="0">
                <a:latin typeface="Sabon Next LT" panose="02000500000000000000" pitchFamily="2" charset="0"/>
                <a:cs typeface="Sabon Next LT" panose="02000500000000000000" pitchFamily="2" charset="0"/>
              </a:rPr>
              <a:t>مساعدات النقد والقسائم للنتائج الصحية: السعي لتحقيق التكامل</a:t>
            </a:r>
            <a:endParaRPr lang="en-GB"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20492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8A6B8C-E89C-6B4F-B2AE-8D75C07AB139}"/>
              </a:ext>
            </a:extLst>
          </p:cNvPr>
          <p:cNvSpPr>
            <a:spLocks noGrp="1"/>
          </p:cNvSpPr>
          <p:nvPr>
            <p:ph type="subTitle" idx="4294967295"/>
          </p:nvPr>
        </p:nvSpPr>
        <p:spPr>
          <a:xfrm>
            <a:off x="1785057" y="3154867"/>
            <a:ext cx="9664996" cy="600010"/>
          </a:xfrm>
          <a:prstGeom prst="rect">
            <a:avLst/>
          </a:prstGeom>
        </p:spPr>
        <p:txBody>
          <a:bodyPr/>
          <a:lstStyle/>
          <a:p>
            <a:r>
              <a:rPr lang="ar-JO" dirty="0"/>
              <a:t>القيود </a:t>
            </a:r>
            <a:endParaRPr lang="en-GB" dirty="0"/>
          </a:p>
        </p:txBody>
      </p:sp>
    </p:spTree>
    <p:extLst>
      <p:ext uri="{BB962C8B-B14F-4D97-AF65-F5344CB8AC3E}">
        <p14:creationId xmlns:p14="http://schemas.microsoft.com/office/powerpoint/2010/main" val="316445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04DCCB-8F55-AD3A-9D06-B863EB5410D0}"/>
              </a:ext>
            </a:extLst>
          </p:cNvPr>
          <p:cNvGrpSpPr/>
          <p:nvPr/>
        </p:nvGrpSpPr>
        <p:grpSpPr>
          <a:xfrm flipH="1">
            <a:off x="405664" y="897584"/>
            <a:ext cx="11395764" cy="5516681"/>
            <a:chOff x="405664" y="897584"/>
            <a:chExt cx="11395764" cy="5516681"/>
          </a:xfrm>
        </p:grpSpPr>
        <p:sp>
          <p:nvSpPr>
            <p:cNvPr id="5" name="Rectangle 2">
              <a:extLst>
                <a:ext uri="{FF2B5EF4-FFF2-40B4-BE49-F238E27FC236}">
                  <a16:creationId xmlns:a16="http://schemas.microsoft.com/office/drawing/2014/main" id="{7039CC5E-1CE5-42F3-9B8E-666D2FC55EC5}"/>
                </a:ext>
              </a:extLst>
            </p:cNvPr>
            <p:cNvSpPr/>
            <p:nvPr/>
          </p:nvSpPr>
          <p:spPr>
            <a:xfrm>
              <a:off x="1038813" y="5155359"/>
              <a:ext cx="8094040" cy="513097"/>
            </a:xfrm>
            <a:prstGeom prst="rect">
              <a:avLst/>
            </a:pr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a:solidFill>
                    <a:schemeClr val="bg1"/>
                  </a:solidFill>
                  <a:uFillTx/>
                  <a:latin typeface="Calibri"/>
                  <a:ea typeface="Calibri"/>
                  <a:cs typeface="Calibri"/>
                  <a:sym typeface="Calibri"/>
                </a:rPr>
                <a:t>الناس المهتمون</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chemeClr val="bg1"/>
                  </a:solidFill>
                  <a:uFillTx/>
                  <a:latin typeface="Calibri"/>
                  <a:ea typeface="Calibri"/>
                  <a:cs typeface="Calibri"/>
                  <a:sym typeface="Calibri"/>
                </a:rPr>
                <a:t>(السكان المستهدفون)</a:t>
              </a:r>
            </a:p>
          </p:txBody>
        </p:sp>
        <p:sp>
          <p:nvSpPr>
            <p:cNvPr id="6" name="Rectangle 6">
              <a:extLst>
                <a:ext uri="{FF2B5EF4-FFF2-40B4-BE49-F238E27FC236}">
                  <a16:creationId xmlns:a16="http://schemas.microsoft.com/office/drawing/2014/main" id="{06D3FEF2-5B7B-4074-B2A2-3C176EEA08FE}"/>
                </a:ext>
              </a:extLst>
            </p:cNvPr>
            <p:cNvSpPr/>
            <p:nvPr/>
          </p:nvSpPr>
          <p:spPr>
            <a:xfrm>
              <a:off x="1038813" y="4251603"/>
              <a:ext cx="7224665" cy="908794"/>
            </a:xfrm>
            <a:custGeom>
              <a:avLst>
                <a:gd name="f0" fmla="val 2024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a:solidFill>
                    <a:schemeClr val="bg1"/>
                  </a:solidFill>
                  <a:uFillTx/>
                  <a:latin typeface="Calibri"/>
                  <a:ea typeface="Calibri"/>
                  <a:cs typeface="Calibri"/>
                  <a:sym typeface="Calibri"/>
                </a:rPr>
                <a:t>تغطية التوفر</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chemeClr val="bg1"/>
                  </a:solidFill>
                  <a:uFillTx/>
                  <a:latin typeface="Calibri"/>
                  <a:ea typeface="Calibri"/>
                  <a:cs typeface="Calibri"/>
                  <a:sym typeface="Calibri"/>
                </a:rPr>
                <a:t>(الأشخاص الذين </a:t>
              </a:r>
              <a:r>
                <a:rPr lang="ar" sz="1400" b="1" i="0" u="none" strike="noStrike" kern="0" cap="none" spc="0" baseline="0">
                  <a:solidFill>
                    <a:schemeClr val="bg1"/>
                  </a:solidFill>
                  <a:uFillTx/>
                  <a:latin typeface="Calibri"/>
                  <a:ea typeface="Calibri"/>
                  <a:cs typeface="Calibri"/>
                  <a:sym typeface="Calibri"/>
                </a:rPr>
                <a:t>تتوفر لهم الخدمات الصحية)</a:t>
              </a:r>
            </a:p>
          </p:txBody>
        </p:sp>
        <p:sp>
          <p:nvSpPr>
            <p:cNvPr id="7" name="Rectangle 7">
              <a:extLst>
                <a:ext uri="{FF2B5EF4-FFF2-40B4-BE49-F238E27FC236}">
                  <a16:creationId xmlns:a16="http://schemas.microsoft.com/office/drawing/2014/main" id="{37894BC1-94E4-43CD-B8A1-CD6C734603CA}"/>
                </a:ext>
              </a:extLst>
            </p:cNvPr>
            <p:cNvSpPr/>
            <p:nvPr/>
          </p:nvSpPr>
          <p:spPr>
            <a:xfrm>
              <a:off x="1038813" y="3618966"/>
              <a:ext cx="6327026" cy="811658"/>
            </a:xfrm>
            <a:custGeom>
              <a:avLst>
                <a:gd name="f0" fmla="val 2021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a:solidFill>
                    <a:schemeClr val="bg1"/>
                  </a:solidFill>
                  <a:uFillTx/>
                  <a:latin typeface="Calibri"/>
                  <a:ea typeface="Calibri"/>
                  <a:cs typeface="Calibri"/>
                  <a:sym typeface="Calibri"/>
                </a:rPr>
                <a:t>تغطية الوصول</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1" u="none" strike="noStrike" kern="1200" cap="none" spc="0" baseline="0">
                  <a:solidFill>
                    <a:schemeClr val="bg1"/>
                  </a:solidFill>
                  <a:uFillTx/>
                  <a:latin typeface="Calibri"/>
                  <a:ea typeface="Calibri"/>
                  <a:cs typeface="Calibri"/>
                  <a:sym typeface="Calibri"/>
                </a:rPr>
                <a:t>(الأشخاص القادرين على استخدام الخدمات الصحية)</a:t>
              </a:r>
            </a:p>
          </p:txBody>
        </p:sp>
        <p:sp>
          <p:nvSpPr>
            <p:cNvPr id="8" name="Rectangle 8">
              <a:extLst>
                <a:ext uri="{FF2B5EF4-FFF2-40B4-BE49-F238E27FC236}">
                  <a16:creationId xmlns:a16="http://schemas.microsoft.com/office/drawing/2014/main" id="{563DABC4-FF3B-4C1E-8AF9-581BC9300527}"/>
                </a:ext>
              </a:extLst>
            </p:cNvPr>
            <p:cNvSpPr/>
            <p:nvPr/>
          </p:nvSpPr>
          <p:spPr>
            <a:xfrm>
              <a:off x="1029129" y="2937162"/>
              <a:ext cx="5480182" cy="798929"/>
            </a:xfrm>
            <a:custGeom>
              <a:avLst>
                <a:gd name="f0" fmla="val 200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a:solidFill>
                    <a:schemeClr val="bg1"/>
                  </a:solidFill>
                  <a:uFillTx/>
                  <a:latin typeface="Calibri"/>
                  <a:ea typeface="Calibri"/>
                  <a:cs typeface="Calibri"/>
                  <a:sym typeface="Calibri"/>
                </a:rPr>
                <a:t>تغطية القبول</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1" u="none" strike="noStrike" kern="1200" cap="none" spc="0" baseline="0">
                  <a:solidFill>
                    <a:schemeClr val="bg1"/>
                  </a:solidFill>
                  <a:uFillTx/>
                  <a:latin typeface="Calibri"/>
                  <a:ea typeface="Calibri"/>
                  <a:cs typeface="Calibri"/>
                  <a:sym typeface="Calibri"/>
                </a:rPr>
                <a:t>(الأشخاص الذين على استعداد لاستخدام الخدمات الصحية)</a:t>
              </a:r>
            </a:p>
          </p:txBody>
        </p:sp>
        <p:sp>
          <p:nvSpPr>
            <p:cNvPr id="9" name="Rectangle 10">
              <a:extLst>
                <a:ext uri="{FF2B5EF4-FFF2-40B4-BE49-F238E27FC236}">
                  <a16:creationId xmlns:a16="http://schemas.microsoft.com/office/drawing/2014/main" id="{C3A1AF09-31EC-449F-A077-4EF5A28D9ED4}"/>
                </a:ext>
              </a:extLst>
            </p:cNvPr>
            <p:cNvSpPr/>
            <p:nvPr/>
          </p:nvSpPr>
          <p:spPr>
            <a:xfrm>
              <a:off x="1029129" y="897584"/>
              <a:ext cx="8251381" cy="464314"/>
            </a:xfrm>
            <a:prstGeom prst="rect">
              <a:avLst/>
            </a:pr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800" b="1" i="0" u="none" strike="noStrike" kern="1200" cap="none" spc="0" baseline="0" dirty="0">
                  <a:solidFill>
                    <a:schemeClr val="bg1"/>
                  </a:solidFill>
                  <a:uFillTx/>
                  <a:latin typeface="Calibri"/>
                  <a:ea typeface="Calibri"/>
                  <a:cs typeface="Calibri"/>
                  <a:sym typeface="Calibri"/>
                </a:rPr>
                <a:t>هدف تقديم الخدمة (ضمان الحق في الصحة للجميع)</a:t>
              </a:r>
            </a:p>
          </p:txBody>
        </p:sp>
        <p:sp>
          <p:nvSpPr>
            <p:cNvPr id="10" name="Rectangle 11">
              <a:extLst>
                <a:ext uri="{FF2B5EF4-FFF2-40B4-BE49-F238E27FC236}">
                  <a16:creationId xmlns:a16="http://schemas.microsoft.com/office/drawing/2014/main" id="{3A021756-76A0-4AF5-A106-5DF45DE949F4}"/>
                </a:ext>
              </a:extLst>
            </p:cNvPr>
            <p:cNvSpPr/>
            <p:nvPr/>
          </p:nvSpPr>
          <p:spPr>
            <a:xfrm>
              <a:off x="1038813" y="2207453"/>
              <a:ext cx="4649815" cy="790846"/>
            </a:xfrm>
            <a:custGeom>
              <a:avLst>
                <a:gd name="f0" fmla="val 1976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dirty="0">
                  <a:solidFill>
                    <a:schemeClr val="bg1"/>
                  </a:solidFill>
                  <a:uFillTx/>
                  <a:latin typeface="Calibri"/>
                  <a:ea typeface="Calibri"/>
                  <a:cs typeface="Calibri"/>
                  <a:sym typeface="Calibri"/>
                </a:rPr>
                <a:t>تغطية الاتصال </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1" u="none" strike="noStrike" kern="0" cap="none" spc="0" baseline="0" dirty="0">
                  <a:solidFill>
                    <a:schemeClr val="bg1"/>
                  </a:solidFill>
                  <a:uFillTx/>
                  <a:latin typeface="Calibri"/>
                  <a:ea typeface="Calibri"/>
                  <a:cs typeface="Calibri"/>
                  <a:sym typeface="Calibri"/>
                </a:rPr>
                <a:t>(الأشخاص الذين يستخدمون الخدمات الصحية بالفعل)</a:t>
              </a:r>
            </a:p>
          </p:txBody>
        </p:sp>
        <p:sp>
          <p:nvSpPr>
            <p:cNvPr id="11" name="Rectangle 12">
              <a:extLst>
                <a:ext uri="{FF2B5EF4-FFF2-40B4-BE49-F238E27FC236}">
                  <a16:creationId xmlns:a16="http://schemas.microsoft.com/office/drawing/2014/main" id="{A4F5B633-A6B4-435D-A888-3C26ED086EC2}"/>
                </a:ext>
              </a:extLst>
            </p:cNvPr>
            <p:cNvSpPr/>
            <p:nvPr/>
          </p:nvSpPr>
          <p:spPr>
            <a:xfrm>
              <a:off x="1029129" y="1443133"/>
              <a:ext cx="4229529" cy="873352"/>
            </a:xfrm>
            <a:custGeom>
              <a:avLst>
                <a:gd name="f0" fmla="val 1937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600" b="1" i="0" u="none" strike="noStrike" kern="1200" cap="none" spc="0" baseline="0">
                  <a:solidFill>
                    <a:schemeClr val="bg1"/>
                  </a:solidFill>
                  <a:uFillTx/>
                  <a:latin typeface="Calibri"/>
                  <a:ea typeface="Calibri"/>
                  <a:cs typeface="Calibri"/>
                  <a:sym typeface="Calibri"/>
                </a:rPr>
                <a:t>تغطية فعّالة </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chemeClr val="bg1"/>
                  </a:solidFill>
                  <a:uFillTx/>
                  <a:latin typeface="Calibri"/>
                  <a:ea typeface="Calibri"/>
                  <a:cs typeface="Calibri"/>
                  <a:sym typeface="Calibri"/>
                </a:rPr>
                <a:t>(الأشخاص الذين يتلقون خدمات ذات جودة كافية)</a:t>
              </a:r>
            </a:p>
          </p:txBody>
        </p:sp>
        <p:sp>
          <p:nvSpPr>
            <p:cNvPr id="12" name="Rectangle 13">
              <a:extLst>
                <a:ext uri="{FF2B5EF4-FFF2-40B4-BE49-F238E27FC236}">
                  <a16:creationId xmlns:a16="http://schemas.microsoft.com/office/drawing/2014/main" id="{16B5B722-C14C-4755-9A15-CCB1847EAE3F}"/>
                </a:ext>
              </a:extLst>
            </p:cNvPr>
            <p:cNvSpPr/>
            <p:nvPr/>
          </p:nvSpPr>
          <p:spPr>
            <a:xfrm>
              <a:off x="9900035" y="3257979"/>
              <a:ext cx="1531427" cy="515712"/>
            </a:xfrm>
            <a:prstGeom prst="rect">
              <a:avLst/>
            </a:prstGeom>
            <a:noFill/>
            <a:ln w="12701"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800" b="0" i="0" u="none" strike="noStrike" kern="1200" cap="none" spc="0" baseline="0">
                  <a:solidFill>
                    <a:srgbClr val="C91619"/>
                  </a:solidFill>
                  <a:uFillTx/>
                  <a:latin typeface="Calibri"/>
                  <a:ea typeface="Calibri"/>
                  <a:cs typeface="Calibri"/>
                  <a:sym typeface="Calibri"/>
                </a:rPr>
                <a:t>منحنى التغطية</a:t>
              </a:r>
            </a:p>
          </p:txBody>
        </p:sp>
        <p:cxnSp>
          <p:nvCxnSpPr>
            <p:cNvPr id="13" name="Straight Arrow Connector 15">
              <a:extLst>
                <a:ext uri="{FF2B5EF4-FFF2-40B4-BE49-F238E27FC236}">
                  <a16:creationId xmlns:a16="http://schemas.microsoft.com/office/drawing/2014/main" id="{DD05C22F-6E0C-4F54-85F3-86B473AB750F}"/>
                </a:ext>
              </a:extLst>
            </p:cNvPr>
            <p:cNvCxnSpPr/>
            <p:nvPr/>
          </p:nvCxnSpPr>
          <p:spPr>
            <a:xfrm flipH="1">
              <a:off x="7164909" y="3601236"/>
              <a:ext cx="2695605" cy="0"/>
            </a:xfrm>
            <a:prstGeom prst="straightConnector1">
              <a:avLst/>
            </a:prstGeom>
            <a:noFill/>
            <a:ln w="12701" cap="flat">
              <a:solidFill>
                <a:srgbClr val="000000"/>
              </a:solidFill>
              <a:prstDash val="solid"/>
              <a:miter/>
              <a:tailEnd type="arrow"/>
            </a:ln>
          </p:spPr>
        </p:cxnSp>
        <p:sp>
          <p:nvSpPr>
            <p:cNvPr id="14" name="Rectangle 18">
              <a:extLst>
                <a:ext uri="{FF2B5EF4-FFF2-40B4-BE49-F238E27FC236}">
                  <a16:creationId xmlns:a16="http://schemas.microsoft.com/office/drawing/2014/main" id="{2D2D9692-CAF8-45DC-A492-8F2D53AC0BB0}"/>
                </a:ext>
              </a:extLst>
            </p:cNvPr>
            <p:cNvSpPr/>
            <p:nvPr/>
          </p:nvSpPr>
          <p:spPr>
            <a:xfrm>
              <a:off x="405664" y="897584"/>
              <a:ext cx="523951" cy="4770872"/>
            </a:xfrm>
            <a:prstGeom prst="rect">
              <a:avLst/>
            </a:prstGeom>
            <a:solidFill>
              <a:srgbClr val="C91619"/>
            </a:solidFill>
            <a:ln w="12701" cap="flat">
              <a:solidFill>
                <a:srgbClr val="2F528F"/>
              </a:solidFill>
              <a:prstDash val="solid"/>
              <a:miter/>
            </a:ln>
          </p:spPr>
          <p:txBody>
            <a:bodyPr vert="vert270"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800" b="1" i="0" u="none" strike="noStrike" kern="1200" cap="none" spc="0" baseline="0">
                  <a:solidFill>
                    <a:schemeClr val="bg1"/>
                  </a:solidFill>
                  <a:uFillTx/>
                  <a:latin typeface="Calibri"/>
                  <a:ea typeface="Calibri"/>
                  <a:cs typeface="Calibri"/>
                  <a:sym typeface="Calibri"/>
                </a:rPr>
                <a:t>تقديم الخدمات</a:t>
              </a:r>
            </a:p>
          </p:txBody>
        </p:sp>
        <p:sp>
          <p:nvSpPr>
            <p:cNvPr id="15" name="Freeform: Shape 40">
              <a:extLst>
                <a:ext uri="{FF2B5EF4-FFF2-40B4-BE49-F238E27FC236}">
                  <a16:creationId xmlns:a16="http://schemas.microsoft.com/office/drawing/2014/main" id="{791099B5-39BE-42D6-BEDE-A0FADBE204D2}"/>
                </a:ext>
              </a:extLst>
            </p:cNvPr>
            <p:cNvSpPr/>
            <p:nvPr/>
          </p:nvSpPr>
          <p:spPr>
            <a:xfrm>
              <a:off x="5060371" y="1442392"/>
              <a:ext cx="4345155" cy="3838395"/>
            </a:xfrm>
            <a:custGeom>
              <a:avLst/>
              <a:gdLst>
                <a:gd name="f0" fmla="val 10800000"/>
                <a:gd name="f1" fmla="val 5400000"/>
                <a:gd name="f2" fmla="val 180"/>
                <a:gd name="f3" fmla="val w"/>
                <a:gd name="f4" fmla="val h"/>
                <a:gd name="f5" fmla="val 0"/>
                <a:gd name="f6" fmla="val 4077478"/>
                <a:gd name="f7" fmla="val 3294567"/>
                <a:gd name="f8" fmla="val 6220"/>
                <a:gd name="f9" fmla="val 15551"/>
                <a:gd name="f10" fmla="val 10351"/>
                <a:gd name="f11" fmla="val 32111"/>
                <a:gd name="f12" fmla="val 18661"/>
                <a:gd name="f13" fmla="val 46653"/>
                <a:gd name="f14" fmla="val 23026"/>
                <a:gd name="f15" fmla="val 54291"/>
                <a:gd name="f16" fmla="val 32797"/>
                <a:gd name="f17" fmla="val 57771"/>
                <a:gd name="f18" fmla="val 37323"/>
                <a:gd name="f19" fmla="val 65315"/>
                <a:gd name="f20" fmla="val 73663"/>
                <a:gd name="f21" fmla="val 125881"/>
                <a:gd name="f22" fmla="val 18027"/>
                <a:gd name="f23" fmla="val 64679"/>
                <a:gd name="f24" fmla="val 65314"/>
                <a:gd name="f25" fmla="val 111968"/>
                <a:gd name="f26" fmla="val 68424"/>
                <a:gd name="f27" fmla="val 124409"/>
                <a:gd name="f28" fmla="val 69593"/>
                <a:gd name="f29" fmla="val 137503"/>
                <a:gd name="f30" fmla="val 74645"/>
                <a:gd name="f31" fmla="val 149290"/>
                <a:gd name="f32" fmla="val 79062"/>
                <a:gd name="f33" fmla="val 159597"/>
                <a:gd name="f34" fmla="val 89368"/>
                <a:gd name="f35" fmla="val 166782"/>
                <a:gd name="f36" fmla="val 93306"/>
                <a:gd name="f37" fmla="val 177282"/>
                <a:gd name="f38" fmla="val 98874"/>
                <a:gd name="f39" fmla="val 192131"/>
                <a:gd name="f40" fmla="val 97069"/>
                <a:gd name="f41" fmla="val 209086"/>
                <a:gd name="f42" fmla="val 102637"/>
                <a:gd name="f43" fmla="val 223935"/>
                <a:gd name="f44" fmla="val 106575"/>
                <a:gd name="f45" fmla="val 234435"/>
                <a:gd name="f46" fmla="val 116744"/>
                <a:gd name="f47" fmla="val 241680"/>
                <a:gd name="f48" fmla="val 121298"/>
                <a:gd name="f49" fmla="val 251927"/>
                <a:gd name="f50" fmla="val 155607"/>
                <a:gd name="f51" fmla="val 329122"/>
                <a:gd name="f52" fmla="val 120296"/>
                <a:gd name="f53" fmla="val 288246"/>
                <a:gd name="f54" fmla="val 158620"/>
                <a:gd name="f55" fmla="val 326572"/>
                <a:gd name="f56" fmla="val 180503"/>
                <a:gd name="f57" fmla="val 392219"/>
                <a:gd name="f58" fmla="val 152022"/>
                <a:gd name="f59" fmla="val 311177"/>
                <a:gd name="f60" fmla="val 186612"/>
                <a:gd name="f61" fmla="val 391886"/>
                <a:gd name="f62" fmla="val 204210"/>
                <a:gd name="f63" fmla="val 432949"/>
                <a:gd name="f64" fmla="val 187808"/>
                <a:gd name="f65" fmla="val 430408"/>
                <a:gd name="f66" fmla="val 233265"/>
                <a:gd name="f67" fmla="val 475862"/>
                <a:gd name="f68" fmla="val 239486"/>
                <a:gd name="f69" fmla="val 482082"/>
                <a:gd name="f70" fmla="val 244383"/>
                <a:gd name="f71" fmla="val 489997"/>
                <a:gd name="f72" fmla="val 494523"/>
                <a:gd name="f73" fmla="val 260361"/>
                <a:gd name="f74" fmla="val 499583"/>
                <a:gd name="f75" fmla="val 270588"/>
                <a:gd name="f76" fmla="val 500743"/>
                <a:gd name="f77" fmla="val 279918"/>
                <a:gd name="f78" fmla="val 503853"/>
                <a:gd name="f79" fmla="val 283028"/>
                <a:gd name="f80" fmla="val 516294"/>
                <a:gd name="f81" fmla="val 283514"/>
                <a:gd name="f82" fmla="val 529706"/>
                <a:gd name="f83" fmla="val 289249"/>
                <a:gd name="f84" fmla="val 541176"/>
                <a:gd name="f85" fmla="val 296204"/>
                <a:gd name="f86" fmla="val 555085"/>
                <a:gd name="f87" fmla="val 308202"/>
                <a:gd name="f88" fmla="val 565844"/>
                <a:gd name="f89" fmla="val 317241"/>
                <a:gd name="f90" fmla="val 578498"/>
                <a:gd name="f91" fmla="val 323759"/>
                <a:gd name="f92" fmla="val 587623"/>
                <a:gd name="f93" fmla="val 329384"/>
                <a:gd name="f94" fmla="val 597365"/>
                <a:gd name="f95" fmla="val 335902"/>
                <a:gd name="f96" fmla="val 606490"/>
                <a:gd name="f97" fmla="val 344941"/>
                <a:gd name="f98" fmla="val 619145"/>
                <a:gd name="f99" fmla="val 354976"/>
                <a:gd name="f100" fmla="val 631073"/>
                <a:gd name="f101" fmla="val 363894"/>
                <a:gd name="f102" fmla="val 643813"/>
                <a:gd name="f103" fmla="val 415975"/>
                <a:gd name="f104" fmla="val 718215"/>
                <a:gd name="f105" fmla="val 380980"/>
                <a:gd name="f106" fmla="val 679560"/>
                <a:gd name="f107" fmla="val 429208"/>
                <a:gd name="f108" fmla="val 727788"/>
                <a:gd name="f109" fmla="val 432318"/>
                <a:gd name="f110" fmla="val 737119"/>
                <a:gd name="f111" fmla="val 434140"/>
                <a:gd name="f112" fmla="val 746983"/>
                <a:gd name="f113" fmla="val 438539"/>
                <a:gd name="f114" fmla="val 755780"/>
                <a:gd name="f115" fmla="val 477210"/>
                <a:gd name="f116" fmla="val 833120"/>
                <a:gd name="f117" fmla="val 484453"/>
                <a:gd name="f118" fmla="val 805989"/>
                <a:gd name="f119" fmla="val 550506"/>
                <a:gd name="f120" fmla="val 905070"/>
                <a:gd name="f121" fmla="val 556726"/>
                <a:gd name="f122" fmla="val 914401"/>
                <a:gd name="f123" fmla="val 562162"/>
                <a:gd name="f124" fmla="val 924305"/>
                <a:gd name="f125" fmla="val 569167"/>
                <a:gd name="f126" fmla="val 933062"/>
                <a:gd name="f127" fmla="val 574663"/>
                <a:gd name="f128" fmla="val 939931"/>
                <a:gd name="f129" fmla="val 582716"/>
                <a:gd name="f130" fmla="val 944565"/>
                <a:gd name="f131" fmla="val 587829"/>
                <a:gd name="f132" fmla="val 951723"/>
                <a:gd name="f133" fmla="val 598370"/>
                <a:gd name="f134" fmla="val 966480"/>
                <a:gd name="f135" fmla="val 602451"/>
                <a:gd name="f136" fmla="val 986122"/>
                <a:gd name="f137" fmla="val 615820"/>
                <a:gd name="f138" fmla="val 998376"/>
                <a:gd name="f139" fmla="val 653120"/>
                <a:gd name="f140" fmla="val 1032567"/>
                <a:gd name="f141" fmla="val 690474"/>
                <a:gd name="f142" fmla="val 1045035"/>
                <a:gd name="f143" fmla="val 1073021"/>
                <a:gd name="f144" fmla="val 740229"/>
                <a:gd name="f145" fmla="val 1082352"/>
                <a:gd name="f146" fmla="val 753163"/>
                <a:gd name="f147" fmla="val 1091058"/>
                <a:gd name="f148" fmla="val 765110"/>
                <a:gd name="f149" fmla="val 1101013"/>
                <a:gd name="f150" fmla="val 771868"/>
                <a:gd name="f151" fmla="val 1106645"/>
                <a:gd name="f152" fmla="val 776903"/>
                <a:gd name="f153" fmla="val 1114179"/>
                <a:gd name="f154" fmla="val 783772"/>
                <a:gd name="f155" fmla="val 1119674"/>
                <a:gd name="f156" fmla="val 792528"/>
                <a:gd name="f157" fmla="val 1126679"/>
                <a:gd name="f158" fmla="val 803007"/>
                <a:gd name="f159" fmla="val 1131330"/>
                <a:gd name="f160" fmla="val 811763"/>
                <a:gd name="f161" fmla="val 1138335"/>
                <a:gd name="f162" fmla="val 818632"/>
                <a:gd name="f163" fmla="val 1143830"/>
                <a:gd name="f164" fmla="val 823310"/>
                <a:gd name="f165" fmla="val 1151822"/>
                <a:gd name="f166" fmla="val 830425"/>
                <a:gd name="f167" fmla="val 1156996"/>
                <a:gd name="f168" fmla="val 857632"/>
                <a:gd name="f169" fmla="val 1176783"/>
                <a:gd name="f170" fmla="val 890612"/>
                <a:gd name="f171" fmla="val 1189192"/>
                <a:gd name="f172" fmla="val 914400"/>
                <a:gd name="f173" fmla="val 1212980"/>
                <a:gd name="f174" fmla="val 1296955"/>
                <a:gd name="f175" fmla="val 1004597"/>
                <a:gd name="f176" fmla="val 1303176"/>
                <a:gd name="f177" fmla="val 1008691"/>
                <a:gd name="f178" fmla="val 1312835"/>
                <a:gd name="f179" fmla="val 1017037"/>
                <a:gd name="f180" fmla="val 1315617"/>
                <a:gd name="f181" fmla="val 1045029"/>
                <a:gd name="f182" fmla="val 1324947"/>
                <a:gd name="f183" fmla="val 1061057"/>
                <a:gd name="f184" fmla="val 1336968"/>
                <a:gd name="f185" fmla="val 1091236"/>
                <a:gd name="f186" fmla="val 1360682"/>
                <a:gd name="f187" fmla="val 1110343"/>
                <a:gd name="f188" fmla="val 1371600"/>
                <a:gd name="f189" fmla="val 1122420"/>
                <a:gd name="f190" fmla="val 1378501"/>
                <a:gd name="f191" fmla="val 1136092"/>
                <a:gd name="f192" fmla="val 1382546"/>
                <a:gd name="f193" fmla="val 1147665"/>
                <a:gd name="f194" fmla="val 1390262"/>
                <a:gd name="f195" fmla="val 1154985"/>
                <a:gd name="f196" fmla="val 1395142"/>
                <a:gd name="f197" fmla="val 1159458"/>
                <a:gd name="f198" fmla="val 1403428"/>
                <a:gd name="f199" fmla="val 1166327"/>
                <a:gd name="f200" fmla="val 1408923"/>
                <a:gd name="f201" fmla="val 1190614"/>
                <a:gd name="f202" fmla="val 1428352"/>
                <a:gd name="f203" fmla="val 1218980"/>
                <a:gd name="f204" fmla="val 1442913"/>
                <a:gd name="f205" fmla="val 1240972"/>
                <a:gd name="f206" fmla="val 1464906"/>
                <a:gd name="f207" fmla="val 1250302"/>
                <a:gd name="f208" fmla="val 1474237"/>
                <a:gd name="f209" fmla="val 1258547"/>
                <a:gd name="f210" fmla="val 1484797"/>
                <a:gd name="f211" fmla="val 1268963"/>
                <a:gd name="f212" fmla="val 1492898"/>
                <a:gd name="f213" fmla="val 1286667"/>
                <a:gd name="f214" fmla="val 1506668"/>
                <a:gd name="f215" fmla="val 1530221"/>
                <a:gd name="f216" fmla="val 1359951"/>
                <a:gd name="f217" fmla="val 1582729"/>
                <a:gd name="f218" fmla="val 1322662"/>
                <a:gd name="f219" fmla="val 1538247"/>
                <a:gd name="f220" fmla="val 1390261"/>
                <a:gd name="f221" fmla="val 1576874"/>
                <a:gd name="f222" fmla="val 1461990"/>
                <a:gd name="f223" fmla="val 1617861"/>
                <a:gd name="f224" fmla="val 1349024"/>
                <a:gd name="f225" fmla="val 1575567"/>
                <a:gd name="f226" fmla="val 1436914"/>
                <a:gd name="f227" fmla="val 1604866"/>
                <a:gd name="f228" fmla="val 1475714"/>
                <a:gd name="f229" fmla="val 1643664"/>
                <a:gd name="f230" fmla="val 1434937"/>
                <a:gd name="f231" fmla="val 1606823"/>
                <a:gd name="f232" fmla="val 1511559"/>
                <a:gd name="f233" fmla="val 1651519"/>
                <a:gd name="f234" fmla="val 1530932"/>
                <a:gd name="f235" fmla="val 1662820"/>
                <a:gd name="f236" fmla="val 1548311"/>
                <a:gd name="f237" fmla="val 1677302"/>
                <a:gd name="f238" fmla="val 1567543"/>
                <a:gd name="f239" fmla="val 1688841"/>
                <a:gd name="f240" fmla="val 1579470"/>
                <a:gd name="f241" fmla="val 1695997"/>
                <a:gd name="f242" fmla="val 1593292"/>
                <a:gd name="f243" fmla="val 1699787"/>
                <a:gd name="f244" fmla="val 1604865"/>
                <a:gd name="f245" fmla="val 1707502"/>
                <a:gd name="f246" fmla="val 1668327"/>
                <a:gd name="f247" fmla="val 1749811"/>
                <a:gd name="f248" fmla="val 1569209"/>
                <a:gd name="f249" fmla="val 1701250"/>
                <a:gd name="f250" fmla="val 1651518"/>
                <a:gd name="f251" fmla="val 1744825"/>
                <a:gd name="f252" fmla="val 1694543"/>
                <a:gd name="f253" fmla="val 1767603"/>
                <a:gd name="f254" fmla="val 1747723"/>
                <a:gd name="f255" fmla="val 1775715"/>
                <a:gd name="f256" fmla="val 1782147"/>
                <a:gd name="f257" fmla="val 1810139"/>
                <a:gd name="f258" fmla="val 1878230"/>
                <a:gd name="f259" fmla="val 1906222"/>
                <a:gd name="f260" fmla="val 1736930"/>
                <a:gd name="f261" fmla="val 1770824"/>
                <a:gd name="f262" fmla="val 1847461"/>
                <a:gd name="f263" fmla="val 1856792"/>
                <a:gd name="f264" fmla="val 1949137"/>
                <a:gd name="f265" fmla="val 1935874"/>
                <a:gd name="f266" fmla="val 1845864"/>
                <a:gd name="f267" fmla="val 1879320"/>
                <a:gd name="f268" fmla="val 1931437"/>
                <a:gd name="f269" fmla="val 1922106"/>
                <a:gd name="f270" fmla="val 1964696"/>
                <a:gd name="f271" fmla="val 1955366"/>
                <a:gd name="f272" fmla="val 1934699"/>
                <a:gd name="f273" fmla="val 1929303"/>
                <a:gd name="f274" fmla="val 1987420"/>
                <a:gd name="f275" fmla="val 1959429"/>
                <a:gd name="f276" fmla="val 1997157"/>
                <a:gd name="f277" fmla="val 1964993"/>
                <a:gd name="f278" fmla="val 2005538"/>
                <a:gd name="f279" fmla="val 1972773"/>
                <a:gd name="f280" fmla="val 2015412"/>
                <a:gd name="f281" fmla="val 1978090"/>
                <a:gd name="f282" fmla="val 2098371"/>
                <a:gd name="f283" fmla="val 2022760"/>
                <a:gd name="f284" fmla="val 2081144"/>
                <a:gd name="f285" fmla="val 2015551"/>
                <a:gd name="f286" fmla="val 2136710"/>
                <a:gd name="f287" fmla="val 2034074"/>
                <a:gd name="f288" fmla="val 2149151"/>
                <a:gd name="f289" fmla="val 2052735"/>
                <a:gd name="f290" fmla="val 2155372"/>
                <a:gd name="f291" fmla="val 2077616"/>
                <a:gd name="f292" fmla="val 2174033"/>
                <a:gd name="f293" fmla="val 2090057"/>
                <a:gd name="f294" fmla="val 2183364"/>
                <a:gd name="f295" fmla="val 2096278"/>
                <a:gd name="f296" fmla="val 2192900"/>
                <a:gd name="f297" fmla="val 2102201"/>
                <a:gd name="f298" fmla="val 2202025"/>
                <a:gd name="f299" fmla="val 2108719"/>
                <a:gd name="f300" fmla="val 2214679"/>
                <a:gd name="f301" fmla="val 2117758"/>
                <a:gd name="f302" fmla="val 2226160"/>
                <a:gd name="f303" fmla="val 2128468"/>
                <a:gd name="f304" fmla="val 2239347"/>
                <a:gd name="f305" fmla="val 2251142"/>
                <a:gd name="f306" fmla="val 2144082"/>
                <a:gd name="f307" fmla="val 2265096"/>
                <a:gd name="f308" fmla="val 2147656"/>
                <a:gd name="f309" fmla="val 2276669"/>
                <a:gd name="f310" fmla="val 2328737"/>
                <a:gd name="f311" fmla="val 2190085"/>
                <a:gd name="f312" fmla="val 2255535"/>
                <a:gd name="f313" fmla="val 2158800"/>
                <a:gd name="f314" fmla="val 2323323"/>
                <a:gd name="f315" fmla="val 2192694"/>
                <a:gd name="f316" fmla="val 2386808"/>
                <a:gd name="f317" fmla="val 2224437"/>
                <a:gd name="f318" fmla="val 2310981"/>
                <a:gd name="f319" fmla="val 2172151"/>
                <a:gd name="f320" fmla="val 2388637"/>
                <a:gd name="f321" fmla="val 2220686"/>
                <a:gd name="f322" fmla="val 2401824"/>
                <a:gd name="f323" fmla="val 2228928"/>
                <a:gd name="f324" fmla="val 2413305"/>
                <a:gd name="f325" fmla="val 2239639"/>
                <a:gd name="f326" fmla="val 2425959"/>
                <a:gd name="f327" fmla="val 2248678"/>
                <a:gd name="f328" fmla="val 2435084"/>
                <a:gd name="f329" fmla="val 2255196"/>
                <a:gd name="f330" fmla="val 2444620"/>
                <a:gd name="f331" fmla="val 2261119"/>
                <a:gd name="f332" fmla="val 2453951"/>
                <a:gd name="f333" fmla="val 2267339"/>
                <a:gd name="f334" fmla="val 2457061"/>
                <a:gd name="f335" fmla="val 2276670"/>
                <a:gd name="f336" fmla="val 2457826"/>
                <a:gd name="f337" fmla="val 2287147"/>
                <a:gd name="f338" fmla="val 2463282"/>
                <a:gd name="f339" fmla="val 2295331"/>
                <a:gd name="f340" fmla="val 2478379"/>
                <a:gd name="f341" fmla="val 2317977"/>
                <a:gd name="f342" fmla="val 2521684"/>
                <a:gd name="f343" fmla="val 2344402"/>
                <a:gd name="f344" fmla="val 2537927"/>
                <a:gd name="f345" fmla="val 2360645"/>
                <a:gd name="f346" fmla="val 2548923"/>
                <a:gd name="f347" fmla="val 2371641"/>
                <a:gd name="f348" fmla="val 2554922"/>
                <a:gd name="f349" fmla="val 2386972"/>
                <a:gd name="f350" fmla="val 2565918"/>
                <a:gd name="f351" fmla="val 2397968"/>
                <a:gd name="f352" fmla="val 2573847"/>
                <a:gd name="f353" fmla="val 2405898"/>
                <a:gd name="f354" fmla="val 2585295"/>
                <a:gd name="f355" fmla="val 2409450"/>
                <a:gd name="f356" fmla="val 2593910"/>
                <a:gd name="f357" fmla="val 2416629"/>
                <a:gd name="f358" fmla="val 2692417"/>
                <a:gd name="f359" fmla="val 2498718"/>
                <a:gd name="f360" fmla="val 2531298"/>
                <a:gd name="f361" fmla="val 2381108"/>
                <a:gd name="f362" fmla="val 2668555"/>
                <a:gd name="f363" fmla="val 2472613"/>
                <a:gd name="f364" fmla="val 2837361"/>
                <a:gd name="f365" fmla="val 2585151"/>
                <a:gd name="f366" fmla="val 2642474"/>
                <a:gd name="f367" fmla="val 2465380"/>
                <a:gd name="f368" fmla="val 2789853"/>
                <a:gd name="f369" fmla="val 2547257"/>
                <a:gd name="f370" fmla="val 2799656"/>
                <a:gd name="f371" fmla="val 2552703"/>
                <a:gd name="f372" fmla="val 2808108"/>
                <a:gd name="f373" fmla="val 2560355"/>
                <a:gd name="f374" fmla="val 2817845"/>
                <a:gd name="f375" fmla="val 2565919"/>
                <a:gd name="f376" fmla="val 2850128"/>
                <a:gd name="f377" fmla="val 2584367"/>
                <a:gd name="f378" fmla="val 2851755"/>
                <a:gd name="f379" fmla="val 2583443"/>
                <a:gd name="f380" fmla="val 2883159"/>
                <a:gd name="f381" fmla="val 2898209"/>
                <a:gd name="f382" fmla="val 2608961"/>
                <a:gd name="f383" fmla="val 2909211"/>
                <a:gd name="f384" fmla="val 2622404"/>
                <a:gd name="f385" fmla="val 2929812"/>
                <a:gd name="f386" fmla="val 2631233"/>
                <a:gd name="f387" fmla="val 2941599"/>
                <a:gd name="f388" fmla="val 2636285"/>
                <a:gd name="f389" fmla="val 2954694"/>
                <a:gd name="f390" fmla="val 2637454"/>
                <a:gd name="f391" fmla="val 2967135"/>
                <a:gd name="f392" fmla="val 2640564"/>
                <a:gd name="f393" fmla="val 3033104"/>
                <a:gd name="f394" fmla="val 2684542"/>
                <a:gd name="f395" fmla="val 2951435"/>
                <a:gd name="f396" fmla="val 2629350"/>
                <a:gd name="f397" fmla="val 3032449"/>
                <a:gd name="f398" fmla="val 2687217"/>
                <a:gd name="f399" fmla="val 3041574"/>
                <a:gd name="f400" fmla="val 2693735"/>
                <a:gd name="f401" fmla="val 3051470"/>
                <a:gd name="f402" fmla="val 2699150"/>
                <a:gd name="f403" fmla="val 3060441"/>
                <a:gd name="f404" fmla="val 2705878"/>
                <a:gd name="f405" fmla="val 3076373"/>
                <a:gd name="f406" fmla="val 2717827"/>
                <a:gd name="f407" fmla="val 3092106"/>
                <a:gd name="f408" fmla="val 2730086"/>
                <a:gd name="f409" fmla="val 3107094"/>
                <a:gd name="f410" fmla="val 2743200"/>
                <a:gd name="f411" fmla="val 3117025"/>
                <a:gd name="f412" fmla="val 2751889"/>
                <a:gd name="f413" fmla="val 3124348"/>
                <a:gd name="f414" fmla="val 2763522"/>
                <a:gd name="f415" fmla="val 3135086"/>
                <a:gd name="f416" fmla="val 2771192"/>
                <a:gd name="f417" fmla="val 3146404"/>
                <a:gd name="f418" fmla="val 2779277"/>
                <a:gd name="f419" fmla="val 3159967"/>
                <a:gd name="f420" fmla="val 2783633"/>
                <a:gd name="f421" fmla="val 3172408"/>
                <a:gd name="f422" fmla="val 3178628"/>
                <a:gd name="f423" fmla="val 2796074"/>
                <a:gd name="f424" fmla="val 3185573"/>
                <a:gd name="f425" fmla="val 2801646"/>
                <a:gd name="f426" fmla="val 3191069"/>
                <a:gd name="f427" fmla="val 2808515"/>
                <a:gd name="f428" fmla="val 3198074"/>
                <a:gd name="f429" fmla="val 2817272"/>
                <a:gd name="f430" fmla="val 3201801"/>
                <a:gd name="f431" fmla="val 2828577"/>
                <a:gd name="f432" fmla="val 3209731"/>
                <a:gd name="f433" fmla="val 2836506"/>
                <a:gd name="f434" fmla="val 3220727"/>
                <a:gd name="f435" fmla="val 2847502"/>
                <a:gd name="f436" fmla="val 3233905"/>
                <a:gd name="f437" fmla="val 2856194"/>
                <a:gd name="f438" fmla="val 3247053"/>
                <a:gd name="f439" fmla="val 2864498"/>
                <a:gd name="f440" fmla="val 3293053"/>
                <a:gd name="f441" fmla="val 2893551"/>
                <a:gd name="f442" fmla="val 3343487"/>
                <a:gd name="f443" fmla="val 2915830"/>
                <a:gd name="f444" fmla="val 3387012"/>
                <a:gd name="f445" fmla="val 2948474"/>
                <a:gd name="f446" fmla="val 3432203"/>
                <a:gd name="f447" fmla="val 2982367"/>
                <a:gd name="f448" fmla="val 3409582"/>
                <a:gd name="f449" fmla="val 2971549"/>
                <a:gd name="f450" fmla="val 3452327"/>
                <a:gd name="f451" fmla="val 2985796"/>
                <a:gd name="f452" fmla="val 3461657"/>
                <a:gd name="f453" fmla="val 2992016"/>
                <a:gd name="f454" fmla="val 3471193"/>
                <a:gd name="f455" fmla="val 2997939"/>
                <a:gd name="f456" fmla="val 3480318"/>
                <a:gd name="f457" fmla="val 3004457"/>
                <a:gd name="f458" fmla="val 3492973"/>
                <a:gd name="f459" fmla="val 3013496"/>
                <a:gd name="f460" fmla="val 3504139"/>
                <a:gd name="f461" fmla="val 3024733"/>
                <a:gd name="f462" fmla="val 3517641"/>
                <a:gd name="f463" fmla="val 3526181"/>
                <a:gd name="f464" fmla="val 3037329"/>
                <a:gd name="f465" fmla="val 3536593"/>
                <a:gd name="f466" fmla="val 3037906"/>
                <a:gd name="f467" fmla="val 3545633"/>
                <a:gd name="f468" fmla="val 3041780"/>
                <a:gd name="f469" fmla="val 3558417"/>
                <a:gd name="f470" fmla="val 3047259"/>
                <a:gd name="f471" fmla="val 3571160"/>
                <a:gd name="f472" fmla="val 3053069"/>
                <a:gd name="f473" fmla="val 3582955"/>
                <a:gd name="f474" fmla="val 3596142"/>
                <a:gd name="f475" fmla="val 3068683"/>
                <a:gd name="f476" fmla="val 3606776"/>
                <a:gd name="f477" fmla="val 3080717"/>
                <a:gd name="f478" fmla="val 3620278"/>
                <a:gd name="f479" fmla="val 3088433"/>
                <a:gd name="f480" fmla="val 3628817"/>
                <a:gd name="f481" fmla="val 3093313"/>
                <a:gd name="f482" fmla="val 3639229"/>
                <a:gd name="f483" fmla="val 3093890"/>
                <a:gd name="f484" fmla="val 3648269"/>
                <a:gd name="f485" fmla="val 3097764"/>
                <a:gd name="f486" fmla="val 3661054"/>
                <a:gd name="f487" fmla="val 3103243"/>
                <a:gd name="f488" fmla="val 3672881"/>
                <a:gd name="f489" fmla="val 3110776"/>
                <a:gd name="f490" fmla="val 3685592"/>
                <a:gd name="f491" fmla="val 3116425"/>
                <a:gd name="f492" fmla="val 3700897"/>
                <a:gd name="f493" fmla="val 3123227"/>
                <a:gd name="f494" fmla="val 3717038"/>
                <a:gd name="f495" fmla="val 3128067"/>
                <a:gd name="f496" fmla="val 3732245"/>
                <a:gd name="f497" fmla="val 3757503"/>
                <a:gd name="f498" fmla="val 3146743"/>
                <a:gd name="f499" fmla="val 3782008"/>
                <a:gd name="f500" fmla="val 3806890"/>
                <a:gd name="f501" fmla="val 3819331"/>
                <a:gd name="f502" fmla="val 3832639"/>
                <a:gd name="f503" fmla="val 3183355"/>
                <a:gd name="f504" fmla="val 3844212"/>
                <a:gd name="f505" fmla="val 3191070"/>
                <a:gd name="f506" fmla="val 3880388"/>
                <a:gd name="f507" fmla="val 3215187"/>
                <a:gd name="f508" fmla="val 3861565"/>
                <a:gd name="f509" fmla="val 3206185"/>
                <a:gd name="f510" fmla="val 3900196"/>
                <a:gd name="f511" fmla="val 3219062"/>
                <a:gd name="f512" fmla="val 3912637"/>
                <a:gd name="f513" fmla="val 3228392"/>
                <a:gd name="f514" fmla="val 3925572"/>
                <a:gd name="f515" fmla="val 3237098"/>
                <a:gd name="f516" fmla="val 3937518"/>
                <a:gd name="f517" fmla="val 3944276"/>
                <a:gd name="f518" fmla="val 3252685"/>
                <a:gd name="f519" fmla="val 3948311"/>
                <a:gd name="f520" fmla="val 3261781"/>
                <a:gd name="f521" fmla="val 3956180"/>
                <a:gd name="f522" fmla="val 3265715"/>
                <a:gd name="f523" fmla="val 3967650"/>
                <a:gd name="f524" fmla="val 3271450"/>
                <a:gd name="f525" fmla="val 3981061"/>
                <a:gd name="f526" fmla="val 3271935"/>
                <a:gd name="f527" fmla="val 3993502"/>
                <a:gd name="f528" fmla="val 3275045"/>
                <a:gd name="f529" fmla="val 4044734"/>
                <a:gd name="f530" fmla="val 3300660"/>
                <a:gd name="f531" fmla="val 4016916"/>
                <a:gd name="f532" fmla="val 3293706"/>
                <a:gd name="f533" fmla="+- 0 0 -90"/>
                <a:gd name="f534" fmla="*/ f3 1 4077478"/>
                <a:gd name="f535" fmla="*/ f4 1 3294567"/>
                <a:gd name="f536" fmla="+- f7 0 f5"/>
                <a:gd name="f537" fmla="+- f6 0 f5"/>
                <a:gd name="f538" fmla="*/ f533 f0 1"/>
                <a:gd name="f539" fmla="*/ f537 1 4077478"/>
                <a:gd name="f540" fmla="*/ f536 1 3294567"/>
                <a:gd name="f541" fmla="*/ 0 f537 1"/>
                <a:gd name="f542" fmla="*/ 0 f536 1"/>
                <a:gd name="f543" fmla="*/ 18661 f537 1"/>
                <a:gd name="f544" fmla="*/ 46653 f536 1"/>
                <a:gd name="f545" fmla="*/ 37323 f537 1"/>
                <a:gd name="f546" fmla="*/ 65315 f536 1"/>
                <a:gd name="f547" fmla="*/ 65314 f537 1"/>
                <a:gd name="f548" fmla="*/ 111968 f536 1"/>
                <a:gd name="f549" fmla="*/ 74645 f537 1"/>
                <a:gd name="f550" fmla="*/ 149290 f536 1"/>
                <a:gd name="f551" fmla="*/ 93306 f537 1"/>
                <a:gd name="f552" fmla="*/ 177282 f536 1"/>
                <a:gd name="f553" fmla="*/ 102637 f537 1"/>
                <a:gd name="f554" fmla="*/ 223935 f536 1"/>
                <a:gd name="f555" fmla="*/ 121298 f537 1"/>
                <a:gd name="f556" fmla="*/ 251927 f536 1"/>
                <a:gd name="f557" fmla="*/ 158620 f537 1"/>
                <a:gd name="f558" fmla="*/ 326572 f536 1"/>
                <a:gd name="f559" fmla="*/ 186612 f537 1"/>
                <a:gd name="f560" fmla="*/ 391886 f536 1"/>
                <a:gd name="f561" fmla="*/ 233265 f537 1"/>
                <a:gd name="f562" fmla="*/ 475862 f536 1"/>
                <a:gd name="f563" fmla="*/ 251927 f537 1"/>
                <a:gd name="f564" fmla="*/ 494523 f536 1"/>
                <a:gd name="f565" fmla="*/ 279918 f537 1"/>
                <a:gd name="f566" fmla="*/ 503853 f536 1"/>
                <a:gd name="f567" fmla="*/ 289249 f537 1"/>
                <a:gd name="f568" fmla="*/ 541176 f536 1"/>
                <a:gd name="f569" fmla="*/ 317241 f537 1"/>
                <a:gd name="f570" fmla="*/ 578498 f536 1"/>
                <a:gd name="f571" fmla="*/ 335902 f537 1"/>
                <a:gd name="f572" fmla="*/ 606490 f536 1"/>
                <a:gd name="f573" fmla="*/ 363894 f537 1"/>
                <a:gd name="f574" fmla="*/ 643813 f536 1"/>
                <a:gd name="f575" fmla="*/ 429208 f537 1"/>
                <a:gd name="f576" fmla="*/ 727788 f536 1"/>
                <a:gd name="f577" fmla="*/ 438539 f537 1"/>
                <a:gd name="f578" fmla="*/ 755780 f536 1"/>
                <a:gd name="f579" fmla="*/ 550506 f537 1"/>
                <a:gd name="f580" fmla="*/ 905070 f536 1"/>
                <a:gd name="f581" fmla="*/ 569167 f537 1"/>
                <a:gd name="f582" fmla="*/ 933062 f536 1"/>
                <a:gd name="f583" fmla="*/ 587829 f537 1"/>
                <a:gd name="f584" fmla="*/ 951723 f536 1"/>
                <a:gd name="f585" fmla="*/ 615820 f537 1"/>
                <a:gd name="f586" fmla="*/ 998376 f536 1"/>
                <a:gd name="f587" fmla="*/ 727788 f537 1"/>
                <a:gd name="f588" fmla="*/ 1073021 f536 1"/>
                <a:gd name="f589" fmla="*/ 765110 f537 1"/>
                <a:gd name="f590" fmla="*/ 1101013 f536 1"/>
                <a:gd name="f591" fmla="*/ 783772 f537 1"/>
                <a:gd name="f592" fmla="*/ 1119674 f536 1"/>
                <a:gd name="f593" fmla="*/ 811763 f537 1"/>
                <a:gd name="f594" fmla="*/ 1138335 f536 1"/>
                <a:gd name="f595" fmla="*/ 830425 f537 1"/>
                <a:gd name="f596" fmla="*/ 1156996 f536 1"/>
                <a:gd name="f597" fmla="*/ 914400 f537 1"/>
                <a:gd name="f598" fmla="*/ 1212980 f536 1"/>
                <a:gd name="f599" fmla="*/ 998376 f537 1"/>
                <a:gd name="f600" fmla="*/ 1296955 f536 1"/>
                <a:gd name="f601" fmla="*/ 1017037 f537 1"/>
                <a:gd name="f602" fmla="*/ 1315617 f536 1"/>
                <a:gd name="f603" fmla="*/ 1045029 f537 1"/>
                <a:gd name="f604" fmla="*/ 1324947 f536 1"/>
                <a:gd name="f605" fmla="*/ 1110343 f537 1"/>
                <a:gd name="f606" fmla="*/ 1371600 f536 1"/>
                <a:gd name="f607" fmla="*/ 1147665 f537 1"/>
                <a:gd name="f608" fmla="*/ 1390262 f536 1"/>
                <a:gd name="f609" fmla="*/ 1166327 f537 1"/>
                <a:gd name="f610" fmla="*/ 1408923 f536 1"/>
                <a:gd name="f611" fmla="*/ 1240972 f537 1"/>
                <a:gd name="f612" fmla="*/ 1464906 f536 1"/>
                <a:gd name="f613" fmla="*/ 1268963 f537 1"/>
                <a:gd name="f614" fmla="*/ 1492898 f536 1"/>
                <a:gd name="f615" fmla="*/ 1324947 f537 1"/>
                <a:gd name="f616" fmla="*/ 1530221 f536 1"/>
                <a:gd name="f617" fmla="*/ 1390261 f537 1"/>
                <a:gd name="f618" fmla="*/ 1576874 f536 1"/>
                <a:gd name="f619" fmla="*/ 1436914 f537 1"/>
                <a:gd name="f620" fmla="*/ 1604866 f536 1"/>
                <a:gd name="f621" fmla="*/ 1511559 f537 1"/>
                <a:gd name="f622" fmla="*/ 1651519 f536 1"/>
                <a:gd name="f623" fmla="*/ 1567543 f537 1"/>
                <a:gd name="f624" fmla="*/ 1688841 f536 1"/>
                <a:gd name="f625" fmla="*/ 1604865 f537 1"/>
                <a:gd name="f626" fmla="*/ 1707502 f536 1"/>
                <a:gd name="f627" fmla="*/ 1651518 f537 1"/>
                <a:gd name="f628" fmla="*/ 1744825 f536 1"/>
                <a:gd name="f629" fmla="*/ 1782147 f537 1"/>
                <a:gd name="f630" fmla="*/ 1810139 f536 1"/>
                <a:gd name="f631" fmla="*/ 1847461 f537 1"/>
                <a:gd name="f632" fmla="*/ 1856792 f536 1"/>
                <a:gd name="f633" fmla="*/ 1931437 f537 1"/>
                <a:gd name="f634" fmla="*/ 1922106 f536 1"/>
                <a:gd name="f635" fmla="*/ 1987420 f537 1"/>
                <a:gd name="f636" fmla="*/ 1959429 f536 1"/>
                <a:gd name="f637" fmla="*/ 2015412 f537 1"/>
                <a:gd name="f638" fmla="*/ 1978090 f536 1"/>
                <a:gd name="f639" fmla="*/ 2136710 f537 1"/>
                <a:gd name="f640" fmla="*/ 2034074 f536 1"/>
                <a:gd name="f641" fmla="*/ 2174033 f537 1"/>
                <a:gd name="f642" fmla="*/ 2090057 f536 1"/>
                <a:gd name="f643" fmla="*/ 2202025 f537 1"/>
                <a:gd name="f644" fmla="*/ 2108719 f536 1"/>
                <a:gd name="f645" fmla="*/ 2239347 f537 1"/>
                <a:gd name="f646" fmla="*/ 2136710 f536 1"/>
                <a:gd name="f647" fmla="*/ 2276669 f537 1"/>
                <a:gd name="f648" fmla="*/ 2155372 f536 1"/>
                <a:gd name="f649" fmla="*/ 2323323 f537 1"/>
                <a:gd name="f650" fmla="*/ 2192694 f536 1"/>
                <a:gd name="f651" fmla="*/ 2388637 f537 1"/>
                <a:gd name="f652" fmla="*/ 2220686 f536 1"/>
                <a:gd name="f653" fmla="*/ 2425959 f537 1"/>
                <a:gd name="f654" fmla="*/ 2248678 f536 1"/>
                <a:gd name="f655" fmla="*/ 2453951 f537 1"/>
                <a:gd name="f656" fmla="*/ 2267339 f536 1"/>
                <a:gd name="f657" fmla="*/ 2463282 f537 1"/>
                <a:gd name="f658" fmla="*/ 2295331 f536 1"/>
                <a:gd name="f659" fmla="*/ 2537927 f537 1"/>
                <a:gd name="f660" fmla="*/ 2360645 f536 1"/>
                <a:gd name="f661" fmla="*/ 2565918 f537 1"/>
                <a:gd name="f662" fmla="*/ 2397968 f536 1"/>
                <a:gd name="f663" fmla="*/ 2593910 f537 1"/>
                <a:gd name="f664" fmla="*/ 2416629 f536 1"/>
                <a:gd name="f665" fmla="*/ 2668555 f537 1"/>
                <a:gd name="f666" fmla="*/ 2472613 f536 1"/>
                <a:gd name="f667" fmla="*/ 2789853 f537 1"/>
                <a:gd name="f668" fmla="*/ 2547257 f536 1"/>
                <a:gd name="f669" fmla="*/ 2817845 f537 1"/>
                <a:gd name="f670" fmla="*/ 2565919 f536 1"/>
                <a:gd name="f671" fmla="*/ 2883159 f537 1"/>
                <a:gd name="f672" fmla="*/ 2593910 f536 1"/>
                <a:gd name="f673" fmla="*/ 2929812 f537 1"/>
                <a:gd name="f674" fmla="*/ 2631233 f536 1"/>
                <a:gd name="f675" fmla="*/ 2967135 f537 1"/>
                <a:gd name="f676" fmla="*/ 2640564 f536 1"/>
                <a:gd name="f677" fmla="*/ 3032449 f537 1"/>
                <a:gd name="f678" fmla="*/ 2687217 f536 1"/>
                <a:gd name="f679" fmla="*/ 3060441 f537 1"/>
                <a:gd name="f680" fmla="*/ 2705878 f536 1"/>
                <a:gd name="f681" fmla="*/ 3107094 f537 1"/>
                <a:gd name="f682" fmla="*/ 2743200 f536 1"/>
                <a:gd name="f683" fmla="*/ 3135086 f537 1"/>
                <a:gd name="f684" fmla="*/ 2771192 f536 1"/>
                <a:gd name="f685" fmla="*/ 3172408 f537 1"/>
                <a:gd name="f686" fmla="*/ 2789853 f536 1"/>
                <a:gd name="f687" fmla="*/ 3191069 f537 1"/>
                <a:gd name="f688" fmla="*/ 2808515 f536 1"/>
                <a:gd name="f689" fmla="*/ 3209731 f537 1"/>
                <a:gd name="f690" fmla="*/ 2836506 f536 1"/>
                <a:gd name="f691" fmla="*/ 3247053 f537 1"/>
                <a:gd name="f692" fmla="*/ 2864498 f536 1"/>
                <a:gd name="f693" fmla="*/ 3387012 f537 1"/>
                <a:gd name="f694" fmla="*/ 2948474 f536 1"/>
                <a:gd name="f695" fmla="*/ 3452327 f537 1"/>
                <a:gd name="f696" fmla="*/ 2985796 f536 1"/>
                <a:gd name="f697" fmla="*/ 3480318 f537 1"/>
                <a:gd name="f698" fmla="*/ 3004457 f536 1"/>
                <a:gd name="f699" fmla="*/ 3517641 f537 1"/>
                <a:gd name="f700" fmla="*/ 3032449 f536 1"/>
                <a:gd name="f701" fmla="*/ 3545633 f537 1"/>
                <a:gd name="f702" fmla="*/ 3041780 f536 1"/>
                <a:gd name="f703" fmla="*/ 3582955 f537 1"/>
                <a:gd name="f704" fmla="*/ 3060441 f536 1"/>
                <a:gd name="f705" fmla="*/ 3620278 f537 1"/>
                <a:gd name="f706" fmla="*/ 3088433 f536 1"/>
                <a:gd name="f707" fmla="*/ 3648269 f537 1"/>
                <a:gd name="f708" fmla="*/ 3097764 f536 1"/>
                <a:gd name="f709" fmla="*/ 3685592 f537 1"/>
                <a:gd name="f710" fmla="*/ 3116425 f536 1"/>
                <a:gd name="f711" fmla="*/ 3732245 f537 1"/>
                <a:gd name="f712" fmla="*/ 3135086 f536 1"/>
                <a:gd name="f713" fmla="*/ 3806890 f537 1"/>
                <a:gd name="f714" fmla="*/ 3172408 f536 1"/>
                <a:gd name="f715" fmla="*/ 3844212 f537 1"/>
                <a:gd name="f716" fmla="*/ 3191070 f536 1"/>
                <a:gd name="f717" fmla="*/ 3900196 f537 1"/>
                <a:gd name="f718" fmla="*/ 3219062 f536 1"/>
                <a:gd name="f719" fmla="*/ 3937518 f537 1"/>
                <a:gd name="f720" fmla="*/ 3247053 f536 1"/>
                <a:gd name="f721" fmla="*/ 3956180 f537 1"/>
                <a:gd name="f722" fmla="*/ 3265715 f536 1"/>
                <a:gd name="f723" fmla="*/ 3993502 f537 1"/>
                <a:gd name="f724" fmla="*/ 3275045 f536 1"/>
                <a:gd name="f725" fmla="*/ 4077478 f537 1"/>
                <a:gd name="f726" fmla="*/ 3293706 f536 1"/>
                <a:gd name="f727" fmla="*/ f538 1 f2"/>
                <a:gd name="f728" fmla="*/ f541 1 4077478"/>
                <a:gd name="f729" fmla="*/ f542 1 3294567"/>
                <a:gd name="f730" fmla="*/ f543 1 4077478"/>
                <a:gd name="f731" fmla="*/ f544 1 3294567"/>
                <a:gd name="f732" fmla="*/ f545 1 4077478"/>
                <a:gd name="f733" fmla="*/ f546 1 3294567"/>
                <a:gd name="f734" fmla="*/ f547 1 4077478"/>
                <a:gd name="f735" fmla="*/ f548 1 3294567"/>
                <a:gd name="f736" fmla="*/ f549 1 4077478"/>
                <a:gd name="f737" fmla="*/ f550 1 3294567"/>
                <a:gd name="f738" fmla="*/ f551 1 4077478"/>
                <a:gd name="f739" fmla="*/ f552 1 3294567"/>
                <a:gd name="f740" fmla="*/ f553 1 4077478"/>
                <a:gd name="f741" fmla="*/ f554 1 3294567"/>
                <a:gd name="f742" fmla="*/ f555 1 4077478"/>
                <a:gd name="f743" fmla="*/ f556 1 3294567"/>
                <a:gd name="f744" fmla="*/ f557 1 4077478"/>
                <a:gd name="f745" fmla="*/ f558 1 3294567"/>
                <a:gd name="f746" fmla="*/ f559 1 4077478"/>
                <a:gd name="f747" fmla="*/ f560 1 3294567"/>
                <a:gd name="f748" fmla="*/ f561 1 4077478"/>
                <a:gd name="f749" fmla="*/ f562 1 3294567"/>
                <a:gd name="f750" fmla="*/ f563 1 4077478"/>
                <a:gd name="f751" fmla="*/ f564 1 3294567"/>
                <a:gd name="f752" fmla="*/ f565 1 4077478"/>
                <a:gd name="f753" fmla="*/ f566 1 3294567"/>
                <a:gd name="f754" fmla="*/ f567 1 4077478"/>
                <a:gd name="f755" fmla="*/ f568 1 3294567"/>
                <a:gd name="f756" fmla="*/ f569 1 4077478"/>
                <a:gd name="f757" fmla="*/ f570 1 3294567"/>
                <a:gd name="f758" fmla="*/ f571 1 4077478"/>
                <a:gd name="f759" fmla="*/ f572 1 3294567"/>
                <a:gd name="f760" fmla="*/ f573 1 4077478"/>
                <a:gd name="f761" fmla="*/ f574 1 3294567"/>
                <a:gd name="f762" fmla="*/ f575 1 4077478"/>
                <a:gd name="f763" fmla="*/ f576 1 3294567"/>
                <a:gd name="f764" fmla="*/ f577 1 4077478"/>
                <a:gd name="f765" fmla="*/ f578 1 3294567"/>
                <a:gd name="f766" fmla="*/ f579 1 4077478"/>
                <a:gd name="f767" fmla="*/ f580 1 3294567"/>
                <a:gd name="f768" fmla="*/ f581 1 4077478"/>
                <a:gd name="f769" fmla="*/ f582 1 3294567"/>
                <a:gd name="f770" fmla="*/ f583 1 4077478"/>
                <a:gd name="f771" fmla="*/ f584 1 3294567"/>
                <a:gd name="f772" fmla="*/ f585 1 4077478"/>
                <a:gd name="f773" fmla="*/ f586 1 3294567"/>
                <a:gd name="f774" fmla="*/ f587 1 4077478"/>
                <a:gd name="f775" fmla="*/ f588 1 3294567"/>
                <a:gd name="f776" fmla="*/ f589 1 4077478"/>
                <a:gd name="f777" fmla="*/ f590 1 3294567"/>
                <a:gd name="f778" fmla="*/ f591 1 4077478"/>
                <a:gd name="f779" fmla="*/ f592 1 3294567"/>
                <a:gd name="f780" fmla="*/ f593 1 4077478"/>
                <a:gd name="f781" fmla="*/ f594 1 3294567"/>
                <a:gd name="f782" fmla="*/ f595 1 4077478"/>
                <a:gd name="f783" fmla="*/ f596 1 3294567"/>
                <a:gd name="f784" fmla="*/ f597 1 4077478"/>
                <a:gd name="f785" fmla="*/ f598 1 3294567"/>
                <a:gd name="f786" fmla="*/ f599 1 4077478"/>
                <a:gd name="f787" fmla="*/ f600 1 3294567"/>
                <a:gd name="f788" fmla="*/ f601 1 4077478"/>
                <a:gd name="f789" fmla="*/ f602 1 3294567"/>
                <a:gd name="f790" fmla="*/ f603 1 4077478"/>
                <a:gd name="f791" fmla="*/ f604 1 3294567"/>
                <a:gd name="f792" fmla="*/ f605 1 4077478"/>
                <a:gd name="f793" fmla="*/ f606 1 3294567"/>
                <a:gd name="f794" fmla="*/ f607 1 4077478"/>
                <a:gd name="f795" fmla="*/ f608 1 3294567"/>
                <a:gd name="f796" fmla="*/ f609 1 4077478"/>
                <a:gd name="f797" fmla="*/ f610 1 3294567"/>
                <a:gd name="f798" fmla="*/ f611 1 4077478"/>
                <a:gd name="f799" fmla="*/ f612 1 3294567"/>
                <a:gd name="f800" fmla="*/ f613 1 4077478"/>
                <a:gd name="f801" fmla="*/ f614 1 3294567"/>
                <a:gd name="f802" fmla="*/ f615 1 4077478"/>
                <a:gd name="f803" fmla="*/ f616 1 3294567"/>
                <a:gd name="f804" fmla="*/ f617 1 4077478"/>
                <a:gd name="f805" fmla="*/ f618 1 3294567"/>
                <a:gd name="f806" fmla="*/ f619 1 4077478"/>
                <a:gd name="f807" fmla="*/ f620 1 3294567"/>
                <a:gd name="f808" fmla="*/ f621 1 4077478"/>
                <a:gd name="f809" fmla="*/ f622 1 3294567"/>
                <a:gd name="f810" fmla="*/ f623 1 4077478"/>
                <a:gd name="f811" fmla="*/ f624 1 3294567"/>
                <a:gd name="f812" fmla="*/ f625 1 4077478"/>
                <a:gd name="f813" fmla="*/ f626 1 3294567"/>
                <a:gd name="f814" fmla="*/ f627 1 4077478"/>
                <a:gd name="f815" fmla="*/ f628 1 3294567"/>
                <a:gd name="f816" fmla="*/ f629 1 4077478"/>
                <a:gd name="f817" fmla="*/ f630 1 3294567"/>
                <a:gd name="f818" fmla="*/ f631 1 4077478"/>
                <a:gd name="f819" fmla="*/ f632 1 3294567"/>
                <a:gd name="f820" fmla="*/ f633 1 4077478"/>
                <a:gd name="f821" fmla="*/ f634 1 3294567"/>
                <a:gd name="f822" fmla="*/ f635 1 4077478"/>
                <a:gd name="f823" fmla="*/ f636 1 3294567"/>
                <a:gd name="f824" fmla="*/ f637 1 4077478"/>
                <a:gd name="f825" fmla="*/ f638 1 3294567"/>
                <a:gd name="f826" fmla="*/ f639 1 4077478"/>
                <a:gd name="f827" fmla="*/ f640 1 3294567"/>
                <a:gd name="f828" fmla="*/ f641 1 4077478"/>
                <a:gd name="f829" fmla="*/ f642 1 3294567"/>
                <a:gd name="f830" fmla="*/ f643 1 4077478"/>
                <a:gd name="f831" fmla="*/ f644 1 3294567"/>
                <a:gd name="f832" fmla="*/ f645 1 4077478"/>
                <a:gd name="f833" fmla="*/ f646 1 3294567"/>
                <a:gd name="f834" fmla="*/ f647 1 4077478"/>
                <a:gd name="f835" fmla="*/ f648 1 3294567"/>
                <a:gd name="f836" fmla="*/ f649 1 4077478"/>
                <a:gd name="f837" fmla="*/ f650 1 3294567"/>
                <a:gd name="f838" fmla="*/ f651 1 4077478"/>
                <a:gd name="f839" fmla="*/ f652 1 3294567"/>
                <a:gd name="f840" fmla="*/ f653 1 4077478"/>
                <a:gd name="f841" fmla="*/ f654 1 3294567"/>
                <a:gd name="f842" fmla="*/ f655 1 4077478"/>
                <a:gd name="f843" fmla="*/ f656 1 3294567"/>
                <a:gd name="f844" fmla="*/ f657 1 4077478"/>
                <a:gd name="f845" fmla="*/ f658 1 3294567"/>
                <a:gd name="f846" fmla="*/ f659 1 4077478"/>
                <a:gd name="f847" fmla="*/ f660 1 3294567"/>
                <a:gd name="f848" fmla="*/ f661 1 4077478"/>
                <a:gd name="f849" fmla="*/ f662 1 3294567"/>
                <a:gd name="f850" fmla="*/ f663 1 4077478"/>
                <a:gd name="f851" fmla="*/ f664 1 3294567"/>
                <a:gd name="f852" fmla="*/ f665 1 4077478"/>
                <a:gd name="f853" fmla="*/ f666 1 3294567"/>
                <a:gd name="f854" fmla="*/ f667 1 4077478"/>
                <a:gd name="f855" fmla="*/ f668 1 3294567"/>
                <a:gd name="f856" fmla="*/ f669 1 4077478"/>
                <a:gd name="f857" fmla="*/ f670 1 3294567"/>
                <a:gd name="f858" fmla="*/ f671 1 4077478"/>
                <a:gd name="f859" fmla="*/ f672 1 3294567"/>
                <a:gd name="f860" fmla="*/ f673 1 4077478"/>
                <a:gd name="f861" fmla="*/ f674 1 3294567"/>
                <a:gd name="f862" fmla="*/ f675 1 4077478"/>
                <a:gd name="f863" fmla="*/ f676 1 3294567"/>
                <a:gd name="f864" fmla="*/ f677 1 4077478"/>
                <a:gd name="f865" fmla="*/ f678 1 3294567"/>
                <a:gd name="f866" fmla="*/ f679 1 4077478"/>
                <a:gd name="f867" fmla="*/ f680 1 3294567"/>
                <a:gd name="f868" fmla="*/ f681 1 4077478"/>
                <a:gd name="f869" fmla="*/ f682 1 3294567"/>
                <a:gd name="f870" fmla="*/ f683 1 4077478"/>
                <a:gd name="f871" fmla="*/ f684 1 3294567"/>
                <a:gd name="f872" fmla="*/ f685 1 4077478"/>
                <a:gd name="f873" fmla="*/ f686 1 3294567"/>
                <a:gd name="f874" fmla="*/ f687 1 4077478"/>
                <a:gd name="f875" fmla="*/ f688 1 3294567"/>
                <a:gd name="f876" fmla="*/ f689 1 4077478"/>
                <a:gd name="f877" fmla="*/ f690 1 3294567"/>
                <a:gd name="f878" fmla="*/ f691 1 4077478"/>
                <a:gd name="f879" fmla="*/ f692 1 3294567"/>
                <a:gd name="f880" fmla="*/ f693 1 4077478"/>
                <a:gd name="f881" fmla="*/ f694 1 3294567"/>
                <a:gd name="f882" fmla="*/ f695 1 4077478"/>
                <a:gd name="f883" fmla="*/ f696 1 3294567"/>
                <a:gd name="f884" fmla="*/ f697 1 4077478"/>
                <a:gd name="f885" fmla="*/ f698 1 3294567"/>
                <a:gd name="f886" fmla="*/ f699 1 4077478"/>
                <a:gd name="f887" fmla="*/ f700 1 3294567"/>
                <a:gd name="f888" fmla="*/ f701 1 4077478"/>
                <a:gd name="f889" fmla="*/ f702 1 3294567"/>
                <a:gd name="f890" fmla="*/ f703 1 4077478"/>
                <a:gd name="f891" fmla="*/ f704 1 3294567"/>
                <a:gd name="f892" fmla="*/ f705 1 4077478"/>
                <a:gd name="f893" fmla="*/ f706 1 3294567"/>
                <a:gd name="f894" fmla="*/ f707 1 4077478"/>
                <a:gd name="f895" fmla="*/ f708 1 3294567"/>
                <a:gd name="f896" fmla="*/ f709 1 4077478"/>
                <a:gd name="f897" fmla="*/ f710 1 3294567"/>
                <a:gd name="f898" fmla="*/ f711 1 4077478"/>
                <a:gd name="f899" fmla="*/ f712 1 3294567"/>
                <a:gd name="f900" fmla="*/ f713 1 4077478"/>
                <a:gd name="f901" fmla="*/ f714 1 3294567"/>
                <a:gd name="f902" fmla="*/ f715 1 4077478"/>
                <a:gd name="f903" fmla="*/ f716 1 3294567"/>
                <a:gd name="f904" fmla="*/ f717 1 4077478"/>
                <a:gd name="f905" fmla="*/ f718 1 3294567"/>
                <a:gd name="f906" fmla="*/ f719 1 4077478"/>
                <a:gd name="f907" fmla="*/ f720 1 3294567"/>
                <a:gd name="f908" fmla="*/ f721 1 4077478"/>
                <a:gd name="f909" fmla="*/ f722 1 3294567"/>
                <a:gd name="f910" fmla="*/ f723 1 4077478"/>
                <a:gd name="f911" fmla="*/ f724 1 3294567"/>
                <a:gd name="f912" fmla="*/ f725 1 4077478"/>
                <a:gd name="f913" fmla="*/ f726 1 3294567"/>
                <a:gd name="f914" fmla="*/ f5 1 f539"/>
                <a:gd name="f915" fmla="*/ f6 1 f539"/>
                <a:gd name="f916" fmla="*/ f5 1 f540"/>
                <a:gd name="f917" fmla="*/ f7 1 f540"/>
                <a:gd name="f918" fmla="+- f727 0 f1"/>
                <a:gd name="f919" fmla="*/ f728 1 f539"/>
                <a:gd name="f920" fmla="*/ f729 1 f540"/>
                <a:gd name="f921" fmla="*/ f730 1 f539"/>
                <a:gd name="f922" fmla="*/ f731 1 f540"/>
                <a:gd name="f923" fmla="*/ f732 1 f539"/>
                <a:gd name="f924" fmla="*/ f733 1 f540"/>
                <a:gd name="f925" fmla="*/ f734 1 f539"/>
                <a:gd name="f926" fmla="*/ f735 1 f540"/>
                <a:gd name="f927" fmla="*/ f736 1 f539"/>
                <a:gd name="f928" fmla="*/ f737 1 f540"/>
                <a:gd name="f929" fmla="*/ f738 1 f539"/>
                <a:gd name="f930" fmla="*/ f739 1 f540"/>
                <a:gd name="f931" fmla="*/ f740 1 f539"/>
                <a:gd name="f932" fmla="*/ f741 1 f540"/>
                <a:gd name="f933" fmla="*/ f742 1 f539"/>
                <a:gd name="f934" fmla="*/ f743 1 f540"/>
                <a:gd name="f935" fmla="*/ f744 1 f539"/>
                <a:gd name="f936" fmla="*/ f745 1 f540"/>
                <a:gd name="f937" fmla="*/ f746 1 f539"/>
                <a:gd name="f938" fmla="*/ f747 1 f540"/>
                <a:gd name="f939" fmla="*/ f748 1 f539"/>
                <a:gd name="f940" fmla="*/ f749 1 f540"/>
                <a:gd name="f941" fmla="*/ f750 1 f539"/>
                <a:gd name="f942" fmla="*/ f751 1 f540"/>
                <a:gd name="f943" fmla="*/ f752 1 f539"/>
                <a:gd name="f944" fmla="*/ f753 1 f540"/>
                <a:gd name="f945" fmla="*/ f754 1 f539"/>
                <a:gd name="f946" fmla="*/ f755 1 f540"/>
                <a:gd name="f947" fmla="*/ f756 1 f539"/>
                <a:gd name="f948" fmla="*/ f757 1 f540"/>
                <a:gd name="f949" fmla="*/ f758 1 f539"/>
                <a:gd name="f950" fmla="*/ f759 1 f540"/>
                <a:gd name="f951" fmla="*/ f760 1 f539"/>
                <a:gd name="f952" fmla="*/ f761 1 f540"/>
                <a:gd name="f953" fmla="*/ f762 1 f539"/>
                <a:gd name="f954" fmla="*/ f763 1 f540"/>
                <a:gd name="f955" fmla="*/ f764 1 f539"/>
                <a:gd name="f956" fmla="*/ f765 1 f540"/>
                <a:gd name="f957" fmla="*/ f766 1 f539"/>
                <a:gd name="f958" fmla="*/ f767 1 f540"/>
                <a:gd name="f959" fmla="*/ f768 1 f539"/>
                <a:gd name="f960" fmla="*/ f769 1 f540"/>
                <a:gd name="f961" fmla="*/ f770 1 f539"/>
                <a:gd name="f962" fmla="*/ f771 1 f540"/>
                <a:gd name="f963" fmla="*/ f772 1 f539"/>
                <a:gd name="f964" fmla="*/ f773 1 f540"/>
                <a:gd name="f965" fmla="*/ f774 1 f539"/>
                <a:gd name="f966" fmla="*/ f775 1 f540"/>
                <a:gd name="f967" fmla="*/ f776 1 f539"/>
                <a:gd name="f968" fmla="*/ f777 1 f540"/>
                <a:gd name="f969" fmla="*/ f778 1 f539"/>
                <a:gd name="f970" fmla="*/ f779 1 f540"/>
                <a:gd name="f971" fmla="*/ f780 1 f539"/>
                <a:gd name="f972" fmla="*/ f781 1 f540"/>
                <a:gd name="f973" fmla="*/ f782 1 f539"/>
                <a:gd name="f974" fmla="*/ f783 1 f540"/>
                <a:gd name="f975" fmla="*/ f784 1 f539"/>
                <a:gd name="f976" fmla="*/ f785 1 f540"/>
                <a:gd name="f977" fmla="*/ f786 1 f539"/>
                <a:gd name="f978" fmla="*/ f787 1 f540"/>
                <a:gd name="f979" fmla="*/ f788 1 f539"/>
                <a:gd name="f980" fmla="*/ f789 1 f540"/>
                <a:gd name="f981" fmla="*/ f790 1 f539"/>
                <a:gd name="f982" fmla="*/ f791 1 f540"/>
                <a:gd name="f983" fmla="*/ f792 1 f539"/>
                <a:gd name="f984" fmla="*/ f793 1 f540"/>
                <a:gd name="f985" fmla="*/ f794 1 f539"/>
                <a:gd name="f986" fmla="*/ f795 1 f540"/>
                <a:gd name="f987" fmla="*/ f796 1 f539"/>
                <a:gd name="f988" fmla="*/ f797 1 f540"/>
                <a:gd name="f989" fmla="*/ f798 1 f539"/>
                <a:gd name="f990" fmla="*/ f799 1 f540"/>
                <a:gd name="f991" fmla="*/ f800 1 f539"/>
                <a:gd name="f992" fmla="*/ f801 1 f540"/>
                <a:gd name="f993" fmla="*/ f802 1 f539"/>
                <a:gd name="f994" fmla="*/ f803 1 f540"/>
                <a:gd name="f995" fmla="*/ f804 1 f539"/>
                <a:gd name="f996" fmla="*/ f805 1 f540"/>
                <a:gd name="f997" fmla="*/ f806 1 f539"/>
                <a:gd name="f998" fmla="*/ f807 1 f540"/>
                <a:gd name="f999" fmla="*/ f808 1 f539"/>
                <a:gd name="f1000" fmla="*/ f809 1 f540"/>
                <a:gd name="f1001" fmla="*/ f810 1 f539"/>
                <a:gd name="f1002" fmla="*/ f811 1 f540"/>
                <a:gd name="f1003" fmla="*/ f812 1 f539"/>
                <a:gd name="f1004" fmla="*/ f813 1 f540"/>
                <a:gd name="f1005" fmla="*/ f814 1 f539"/>
                <a:gd name="f1006" fmla="*/ f815 1 f540"/>
                <a:gd name="f1007" fmla="*/ f816 1 f539"/>
                <a:gd name="f1008" fmla="*/ f817 1 f540"/>
                <a:gd name="f1009" fmla="*/ f818 1 f539"/>
                <a:gd name="f1010" fmla="*/ f819 1 f540"/>
                <a:gd name="f1011" fmla="*/ f820 1 f539"/>
                <a:gd name="f1012" fmla="*/ f821 1 f540"/>
                <a:gd name="f1013" fmla="*/ f822 1 f539"/>
                <a:gd name="f1014" fmla="*/ f823 1 f540"/>
                <a:gd name="f1015" fmla="*/ f824 1 f539"/>
                <a:gd name="f1016" fmla="*/ f825 1 f540"/>
                <a:gd name="f1017" fmla="*/ f826 1 f539"/>
                <a:gd name="f1018" fmla="*/ f827 1 f540"/>
                <a:gd name="f1019" fmla="*/ f828 1 f539"/>
                <a:gd name="f1020" fmla="*/ f829 1 f540"/>
                <a:gd name="f1021" fmla="*/ f830 1 f539"/>
                <a:gd name="f1022" fmla="*/ f831 1 f540"/>
                <a:gd name="f1023" fmla="*/ f832 1 f539"/>
                <a:gd name="f1024" fmla="*/ f833 1 f540"/>
                <a:gd name="f1025" fmla="*/ f834 1 f539"/>
                <a:gd name="f1026" fmla="*/ f835 1 f540"/>
                <a:gd name="f1027" fmla="*/ f836 1 f539"/>
                <a:gd name="f1028" fmla="*/ f837 1 f540"/>
                <a:gd name="f1029" fmla="*/ f838 1 f539"/>
                <a:gd name="f1030" fmla="*/ f839 1 f540"/>
                <a:gd name="f1031" fmla="*/ f840 1 f539"/>
                <a:gd name="f1032" fmla="*/ f841 1 f540"/>
                <a:gd name="f1033" fmla="*/ f842 1 f539"/>
                <a:gd name="f1034" fmla="*/ f843 1 f540"/>
                <a:gd name="f1035" fmla="*/ f844 1 f539"/>
                <a:gd name="f1036" fmla="*/ f845 1 f540"/>
                <a:gd name="f1037" fmla="*/ f846 1 f539"/>
                <a:gd name="f1038" fmla="*/ f847 1 f540"/>
                <a:gd name="f1039" fmla="*/ f848 1 f539"/>
                <a:gd name="f1040" fmla="*/ f849 1 f540"/>
                <a:gd name="f1041" fmla="*/ f850 1 f539"/>
                <a:gd name="f1042" fmla="*/ f851 1 f540"/>
                <a:gd name="f1043" fmla="*/ f852 1 f539"/>
                <a:gd name="f1044" fmla="*/ f853 1 f540"/>
                <a:gd name="f1045" fmla="*/ f854 1 f539"/>
                <a:gd name="f1046" fmla="*/ f855 1 f540"/>
                <a:gd name="f1047" fmla="*/ f856 1 f539"/>
                <a:gd name="f1048" fmla="*/ f857 1 f540"/>
                <a:gd name="f1049" fmla="*/ f858 1 f539"/>
                <a:gd name="f1050" fmla="*/ f859 1 f540"/>
                <a:gd name="f1051" fmla="*/ f860 1 f539"/>
                <a:gd name="f1052" fmla="*/ f861 1 f540"/>
                <a:gd name="f1053" fmla="*/ f862 1 f539"/>
                <a:gd name="f1054" fmla="*/ f863 1 f540"/>
                <a:gd name="f1055" fmla="*/ f864 1 f539"/>
                <a:gd name="f1056" fmla="*/ f865 1 f540"/>
                <a:gd name="f1057" fmla="*/ f866 1 f539"/>
                <a:gd name="f1058" fmla="*/ f867 1 f540"/>
                <a:gd name="f1059" fmla="*/ f868 1 f539"/>
                <a:gd name="f1060" fmla="*/ f869 1 f540"/>
                <a:gd name="f1061" fmla="*/ f870 1 f539"/>
                <a:gd name="f1062" fmla="*/ f871 1 f540"/>
                <a:gd name="f1063" fmla="*/ f872 1 f539"/>
                <a:gd name="f1064" fmla="*/ f873 1 f540"/>
                <a:gd name="f1065" fmla="*/ f874 1 f539"/>
                <a:gd name="f1066" fmla="*/ f875 1 f540"/>
                <a:gd name="f1067" fmla="*/ f876 1 f539"/>
                <a:gd name="f1068" fmla="*/ f877 1 f540"/>
                <a:gd name="f1069" fmla="*/ f878 1 f539"/>
                <a:gd name="f1070" fmla="*/ f879 1 f540"/>
                <a:gd name="f1071" fmla="*/ f880 1 f539"/>
                <a:gd name="f1072" fmla="*/ f881 1 f540"/>
                <a:gd name="f1073" fmla="*/ f882 1 f539"/>
                <a:gd name="f1074" fmla="*/ f883 1 f540"/>
                <a:gd name="f1075" fmla="*/ f884 1 f539"/>
                <a:gd name="f1076" fmla="*/ f885 1 f540"/>
                <a:gd name="f1077" fmla="*/ f886 1 f539"/>
                <a:gd name="f1078" fmla="*/ f887 1 f540"/>
                <a:gd name="f1079" fmla="*/ f888 1 f539"/>
                <a:gd name="f1080" fmla="*/ f889 1 f540"/>
                <a:gd name="f1081" fmla="*/ f890 1 f539"/>
                <a:gd name="f1082" fmla="*/ f891 1 f540"/>
                <a:gd name="f1083" fmla="*/ f892 1 f539"/>
                <a:gd name="f1084" fmla="*/ f893 1 f540"/>
                <a:gd name="f1085" fmla="*/ f894 1 f539"/>
                <a:gd name="f1086" fmla="*/ f895 1 f540"/>
                <a:gd name="f1087" fmla="*/ f896 1 f539"/>
                <a:gd name="f1088" fmla="*/ f897 1 f540"/>
                <a:gd name="f1089" fmla="*/ f898 1 f539"/>
                <a:gd name="f1090" fmla="*/ f899 1 f540"/>
                <a:gd name="f1091" fmla="*/ f900 1 f539"/>
                <a:gd name="f1092" fmla="*/ f901 1 f540"/>
                <a:gd name="f1093" fmla="*/ f902 1 f539"/>
                <a:gd name="f1094" fmla="*/ f903 1 f540"/>
                <a:gd name="f1095" fmla="*/ f904 1 f539"/>
                <a:gd name="f1096" fmla="*/ f905 1 f540"/>
                <a:gd name="f1097" fmla="*/ f906 1 f539"/>
                <a:gd name="f1098" fmla="*/ f907 1 f540"/>
                <a:gd name="f1099" fmla="*/ f908 1 f539"/>
                <a:gd name="f1100" fmla="*/ f909 1 f540"/>
                <a:gd name="f1101" fmla="*/ f910 1 f539"/>
                <a:gd name="f1102" fmla="*/ f911 1 f540"/>
                <a:gd name="f1103" fmla="*/ f912 1 f539"/>
                <a:gd name="f1104" fmla="*/ f913 1 f540"/>
                <a:gd name="f1105" fmla="*/ f914 f534 1"/>
                <a:gd name="f1106" fmla="*/ f915 f534 1"/>
                <a:gd name="f1107" fmla="*/ f917 f535 1"/>
                <a:gd name="f1108" fmla="*/ f916 f535 1"/>
                <a:gd name="f1109" fmla="*/ f919 f534 1"/>
                <a:gd name="f1110" fmla="*/ f920 f535 1"/>
                <a:gd name="f1111" fmla="*/ f921 f534 1"/>
                <a:gd name="f1112" fmla="*/ f922 f535 1"/>
                <a:gd name="f1113" fmla="*/ f923 f534 1"/>
                <a:gd name="f1114" fmla="*/ f924 f535 1"/>
                <a:gd name="f1115" fmla="*/ f925 f534 1"/>
                <a:gd name="f1116" fmla="*/ f926 f535 1"/>
                <a:gd name="f1117" fmla="*/ f927 f534 1"/>
                <a:gd name="f1118" fmla="*/ f928 f535 1"/>
                <a:gd name="f1119" fmla="*/ f929 f534 1"/>
                <a:gd name="f1120" fmla="*/ f930 f535 1"/>
                <a:gd name="f1121" fmla="*/ f931 f534 1"/>
                <a:gd name="f1122" fmla="*/ f932 f535 1"/>
                <a:gd name="f1123" fmla="*/ f933 f534 1"/>
                <a:gd name="f1124" fmla="*/ f934 f535 1"/>
                <a:gd name="f1125" fmla="*/ f935 f534 1"/>
                <a:gd name="f1126" fmla="*/ f936 f535 1"/>
                <a:gd name="f1127" fmla="*/ f937 f534 1"/>
                <a:gd name="f1128" fmla="*/ f938 f535 1"/>
                <a:gd name="f1129" fmla="*/ f939 f534 1"/>
                <a:gd name="f1130" fmla="*/ f940 f535 1"/>
                <a:gd name="f1131" fmla="*/ f941 f534 1"/>
                <a:gd name="f1132" fmla="*/ f942 f535 1"/>
                <a:gd name="f1133" fmla="*/ f943 f534 1"/>
                <a:gd name="f1134" fmla="*/ f944 f535 1"/>
                <a:gd name="f1135" fmla="*/ f945 f534 1"/>
                <a:gd name="f1136" fmla="*/ f946 f535 1"/>
                <a:gd name="f1137" fmla="*/ f947 f534 1"/>
                <a:gd name="f1138" fmla="*/ f948 f535 1"/>
                <a:gd name="f1139" fmla="*/ f949 f534 1"/>
                <a:gd name="f1140" fmla="*/ f950 f535 1"/>
                <a:gd name="f1141" fmla="*/ f951 f534 1"/>
                <a:gd name="f1142" fmla="*/ f952 f535 1"/>
                <a:gd name="f1143" fmla="*/ f953 f534 1"/>
                <a:gd name="f1144" fmla="*/ f954 f535 1"/>
                <a:gd name="f1145" fmla="*/ f955 f534 1"/>
                <a:gd name="f1146" fmla="*/ f956 f535 1"/>
                <a:gd name="f1147" fmla="*/ f957 f534 1"/>
                <a:gd name="f1148" fmla="*/ f958 f535 1"/>
                <a:gd name="f1149" fmla="*/ f959 f534 1"/>
                <a:gd name="f1150" fmla="*/ f960 f535 1"/>
                <a:gd name="f1151" fmla="*/ f961 f534 1"/>
                <a:gd name="f1152" fmla="*/ f962 f535 1"/>
                <a:gd name="f1153" fmla="*/ f963 f534 1"/>
                <a:gd name="f1154" fmla="*/ f964 f535 1"/>
                <a:gd name="f1155" fmla="*/ f965 f534 1"/>
                <a:gd name="f1156" fmla="*/ f966 f535 1"/>
                <a:gd name="f1157" fmla="*/ f967 f534 1"/>
                <a:gd name="f1158" fmla="*/ f968 f535 1"/>
                <a:gd name="f1159" fmla="*/ f969 f534 1"/>
                <a:gd name="f1160" fmla="*/ f970 f535 1"/>
                <a:gd name="f1161" fmla="*/ f971 f534 1"/>
                <a:gd name="f1162" fmla="*/ f972 f535 1"/>
                <a:gd name="f1163" fmla="*/ f973 f534 1"/>
                <a:gd name="f1164" fmla="*/ f974 f535 1"/>
                <a:gd name="f1165" fmla="*/ f975 f534 1"/>
                <a:gd name="f1166" fmla="*/ f976 f535 1"/>
                <a:gd name="f1167" fmla="*/ f977 f534 1"/>
                <a:gd name="f1168" fmla="*/ f978 f535 1"/>
                <a:gd name="f1169" fmla="*/ f979 f534 1"/>
                <a:gd name="f1170" fmla="*/ f980 f535 1"/>
                <a:gd name="f1171" fmla="*/ f981 f534 1"/>
                <a:gd name="f1172" fmla="*/ f982 f535 1"/>
                <a:gd name="f1173" fmla="*/ f983 f534 1"/>
                <a:gd name="f1174" fmla="*/ f984 f535 1"/>
                <a:gd name="f1175" fmla="*/ f985 f534 1"/>
                <a:gd name="f1176" fmla="*/ f986 f535 1"/>
                <a:gd name="f1177" fmla="*/ f987 f534 1"/>
                <a:gd name="f1178" fmla="*/ f988 f535 1"/>
                <a:gd name="f1179" fmla="*/ f989 f534 1"/>
                <a:gd name="f1180" fmla="*/ f990 f535 1"/>
                <a:gd name="f1181" fmla="*/ f991 f534 1"/>
                <a:gd name="f1182" fmla="*/ f992 f535 1"/>
                <a:gd name="f1183" fmla="*/ f993 f534 1"/>
                <a:gd name="f1184" fmla="*/ f994 f535 1"/>
                <a:gd name="f1185" fmla="*/ f995 f534 1"/>
                <a:gd name="f1186" fmla="*/ f996 f535 1"/>
                <a:gd name="f1187" fmla="*/ f997 f534 1"/>
                <a:gd name="f1188" fmla="*/ f998 f535 1"/>
                <a:gd name="f1189" fmla="*/ f999 f534 1"/>
                <a:gd name="f1190" fmla="*/ f1000 f535 1"/>
                <a:gd name="f1191" fmla="*/ f1001 f534 1"/>
                <a:gd name="f1192" fmla="*/ f1002 f535 1"/>
                <a:gd name="f1193" fmla="*/ f1003 f534 1"/>
                <a:gd name="f1194" fmla="*/ f1004 f535 1"/>
                <a:gd name="f1195" fmla="*/ f1005 f534 1"/>
                <a:gd name="f1196" fmla="*/ f1006 f535 1"/>
                <a:gd name="f1197" fmla="*/ f1007 f534 1"/>
                <a:gd name="f1198" fmla="*/ f1008 f535 1"/>
                <a:gd name="f1199" fmla="*/ f1009 f534 1"/>
                <a:gd name="f1200" fmla="*/ f1010 f535 1"/>
                <a:gd name="f1201" fmla="*/ f1011 f534 1"/>
                <a:gd name="f1202" fmla="*/ f1012 f535 1"/>
                <a:gd name="f1203" fmla="*/ f1013 f534 1"/>
                <a:gd name="f1204" fmla="*/ f1014 f535 1"/>
                <a:gd name="f1205" fmla="*/ f1015 f534 1"/>
                <a:gd name="f1206" fmla="*/ f1016 f535 1"/>
                <a:gd name="f1207" fmla="*/ f1017 f534 1"/>
                <a:gd name="f1208" fmla="*/ f1018 f535 1"/>
                <a:gd name="f1209" fmla="*/ f1019 f534 1"/>
                <a:gd name="f1210" fmla="*/ f1020 f535 1"/>
                <a:gd name="f1211" fmla="*/ f1021 f534 1"/>
                <a:gd name="f1212" fmla="*/ f1022 f535 1"/>
                <a:gd name="f1213" fmla="*/ f1023 f534 1"/>
                <a:gd name="f1214" fmla="*/ f1024 f535 1"/>
                <a:gd name="f1215" fmla="*/ f1025 f534 1"/>
                <a:gd name="f1216" fmla="*/ f1026 f535 1"/>
                <a:gd name="f1217" fmla="*/ f1027 f534 1"/>
                <a:gd name="f1218" fmla="*/ f1028 f535 1"/>
                <a:gd name="f1219" fmla="*/ f1029 f534 1"/>
                <a:gd name="f1220" fmla="*/ f1030 f535 1"/>
                <a:gd name="f1221" fmla="*/ f1031 f534 1"/>
                <a:gd name="f1222" fmla="*/ f1032 f535 1"/>
                <a:gd name="f1223" fmla="*/ f1033 f534 1"/>
                <a:gd name="f1224" fmla="*/ f1034 f535 1"/>
                <a:gd name="f1225" fmla="*/ f1035 f534 1"/>
                <a:gd name="f1226" fmla="*/ f1036 f535 1"/>
                <a:gd name="f1227" fmla="*/ f1037 f534 1"/>
                <a:gd name="f1228" fmla="*/ f1038 f535 1"/>
                <a:gd name="f1229" fmla="*/ f1039 f534 1"/>
                <a:gd name="f1230" fmla="*/ f1040 f535 1"/>
                <a:gd name="f1231" fmla="*/ f1041 f534 1"/>
                <a:gd name="f1232" fmla="*/ f1042 f535 1"/>
                <a:gd name="f1233" fmla="*/ f1043 f534 1"/>
                <a:gd name="f1234" fmla="*/ f1044 f535 1"/>
                <a:gd name="f1235" fmla="*/ f1045 f534 1"/>
                <a:gd name="f1236" fmla="*/ f1046 f535 1"/>
                <a:gd name="f1237" fmla="*/ f1047 f534 1"/>
                <a:gd name="f1238" fmla="*/ f1048 f535 1"/>
                <a:gd name="f1239" fmla="*/ f1049 f534 1"/>
                <a:gd name="f1240" fmla="*/ f1050 f535 1"/>
                <a:gd name="f1241" fmla="*/ f1051 f534 1"/>
                <a:gd name="f1242" fmla="*/ f1052 f535 1"/>
                <a:gd name="f1243" fmla="*/ f1053 f534 1"/>
                <a:gd name="f1244" fmla="*/ f1054 f535 1"/>
                <a:gd name="f1245" fmla="*/ f1055 f534 1"/>
                <a:gd name="f1246" fmla="*/ f1056 f535 1"/>
                <a:gd name="f1247" fmla="*/ f1057 f534 1"/>
                <a:gd name="f1248" fmla="*/ f1058 f535 1"/>
                <a:gd name="f1249" fmla="*/ f1059 f534 1"/>
                <a:gd name="f1250" fmla="*/ f1060 f535 1"/>
                <a:gd name="f1251" fmla="*/ f1061 f534 1"/>
                <a:gd name="f1252" fmla="*/ f1062 f535 1"/>
                <a:gd name="f1253" fmla="*/ f1063 f534 1"/>
                <a:gd name="f1254" fmla="*/ f1064 f535 1"/>
                <a:gd name="f1255" fmla="*/ f1065 f534 1"/>
                <a:gd name="f1256" fmla="*/ f1066 f535 1"/>
                <a:gd name="f1257" fmla="*/ f1067 f534 1"/>
                <a:gd name="f1258" fmla="*/ f1068 f535 1"/>
                <a:gd name="f1259" fmla="*/ f1069 f534 1"/>
                <a:gd name="f1260" fmla="*/ f1070 f535 1"/>
                <a:gd name="f1261" fmla="*/ f1071 f534 1"/>
                <a:gd name="f1262" fmla="*/ f1072 f535 1"/>
                <a:gd name="f1263" fmla="*/ f1073 f534 1"/>
                <a:gd name="f1264" fmla="*/ f1074 f535 1"/>
                <a:gd name="f1265" fmla="*/ f1075 f534 1"/>
                <a:gd name="f1266" fmla="*/ f1076 f535 1"/>
                <a:gd name="f1267" fmla="*/ f1077 f534 1"/>
                <a:gd name="f1268" fmla="*/ f1078 f535 1"/>
                <a:gd name="f1269" fmla="*/ f1079 f534 1"/>
                <a:gd name="f1270" fmla="*/ f1080 f535 1"/>
                <a:gd name="f1271" fmla="*/ f1081 f534 1"/>
                <a:gd name="f1272" fmla="*/ f1082 f535 1"/>
                <a:gd name="f1273" fmla="*/ f1083 f534 1"/>
                <a:gd name="f1274" fmla="*/ f1084 f535 1"/>
                <a:gd name="f1275" fmla="*/ f1085 f534 1"/>
                <a:gd name="f1276" fmla="*/ f1086 f535 1"/>
                <a:gd name="f1277" fmla="*/ f1087 f534 1"/>
                <a:gd name="f1278" fmla="*/ f1088 f535 1"/>
                <a:gd name="f1279" fmla="*/ f1089 f534 1"/>
                <a:gd name="f1280" fmla="*/ f1090 f535 1"/>
                <a:gd name="f1281" fmla="*/ f1091 f534 1"/>
                <a:gd name="f1282" fmla="*/ f1092 f535 1"/>
                <a:gd name="f1283" fmla="*/ f1093 f534 1"/>
                <a:gd name="f1284" fmla="*/ f1094 f535 1"/>
                <a:gd name="f1285" fmla="*/ f1095 f534 1"/>
                <a:gd name="f1286" fmla="*/ f1096 f535 1"/>
                <a:gd name="f1287" fmla="*/ f1097 f534 1"/>
                <a:gd name="f1288" fmla="*/ f1098 f535 1"/>
                <a:gd name="f1289" fmla="*/ f1099 f534 1"/>
                <a:gd name="f1290" fmla="*/ f1100 f535 1"/>
                <a:gd name="f1291" fmla="*/ f1101 f534 1"/>
                <a:gd name="f1292" fmla="*/ f1102 f535 1"/>
                <a:gd name="f1293" fmla="*/ f1103 f534 1"/>
                <a:gd name="f1294" fmla="*/ f1104 f535 1"/>
              </a:gdLst>
              <a:ahLst/>
              <a:cxnLst>
                <a:cxn ang="3cd4">
                  <a:pos x="hc" y="t"/>
                </a:cxn>
                <a:cxn ang="0">
                  <a:pos x="r" y="vc"/>
                </a:cxn>
                <a:cxn ang="cd4">
                  <a:pos x="hc" y="b"/>
                </a:cxn>
                <a:cxn ang="cd2">
                  <a:pos x="l" y="vc"/>
                </a:cxn>
                <a:cxn ang="f918">
                  <a:pos x="f1109" y="f1110"/>
                </a:cxn>
                <a:cxn ang="f918">
                  <a:pos x="f1111" y="f1112"/>
                </a:cxn>
                <a:cxn ang="f918">
                  <a:pos x="f1113" y="f1114"/>
                </a:cxn>
                <a:cxn ang="f918">
                  <a:pos x="f1115" y="f1116"/>
                </a:cxn>
                <a:cxn ang="f918">
                  <a:pos x="f1117" y="f1118"/>
                </a:cxn>
                <a:cxn ang="f918">
                  <a:pos x="f1119" y="f1120"/>
                </a:cxn>
                <a:cxn ang="f918">
                  <a:pos x="f1121" y="f1122"/>
                </a:cxn>
                <a:cxn ang="f918">
                  <a:pos x="f1123" y="f1124"/>
                </a:cxn>
                <a:cxn ang="f918">
                  <a:pos x="f1125" y="f1126"/>
                </a:cxn>
                <a:cxn ang="f918">
                  <a:pos x="f1127" y="f1128"/>
                </a:cxn>
                <a:cxn ang="f918">
                  <a:pos x="f1129" y="f1130"/>
                </a:cxn>
                <a:cxn ang="f918">
                  <a:pos x="f1131" y="f1132"/>
                </a:cxn>
                <a:cxn ang="f918">
                  <a:pos x="f1133" y="f1134"/>
                </a:cxn>
                <a:cxn ang="f918">
                  <a:pos x="f1135" y="f1136"/>
                </a:cxn>
                <a:cxn ang="f918">
                  <a:pos x="f1137" y="f1138"/>
                </a:cxn>
                <a:cxn ang="f918">
                  <a:pos x="f1139" y="f1140"/>
                </a:cxn>
                <a:cxn ang="f918">
                  <a:pos x="f1141" y="f1142"/>
                </a:cxn>
                <a:cxn ang="f918">
                  <a:pos x="f1143" y="f1144"/>
                </a:cxn>
                <a:cxn ang="f918">
                  <a:pos x="f1145" y="f1146"/>
                </a:cxn>
                <a:cxn ang="f918">
                  <a:pos x="f1147" y="f1148"/>
                </a:cxn>
                <a:cxn ang="f918">
                  <a:pos x="f1149" y="f1150"/>
                </a:cxn>
                <a:cxn ang="f918">
                  <a:pos x="f1151" y="f1152"/>
                </a:cxn>
                <a:cxn ang="f918">
                  <a:pos x="f1153" y="f1154"/>
                </a:cxn>
                <a:cxn ang="f918">
                  <a:pos x="f1155" y="f1156"/>
                </a:cxn>
                <a:cxn ang="f918">
                  <a:pos x="f1157" y="f1158"/>
                </a:cxn>
                <a:cxn ang="f918">
                  <a:pos x="f1159" y="f1160"/>
                </a:cxn>
                <a:cxn ang="f918">
                  <a:pos x="f1161" y="f1162"/>
                </a:cxn>
                <a:cxn ang="f918">
                  <a:pos x="f1163" y="f1164"/>
                </a:cxn>
                <a:cxn ang="f918">
                  <a:pos x="f1165" y="f1166"/>
                </a:cxn>
                <a:cxn ang="f918">
                  <a:pos x="f1167" y="f1168"/>
                </a:cxn>
                <a:cxn ang="f918">
                  <a:pos x="f1169" y="f1170"/>
                </a:cxn>
                <a:cxn ang="f918">
                  <a:pos x="f1171" y="f1172"/>
                </a:cxn>
                <a:cxn ang="f918">
                  <a:pos x="f1173" y="f1174"/>
                </a:cxn>
                <a:cxn ang="f918">
                  <a:pos x="f1175" y="f1176"/>
                </a:cxn>
                <a:cxn ang="f918">
                  <a:pos x="f1177" y="f1178"/>
                </a:cxn>
                <a:cxn ang="f918">
                  <a:pos x="f1179" y="f1180"/>
                </a:cxn>
                <a:cxn ang="f918">
                  <a:pos x="f1181" y="f1182"/>
                </a:cxn>
                <a:cxn ang="f918">
                  <a:pos x="f1183" y="f1184"/>
                </a:cxn>
                <a:cxn ang="f918">
                  <a:pos x="f1185" y="f1186"/>
                </a:cxn>
                <a:cxn ang="f918">
                  <a:pos x="f1187" y="f1188"/>
                </a:cxn>
                <a:cxn ang="f918">
                  <a:pos x="f1189" y="f1190"/>
                </a:cxn>
                <a:cxn ang="f918">
                  <a:pos x="f1191" y="f1192"/>
                </a:cxn>
                <a:cxn ang="f918">
                  <a:pos x="f1193" y="f1194"/>
                </a:cxn>
                <a:cxn ang="f918">
                  <a:pos x="f1195" y="f1196"/>
                </a:cxn>
                <a:cxn ang="f918">
                  <a:pos x="f1197" y="f1198"/>
                </a:cxn>
                <a:cxn ang="f918">
                  <a:pos x="f1199" y="f1200"/>
                </a:cxn>
                <a:cxn ang="f918">
                  <a:pos x="f1201" y="f1202"/>
                </a:cxn>
                <a:cxn ang="f918">
                  <a:pos x="f1203" y="f1204"/>
                </a:cxn>
                <a:cxn ang="f918">
                  <a:pos x="f1205" y="f1206"/>
                </a:cxn>
                <a:cxn ang="f918">
                  <a:pos x="f1207" y="f1208"/>
                </a:cxn>
                <a:cxn ang="f918">
                  <a:pos x="f1209" y="f1210"/>
                </a:cxn>
                <a:cxn ang="f918">
                  <a:pos x="f1211" y="f1212"/>
                </a:cxn>
                <a:cxn ang="f918">
                  <a:pos x="f1213" y="f1214"/>
                </a:cxn>
                <a:cxn ang="f918">
                  <a:pos x="f1215" y="f1216"/>
                </a:cxn>
                <a:cxn ang="f918">
                  <a:pos x="f1217" y="f1218"/>
                </a:cxn>
                <a:cxn ang="f918">
                  <a:pos x="f1219" y="f1220"/>
                </a:cxn>
                <a:cxn ang="f918">
                  <a:pos x="f1221" y="f1222"/>
                </a:cxn>
                <a:cxn ang="f918">
                  <a:pos x="f1223" y="f1224"/>
                </a:cxn>
                <a:cxn ang="f918">
                  <a:pos x="f1225" y="f1226"/>
                </a:cxn>
                <a:cxn ang="f918">
                  <a:pos x="f1227" y="f1228"/>
                </a:cxn>
                <a:cxn ang="f918">
                  <a:pos x="f1229" y="f1230"/>
                </a:cxn>
                <a:cxn ang="f918">
                  <a:pos x="f1231" y="f1232"/>
                </a:cxn>
                <a:cxn ang="f918">
                  <a:pos x="f1233" y="f1234"/>
                </a:cxn>
                <a:cxn ang="f918">
                  <a:pos x="f1235" y="f1236"/>
                </a:cxn>
                <a:cxn ang="f918">
                  <a:pos x="f1237" y="f1238"/>
                </a:cxn>
                <a:cxn ang="f918">
                  <a:pos x="f1239" y="f1240"/>
                </a:cxn>
                <a:cxn ang="f918">
                  <a:pos x="f1241" y="f1242"/>
                </a:cxn>
                <a:cxn ang="f918">
                  <a:pos x="f1243" y="f1244"/>
                </a:cxn>
                <a:cxn ang="f918">
                  <a:pos x="f1245" y="f1246"/>
                </a:cxn>
                <a:cxn ang="f918">
                  <a:pos x="f1247" y="f1248"/>
                </a:cxn>
                <a:cxn ang="f918">
                  <a:pos x="f1249" y="f1250"/>
                </a:cxn>
                <a:cxn ang="f918">
                  <a:pos x="f1251" y="f1252"/>
                </a:cxn>
                <a:cxn ang="f918">
                  <a:pos x="f1253" y="f1254"/>
                </a:cxn>
                <a:cxn ang="f918">
                  <a:pos x="f1255" y="f1256"/>
                </a:cxn>
                <a:cxn ang="f918">
                  <a:pos x="f1257" y="f1258"/>
                </a:cxn>
                <a:cxn ang="f918">
                  <a:pos x="f1259" y="f1260"/>
                </a:cxn>
                <a:cxn ang="f918">
                  <a:pos x="f1261" y="f1262"/>
                </a:cxn>
                <a:cxn ang="f918">
                  <a:pos x="f1263" y="f1264"/>
                </a:cxn>
                <a:cxn ang="f918">
                  <a:pos x="f1265" y="f1266"/>
                </a:cxn>
                <a:cxn ang="f918">
                  <a:pos x="f1267" y="f1268"/>
                </a:cxn>
                <a:cxn ang="f918">
                  <a:pos x="f1269" y="f1270"/>
                </a:cxn>
                <a:cxn ang="f918">
                  <a:pos x="f1271" y="f1272"/>
                </a:cxn>
                <a:cxn ang="f918">
                  <a:pos x="f1273" y="f1274"/>
                </a:cxn>
                <a:cxn ang="f918">
                  <a:pos x="f1275" y="f1276"/>
                </a:cxn>
                <a:cxn ang="f918">
                  <a:pos x="f1277" y="f1278"/>
                </a:cxn>
                <a:cxn ang="f918">
                  <a:pos x="f1279" y="f1280"/>
                </a:cxn>
                <a:cxn ang="f918">
                  <a:pos x="f1281" y="f1282"/>
                </a:cxn>
                <a:cxn ang="f918">
                  <a:pos x="f1283" y="f1284"/>
                </a:cxn>
                <a:cxn ang="f918">
                  <a:pos x="f1285" y="f1286"/>
                </a:cxn>
                <a:cxn ang="f918">
                  <a:pos x="f1287" y="f1288"/>
                </a:cxn>
                <a:cxn ang="f918">
                  <a:pos x="f1289" y="f1290"/>
                </a:cxn>
                <a:cxn ang="f918">
                  <a:pos x="f1291" y="f1292"/>
                </a:cxn>
                <a:cxn ang="f918">
                  <a:pos x="f1293" y="f1294"/>
                </a:cxn>
              </a:cxnLst>
              <a:rect l="f1105" t="f1108" r="f1106" b="f1107"/>
              <a:pathLst>
                <a:path w="4077478" h="3294567">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49"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08"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lnTo>
                    <a:pt x="f138" y="f174"/>
                  </a:lnTo>
                  <a:cubicBezTo>
                    <a:pt x="f175" y="f176"/>
                    <a:pt x="f177" y="f178"/>
                    <a:pt x="f179" y="f180"/>
                  </a:cubicBezTo>
                  <a:lnTo>
                    <a:pt x="f181" y="f182"/>
                  </a:ln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182" y="f215"/>
                    <a:pt x="f182"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286"/>
                  </a:cubicBezTo>
                  <a:cubicBezTo>
                    <a:pt x="f305" y="f306"/>
                    <a:pt x="f307" y="f308"/>
                    <a:pt x="f309" y="f290"/>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56"/>
                  </a:cubicBezTo>
                  <a:cubicBezTo>
                    <a:pt x="f381" y="f382"/>
                    <a:pt x="f383" y="f384"/>
                    <a:pt x="f385" y="f386"/>
                  </a:cubicBezTo>
                  <a:cubicBezTo>
                    <a:pt x="f387" y="f388"/>
                    <a:pt x="f389" y="f390"/>
                    <a:pt x="f391" y="f392"/>
                  </a:cubicBezTo>
                  <a:cubicBezTo>
                    <a:pt x="f393" y="f394"/>
                    <a:pt x="f395" y="f396"/>
                    <a:pt x="f397" y="f398"/>
                  </a:cubicBezTo>
                  <a:cubicBezTo>
                    <a:pt x="f399" y="f400"/>
                    <a:pt x="f401" y="f402"/>
                    <a:pt x="f403" y="f404"/>
                  </a:cubicBezTo>
                  <a:cubicBezTo>
                    <a:pt x="f405" y="f406"/>
                    <a:pt x="f407" y="f408"/>
                    <a:pt x="f409" y="f410"/>
                  </a:cubicBezTo>
                  <a:cubicBezTo>
                    <a:pt x="f411" y="f412"/>
                    <a:pt x="f413" y="f414"/>
                    <a:pt x="f415" y="f416"/>
                  </a:cubicBezTo>
                  <a:cubicBezTo>
                    <a:pt x="f417" y="f418"/>
                    <a:pt x="f419" y="f420"/>
                    <a:pt x="f421" y="f368"/>
                  </a:cubicBezTo>
                  <a:cubicBezTo>
                    <a:pt x="f422" y="f423"/>
                    <a:pt x="f424" y="f425"/>
                    <a:pt x="f426" y="f427"/>
                  </a:cubicBezTo>
                  <a:cubicBezTo>
                    <a:pt x="f428" y="f429"/>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397"/>
                  </a:cubicBezTo>
                  <a:cubicBezTo>
                    <a:pt x="f463" y="f464"/>
                    <a:pt x="f465" y="f466"/>
                    <a:pt x="f467" y="f468"/>
                  </a:cubicBezTo>
                  <a:cubicBezTo>
                    <a:pt x="f469" y="f470"/>
                    <a:pt x="f471" y="f472"/>
                    <a:pt x="f473" y="f403"/>
                  </a:cubicBezTo>
                  <a:cubicBezTo>
                    <a:pt x="f474" y="f475"/>
                    <a:pt x="f476" y="f477"/>
                    <a:pt x="f478" y="f479"/>
                  </a:cubicBezTo>
                  <a:cubicBezTo>
                    <a:pt x="f480" y="f481"/>
                    <a:pt x="f482" y="f483"/>
                    <a:pt x="f484" y="f485"/>
                  </a:cubicBezTo>
                  <a:cubicBezTo>
                    <a:pt x="f486" y="f487"/>
                    <a:pt x="f488" y="f489"/>
                    <a:pt x="f490" y="f491"/>
                  </a:cubicBezTo>
                  <a:cubicBezTo>
                    <a:pt x="f492" y="f493"/>
                    <a:pt x="f494" y="f495"/>
                    <a:pt x="f496" y="f415"/>
                  </a:cubicBezTo>
                  <a:cubicBezTo>
                    <a:pt x="f497" y="f498"/>
                    <a:pt x="f499" y="f419"/>
                    <a:pt x="f500" y="f421"/>
                  </a:cubicBezTo>
                  <a:cubicBezTo>
                    <a:pt x="f501" y="f422"/>
                    <a:pt x="f502" y="f503"/>
                    <a:pt x="f504" y="f505"/>
                  </a:cubicBezTo>
                  <a:cubicBezTo>
                    <a:pt x="f506" y="f507"/>
                    <a:pt x="f508" y="f509"/>
                    <a:pt x="f510" y="f511"/>
                  </a:cubicBezTo>
                  <a:cubicBezTo>
                    <a:pt x="f512" y="f513"/>
                    <a:pt x="f514" y="f515"/>
                    <a:pt x="f516" y="f438"/>
                  </a:cubicBezTo>
                  <a:cubicBezTo>
                    <a:pt x="f517" y="f518"/>
                    <a:pt x="f519" y="f520"/>
                    <a:pt x="f521" y="f522"/>
                  </a:cubicBezTo>
                  <a:cubicBezTo>
                    <a:pt x="f523" y="f524"/>
                    <a:pt x="f525" y="f526"/>
                    <a:pt x="f527" y="f528"/>
                  </a:cubicBezTo>
                  <a:cubicBezTo>
                    <a:pt x="f529" y="f530"/>
                    <a:pt x="f531" y="f532"/>
                    <a:pt x="f6" y="f532"/>
                  </a:cubicBezTo>
                </a:path>
              </a:pathLst>
            </a:cu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sp>
          <p:nvSpPr>
            <p:cNvPr id="16" name="Rectangle 44">
              <a:extLst>
                <a:ext uri="{FF2B5EF4-FFF2-40B4-BE49-F238E27FC236}">
                  <a16:creationId xmlns:a16="http://schemas.microsoft.com/office/drawing/2014/main" id="{ACBE12AB-7D09-443F-BF9F-B0212A48D1C2}"/>
                </a:ext>
              </a:extLst>
            </p:cNvPr>
            <p:cNvSpPr/>
            <p:nvPr/>
          </p:nvSpPr>
          <p:spPr>
            <a:xfrm>
              <a:off x="7752868" y="3078309"/>
              <a:ext cx="1735997" cy="296731"/>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الحماية المالية</a:t>
              </a:r>
            </a:p>
          </p:txBody>
        </p:sp>
        <p:sp>
          <p:nvSpPr>
            <p:cNvPr id="17" name="Rectangle 45">
              <a:extLst>
                <a:ext uri="{FF2B5EF4-FFF2-40B4-BE49-F238E27FC236}">
                  <a16:creationId xmlns:a16="http://schemas.microsoft.com/office/drawing/2014/main" id="{A2E54EAB-3D85-4764-BAFE-A43E38D38EE9}"/>
                </a:ext>
              </a:extLst>
            </p:cNvPr>
            <p:cNvSpPr/>
            <p:nvPr/>
          </p:nvSpPr>
          <p:spPr>
            <a:xfrm>
              <a:off x="9345177" y="4147690"/>
              <a:ext cx="2118052" cy="32659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الحواجز المالية للرعاية</a:t>
              </a:r>
            </a:p>
          </p:txBody>
        </p:sp>
        <p:cxnSp>
          <p:nvCxnSpPr>
            <p:cNvPr id="18" name="Straight Arrow Connector 48">
              <a:extLst>
                <a:ext uri="{FF2B5EF4-FFF2-40B4-BE49-F238E27FC236}">
                  <a16:creationId xmlns:a16="http://schemas.microsoft.com/office/drawing/2014/main" id="{C189B0AA-7A03-47F4-83D0-EE5CF58F2574}"/>
                </a:ext>
              </a:extLst>
            </p:cNvPr>
            <p:cNvCxnSpPr>
              <a:endCxn id="15" idx="27"/>
            </p:cNvCxnSpPr>
            <p:nvPr/>
          </p:nvCxnSpPr>
          <p:spPr>
            <a:xfrm flipH="1" flipV="1">
              <a:off x="5835938" y="2692533"/>
              <a:ext cx="1738558" cy="429374"/>
            </a:xfrm>
            <a:prstGeom prst="straightConnector1">
              <a:avLst/>
            </a:prstGeom>
            <a:noFill/>
            <a:ln w="19046" cap="flat">
              <a:solidFill>
                <a:srgbClr val="002060"/>
              </a:solidFill>
              <a:prstDash val="solid"/>
              <a:miter/>
              <a:tailEnd type="arrow"/>
            </a:ln>
          </p:spPr>
        </p:cxnSp>
        <p:sp>
          <p:nvSpPr>
            <p:cNvPr id="19" name="Rectangle 51">
              <a:extLst>
                <a:ext uri="{FF2B5EF4-FFF2-40B4-BE49-F238E27FC236}">
                  <a16:creationId xmlns:a16="http://schemas.microsoft.com/office/drawing/2014/main" id="{4FC7BC91-FC50-47B3-A8DC-7433F3CD240D}"/>
                </a:ext>
              </a:extLst>
            </p:cNvPr>
            <p:cNvSpPr/>
            <p:nvPr/>
          </p:nvSpPr>
          <p:spPr>
            <a:xfrm>
              <a:off x="6248049" y="1776359"/>
              <a:ext cx="2118052" cy="29799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ضمان الجودة</a:t>
              </a:r>
            </a:p>
          </p:txBody>
        </p:sp>
        <p:cxnSp>
          <p:nvCxnSpPr>
            <p:cNvPr id="20" name="Straight Arrow Connector 52">
              <a:extLst>
                <a:ext uri="{FF2B5EF4-FFF2-40B4-BE49-F238E27FC236}">
                  <a16:creationId xmlns:a16="http://schemas.microsoft.com/office/drawing/2014/main" id="{AF11F0B2-DD95-4BC0-8D2A-9509D79E3FF2}"/>
                </a:ext>
              </a:extLst>
            </p:cNvPr>
            <p:cNvCxnSpPr/>
            <p:nvPr/>
          </p:nvCxnSpPr>
          <p:spPr>
            <a:xfrm flipH="1" flipV="1">
              <a:off x="5268333" y="1859304"/>
              <a:ext cx="998379" cy="242727"/>
            </a:xfrm>
            <a:prstGeom prst="straightConnector1">
              <a:avLst/>
            </a:prstGeom>
            <a:noFill/>
            <a:ln w="19046" cap="flat">
              <a:solidFill>
                <a:srgbClr val="002060"/>
              </a:solidFill>
              <a:prstDash val="solid"/>
              <a:miter/>
              <a:tailEnd type="arrow"/>
            </a:ln>
          </p:spPr>
        </p:cxnSp>
        <p:cxnSp>
          <p:nvCxnSpPr>
            <p:cNvPr id="21" name="Straight Arrow Connector 58">
              <a:extLst>
                <a:ext uri="{FF2B5EF4-FFF2-40B4-BE49-F238E27FC236}">
                  <a16:creationId xmlns:a16="http://schemas.microsoft.com/office/drawing/2014/main" id="{B8ACE470-90C1-493E-A69F-8DF6CBF1FC56}"/>
                </a:ext>
              </a:extLst>
            </p:cNvPr>
            <p:cNvCxnSpPr>
              <a:stCxn id="17" idx="1"/>
            </p:cNvCxnSpPr>
            <p:nvPr/>
          </p:nvCxnSpPr>
          <p:spPr>
            <a:xfrm flipH="1" flipV="1">
              <a:off x="7414275" y="4123203"/>
              <a:ext cx="1930902" cy="187790"/>
            </a:xfrm>
            <a:prstGeom prst="straightConnector1">
              <a:avLst/>
            </a:prstGeom>
            <a:noFill/>
            <a:ln w="19046" cap="flat">
              <a:solidFill>
                <a:srgbClr val="002060"/>
              </a:solidFill>
              <a:prstDash val="solid"/>
              <a:miter/>
              <a:tailEnd type="arrow"/>
            </a:ln>
          </p:spPr>
        </p:cxnSp>
        <p:sp>
          <p:nvSpPr>
            <p:cNvPr id="22" name="Rectangle 61">
              <a:extLst>
                <a:ext uri="{FF2B5EF4-FFF2-40B4-BE49-F238E27FC236}">
                  <a16:creationId xmlns:a16="http://schemas.microsoft.com/office/drawing/2014/main" id="{219BE43A-3548-4138-AF13-0FE88539AD5A}"/>
                </a:ext>
              </a:extLst>
            </p:cNvPr>
            <p:cNvSpPr/>
            <p:nvPr/>
          </p:nvSpPr>
          <p:spPr>
            <a:xfrm>
              <a:off x="4326413" y="5806454"/>
              <a:ext cx="3133950" cy="607811"/>
            </a:xfrm>
            <a:prstGeom prst="ellipse">
              <a:avLst/>
            </a:pr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0" i="0" u="none" strike="noStrike" kern="1200" cap="none" spc="0" baseline="0">
                  <a:solidFill>
                    <a:srgbClr val="C91619"/>
                  </a:solidFill>
                  <a:uFillTx/>
                  <a:latin typeface="Calibri"/>
                  <a:ea typeface="Calibri"/>
                  <a:cs typeface="Calibri"/>
                  <a:sym typeface="Calibri"/>
                </a:rPr>
                <a:t>العوامل التي يحتمل تناولها من خلال طرائق مختلفة للتحويلات النقدية المشروطة</a:t>
              </a:r>
            </a:p>
          </p:txBody>
        </p:sp>
        <p:sp>
          <p:nvSpPr>
            <p:cNvPr id="23" name="Rectangle 62">
              <a:extLst>
                <a:ext uri="{FF2B5EF4-FFF2-40B4-BE49-F238E27FC236}">
                  <a16:creationId xmlns:a16="http://schemas.microsoft.com/office/drawing/2014/main" id="{E42B3213-8B14-40A1-8D21-83754FDB294F}"/>
                </a:ext>
              </a:extLst>
            </p:cNvPr>
            <p:cNvSpPr/>
            <p:nvPr/>
          </p:nvSpPr>
          <p:spPr>
            <a:xfrm>
              <a:off x="7940100" y="2764222"/>
              <a:ext cx="1792050" cy="323267"/>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حق الانتفاع</a:t>
              </a:r>
            </a:p>
          </p:txBody>
        </p:sp>
        <p:sp>
          <p:nvSpPr>
            <p:cNvPr id="24" name="Rectangle 70">
              <a:extLst>
                <a:ext uri="{FF2B5EF4-FFF2-40B4-BE49-F238E27FC236}">
                  <a16:creationId xmlns:a16="http://schemas.microsoft.com/office/drawing/2014/main" id="{250B3928-8AA7-45F7-BA83-230119A0BC1B}"/>
                </a:ext>
              </a:extLst>
            </p:cNvPr>
            <p:cNvSpPr/>
            <p:nvPr/>
          </p:nvSpPr>
          <p:spPr>
            <a:xfrm>
              <a:off x="6458196" y="2132645"/>
              <a:ext cx="2118052" cy="29799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الحصول على الأدوية</a:t>
              </a:r>
            </a:p>
          </p:txBody>
        </p:sp>
        <p:sp>
          <p:nvSpPr>
            <p:cNvPr id="25" name="Rectangle 75">
              <a:extLst>
                <a:ext uri="{FF2B5EF4-FFF2-40B4-BE49-F238E27FC236}">
                  <a16:creationId xmlns:a16="http://schemas.microsoft.com/office/drawing/2014/main" id="{A155C97E-2860-4C06-878D-35A8B0B5066C}"/>
                </a:ext>
              </a:extLst>
            </p:cNvPr>
            <p:cNvSpPr/>
            <p:nvPr/>
          </p:nvSpPr>
          <p:spPr>
            <a:xfrm>
              <a:off x="7735622" y="1577211"/>
              <a:ext cx="1494605" cy="307192"/>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الإحالات</a:t>
              </a:r>
            </a:p>
          </p:txBody>
        </p:sp>
        <p:sp>
          <p:nvSpPr>
            <p:cNvPr id="26" name="Rectangle 77">
              <a:extLst>
                <a:ext uri="{FF2B5EF4-FFF2-40B4-BE49-F238E27FC236}">
                  <a16:creationId xmlns:a16="http://schemas.microsoft.com/office/drawing/2014/main" id="{1B81AAF6-313B-4C52-A670-7733AC6783B4}"/>
                </a:ext>
              </a:extLst>
            </p:cNvPr>
            <p:cNvSpPr/>
            <p:nvPr/>
          </p:nvSpPr>
          <p:spPr>
            <a:xfrm>
              <a:off x="8373407" y="1986031"/>
              <a:ext cx="1827007" cy="40329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الالتزام بالعلاجات</a:t>
              </a:r>
            </a:p>
          </p:txBody>
        </p:sp>
        <p:sp>
          <p:nvSpPr>
            <p:cNvPr id="27" name="Rectangle 85">
              <a:extLst>
                <a:ext uri="{FF2B5EF4-FFF2-40B4-BE49-F238E27FC236}">
                  <a16:creationId xmlns:a16="http://schemas.microsoft.com/office/drawing/2014/main" id="{C79666FC-38A4-435C-B859-4A40881975B0}"/>
                </a:ext>
              </a:extLst>
            </p:cNvPr>
            <p:cNvSpPr/>
            <p:nvPr/>
          </p:nvSpPr>
          <p:spPr>
            <a:xfrm>
              <a:off x="9606722" y="4722181"/>
              <a:ext cx="2118052" cy="78478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رفع قدرة الخدمات الصحية العامة والخاصة</a:t>
              </a:r>
            </a:p>
          </p:txBody>
        </p:sp>
        <p:cxnSp>
          <p:nvCxnSpPr>
            <p:cNvPr id="28" name="Straight Arrow Connector 86">
              <a:extLst>
                <a:ext uri="{FF2B5EF4-FFF2-40B4-BE49-F238E27FC236}">
                  <a16:creationId xmlns:a16="http://schemas.microsoft.com/office/drawing/2014/main" id="{8C675074-9B05-41FD-8D59-2519B78D1143}"/>
                </a:ext>
              </a:extLst>
            </p:cNvPr>
            <p:cNvCxnSpPr/>
            <p:nvPr/>
          </p:nvCxnSpPr>
          <p:spPr>
            <a:xfrm flipH="1" flipV="1">
              <a:off x="8369622" y="4808399"/>
              <a:ext cx="1362529" cy="262863"/>
            </a:xfrm>
            <a:prstGeom prst="straightConnector1">
              <a:avLst/>
            </a:prstGeom>
            <a:noFill/>
            <a:ln w="19046" cap="flat">
              <a:solidFill>
                <a:srgbClr val="002060"/>
              </a:solidFill>
              <a:prstDash val="solid"/>
              <a:miter/>
              <a:tailEnd type="arrow"/>
            </a:ln>
          </p:spPr>
        </p:cxnSp>
        <p:sp>
          <p:nvSpPr>
            <p:cNvPr id="29" name="Rectangle 88">
              <a:extLst>
                <a:ext uri="{FF2B5EF4-FFF2-40B4-BE49-F238E27FC236}">
                  <a16:creationId xmlns:a16="http://schemas.microsoft.com/office/drawing/2014/main" id="{4437EFAC-54DD-4D62-A801-352DAAE48F8A}"/>
                </a:ext>
              </a:extLst>
            </p:cNvPr>
            <p:cNvSpPr/>
            <p:nvPr/>
          </p:nvSpPr>
          <p:spPr>
            <a:xfrm>
              <a:off x="10144554" y="5682291"/>
              <a:ext cx="1119015" cy="303845"/>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1400" b="1" i="0" u="none" strike="noStrike" kern="1200" cap="none" spc="0" baseline="0">
                  <a:solidFill>
                    <a:srgbClr val="C91619"/>
                  </a:solidFill>
                  <a:uFillTx/>
                  <a:latin typeface="Calibri"/>
                  <a:ea typeface="Calibri"/>
                  <a:cs typeface="Calibri"/>
                  <a:sym typeface="Calibri"/>
                </a:rPr>
                <a:t>الاستهداف</a:t>
              </a:r>
            </a:p>
          </p:txBody>
        </p:sp>
        <p:cxnSp>
          <p:nvCxnSpPr>
            <p:cNvPr id="30" name="Straight Arrow Connector 89">
              <a:extLst>
                <a:ext uri="{FF2B5EF4-FFF2-40B4-BE49-F238E27FC236}">
                  <a16:creationId xmlns:a16="http://schemas.microsoft.com/office/drawing/2014/main" id="{A50C1A26-07D9-4E55-AA1F-A1C791E5385F}"/>
                </a:ext>
              </a:extLst>
            </p:cNvPr>
            <p:cNvCxnSpPr>
              <a:cxnSpLocks/>
            </p:cNvCxnSpPr>
            <p:nvPr/>
          </p:nvCxnSpPr>
          <p:spPr>
            <a:xfrm flipH="1" flipV="1">
              <a:off x="9230227" y="5565422"/>
              <a:ext cx="773401" cy="195096"/>
            </a:xfrm>
            <a:prstGeom prst="straightConnector1">
              <a:avLst/>
            </a:prstGeom>
            <a:noFill/>
            <a:ln w="19046" cap="flat">
              <a:solidFill>
                <a:srgbClr val="002060"/>
              </a:solidFill>
              <a:prstDash val="solid"/>
              <a:miter/>
              <a:tailEnd type="arrow"/>
            </a:ln>
          </p:spPr>
        </p:cxnSp>
        <p:sp>
          <p:nvSpPr>
            <p:cNvPr id="32" name="Oval 39">
              <a:extLst>
                <a:ext uri="{FF2B5EF4-FFF2-40B4-BE49-F238E27FC236}">
                  <a16:creationId xmlns:a16="http://schemas.microsoft.com/office/drawing/2014/main" id="{D387DC12-D4F2-4717-A121-2B9E7B96FE75}"/>
                </a:ext>
              </a:extLst>
            </p:cNvPr>
            <p:cNvSpPr/>
            <p:nvPr/>
          </p:nvSpPr>
          <p:spPr>
            <a:xfrm>
              <a:off x="6334067" y="1591028"/>
              <a:ext cx="3986930" cy="8934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sp>
          <p:nvSpPr>
            <p:cNvPr id="33" name="Oval 40">
              <a:extLst>
                <a:ext uri="{FF2B5EF4-FFF2-40B4-BE49-F238E27FC236}">
                  <a16:creationId xmlns:a16="http://schemas.microsoft.com/office/drawing/2014/main" id="{B4BA96A4-2B72-4923-9DC0-32BC0C411526}"/>
                </a:ext>
              </a:extLst>
            </p:cNvPr>
            <p:cNvSpPr/>
            <p:nvPr/>
          </p:nvSpPr>
          <p:spPr>
            <a:xfrm>
              <a:off x="7613614" y="2765237"/>
              <a:ext cx="2221964" cy="6733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sp>
          <p:nvSpPr>
            <p:cNvPr id="34" name="Oval 41">
              <a:extLst>
                <a:ext uri="{FF2B5EF4-FFF2-40B4-BE49-F238E27FC236}">
                  <a16:creationId xmlns:a16="http://schemas.microsoft.com/office/drawing/2014/main" id="{302BDF3B-1027-43D7-AD9F-B466811B3A7B}"/>
                </a:ext>
              </a:extLst>
            </p:cNvPr>
            <p:cNvSpPr/>
            <p:nvPr/>
          </p:nvSpPr>
          <p:spPr>
            <a:xfrm>
              <a:off x="9311710" y="4026514"/>
              <a:ext cx="2221964" cy="5744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sp>
          <p:nvSpPr>
            <p:cNvPr id="35" name="Oval 44">
              <a:extLst>
                <a:ext uri="{FF2B5EF4-FFF2-40B4-BE49-F238E27FC236}">
                  <a16:creationId xmlns:a16="http://schemas.microsoft.com/office/drawing/2014/main" id="{0364B0CE-78E2-4217-9122-0C91D85C8356}"/>
                </a:ext>
              </a:extLst>
            </p:cNvPr>
            <p:cNvSpPr/>
            <p:nvPr/>
          </p:nvSpPr>
          <p:spPr>
            <a:xfrm>
              <a:off x="9579464" y="4761747"/>
              <a:ext cx="2221964" cy="6769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sp>
          <p:nvSpPr>
            <p:cNvPr id="36" name="Oval 46">
              <a:extLst>
                <a:ext uri="{FF2B5EF4-FFF2-40B4-BE49-F238E27FC236}">
                  <a16:creationId xmlns:a16="http://schemas.microsoft.com/office/drawing/2014/main" id="{1B7EAF27-7023-4C9F-B868-CCE5FA2AD906}"/>
                </a:ext>
              </a:extLst>
            </p:cNvPr>
            <p:cNvSpPr/>
            <p:nvPr/>
          </p:nvSpPr>
          <p:spPr>
            <a:xfrm>
              <a:off x="10003627" y="5653643"/>
              <a:ext cx="1337968" cy="3534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ar" sz="1800" b="0" i="0" u="none" strike="noStrike" kern="1200" cap="none" spc="0" baseline="0">
                <a:solidFill>
                  <a:srgbClr val="C91619"/>
                </a:solidFill>
                <a:uFillTx/>
                <a:latin typeface="Calibri"/>
              </a:endParaRPr>
            </a:p>
          </p:txBody>
        </p:sp>
      </p:grpSp>
      <p:sp>
        <p:nvSpPr>
          <p:cNvPr id="39" name="TextBox 30">
            <a:extLst>
              <a:ext uri="{FF2B5EF4-FFF2-40B4-BE49-F238E27FC236}">
                <a16:creationId xmlns:a16="http://schemas.microsoft.com/office/drawing/2014/main" id="{92606203-9A1E-4973-A437-62364F440E5D}"/>
              </a:ext>
            </a:extLst>
          </p:cNvPr>
          <p:cNvSpPr txBox="1"/>
          <p:nvPr/>
        </p:nvSpPr>
        <p:spPr>
          <a:xfrm>
            <a:off x="77821" y="-65065"/>
            <a:ext cx="12192000" cy="400110"/>
          </a:xfrm>
          <a:prstGeom prst="rect">
            <a:avLst/>
          </a:prstGeom>
          <a:noFill/>
          <a:ln cap="flat">
            <a:noFill/>
          </a:ln>
        </p:spPr>
        <p:txBody>
          <a:bodyPr vert="horz" wrap="square" lIns="91440" tIns="45720" rIns="91440" bIns="45720" anchor="t" anchorCtr="0" compatLnSpc="1">
            <a:spAutoFit/>
          </a:bodyPr>
          <a:lstStyle/>
          <a:p>
            <a:pPr marL="0" marR="0" lvl="0" indent="0" algn="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 sz="2000" b="1" i="0" u="none" strike="noStrike" kern="1200" cap="none" spc="0" baseline="0">
                <a:solidFill>
                  <a:schemeClr val="bg1"/>
                </a:solidFill>
                <a:uFillTx/>
                <a:latin typeface="Calibri Light"/>
                <a:ea typeface="Calibri Light"/>
                <a:cs typeface="Calibri Light"/>
                <a:sym typeface="Calibri Light"/>
              </a:rPr>
              <a:t>كيف تدعم مناهج مساعدات النقد والقسائم للصحة تغطية الخدمات الصحية؟ - معوقات الرعاية الصحية</a:t>
            </a:r>
            <a:r>
              <a:rPr lang="ar" sz="1100" b="1" i="0" u="none" strike="noStrike" kern="1200" cap="none" spc="0" baseline="0">
                <a:solidFill>
                  <a:schemeClr val="bg1"/>
                </a:solidFill>
                <a:uFillTx/>
                <a:latin typeface="Calibri Light"/>
                <a:ea typeface="Calibri Light"/>
                <a:cs typeface="Calibri Light"/>
                <a:sym typeface="Calibri Light"/>
              </a:rPr>
              <a:t> (إطار تاناهاشي)</a:t>
            </a:r>
            <a:endParaRPr lang="ar" sz="1100" b="1" i="0" u="none" strike="noStrike" kern="1200" cap="none" spc="0" baseline="0" dirty="0">
              <a:solidFill>
                <a:schemeClr val="bg1"/>
              </a:solidFill>
              <a:uFillTx/>
              <a:latin typeface="Calibri Light"/>
            </a:endParaRPr>
          </a:p>
        </p:txBody>
      </p:sp>
    </p:spTree>
    <p:extLst>
      <p:ext uri="{BB962C8B-B14F-4D97-AF65-F5344CB8AC3E}">
        <p14:creationId xmlns:p14="http://schemas.microsoft.com/office/powerpoint/2010/main" val="2837478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a:xfrm>
            <a:off x="1460338" y="436909"/>
            <a:ext cx="9988140" cy="905380"/>
          </a:xfrm>
        </p:spPr>
        <p:txBody>
          <a:bodyPr>
            <a:normAutofit/>
          </a:bodyPr>
          <a:lstStyle/>
          <a:p>
            <a:pPr algn="r" rtl="1"/>
            <a:r>
              <a:rPr lang="ar" sz="4400" b="0" i="0" u="none" baseline="0" dirty="0">
                <a:latin typeface="Sabon Next LT" panose="02000500000000000000" pitchFamily="2" charset="0"/>
                <a:cs typeface="Sabon Next LT" panose="02000500000000000000" pitchFamily="2" charset="0"/>
              </a:rPr>
              <a:t>تحليل عملية حصر المنجزات </a:t>
            </a:r>
          </a:p>
        </p:txBody>
      </p:sp>
      <p:pic>
        <p:nvPicPr>
          <p:cNvPr id="6" name="Picture 5">
            <a:extLst>
              <a:ext uri="{FF2B5EF4-FFF2-40B4-BE49-F238E27FC236}">
                <a16:creationId xmlns:a16="http://schemas.microsoft.com/office/drawing/2014/main" id="{BE57977E-6183-B9A8-0E89-2845E7FA7001}"/>
              </a:ext>
            </a:extLst>
          </p:cNvPr>
          <p:cNvPicPr>
            <a:picLocks noChangeAspect="1"/>
          </p:cNvPicPr>
          <p:nvPr/>
        </p:nvPicPr>
        <p:blipFill>
          <a:blip r:embed="rId3"/>
          <a:stretch>
            <a:fillRect/>
          </a:stretch>
        </p:blipFill>
        <p:spPr>
          <a:xfrm>
            <a:off x="743522" y="436909"/>
            <a:ext cx="11850470" cy="5689000"/>
          </a:xfrm>
          <a:prstGeom prst="rect">
            <a:avLst/>
          </a:prstGeom>
        </p:spPr>
      </p:pic>
    </p:spTree>
    <p:extLst>
      <p:ext uri="{BB962C8B-B14F-4D97-AF65-F5344CB8AC3E}">
        <p14:creationId xmlns:p14="http://schemas.microsoft.com/office/powerpoint/2010/main" val="3457767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E193-A720-4425-A6F0-39754DEA7EC3}"/>
              </a:ext>
            </a:extLst>
          </p:cNvPr>
          <p:cNvSpPr>
            <a:spLocks noGrp="1"/>
          </p:cNvSpPr>
          <p:nvPr>
            <p:ph type="title"/>
          </p:nvPr>
        </p:nvSpPr>
        <p:spPr>
          <a:xfrm>
            <a:off x="1639301" y="522866"/>
            <a:ext cx="9992902" cy="905380"/>
          </a:xfrm>
        </p:spPr>
        <p:txBody>
          <a:bodyPr>
            <a:normAutofit/>
          </a:bodyPr>
          <a:lstStyle/>
          <a:p>
            <a:pPr algn="r" rtl="1"/>
            <a:r>
              <a:rPr lang="ar" b="0" i="0" u="none" baseline="0" dirty="0">
                <a:latin typeface="Sabon Next LT" panose="02000500000000000000" pitchFamily="2" charset="0"/>
                <a:cs typeface="Sabon Next LT" panose="02000500000000000000" pitchFamily="2" charset="0"/>
              </a:rPr>
              <a:t>مساعدات النقد والقسائم لاستمرار الرعاية الصحية</a:t>
            </a:r>
          </a:p>
        </p:txBody>
      </p:sp>
      <p:graphicFrame>
        <p:nvGraphicFramePr>
          <p:cNvPr id="12" name="Diagram 11">
            <a:extLst>
              <a:ext uri="{FF2B5EF4-FFF2-40B4-BE49-F238E27FC236}">
                <a16:creationId xmlns:a16="http://schemas.microsoft.com/office/drawing/2014/main" id="{7DCF03DD-B69E-47F5-966B-D3DF2173FFD9}"/>
              </a:ext>
            </a:extLst>
          </p:cNvPr>
          <p:cNvGraphicFramePr/>
          <p:nvPr>
            <p:extLst>
              <p:ext uri="{D42A27DB-BD31-4B8C-83A1-F6EECF244321}">
                <p14:modId xmlns:p14="http://schemas.microsoft.com/office/powerpoint/2010/main" val="3137489790"/>
              </p:ext>
            </p:extLst>
          </p:nvPr>
        </p:nvGraphicFramePr>
        <p:xfrm>
          <a:off x="2095500" y="1553608"/>
          <a:ext cx="9488954" cy="4920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D2297D1E-657D-4012-94BA-91809FC67E01}"/>
              </a:ext>
            </a:extLst>
          </p:cNvPr>
          <p:cNvSpPr txBox="1"/>
          <p:nvPr/>
        </p:nvSpPr>
        <p:spPr>
          <a:xfrm>
            <a:off x="2095500" y="2121972"/>
            <a:ext cx="4899902"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الشكل 1</a:t>
            </a:r>
            <a:r>
              <a:rPr kumimoji="0" lang="ar-JO" sz="1800" b="0" i="0" u="none" strike="noStrike" kern="1200" cap="none" spc="0" normalizeH="0" baseline="0" noProof="0" dirty="0">
                <a:ln>
                  <a:noFill/>
                </a:ln>
                <a:solidFill>
                  <a:srgbClr val="A7B7D3"/>
                </a:solidFill>
                <a:effectLst/>
                <a:uLnTx/>
                <a:uFillTx/>
                <a:latin typeface="Calibri" panose="020F0502020204030204" pitchFamily="34" charset="0"/>
                <a:ea typeface="Calibri" panose="020F0502020204030204" pitchFamily="34" charset="0"/>
                <a:cs typeface="Arial" panose="020B0604020202020204" pitchFamily="34" charset="0"/>
              </a:rPr>
              <a:t>: استمرار مساعدات النقد والقسائم لتحقيق النتائج الصحية</a:t>
            </a:r>
            <a:endParaRPr kumimoji="0" lang="en-US" sz="1800" b="0" i="0" u="none" strike="noStrike" kern="1200" cap="none" spc="0" normalizeH="0" baseline="0" noProof="0" dirty="0">
              <a:ln>
                <a:noFill/>
              </a:ln>
              <a:solidFill>
                <a:srgbClr val="A7B7D3"/>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30903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213E-FA8A-44D1-A7CF-BFD10859DAF0}"/>
              </a:ext>
            </a:extLst>
          </p:cNvPr>
          <p:cNvSpPr>
            <a:spLocks noGrp="1"/>
          </p:cNvSpPr>
          <p:nvPr>
            <p:ph type="title"/>
          </p:nvPr>
        </p:nvSpPr>
        <p:spPr>
          <a:xfrm>
            <a:off x="1355563" y="1077342"/>
            <a:ext cx="9988140" cy="905380"/>
          </a:xfrm>
        </p:spPr>
        <p:txBody>
          <a:bodyPr>
            <a:noAutofit/>
          </a:bodyPr>
          <a:lstStyle/>
          <a:p>
            <a:pPr algn="r" rtl="1"/>
            <a:r>
              <a:rPr lang="ar" sz="4800" b="0" i="0" u="none" baseline="0" dirty="0">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تعريف محتمل لمساعدات النقد والقسائم في قطاع الصحة ...</a:t>
            </a:r>
          </a:p>
        </p:txBody>
      </p:sp>
      <p:sp>
        <p:nvSpPr>
          <p:cNvPr id="3" name="Text Placeholder 2">
            <a:extLst>
              <a:ext uri="{FF2B5EF4-FFF2-40B4-BE49-F238E27FC236}">
                <a16:creationId xmlns:a16="http://schemas.microsoft.com/office/drawing/2014/main" id="{E7E22C40-14A9-4F07-891F-6A53198C4047}"/>
              </a:ext>
            </a:extLst>
          </p:cNvPr>
          <p:cNvSpPr>
            <a:spLocks noGrp="1"/>
          </p:cNvSpPr>
          <p:nvPr>
            <p:ph type="body" sz="quarter" idx="11"/>
          </p:nvPr>
        </p:nvSpPr>
        <p:spPr>
          <a:xfrm>
            <a:off x="1355563" y="2881596"/>
            <a:ext cx="9988140" cy="2246156"/>
          </a:xfrm>
        </p:spPr>
        <p:txBody>
          <a:bodyPr>
            <a:normAutofit/>
          </a:bodyPr>
          <a:lstStyle/>
          <a:p>
            <a:pPr marL="0" indent="0" algn="ctr" rtl="1">
              <a:buNone/>
            </a:pPr>
            <a:r>
              <a:rPr lang="ar" sz="3600" b="0" i="0" u="none" baseline="0" dirty="0">
                <a:latin typeface="+mn-lt"/>
                <a:ea typeface="+mn-lt"/>
                <a:cs typeface="+mn-lt"/>
                <a:sym typeface="+mn-lt"/>
              </a:rPr>
              <a:t>"مساعدات النقد والقسائم في قطاع الصحة مرتبط بمستفيد أو مستفيدين معينين يحتاجون إلى رعاية صحية محددة من قبل مقدم مؤهل، والذي يعالج العوائق التي يواجهونها عند الوصول إلى هذه الرعاية، مع تحفيز استخدام الخدمة والالتزام بالعلاج"</a:t>
            </a:r>
          </a:p>
        </p:txBody>
      </p:sp>
    </p:spTree>
    <p:extLst>
      <p:ext uri="{BB962C8B-B14F-4D97-AF65-F5344CB8AC3E}">
        <p14:creationId xmlns:p14="http://schemas.microsoft.com/office/powerpoint/2010/main" val="791560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4325" y="6456363"/>
            <a:ext cx="447675"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fld id="{53C85536-AAF7-4274-9E29-105F69C23890}" type="slidenum">
              <a:rPr kumimoji="0" sz="1100" b="0" i="0" u="none" strike="noStrike" kern="1200" cap="none" spc="0" normalizeH="0" baseline="0">
                <a:ln>
                  <a:noFill/>
                </a:ln>
                <a:solidFill>
                  <a:schemeClr val="tx1">
                    <a:lumMod val="50000"/>
                    <a:lumOff val="50000"/>
                  </a:schemeClr>
                </a:solidFill>
                <a:effectLst/>
                <a:uLnTx/>
                <a:uFillTx/>
                <a:latin typeface="Calibri" panose="020F0502020204030204"/>
                <a:ea typeface="+mn-ea"/>
                <a:cs typeface="+mn-cs"/>
              </a:rPr>
              <a:pPr marL="0" marR="0" lvl="0" indent="0" algn="l" defTabSz="914400" rtl="0" eaLnBrk="1" fontAlgn="auto" latinLnBrk="0" hangingPunct="1">
                <a:spcBef>
                  <a:spcPts val="0"/>
                </a:spcBef>
                <a:spcAft>
                  <a:spcPts val="600"/>
                </a:spcAft>
                <a:buClrTx/>
                <a:buSzTx/>
                <a:buFontTx/>
                <a:buNone/>
                <a:tabLst/>
                <a:defRPr/>
              </a:pPr>
              <a:t>15</a:t>
            </a:fld>
            <a:endParaRPr kumimoji="0" lang="ar"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3" name="Table 4">
            <a:extLst>
              <a:ext uri="{FF2B5EF4-FFF2-40B4-BE49-F238E27FC236}">
                <a16:creationId xmlns:a16="http://schemas.microsoft.com/office/drawing/2014/main" id="{2036EA31-6F7E-4227-8DC1-4D23EFC32207}"/>
              </a:ext>
            </a:extLst>
          </p:cNvPr>
          <p:cNvGraphicFramePr>
            <a:graphicFrameLocks noGrp="1"/>
          </p:cNvGraphicFramePr>
          <p:nvPr>
            <p:extLst>
              <p:ext uri="{D42A27DB-BD31-4B8C-83A1-F6EECF244321}">
                <p14:modId xmlns:p14="http://schemas.microsoft.com/office/powerpoint/2010/main" val="2896224139"/>
              </p:ext>
            </p:extLst>
          </p:nvPr>
        </p:nvGraphicFramePr>
        <p:xfrm>
          <a:off x="1239249" y="1970958"/>
          <a:ext cx="9992901" cy="3703483"/>
        </p:xfrm>
        <a:graphic>
          <a:graphicData uri="http://schemas.openxmlformats.org/drawingml/2006/table">
            <a:tbl>
              <a:tblPr firstRow="1" bandRow="1">
                <a:tableStyleId>{7DF18680-E054-41AD-8BC1-D1AEF772440D}</a:tableStyleId>
              </a:tblPr>
              <a:tblGrid>
                <a:gridCol w="3330967">
                  <a:extLst>
                    <a:ext uri="{9D8B030D-6E8A-4147-A177-3AD203B41FA5}">
                      <a16:colId xmlns:a16="http://schemas.microsoft.com/office/drawing/2014/main" val="3301937671"/>
                    </a:ext>
                  </a:extLst>
                </a:gridCol>
                <a:gridCol w="3330967">
                  <a:extLst>
                    <a:ext uri="{9D8B030D-6E8A-4147-A177-3AD203B41FA5}">
                      <a16:colId xmlns:a16="http://schemas.microsoft.com/office/drawing/2014/main" val="801808554"/>
                    </a:ext>
                  </a:extLst>
                </a:gridCol>
                <a:gridCol w="3330967">
                  <a:extLst>
                    <a:ext uri="{9D8B030D-6E8A-4147-A177-3AD203B41FA5}">
                      <a16:colId xmlns:a16="http://schemas.microsoft.com/office/drawing/2014/main" val="170730816"/>
                    </a:ext>
                  </a:extLst>
                </a:gridCol>
              </a:tblGrid>
              <a:tr h="332228">
                <a:tc>
                  <a:txBody>
                    <a:bodyPr/>
                    <a:lstStyle/>
                    <a:p>
                      <a:pPr algn="r" rtl="1"/>
                      <a:r>
                        <a:rPr lang="ar" sz="2200" b="1" i="0" u="none" baseline="0"/>
                        <a:t>التمويل من جانب العرض</a:t>
                      </a:r>
                    </a:p>
                  </a:txBody>
                  <a:tcPr/>
                </a:tc>
                <a:tc>
                  <a:txBody>
                    <a:bodyPr/>
                    <a:lstStyle/>
                    <a:p>
                      <a:pPr algn="r" rtl="1"/>
                      <a:r>
                        <a:rPr lang="ar" sz="2200" b="1" i="0" u="none" baseline="0"/>
                        <a:t>التمويل من جانب الطلب</a:t>
                      </a:r>
                    </a:p>
                  </a:txBody>
                  <a:tcPr/>
                </a:tc>
                <a:tc>
                  <a:txBody>
                    <a:bodyPr/>
                    <a:lstStyle/>
                    <a:p>
                      <a:pPr algn="r" rtl="1"/>
                      <a:r>
                        <a:rPr lang="ar" sz="2200" b="1" i="0" u="none" baseline="0"/>
                        <a:t>النهج المختلط</a:t>
                      </a:r>
                    </a:p>
                  </a:txBody>
                  <a:tcPr>
                    <a:solidFill>
                      <a:schemeClr val="accent2"/>
                    </a:solidFill>
                  </a:tcPr>
                </a:tc>
                <a:extLst>
                  <a:ext uri="{0D108BD9-81ED-4DB2-BD59-A6C34878D82A}">
                    <a16:rowId xmlns:a16="http://schemas.microsoft.com/office/drawing/2014/main" val="4061585392"/>
                  </a:ext>
                </a:extLst>
              </a:tr>
              <a:tr h="3276763">
                <a:tc>
                  <a:txBody>
                    <a:bodyPr/>
                    <a:lstStyle/>
                    <a:p>
                      <a:pPr algn="r" rtl="1"/>
                      <a:r>
                        <a:rPr lang="ar" sz="1800" b="0" i="0" u="none" baseline="0">
                          <a:solidFill>
                            <a:schemeClr val="accent3"/>
                          </a:solidFill>
                        </a:rPr>
                        <a:t>التوفير المباشر للخدمات الصحية الممولة مركزياً من قبل الحكومة الوطنية / المانحين</a:t>
                      </a:r>
                      <a:br>
                        <a:rPr lang="ar" sz="1800">
                          <a:solidFill>
                            <a:schemeClr val="accent3"/>
                          </a:solidFill>
                        </a:rPr>
                      </a:br>
                      <a:br>
                        <a:rPr lang="ar" sz="1800">
                          <a:solidFill>
                            <a:schemeClr val="accent3"/>
                          </a:solidFill>
                        </a:rPr>
                      </a:br>
                      <a:r>
                        <a:rPr lang="ar" sz="1800" b="0" i="0" u="none" baseline="0">
                          <a:solidFill>
                            <a:schemeClr val="accent3"/>
                          </a:solidFill>
                        </a:rPr>
                        <a:t> مقدمو الخدمات المتعاقدون لتقديم خدمات صحية ذات أولوية (مع مدفوعات مقدم الخدمة بناءً على المدخلات والمخرجات و/أو الأداء)</a:t>
                      </a:r>
                      <a:br>
                        <a:rPr lang="ar" sz="1800"/>
                      </a:br>
                      <a:endParaRPr lang="ar" dirty="0"/>
                    </a:p>
                  </a:txBody>
                  <a:tcPr/>
                </a:tc>
                <a:tc>
                  <a:txBody>
                    <a:bodyPr/>
                    <a:lstStyle/>
                    <a:p>
                      <a:pPr marL="0" indent="0" algn="r" rtl="1">
                        <a:buNone/>
                      </a:pPr>
                      <a:r>
                        <a:rPr lang="ar" sz="1800" b="0" i="0" u="none" kern="1200" baseline="0" dirty="0">
                          <a:solidFill>
                            <a:schemeClr val="accent3"/>
                          </a:solidFill>
                          <a:latin typeface="+mn-lt"/>
                          <a:ea typeface="+mn-ea"/>
                          <a:cs typeface="+mn-cs"/>
                        </a:rPr>
                        <a:t>نقدًا لسداد تكاليف الخدمات و/أو التكاليف غير المباشرة</a:t>
                      </a:r>
                    </a:p>
                    <a:p>
                      <a:pPr marL="0" indent="0" algn="r" rtl="1">
                        <a:buNone/>
                      </a:pPr>
                      <a:endParaRPr lang="ar" sz="1800" kern="1200" dirty="0">
                        <a:solidFill>
                          <a:schemeClr val="accent3"/>
                        </a:solidFill>
                        <a:latin typeface="+mn-lt"/>
                        <a:ea typeface="+mn-ea"/>
                        <a:cs typeface="+mn-cs"/>
                      </a:endParaRPr>
                    </a:p>
                    <a:p>
                      <a:pPr marL="0" indent="0" algn="r" rtl="1">
                        <a:buNone/>
                      </a:pPr>
                      <a:r>
                        <a:rPr lang="ar" sz="1800" b="0" i="0" u="none" kern="1200" baseline="0" dirty="0">
                          <a:solidFill>
                            <a:schemeClr val="accent3"/>
                          </a:solidFill>
                          <a:latin typeface="+mn-lt"/>
                          <a:ea typeface="+mn-ea"/>
                          <a:cs typeface="+mn-cs"/>
                        </a:rPr>
                        <a:t>النقد المشروط لتحفيز الاستخدام</a:t>
                      </a:r>
                    </a:p>
                    <a:p>
                      <a:pPr marL="0" indent="0" algn="r" rtl="1">
                        <a:buNone/>
                      </a:pPr>
                      <a:endParaRPr lang="ar" sz="1800" kern="1200" dirty="0">
                        <a:solidFill>
                          <a:schemeClr val="accent3"/>
                        </a:solidFill>
                        <a:latin typeface="+mn-lt"/>
                        <a:ea typeface="+mn-ea"/>
                        <a:cs typeface="+mn-cs"/>
                      </a:endParaRPr>
                    </a:p>
                    <a:p>
                      <a:pPr marL="0" indent="0" algn="r" rtl="1">
                        <a:buNone/>
                      </a:pPr>
                      <a:r>
                        <a:rPr lang="ar" sz="1800" b="0" i="0" u="none" kern="1200" baseline="0" dirty="0">
                          <a:solidFill>
                            <a:schemeClr val="accent3"/>
                          </a:solidFill>
                          <a:latin typeface="+mn-lt"/>
                          <a:ea typeface="+mn-ea"/>
                          <a:cs typeface="+mn-cs"/>
                        </a:rPr>
                        <a:t>استخدام جزء من المساعدات النقدية متعددة الأغراض للنفقات الصحية المتبقية (بما في ذلك العلاج الذاتي، والنقل، وما إلى ذلك)</a:t>
                      </a:r>
                    </a:p>
                    <a:p>
                      <a:endParaRPr lang="ar" dirty="0">
                        <a:solidFill>
                          <a:schemeClr val="accent3"/>
                        </a:solidFill>
                      </a:endParaRPr>
                    </a:p>
                  </a:txBody>
                  <a:tcPr/>
                </a:tc>
                <a:tc>
                  <a:txBody>
                    <a:bodyPr/>
                    <a:lstStyle/>
                    <a:p>
                      <a:pPr algn="r" rtl="1"/>
                      <a:r>
                        <a:rPr lang="ar" sz="2000" b="0" i="0" u="none" baseline="0" dirty="0">
                          <a:solidFill>
                            <a:schemeClr val="bg1"/>
                          </a:solidFill>
                        </a:rPr>
                        <a:t>مزيج من التمويل من جانب العرض والطلب: </a:t>
                      </a:r>
                    </a:p>
                    <a:p>
                      <a:endParaRPr lang="ar" sz="1800" b="0" dirty="0">
                        <a:solidFill>
                          <a:schemeClr val="bg1"/>
                        </a:solidFill>
                      </a:endParaRPr>
                    </a:p>
                    <a:p>
                      <a:pPr marL="269875" lvl="1" indent="-203200" algn="r" rtl="1">
                        <a:buFont typeface="Arial" panose="020B0604020202020204" pitchFamily="34" charset="0"/>
                        <a:buChar char="•"/>
                      </a:pPr>
                      <a:r>
                        <a:rPr lang="ar" sz="1800" b="0" i="0" u="none" kern="1200" baseline="0" dirty="0">
                          <a:solidFill>
                            <a:schemeClr val="bg1"/>
                          </a:solidFill>
                          <a:latin typeface="+mn-lt"/>
                          <a:ea typeface="+mn-ea"/>
                          <a:cs typeface="+mn-cs"/>
                        </a:rPr>
                        <a:t>تأمين صحي</a:t>
                      </a:r>
                    </a:p>
                    <a:p>
                      <a:pPr marL="269875" lvl="1" indent="-203200" algn="r" rtl="1">
                        <a:buFont typeface="Arial" panose="020B0604020202020204" pitchFamily="34" charset="0"/>
                        <a:buChar char="•"/>
                      </a:pPr>
                      <a:endParaRPr lang="ar" sz="1800" b="0" kern="1200" dirty="0">
                        <a:solidFill>
                          <a:schemeClr val="bg1"/>
                        </a:solidFill>
                        <a:latin typeface="+mn-lt"/>
                        <a:ea typeface="+mn-ea"/>
                        <a:cs typeface="+mn-cs"/>
                      </a:endParaRPr>
                    </a:p>
                    <a:p>
                      <a:pPr marL="269875" lvl="1" indent="-203200" algn="r" rtl="1">
                        <a:buFont typeface="Arial" panose="020B0604020202020204" pitchFamily="34" charset="0"/>
                        <a:buChar char="•"/>
                      </a:pPr>
                      <a:r>
                        <a:rPr lang="ar" sz="1800" b="0" i="0" u="none" kern="1200" baseline="0" dirty="0">
                          <a:solidFill>
                            <a:schemeClr val="bg1"/>
                          </a:solidFill>
                          <a:latin typeface="+mn-lt"/>
                          <a:ea typeface="+mn-ea"/>
                          <a:cs typeface="+mn-cs"/>
                        </a:rPr>
                        <a:t>قسائم للخدمات الصحية</a:t>
                      </a:r>
                    </a:p>
                    <a:p>
                      <a:pPr marL="269875" lvl="1" indent="-203200" algn="r" rtl="1">
                        <a:buFont typeface="Arial" panose="020B0604020202020204" pitchFamily="34" charset="0"/>
                        <a:buChar char="•"/>
                      </a:pPr>
                      <a:endParaRPr lang="ar" sz="1800" b="0" kern="1200" dirty="0">
                        <a:solidFill>
                          <a:schemeClr val="bg1"/>
                        </a:solidFill>
                        <a:latin typeface="+mn-lt"/>
                        <a:ea typeface="+mn-ea"/>
                        <a:cs typeface="+mn-cs"/>
                      </a:endParaRPr>
                    </a:p>
                    <a:p>
                      <a:pPr marL="269875" lvl="1" indent="-203200" algn="r" rtl="1">
                        <a:buFont typeface="Arial" panose="020B0604020202020204" pitchFamily="34" charset="0"/>
                        <a:buChar char="•"/>
                      </a:pPr>
                      <a:r>
                        <a:rPr lang="ar" sz="1800" b="0" i="0" u="none" kern="1200" baseline="0" dirty="0">
                          <a:solidFill>
                            <a:schemeClr val="bg1"/>
                          </a:solidFill>
                          <a:latin typeface="+mn-lt"/>
                          <a:ea typeface="+mn-ea"/>
                          <a:cs typeface="+mn-cs"/>
                        </a:rPr>
                        <a:t>صناديق الأسهم الصحية</a:t>
                      </a:r>
                    </a:p>
                    <a:p>
                      <a:endParaRPr lang="ar" dirty="0"/>
                    </a:p>
                  </a:txBody>
                  <a:tcPr>
                    <a:solidFill>
                      <a:schemeClr val="accent2"/>
                    </a:solidFill>
                  </a:tcPr>
                </a:tc>
                <a:extLst>
                  <a:ext uri="{0D108BD9-81ED-4DB2-BD59-A6C34878D82A}">
                    <a16:rowId xmlns:a16="http://schemas.microsoft.com/office/drawing/2014/main" val="1592124954"/>
                  </a:ext>
                </a:extLst>
              </a:tr>
            </a:tbl>
          </a:graphicData>
        </a:graphic>
      </p:graphicFrame>
      <p:sp>
        <p:nvSpPr>
          <p:cNvPr id="7" name="Title 6">
            <a:extLst>
              <a:ext uri="{FF2B5EF4-FFF2-40B4-BE49-F238E27FC236}">
                <a16:creationId xmlns:a16="http://schemas.microsoft.com/office/drawing/2014/main" id="{5A9C51F5-9337-4B71-86D2-7F3E3671D971}"/>
              </a:ext>
            </a:extLst>
          </p:cNvPr>
          <p:cNvSpPr>
            <a:spLocks noGrp="1"/>
          </p:cNvSpPr>
          <p:nvPr>
            <p:ph type="title"/>
          </p:nvPr>
        </p:nvSpPr>
        <p:spPr>
          <a:xfrm>
            <a:off x="1317171" y="780798"/>
            <a:ext cx="9992902" cy="905380"/>
          </a:xfrm>
        </p:spPr>
        <p:txBody>
          <a:bodyPr/>
          <a:lstStyle/>
          <a:p>
            <a:pPr algn="r" rtl="1"/>
            <a:r>
              <a:rPr lang="ar" sz="5400" b="0" i="0" u="none" baseline="0" dirty="0">
                <a:latin typeface="Sakkal Majalla" panose="02000000000000000000" pitchFamily="2" charset="-78"/>
                <a:cs typeface="Sakkal Majalla" panose="02000000000000000000" pitchFamily="2" charset="-78"/>
              </a:rPr>
              <a:t>النماذج الناشئة</a:t>
            </a:r>
          </a:p>
        </p:txBody>
      </p:sp>
    </p:spTree>
    <p:extLst>
      <p:ext uri="{BB962C8B-B14F-4D97-AF65-F5344CB8AC3E}">
        <p14:creationId xmlns:p14="http://schemas.microsoft.com/office/powerpoint/2010/main" val="1609495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ABF6-4707-43DF-A506-61AD9A56B157}"/>
              </a:ext>
            </a:extLst>
          </p:cNvPr>
          <p:cNvSpPr>
            <a:spLocks noGrp="1"/>
          </p:cNvSpPr>
          <p:nvPr>
            <p:ph type="title"/>
          </p:nvPr>
        </p:nvSpPr>
        <p:spPr>
          <a:xfrm>
            <a:off x="964323" y="744285"/>
            <a:ext cx="9992902" cy="905380"/>
          </a:xfrm>
        </p:spPr>
        <p:txBody>
          <a:bodyPr anchor="b">
            <a:normAutofit fontScale="90000"/>
          </a:bodyPr>
          <a:lstStyle/>
          <a:p>
            <a:pPr algn="r" rtl="1"/>
            <a:r>
              <a:rPr lang="ar" sz="5400" b="0" i="0" u="none" baseline="0" dirty="0">
                <a:latin typeface="Sakkal Majalla" panose="02000000000000000000" pitchFamily="2" charset="-78"/>
                <a:cs typeface="Sakkal Majalla" panose="02000000000000000000" pitchFamily="2" charset="-78"/>
              </a:rPr>
              <a:t>التوصيات</a:t>
            </a:r>
            <a:endParaRPr lang="ar" b="0" i="0" u="none" baseline="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76E8EFB2-6B33-4996-9BF8-45229B9DB73B}"/>
              </a:ext>
            </a:extLst>
          </p:cNvPr>
          <p:cNvSpPr>
            <a:spLocks noGrp="1"/>
          </p:cNvSpPr>
          <p:nvPr>
            <p:ph type="body" sz="quarter" idx="10"/>
          </p:nvPr>
        </p:nvSpPr>
        <p:spPr>
          <a:xfrm>
            <a:off x="964323" y="1476375"/>
            <a:ext cx="9991725" cy="4184650"/>
          </a:xfrm>
        </p:spPr>
        <p:txBody>
          <a:bodyPr anchor="ctr">
            <a:normAutofit/>
          </a:bodyPr>
          <a:lstStyle/>
          <a:p>
            <a:pPr algn="r" rtl="1"/>
            <a:r>
              <a:rPr lang="ar" sz="2400" b="0" i="0" u="none" baseline="0" dirty="0">
                <a:solidFill>
                  <a:srgbClr val="000000"/>
                </a:solidFill>
                <a:latin typeface="Sakkal Majalla" panose="02000000000000000000" pitchFamily="2" charset="-78"/>
                <a:cs typeface="Sakkal Majalla" panose="02000000000000000000" pitchFamily="2" charset="-78"/>
              </a:rPr>
              <a:t>عندما تتوفر الخدمات الصحية بقدرة وجودة مناسبتين، ولكن يتم تطبيق رسوم على المستخدم، يكون خيار الاستجابة المفضّل من خلال آليات الدفع </a:t>
            </a:r>
            <a:r>
              <a:rPr lang="ar" sz="2400" b="1" i="0" u="none" baseline="0" dirty="0">
                <a:solidFill>
                  <a:srgbClr val="000000"/>
                </a:solidFill>
                <a:latin typeface="Sakkal Majalla" panose="02000000000000000000" pitchFamily="2" charset="-78"/>
                <a:cs typeface="Sakkal Majalla" panose="02000000000000000000" pitchFamily="2" charset="-78"/>
              </a:rPr>
              <a:t>الخاصة بمقدم الخدمة.</a:t>
            </a:r>
            <a:r>
              <a:rPr lang="ar" sz="2400" b="0" i="0" u="none" baseline="0" dirty="0">
                <a:solidFill>
                  <a:srgbClr val="000000"/>
                </a:solidFill>
                <a:latin typeface="Sakkal Majalla" panose="02000000000000000000" pitchFamily="2" charset="-78"/>
                <a:cs typeface="Sakkal Majalla" panose="02000000000000000000" pitchFamily="2" charset="-78"/>
              </a:rPr>
              <a:t> ويجب اعتبار </a:t>
            </a:r>
            <a:r>
              <a:rPr lang="ar" sz="2400" b="1" i="0" u="none" baseline="0" dirty="0">
                <a:solidFill>
                  <a:srgbClr val="000000"/>
                </a:solidFill>
                <a:latin typeface="Sakkal Majalla" panose="02000000000000000000" pitchFamily="2" charset="-78"/>
                <a:cs typeface="Sakkal Majalla" panose="02000000000000000000" pitchFamily="2" charset="-78"/>
              </a:rPr>
              <a:t>مساعدات النقد والقسائم </a:t>
            </a:r>
            <a:r>
              <a:rPr lang="ar" sz="2400" b="0" i="0" u="none" baseline="0" dirty="0">
                <a:solidFill>
                  <a:srgbClr val="000000"/>
                </a:solidFill>
                <a:latin typeface="Sakkal Majalla" panose="02000000000000000000" pitchFamily="2" charset="-78"/>
                <a:cs typeface="Sakkal Majalla" panose="02000000000000000000" pitchFamily="2" charset="-78"/>
              </a:rPr>
              <a:t>تكميلية ولا تهدف إلى استبدال الهياكل القائمة.</a:t>
            </a:r>
          </a:p>
          <a:p>
            <a:pPr algn="r" rtl="1"/>
            <a:r>
              <a:rPr lang="ar" sz="2400" b="0" i="0" u="none" baseline="0" dirty="0">
                <a:solidFill>
                  <a:srgbClr val="000000"/>
                </a:solidFill>
                <a:latin typeface="Sakkal Majalla" panose="02000000000000000000" pitchFamily="2" charset="-78"/>
                <a:cs typeface="Sakkal Majalla" panose="02000000000000000000" pitchFamily="2" charset="-78"/>
              </a:rPr>
              <a:t>تبدأ من الحواجز ومبادئ التمويل، وليس بمجموعة محدودة من الحلول: ولا تدع تعريف مساعدات النقد والقسائم  يمنع من فعل ما هو مناسب للقطاع الصحي، و/أو مناسب للأشخاص الذين يحتاجون إلى رعاية صحية</a:t>
            </a:r>
            <a:r>
              <a:rPr lang="en-US" sz="2400" dirty="0">
                <a:latin typeface="Sakkal Majalla" panose="02000000000000000000" pitchFamily="2" charset="-78"/>
                <a:cs typeface="Sakkal Majalla" panose="02000000000000000000" pitchFamily="2" charset="-78"/>
              </a:rPr>
              <a:t>.</a:t>
            </a:r>
            <a:endParaRPr lang="ar" sz="2400" b="0" i="0" u="none" baseline="0" dirty="0">
              <a:solidFill>
                <a:srgbClr val="000000"/>
              </a:solidFill>
              <a:latin typeface="Sakkal Majalla" panose="02000000000000000000" pitchFamily="2" charset="-78"/>
              <a:cs typeface="Sakkal Majalla" panose="02000000000000000000" pitchFamily="2" charset="-78"/>
            </a:endParaRPr>
          </a:p>
          <a:p>
            <a:pPr algn="r" rtl="1"/>
            <a:r>
              <a:rPr lang="ar" sz="2400" b="0" i="0" u="none" baseline="0" dirty="0">
                <a:latin typeface="Sakkal Majalla" panose="02000000000000000000" pitchFamily="2" charset="-78"/>
                <a:cs typeface="Sakkal Majalla" panose="02000000000000000000" pitchFamily="2" charset="-78"/>
              </a:rPr>
              <a:t>ولكن نظرًا لوجود حواجز مالية كبيرة دائمًا تقريبًا: </a:t>
            </a:r>
            <a:r>
              <a:rPr lang="ar" sz="2400" b="1" i="0" u="none" baseline="0" dirty="0">
                <a:latin typeface="Sakkal Majalla" panose="02000000000000000000" pitchFamily="2" charset="-78"/>
                <a:cs typeface="Sakkal Majalla" panose="02000000000000000000" pitchFamily="2" charset="-78"/>
              </a:rPr>
              <a:t>استكشف جميع الخيارات، بما في ذلك مساعدات النقد والقسائم للصحة</a:t>
            </a:r>
            <a:r>
              <a:rPr lang="en-US" sz="2400" b="1" i="0" u="none" baseline="0" dirty="0">
                <a:latin typeface="Sakkal Majalla" panose="02000000000000000000" pitchFamily="2" charset="-78"/>
                <a:cs typeface="Sakkal Majalla" panose="02000000000000000000" pitchFamily="2" charset="-78"/>
              </a:rPr>
              <a:t>.</a:t>
            </a:r>
            <a:endParaRPr lang="ar" sz="2400" b="1" i="0" u="none" baseline="0" dirty="0">
              <a:latin typeface="Sakkal Majalla" panose="02000000000000000000" pitchFamily="2" charset="-78"/>
              <a:cs typeface="Sakkal Majalla" panose="02000000000000000000" pitchFamily="2" charset="-78"/>
            </a:endParaRPr>
          </a:p>
          <a:p>
            <a:pPr algn="r" rtl="1"/>
            <a:r>
              <a:rPr lang="ar" sz="2400" b="0" i="0" u="none" baseline="0" dirty="0">
                <a:solidFill>
                  <a:srgbClr val="000000"/>
                </a:solidFill>
                <a:latin typeface="Sakkal Majalla" panose="02000000000000000000" pitchFamily="2" charset="-78"/>
                <a:cs typeface="Sakkal Majalla" panose="02000000000000000000" pitchFamily="2" charset="-78"/>
              </a:rPr>
              <a:t>المساعدة النقدية والقسائم </a:t>
            </a:r>
            <a:r>
              <a:rPr lang="ar" sz="2400" b="1" i="0" u="none" baseline="0" dirty="0">
                <a:solidFill>
                  <a:srgbClr val="000000"/>
                </a:solidFill>
                <a:latin typeface="Sakkal Majalla" panose="02000000000000000000" pitchFamily="2" charset="-78"/>
                <a:cs typeface="Sakkal Majalla" panose="02000000000000000000" pitchFamily="2" charset="-78"/>
              </a:rPr>
              <a:t>فعّالة لتحسين الوصول إلى الخدمات الصحية واستخدامها في الأوضاع الإنسانية،</a:t>
            </a:r>
            <a:r>
              <a:rPr lang="ar" sz="2400" b="0" i="0" u="none" baseline="0" dirty="0">
                <a:solidFill>
                  <a:srgbClr val="000000"/>
                </a:solidFill>
                <a:latin typeface="Sakkal Majalla" panose="02000000000000000000" pitchFamily="2" charset="-78"/>
                <a:cs typeface="Sakkal Majalla" panose="02000000000000000000" pitchFamily="2" charset="-78"/>
              </a:rPr>
              <a:t> عن طريق تقليل الحواجز المالية المباشرة وغير المباشرة و/أو عن طريق تحفيز استخدام الخدمات الوقائية المجانية</a:t>
            </a:r>
            <a:r>
              <a:rPr lang="en-US" sz="2400" b="0" i="0" u="none" baseline="0" dirty="0">
                <a:solidFill>
                  <a:srgbClr val="000000"/>
                </a:solidFill>
                <a:latin typeface="Sakkal Majalla" panose="02000000000000000000" pitchFamily="2" charset="-78"/>
                <a:cs typeface="Sakkal Majalla" panose="02000000000000000000" pitchFamily="2" charset="-78"/>
              </a:rPr>
              <a:t>.</a:t>
            </a:r>
            <a:endParaRPr lang="ar" sz="2400" b="0" i="0" u="none" baseline="0" dirty="0">
              <a:solidFill>
                <a:srgbClr val="000000"/>
              </a:solidFill>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BD80AF1A-A340-47B7-A5EA-78C07931969C}"/>
              </a:ext>
            </a:extLst>
          </p:cNvPr>
          <p:cNvSpPr>
            <a:spLocks noGrp="1"/>
          </p:cNvSpPr>
          <p:nvPr>
            <p:ph type="sldNum" sz="quarter" idx="4294967295"/>
          </p:nvPr>
        </p:nvSpPr>
        <p:spPr>
          <a:xfrm>
            <a:off x="11744325" y="6456363"/>
            <a:ext cx="447675" cy="365125"/>
          </a:xfrm>
        </p:spPr>
        <p:txBody>
          <a:bodyPr>
            <a:normAutofit/>
          </a:bodyPr>
          <a:lstStyle/>
          <a:p>
            <a:pPr algn="r" rtl="1">
              <a:spcAft>
                <a:spcPts val="600"/>
              </a:spcAft>
            </a:pPr>
            <a:fld id="{9B308CF1-2503-42F0-A941-881749479842}" type="slidenum">
              <a:rPr sz="1100">
                <a:solidFill>
                  <a:schemeClr val="tx1">
                    <a:lumMod val="50000"/>
                    <a:lumOff val="50000"/>
                  </a:schemeClr>
                </a:solidFill>
              </a:rPr>
              <a:pPr algn="r" rtl="1">
                <a:spcAft>
                  <a:spcPts val="600"/>
                </a:spcAft>
              </a:pPr>
              <a:t>16</a:t>
            </a:fld>
            <a:endParaRPr lang="ar" sz="1100">
              <a:solidFill>
                <a:schemeClr val="tx1">
                  <a:lumMod val="50000"/>
                  <a:lumOff val="50000"/>
                </a:schemeClr>
              </a:solidFill>
            </a:endParaRPr>
          </a:p>
        </p:txBody>
      </p:sp>
    </p:spTree>
    <p:extLst>
      <p:ext uri="{BB962C8B-B14F-4D97-AF65-F5344CB8AC3E}">
        <p14:creationId xmlns:p14="http://schemas.microsoft.com/office/powerpoint/2010/main" val="445321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ABF6-4707-43DF-A506-61AD9A56B157}"/>
              </a:ext>
            </a:extLst>
          </p:cNvPr>
          <p:cNvSpPr>
            <a:spLocks noGrp="1"/>
          </p:cNvSpPr>
          <p:nvPr>
            <p:ph type="title"/>
          </p:nvPr>
        </p:nvSpPr>
        <p:spPr/>
        <p:txBody>
          <a:bodyPr anchor="b">
            <a:normAutofit/>
          </a:bodyPr>
          <a:lstStyle/>
          <a:p>
            <a:pPr algn="r" rtl="1"/>
            <a:r>
              <a:rPr lang="ar" b="0" i="0" u="none" baseline="0" dirty="0"/>
              <a:t>موارد مفيدة</a:t>
            </a:r>
          </a:p>
        </p:txBody>
      </p:sp>
      <p:pic>
        <p:nvPicPr>
          <p:cNvPr id="5" name="Content Placeholder 4">
            <a:extLst>
              <a:ext uri="{FF2B5EF4-FFF2-40B4-BE49-F238E27FC236}">
                <a16:creationId xmlns:a16="http://schemas.microsoft.com/office/drawing/2014/main" id="{15E95407-29B6-498C-B138-02DA8C36A7C5}"/>
              </a:ext>
            </a:extLst>
          </p:cNvPr>
          <p:cNvPicPr>
            <a:picLocks noGrp="1" noChangeAspect="1"/>
          </p:cNvPicPr>
          <p:nvPr>
            <p:ph idx="4294967295"/>
          </p:nvPr>
        </p:nvPicPr>
        <p:blipFill>
          <a:blip r:embed="rId3"/>
          <a:stretch>
            <a:fillRect/>
          </a:stretch>
        </p:blipFill>
        <p:spPr>
          <a:xfrm>
            <a:off x="4022345" y="1078071"/>
            <a:ext cx="3217693" cy="4215070"/>
          </a:xfrm>
          <a:prstGeom prst="rect">
            <a:avLst/>
          </a:prstGeom>
        </p:spPr>
      </p:pic>
      <p:sp>
        <p:nvSpPr>
          <p:cNvPr id="4" name="Slide Number Placeholder 3">
            <a:extLst>
              <a:ext uri="{FF2B5EF4-FFF2-40B4-BE49-F238E27FC236}">
                <a16:creationId xmlns:a16="http://schemas.microsoft.com/office/drawing/2014/main" id="{BD80AF1A-A340-47B7-A5EA-78C07931969C}"/>
              </a:ext>
            </a:extLst>
          </p:cNvPr>
          <p:cNvSpPr>
            <a:spLocks noGrp="1"/>
          </p:cNvSpPr>
          <p:nvPr>
            <p:ph type="sldNum" sz="quarter" idx="4294967295"/>
          </p:nvPr>
        </p:nvSpPr>
        <p:spPr>
          <a:xfrm>
            <a:off x="11744325" y="6456363"/>
            <a:ext cx="447675" cy="365125"/>
          </a:xfrm>
        </p:spPr>
        <p:txBody>
          <a:bodyPr>
            <a:normAutofit/>
          </a:bodyPr>
          <a:lstStyle/>
          <a:p>
            <a:pPr algn="r" rtl="1">
              <a:spcAft>
                <a:spcPts val="600"/>
              </a:spcAft>
            </a:pPr>
            <a:fld id="{9B308CF1-2503-42F0-A941-881749479842}" type="slidenum">
              <a:rPr sz="1100">
                <a:solidFill>
                  <a:schemeClr val="tx1">
                    <a:lumMod val="50000"/>
                    <a:lumOff val="50000"/>
                  </a:schemeClr>
                </a:solidFill>
              </a:rPr>
              <a:pPr algn="r" rtl="1">
                <a:spcAft>
                  <a:spcPts val="600"/>
                </a:spcAft>
              </a:pPr>
              <a:t>17</a:t>
            </a:fld>
            <a:endParaRPr lang="ar" sz="1100">
              <a:solidFill>
                <a:schemeClr val="tx1">
                  <a:lumMod val="50000"/>
                  <a:lumOff val="50000"/>
                </a:schemeClr>
              </a:solidFill>
            </a:endParaRPr>
          </a:p>
        </p:txBody>
      </p:sp>
      <p:sp>
        <p:nvSpPr>
          <p:cNvPr id="9" name="Rectangle 8">
            <a:extLst>
              <a:ext uri="{FF2B5EF4-FFF2-40B4-BE49-F238E27FC236}">
                <a16:creationId xmlns:a16="http://schemas.microsoft.com/office/drawing/2014/main" id="{6F363BAF-F9B4-4FE2-BA38-7B69DC9FF396}"/>
              </a:ext>
            </a:extLst>
          </p:cNvPr>
          <p:cNvSpPr/>
          <p:nvPr/>
        </p:nvSpPr>
        <p:spPr>
          <a:xfrm>
            <a:off x="4277786" y="5812312"/>
            <a:ext cx="7307752" cy="538609"/>
          </a:xfrm>
          <a:prstGeom prst="rect">
            <a:avLst/>
          </a:prstGeom>
        </p:spPr>
        <p:txBody>
          <a:bodyPr wrap="square">
            <a:spAutoFit/>
          </a:bodyPr>
          <a:lstStyle/>
          <a:p>
            <a:pPr rtl="1"/>
            <a:r>
              <a:rPr lang="ar" sz="1100" b="0" i="0" u="none" baseline="0" dirty="0">
                <a:solidFill>
                  <a:srgbClr val="0089C0"/>
                </a:solidFill>
                <a:hlinkClick r:id="rId4">
                  <a:extLst>
                    <a:ext uri="{A12FA001-AC4F-418D-AE19-62706E023703}">
                      <ahyp:hlinkClr xmlns:ahyp="http://schemas.microsoft.com/office/drawing/2018/hyperlinkcolor" val="tx"/>
                    </a:ext>
                  </a:extLst>
                </a:hlinkClick>
              </a:rPr>
              <a:t>https://www.calpnetwork.org/resources/collections/cva-and-health-case-studies-from-jordan-burkina-faso-and-bangladesh/</a:t>
            </a:r>
            <a:endParaRPr lang="ar" sz="1100" dirty="0">
              <a:solidFill>
                <a:srgbClr val="0089C0"/>
              </a:solidFill>
            </a:endParaRPr>
          </a:p>
          <a:p>
            <a:endParaRPr lang="ar" dirty="0"/>
          </a:p>
        </p:txBody>
      </p:sp>
      <p:sp>
        <p:nvSpPr>
          <p:cNvPr id="10" name="Rectangle 9">
            <a:extLst>
              <a:ext uri="{FF2B5EF4-FFF2-40B4-BE49-F238E27FC236}">
                <a16:creationId xmlns:a16="http://schemas.microsoft.com/office/drawing/2014/main" id="{700A0D8D-285F-422F-8CDB-8447D545E442}"/>
              </a:ext>
            </a:extLst>
          </p:cNvPr>
          <p:cNvSpPr/>
          <p:nvPr/>
        </p:nvSpPr>
        <p:spPr>
          <a:xfrm>
            <a:off x="4265453" y="5335218"/>
            <a:ext cx="7774147" cy="707886"/>
          </a:xfrm>
          <a:prstGeom prst="rect">
            <a:avLst/>
          </a:prstGeom>
        </p:spPr>
        <p:txBody>
          <a:bodyPr wrap="square">
            <a:spAutoFit/>
          </a:bodyPr>
          <a:lstStyle/>
          <a:p>
            <a:pPr rtl="1"/>
            <a:r>
              <a:rPr lang="ar" sz="1100" b="0" i="0" u="none" baseline="0" dirty="0">
                <a:solidFill>
                  <a:srgbClr val="0089C0"/>
                </a:solidFill>
                <a:hlinkClick r:id="rId5">
                  <a:extLst>
                    <a:ext uri="{A12FA001-AC4F-418D-AE19-62706E023703}">
                      <ahyp:hlinkClr xmlns:ahyp="http://schemas.microsoft.com/office/drawing/2018/hyperlinkcolor" val="tx"/>
                    </a:ext>
                  </a:extLst>
                </a:hlinkClick>
              </a:rPr>
              <a:t>https://www.who.int/health-cluster/about/work/task-teams/Inclusion-of-Health-Expenditures-in-the-MEB-Technical-Note-CTT-Global-Health-Cluster-September-2020.pdf?ua=1</a:t>
            </a:r>
            <a:endParaRPr lang="ar" sz="1100" dirty="0">
              <a:solidFill>
                <a:srgbClr val="0089C0"/>
              </a:solidFill>
            </a:endParaRPr>
          </a:p>
          <a:p>
            <a:endParaRPr lang="ar" dirty="0"/>
          </a:p>
        </p:txBody>
      </p:sp>
      <p:pic>
        <p:nvPicPr>
          <p:cNvPr id="11" name="Picture 10">
            <a:extLst>
              <a:ext uri="{FF2B5EF4-FFF2-40B4-BE49-F238E27FC236}">
                <a16:creationId xmlns:a16="http://schemas.microsoft.com/office/drawing/2014/main" id="{D10602C6-066F-463D-9B7C-378D247DF6D5}"/>
              </a:ext>
            </a:extLst>
          </p:cNvPr>
          <p:cNvPicPr>
            <a:picLocks noChangeAspect="1"/>
          </p:cNvPicPr>
          <p:nvPr/>
        </p:nvPicPr>
        <p:blipFill>
          <a:blip r:embed="rId6"/>
          <a:stretch>
            <a:fillRect/>
          </a:stretch>
        </p:blipFill>
        <p:spPr>
          <a:xfrm>
            <a:off x="846937" y="3988726"/>
            <a:ext cx="3100942" cy="2490150"/>
          </a:xfrm>
          <a:prstGeom prst="rect">
            <a:avLst/>
          </a:prstGeom>
        </p:spPr>
      </p:pic>
      <p:pic>
        <p:nvPicPr>
          <p:cNvPr id="13" name="Picture 12">
            <a:extLst>
              <a:ext uri="{FF2B5EF4-FFF2-40B4-BE49-F238E27FC236}">
                <a16:creationId xmlns:a16="http://schemas.microsoft.com/office/drawing/2014/main" id="{F1C88202-1EFE-4547-82F1-B8CF8BD342B4}"/>
              </a:ext>
            </a:extLst>
          </p:cNvPr>
          <p:cNvPicPr>
            <a:picLocks noChangeAspect="1"/>
          </p:cNvPicPr>
          <p:nvPr/>
        </p:nvPicPr>
        <p:blipFill>
          <a:blip r:embed="rId7"/>
          <a:stretch>
            <a:fillRect/>
          </a:stretch>
        </p:blipFill>
        <p:spPr>
          <a:xfrm>
            <a:off x="639006" y="1148126"/>
            <a:ext cx="3308873" cy="2639964"/>
          </a:xfrm>
          <a:prstGeom prst="rect">
            <a:avLst/>
          </a:prstGeom>
        </p:spPr>
      </p:pic>
      <p:pic>
        <p:nvPicPr>
          <p:cNvPr id="8" name="Picture 7">
            <a:extLst>
              <a:ext uri="{FF2B5EF4-FFF2-40B4-BE49-F238E27FC236}">
                <a16:creationId xmlns:a16="http://schemas.microsoft.com/office/drawing/2014/main" id="{2B452DCF-9946-40A9-A2BC-A83F32DB732B}"/>
              </a:ext>
            </a:extLst>
          </p:cNvPr>
          <p:cNvPicPr>
            <a:picLocks noChangeAspect="1"/>
          </p:cNvPicPr>
          <p:nvPr/>
        </p:nvPicPr>
        <p:blipFill>
          <a:blip r:embed="rId8"/>
          <a:stretch>
            <a:fillRect/>
          </a:stretch>
        </p:blipFill>
        <p:spPr>
          <a:xfrm>
            <a:off x="7083915" y="1686675"/>
            <a:ext cx="4567237" cy="2860067"/>
          </a:xfrm>
          <a:prstGeom prst="rect">
            <a:avLst/>
          </a:prstGeom>
        </p:spPr>
      </p:pic>
    </p:spTree>
    <p:extLst>
      <p:ext uri="{BB962C8B-B14F-4D97-AF65-F5344CB8AC3E}">
        <p14:creationId xmlns:p14="http://schemas.microsoft.com/office/powerpoint/2010/main" val="264980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14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07F035-DB7E-4F17-B846-281FF9BBA515}"/>
              </a:ext>
            </a:extLst>
          </p:cNvPr>
          <p:cNvSpPr/>
          <p:nvPr/>
        </p:nvSpPr>
        <p:spPr>
          <a:xfrm>
            <a:off x="9431676" y="1726058"/>
            <a:ext cx="2404153" cy="1253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1">
            <a:extLst>
              <a:ext uri="{FF2B5EF4-FFF2-40B4-BE49-F238E27FC236}">
                <a16:creationId xmlns:a16="http://schemas.microsoft.com/office/drawing/2014/main" id="{758A6B8C-E89C-6B4F-B2AE-8D75C07AB139}"/>
              </a:ext>
            </a:extLst>
          </p:cNvPr>
          <p:cNvSpPr>
            <a:spLocks noGrp="1"/>
          </p:cNvSpPr>
          <p:nvPr>
            <p:ph type="subTitle" idx="4294967295"/>
          </p:nvPr>
        </p:nvSpPr>
        <p:spPr>
          <a:xfrm>
            <a:off x="1785057" y="2979102"/>
            <a:ext cx="9664996" cy="600010"/>
          </a:xfrm>
          <a:prstGeom prst="rect">
            <a:avLst/>
          </a:prstGeom>
        </p:spPr>
        <p:txBody>
          <a:bodyPr/>
          <a:lstStyle/>
          <a:p>
            <a:r>
              <a:rPr lang="ar-JO" dirty="0"/>
              <a:t>القيود </a:t>
            </a:r>
            <a:endParaRPr lang="en-GB" dirty="0"/>
          </a:p>
        </p:txBody>
      </p:sp>
      <p:sp>
        <p:nvSpPr>
          <p:cNvPr id="3" name="Title 1">
            <a:extLst>
              <a:ext uri="{FF2B5EF4-FFF2-40B4-BE49-F238E27FC236}">
                <a16:creationId xmlns:a16="http://schemas.microsoft.com/office/drawing/2014/main" id="{29D19984-BB39-4DD6-A077-C59219326CA8}"/>
              </a:ext>
            </a:extLst>
          </p:cNvPr>
          <p:cNvSpPr txBox="1">
            <a:spLocks/>
          </p:cNvSpPr>
          <p:nvPr/>
        </p:nvSpPr>
        <p:spPr>
          <a:xfrm>
            <a:off x="2652728" y="2248385"/>
            <a:ext cx="8580645" cy="1461433"/>
          </a:xfrm>
          <a:prstGeom prst="rect">
            <a:avLst/>
          </a:prstGeom>
        </p:spPr>
        <p:txBody>
          <a:bodyPr vert="horz" lIns="91440" tIns="45720" rIns="91440" bIns="45720" rtlCol="0" anchor="t">
            <a:normAutofit fontScale="45000" lnSpcReduction="20000"/>
          </a:bodyPr>
          <a:lstStyle>
            <a:lvl1pPr algn="r" defTabSz="914400" rtl="0" eaLnBrk="1" latinLnBrk="0" hangingPunct="1">
              <a:lnSpc>
                <a:spcPct val="90000"/>
              </a:lnSpc>
              <a:spcBef>
                <a:spcPct val="0"/>
              </a:spcBef>
              <a:buNone/>
              <a:defRPr sz="6000" b="0" i="0" kern="1200">
                <a:solidFill>
                  <a:schemeClr val="bg1"/>
                </a:solidFill>
                <a:latin typeface="Gill Sans MT" panose="020B0502020104020203" pitchFamily="34" charset="77"/>
                <a:ea typeface="+mj-ea"/>
                <a:cs typeface="Gill Sans" panose="020B0502020104020203" pitchFamily="34" charset="-79"/>
              </a:defRPr>
            </a:lvl1pPr>
          </a:lstStyle>
          <a:p>
            <a:r>
              <a:rPr lang="ar-JO" sz="24200" dirty="0">
                <a:solidFill>
                  <a:srgbClr val="00B0BF"/>
                </a:solidFill>
                <a:latin typeface="Sabon Next LT" panose="02000500000000000000" pitchFamily="2" charset="0"/>
                <a:cs typeface="Sabon Next LT" panose="02000500000000000000" pitchFamily="2" charset="0"/>
              </a:rPr>
              <a:t>القيود</a:t>
            </a:r>
            <a:r>
              <a:rPr lang="ar-JO" dirty="0">
                <a:latin typeface="Sabon Next LT" panose="02000500000000000000" pitchFamily="2" charset="0"/>
                <a:cs typeface="Sabon Next LT" panose="02000500000000000000" pitchFamily="2" charset="0"/>
              </a:rPr>
              <a:t> </a:t>
            </a:r>
            <a:endParaRPr lang="en-GB"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77201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0760-FF12-414A-B1EC-CD56F0AA840A}"/>
              </a:ext>
            </a:extLst>
          </p:cNvPr>
          <p:cNvSpPr>
            <a:spLocks noGrp="1"/>
          </p:cNvSpPr>
          <p:nvPr>
            <p:ph type="title"/>
          </p:nvPr>
        </p:nvSpPr>
        <p:spPr>
          <a:xfrm>
            <a:off x="1098960" y="795247"/>
            <a:ext cx="9992902" cy="905380"/>
          </a:xfrm>
        </p:spPr>
        <p:txBody>
          <a:bodyPr>
            <a:noAutofit/>
          </a:bodyPr>
          <a:lstStyle/>
          <a:p>
            <a:pPr algn="r" rtl="1"/>
            <a:r>
              <a:rPr lang="ar" sz="3600" b="0" i="0" u="none" baseline="0" dirty="0">
                <a:solidFill>
                  <a:schemeClr val="accent1"/>
                </a:solidFill>
                <a:latin typeface="Sabon Next LT" panose="02000500000000000000" pitchFamily="2" charset="0"/>
                <a:cs typeface="Sabon Next LT" panose="02000500000000000000" pitchFamily="2" charset="0"/>
              </a:rPr>
              <a:t>المساعدات النقدية متعددة الأغراض: مخصص للنتائج على مستوى الأفراد / الأسر</a:t>
            </a:r>
          </a:p>
        </p:txBody>
      </p:sp>
      <p:sp>
        <p:nvSpPr>
          <p:cNvPr id="3" name="Content Placeholder 2">
            <a:extLst>
              <a:ext uri="{FF2B5EF4-FFF2-40B4-BE49-F238E27FC236}">
                <a16:creationId xmlns:a16="http://schemas.microsoft.com/office/drawing/2014/main" id="{DD20BF3D-A2EB-4FD0-BE9E-2800EF608310}"/>
              </a:ext>
            </a:extLst>
          </p:cNvPr>
          <p:cNvSpPr>
            <a:spLocks noGrp="1"/>
          </p:cNvSpPr>
          <p:nvPr>
            <p:ph type="body" sz="quarter" idx="10"/>
          </p:nvPr>
        </p:nvSpPr>
        <p:spPr>
          <a:xfrm>
            <a:off x="1100137" y="2041426"/>
            <a:ext cx="9991725" cy="3855564"/>
          </a:xfrm>
        </p:spPr>
        <p:txBody>
          <a:bodyPr>
            <a:normAutofit/>
          </a:bodyPr>
          <a:lstStyle/>
          <a:p>
            <a:pPr algn="r" rtl="1"/>
            <a:r>
              <a:rPr lang="ar" sz="2000" b="0" i="0" u="none" baseline="0"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التحويلات النقدية غير المقيدة للاحتياجات الأساسية المتكررة والمتوقعة (الغذاء، والمواد الصحية، والنقل، والاتصالات، والمأوى، وما إلى ذلك) والتي يمكن إنفاقها حسب </a:t>
            </a:r>
            <a:r>
              <a:rPr lang="ar" sz="2000" b="0" i="0" u="none" baseline="0" dirty="0">
                <a:solidFill>
                  <a:schemeClr val="accent1"/>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اختيار المستلمين</a:t>
            </a:r>
          </a:p>
          <a:p>
            <a:pPr marL="0" indent="0" algn="r" rtl="1">
              <a:buNone/>
            </a:pPr>
            <a:r>
              <a:rPr lang="ar" sz="2000" b="0" i="0" u="none" baseline="0"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t>
            </a:r>
          </a:p>
          <a:p>
            <a:pPr algn="r" rtl="1"/>
            <a:r>
              <a:rPr lang="ar" sz="2000" b="0" i="0" u="none" baseline="0"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تعني المرونة أن تحويل نقدي واحد يحتمل أن </a:t>
            </a:r>
            <a:r>
              <a:rPr lang="ar" sz="2000" b="0" i="0" u="none" baseline="0" dirty="0">
                <a:solidFill>
                  <a:schemeClr val="accent1"/>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يحقق أهدافًا متعددة على مستوى البرنامج/ القطاع</a:t>
            </a:r>
          </a:p>
          <a:p>
            <a:pPr marL="0" indent="0" algn="r" rtl="1">
              <a:buNone/>
            </a:pPr>
            <a:endParaRPr lang="ar" sz="1600" dirty="0">
              <a:solidFill>
                <a:srgbClr val="000000"/>
              </a:solidFill>
              <a:latin typeface="Gill Sans MT" panose="020B0502020104020203" pitchFamily="34" charset="0"/>
            </a:endParaRPr>
          </a:p>
          <a:p>
            <a:pPr algn="r" rtl="1"/>
            <a:r>
              <a:rPr lang="ar" sz="2000" b="0" i="0" u="none" baseline="0"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ومن منظور المستلم، يمكن وصف النقد بأنه</a:t>
            </a:r>
            <a:r>
              <a:rPr lang="ar" sz="2000" b="0" i="0" u="none" baseline="0" dirty="0">
                <a:solidFill>
                  <a:schemeClr val="accent1"/>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متعدد الأغراض</a:t>
            </a:r>
            <a:r>
              <a:rPr lang="ar" sz="2000" b="0" i="0" u="none" baseline="0"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لأنه يمكن أن يلبي أغراضًا متعددة، في حدود مبلغ النقد المحول</a:t>
            </a:r>
          </a:p>
          <a:p>
            <a:pPr algn="r" rtl="1"/>
            <a:endParaRPr lang="ar" sz="1600" dirty="0">
              <a:solidFill>
                <a:srgbClr val="000000"/>
              </a:solidFill>
              <a:latin typeface="Gill Sans MT" panose="020B0502020104020203" pitchFamily="34" charset="0"/>
            </a:endParaRPr>
          </a:p>
          <a:p>
            <a:pPr marL="0" indent="0" algn="l" rtl="1">
              <a:buNone/>
            </a:pPr>
            <a:r>
              <a:rPr lang="ar" sz="2000" b="0" i="0" u="none" baseline="0" dirty="0">
                <a:solidFill>
                  <a:schemeClr val="accent1"/>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فلماذا لا نستخدمها للرعاية الصحية؟ </a:t>
            </a:r>
            <a:endParaRPr lang="ar" sz="2000" dirty="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1345783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50328" y="2070095"/>
            <a:ext cx="2880514" cy="3052528"/>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ar" sz="2000" b="1" dirty="0">
              <a:solidFill>
                <a:schemeClr val="accent1"/>
              </a:solidFill>
              <a:cs typeface="Gill Sans"/>
            </a:endParaRPr>
          </a:p>
          <a:p>
            <a:pPr algn="ctr" rtl="1"/>
            <a:r>
              <a:rPr lang="ar" sz="2400" b="1" i="0" u="none" baseline="0">
                <a:solidFill>
                  <a:schemeClr val="accent1"/>
                </a:solidFill>
                <a:latin typeface="Gill Sans"/>
                <a:ea typeface="Gill Sans"/>
                <a:cs typeface="Gill Sans"/>
                <a:sym typeface="Gill Sans"/>
              </a:rPr>
              <a:t>الهدف </a:t>
            </a:r>
          </a:p>
          <a:p>
            <a:pPr algn="ctr" rtl="1"/>
            <a:r>
              <a:rPr lang="ar" sz="2400" b="1" i="0" u="none" baseline="0">
                <a:solidFill>
                  <a:schemeClr val="accent1"/>
                </a:solidFill>
                <a:latin typeface="Gill Sans"/>
                <a:ea typeface="Gill Sans"/>
                <a:cs typeface="Gill Sans"/>
                <a:sym typeface="Gill Sans"/>
              </a:rPr>
              <a:t>= تمكين جميع الأشخاص من استخدام خدمات صحية عالية الجودة عند الحاجة، دون التعرض لضائقة مالية</a:t>
            </a:r>
            <a:endParaRPr lang="ar" sz="2400" b="1" dirty="0">
              <a:solidFill>
                <a:schemeClr val="accent1"/>
              </a:solidFill>
            </a:endParaRPr>
          </a:p>
        </p:txBody>
      </p:sp>
      <p:cxnSp>
        <p:nvCxnSpPr>
          <p:cNvPr id="8" name="Straight Connector 7"/>
          <p:cNvCxnSpPr/>
          <p:nvPr/>
        </p:nvCxnSpPr>
        <p:spPr>
          <a:xfrm flipV="1">
            <a:off x="958361" y="393010"/>
            <a:ext cx="1" cy="13654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xplosion: 14 Points 10">
            <a:extLst>
              <a:ext uri="{FF2B5EF4-FFF2-40B4-BE49-F238E27FC236}">
                <a16:creationId xmlns:a16="http://schemas.microsoft.com/office/drawing/2014/main" id="{DBC93B59-80CF-40C7-B627-147619191EE1}"/>
              </a:ext>
            </a:extLst>
          </p:cNvPr>
          <p:cNvSpPr/>
          <p:nvPr/>
        </p:nvSpPr>
        <p:spPr>
          <a:xfrm>
            <a:off x="285772" y="1075736"/>
            <a:ext cx="7789762" cy="5283777"/>
          </a:xfrm>
          <a:prstGeom prst="irregularSeal2">
            <a:avLst/>
          </a:prstGeom>
          <a:solidFill>
            <a:srgbClr val="52AA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 b="1" i="0" u="none" baseline="0" dirty="0">
                <a:solidFill>
                  <a:schemeClr val="tx1"/>
                </a:solidFill>
              </a:rPr>
              <a:t>لا يمكن بالغالب التنبؤ بالمخاطر الصحية، إذ تختلف من فرد لآخر، ومن مرض لآخر، وتحدث خلال دورة الحياة، لذلك يتم: </a:t>
            </a:r>
          </a:p>
          <a:p>
            <a:pPr marL="285750" indent="-285750" algn="r" rtl="1">
              <a:buFont typeface="Wingdings" panose="05000000000000000000" pitchFamily="2" charset="2"/>
              <a:buChar char="Ø"/>
            </a:pPr>
            <a:r>
              <a:rPr lang="ar" b="1" i="0" u="none" baseline="0" dirty="0">
                <a:solidFill>
                  <a:schemeClr val="tx1"/>
                </a:solidFill>
              </a:rPr>
              <a:t>تجميع هذه المخاطر بين السكان</a:t>
            </a:r>
          </a:p>
          <a:p>
            <a:pPr marL="285750" indent="-285750" algn="r" rtl="1">
              <a:buFont typeface="Wingdings" panose="05000000000000000000" pitchFamily="2" charset="2"/>
              <a:buChar char="Ø"/>
            </a:pPr>
            <a:r>
              <a:rPr lang="ar" b="1" i="0" u="none" baseline="0" dirty="0">
                <a:solidFill>
                  <a:schemeClr val="tx1"/>
                </a:solidFill>
              </a:rPr>
              <a:t>دعم توفير الرعاية الصحية</a:t>
            </a:r>
          </a:p>
          <a:p>
            <a:pPr marL="285750" indent="-285750" algn="r" rtl="1">
              <a:buFont typeface="Wingdings" panose="05000000000000000000" pitchFamily="2" charset="2"/>
              <a:buChar char="Ø"/>
            </a:pPr>
            <a:r>
              <a:rPr lang="ar" b="1" i="0" u="none" baseline="0" dirty="0">
                <a:solidFill>
                  <a:schemeClr val="tx1"/>
                </a:solidFill>
              </a:rPr>
              <a:t>بناء أنظمة صحية </a:t>
            </a:r>
          </a:p>
        </p:txBody>
      </p:sp>
      <p:sp>
        <p:nvSpPr>
          <p:cNvPr id="3" name="Title 2">
            <a:extLst>
              <a:ext uri="{FF2B5EF4-FFF2-40B4-BE49-F238E27FC236}">
                <a16:creationId xmlns:a16="http://schemas.microsoft.com/office/drawing/2014/main" id="{215DEAE2-CE8D-41FC-8719-62FF64FF014C}"/>
              </a:ext>
            </a:extLst>
          </p:cNvPr>
          <p:cNvSpPr>
            <a:spLocks noGrp="1"/>
          </p:cNvSpPr>
          <p:nvPr>
            <p:ph type="title"/>
          </p:nvPr>
        </p:nvSpPr>
        <p:spPr>
          <a:xfrm>
            <a:off x="326920" y="418822"/>
            <a:ext cx="10547486" cy="905380"/>
          </a:xfrm>
        </p:spPr>
        <p:txBody>
          <a:bodyPr/>
          <a:lstStyle/>
          <a:p>
            <a:pPr algn="r" rtl="1"/>
            <a:r>
              <a:rPr lang="ar" sz="3600" b="0" i="0" u="none" baseline="0" dirty="0">
                <a:latin typeface="Sabon Next LT" panose="02000500000000000000" pitchFamily="2" charset="0"/>
                <a:cs typeface="Sabon Next LT" panose="02000500000000000000" pitchFamily="2" charset="0"/>
              </a:rPr>
              <a:t>الصحة: مُقام على أساس نتيجة جماعية</a:t>
            </a:r>
          </a:p>
        </p:txBody>
      </p:sp>
    </p:spTree>
    <p:extLst>
      <p:ext uri="{BB962C8B-B14F-4D97-AF65-F5344CB8AC3E}">
        <p14:creationId xmlns:p14="http://schemas.microsoft.com/office/powerpoint/2010/main" val="3842266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a:xfrm>
            <a:off x="703384" y="328042"/>
            <a:ext cx="10707566" cy="905380"/>
          </a:xfrm>
        </p:spPr>
        <p:txBody>
          <a:bodyPr>
            <a:noAutofit/>
          </a:bodyPr>
          <a:lstStyle/>
          <a:p>
            <a:pPr algn="r" rtl="1"/>
            <a:r>
              <a:rPr lang="ar" sz="3600" b="0" i="0" u="none" baseline="0" dirty="0">
                <a:latin typeface="Sabon Next LT" panose="02000500000000000000" pitchFamily="2" charset="0"/>
                <a:cs typeface="Sabon Next LT" panose="02000500000000000000" pitchFamily="2" charset="0"/>
              </a:rPr>
              <a:t>الاختلافات بين المساعدات النقدية متعددة الأغراض والصحة</a:t>
            </a:r>
          </a:p>
        </p:txBody>
      </p:sp>
      <p:graphicFrame>
        <p:nvGraphicFramePr>
          <p:cNvPr id="4" name="Table 4">
            <a:extLst>
              <a:ext uri="{FF2B5EF4-FFF2-40B4-BE49-F238E27FC236}">
                <a16:creationId xmlns:a16="http://schemas.microsoft.com/office/drawing/2014/main" id="{37D5D9C9-CEDD-4BB2-AF99-89C261E55C8A}"/>
              </a:ext>
            </a:extLst>
          </p:cNvPr>
          <p:cNvGraphicFramePr>
            <a:graphicFrameLocks noGrp="1"/>
          </p:cNvGraphicFramePr>
          <p:nvPr>
            <p:extLst>
              <p:ext uri="{D42A27DB-BD31-4B8C-83A1-F6EECF244321}">
                <p14:modId xmlns:p14="http://schemas.microsoft.com/office/powerpoint/2010/main" val="3946568890"/>
              </p:ext>
            </p:extLst>
          </p:nvPr>
        </p:nvGraphicFramePr>
        <p:xfrm>
          <a:off x="703385" y="1144595"/>
          <a:ext cx="10785231" cy="5059297"/>
        </p:xfrm>
        <a:graphic>
          <a:graphicData uri="http://schemas.openxmlformats.org/drawingml/2006/table">
            <a:tbl>
              <a:tblPr firstRow="1" bandRow="1">
                <a:tableStyleId>{5C22544A-7EE6-4342-B048-85BDC9FD1C3A}</a:tableStyleId>
              </a:tblPr>
              <a:tblGrid>
                <a:gridCol w="5357622">
                  <a:extLst>
                    <a:ext uri="{9D8B030D-6E8A-4147-A177-3AD203B41FA5}">
                      <a16:colId xmlns:a16="http://schemas.microsoft.com/office/drawing/2014/main" val="540092050"/>
                    </a:ext>
                  </a:extLst>
                </a:gridCol>
                <a:gridCol w="5427609">
                  <a:extLst>
                    <a:ext uri="{9D8B030D-6E8A-4147-A177-3AD203B41FA5}">
                      <a16:colId xmlns:a16="http://schemas.microsoft.com/office/drawing/2014/main" val="1117168805"/>
                    </a:ext>
                  </a:extLst>
                </a:gridCol>
              </a:tblGrid>
              <a:tr h="487777">
                <a:tc>
                  <a:txBody>
                    <a:bodyPr/>
                    <a:lstStyle/>
                    <a:p>
                      <a:pPr algn="ctr" rtl="1"/>
                      <a:r>
                        <a:rPr lang="ar" b="1" i="0" u="none" baseline="0"/>
                        <a:t>الرعاية الصحية والتكاليف</a:t>
                      </a:r>
                    </a:p>
                  </a:txBody>
                  <a:tcPr>
                    <a:solidFill>
                      <a:schemeClr val="accent1"/>
                    </a:solidFill>
                  </a:tcPr>
                </a:tc>
                <a:tc>
                  <a:txBody>
                    <a:bodyPr/>
                    <a:lstStyle/>
                    <a:p>
                      <a:pPr algn="ctr" rtl="1"/>
                      <a:r>
                        <a:rPr lang="ar" b="1" i="0" u="none" baseline="0"/>
                        <a:t>برمجة النقد متعدد الأغراض</a:t>
                      </a:r>
                    </a:p>
                  </a:txBody>
                  <a:tcPr>
                    <a:solidFill>
                      <a:schemeClr val="accent1"/>
                    </a:solidFill>
                  </a:tcPr>
                </a:tc>
                <a:extLst>
                  <a:ext uri="{0D108BD9-81ED-4DB2-BD59-A6C34878D82A}">
                    <a16:rowId xmlns:a16="http://schemas.microsoft.com/office/drawing/2014/main" val="3902167464"/>
                  </a:ext>
                </a:extLst>
              </a:tr>
              <a:tr h="487777">
                <a:tc>
                  <a:txBody>
                    <a:bodyPr/>
                    <a:lstStyle/>
                    <a:p>
                      <a:pPr algn="r" rtl="1"/>
                      <a:r>
                        <a:rPr lang="ar" b="0" i="0" u="none" baseline="0">
                          <a:solidFill>
                            <a:srgbClr val="000000"/>
                          </a:solidFill>
                        </a:rPr>
                        <a:t>يفترض أن السوق لا يعمل بشكل جيد، حيث لا يكون هنالك معلومات متناسقة بين المريض ومقدم الرعاية الصحية</a:t>
                      </a:r>
                    </a:p>
                  </a:txBody>
                  <a:tcPr>
                    <a:solidFill>
                      <a:schemeClr val="accent1">
                        <a:lumMod val="20000"/>
                        <a:lumOff val="80000"/>
                      </a:schemeClr>
                    </a:solidFill>
                  </a:tcPr>
                </a:tc>
                <a:tc>
                  <a:txBody>
                    <a:bodyPr/>
                    <a:lstStyle/>
                    <a:p>
                      <a:pPr algn="r" rtl="1"/>
                      <a:r>
                        <a:rPr lang="ar" b="0" i="0" u="none" baseline="0">
                          <a:solidFill>
                            <a:srgbClr val="000000"/>
                          </a:solidFill>
                        </a:rPr>
                        <a:t>يفترض أن الأسواق تعمل وأن المستلمين لديهم معلومات كافية للتنقل في الأسواق</a:t>
                      </a:r>
                    </a:p>
                  </a:txBody>
                  <a:tcPr>
                    <a:solidFill>
                      <a:schemeClr val="accent1">
                        <a:lumMod val="20000"/>
                        <a:lumOff val="80000"/>
                      </a:schemeClr>
                    </a:solidFill>
                  </a:tcPr>
                </a:tc>
                <a:extLst>
                  <a:ext uri="{0D108BD9-81ED-4DB2-BD59-A6C34878D82A}">
                    <a16:rowId xmlns:a16="http://schemas.microsoft.com/office/drawing/2014/main" val="1268020583"/>
                  </a:ext>
                </a:extLst>
              </a:tr>
              <a:tr h="487777">
                <a:tc>
                  <a:txBody>
                    <a:bodyPr/>
                    <a:lstStyle/>
                    <a:p>
                      <a:pPr algn="r" rtl="1"/>
                      <a:r>
                        <a:rPr lang="ar" b="0" i="0" u="none" baseline="0">
                          <a:solidFill>
                            <a:srgbClr val="000000"/>
                          </a:solidFill>
                        </a:rPr>
                        <a:t>يركز على الحالة الفردية</a:t>
                      </a:r>
                    </a:p>
                  </a:txBody>
                  <a:tcPr>
                    <a:solidFill>
                      <a:schemeClr val="accent1">
                        <a:lumMod val="20000"/>
                        <a:lumOff val="80000"/>
                      </a:schemeClr>
                    </a:solidFill>
                  </a:tcPr>
                </a:tc>
                <a:tc>
                  <a:txBody>
                    <a:bodyPr/>
                    <a:lstStyle/>
                    <a:p>
                      <a:pPr algn="r" rtl="1"/>
                      <a:r>
                        <a:rPr lang="ar" b="0" i="0" u="none" baseline="0">
                          <a:solidFill>
                            <a:srgbClr val="000000"/>
                          </a:solidFill>
                        </a:rPr>
                        <a:t>يركز على الأسرة</a:t>
                      </a:r>
                    </a:p>
                  </a:txBody>
                  <a:tcPr>
                    <a:solidFill>
                      <a:schemeClr val="accent1">
                        <a:lumMod val="20000"/>
                        <a:lumOff val="80000"/>
                      </a:schemeClr>
                    </a:solidFill>
                  </a:tcPr>
                </a:tc>
                <a:extLst>
                  <a:ext uri="{0D108BD9-81ED-4DB2-BD59-A6C34878D82A}">
                    <a16:rowId xmlns:a16="http://schemas.microsoft.com/office/drawing/2014/main" val="3085664591"/>
                  </a:ext>
                </a:extLst>
              </a:tr>
              <a:tr h="487777">
                <a:tc>
                  <a:txBody>
                    <a:bodyPr/>
                    <a:lstStyle/>
                    <a:p>
                      <a:pPr algn="r" rtl="1"/>
                      <a:r>
                        <a:rPr lang="ar" b="0" i="0" u="none" baseline="0">
                          <a:solidFill>
                            <a:srgbClr val="000000"/>
                          </a:solidFill>
                        </a:rPr>
                        <a:t>يحدد التكاليف على أساس الحالة</a:t>
                      </a:r>
                    </a:p>
                  </a:txBody>
                  <a:tcPr>
                    <a:solidFill>
                      <a:srgbClr val="F5E7E7"/>
                    </a:solidFill>
                  </a:tcPr>
                </a:tc>
                <a:tc>
                  <a:txBody>
                    <a:bodyPr/>
                    <a:lstStyle/>
                    <a:p>
                      <a:pPr algn="r" rtl="1"/>
                      <a:r>
                        <a:rPr lang="ar" b="0" i="0" u="none" baseline="0">
                          <a:solidFill>
                            <a:srgbClr val="000000"/>
                          </a:solidFill>
                        </a:rPr>
                        <a:t>تكون التكاليف ضمن المتوسط </a:t>
                      </a:r>
                    </a:p>
                  </a:txBody>
                  <a:tcPr>
                    <a:solidFill>
                      <a:srgbClr val="F5E7E7"/>
                    </a:solidFill>
                  </a:tcPr>
                </a:tc>
                <a:extLst>
                  <a:ext uri="{0D108BD9-81ED-4DB2-BD59-A6C34878D82A}">
                    <a16:rowId xmlns:a16="http://schemas.microsoft.com/office/drawing/2014/main" val="2668221625"/>
                  </a:ext>
                </a:extLst>
              </a:tr>
              <a:tr h="815875">
                <a:tc>
                  <a:txBody>
                    <a:bodyPr/>
                    <a:lstStyle/>
                    <a:p>
                      <a:pPr algn="r" rtl="1"/>
                      <a:r>
                        <a:rPr lang="ar" b="0" i="0" u="none" baseline="0">
                          <a:solidFill>
                            <a:srgbClr val="000000"/>
                          </a:solidFill>
                        </a:rPr>
                        <a:t>التكاليف غير المتوقعة والتي قد تكون عالية ومخاطر النفقات الكارثي</a:t>
                      </a:r>
                    </a:p>
                  </a:txBody>
                  <a:tcPr>
                    <a:solidFill>
                      <a:schemeClr val="accent1">
                        <a:lumMod val="20000"/>
                        <a:lumOff val="80000"/>
                      </a:schemeClr>
                    </a:solidFill>
                  </a:tcPr>
                </a:tc>
                <a:tc>
                  <a:txBody>
                    <a:bodyPr/>
                    <a:lstStyle/>
                    <a:p>
                      <a:pPr algn="r" rtl="1"/>
                      <a:r>
                        <a:rPr lang="ar" b="0" i="0" u="none" baseline="0">
                          <a:solidFill>
                            <a:srgbClr val="000000"/>
                          </a:solidFill>
                        </a:rPr>
                        <a:t>عمليات نقل موحدة يمكن التنبؤ بها بالتركيز على السرعة وحجم التسليم</a:t>
                      </a:r>
                    </a:p>
                  </a:txBody>
                  <a:tcPr>
                    <a:solidFill>
                      <a:schemeClr val="accent1">
                        <a:lumMod val="20000"/>
                        <a:lumOff val="80000"/>
                      </a:schemeClr>
                    </a:solidFill>
                  </a:tcPr>
                </a:tc>
                <a:extLst>
                  <a:ext uri="{0D108BD9-81ED-4DB2-BD59-A6C34878D82A}">
                    <a16:rowId xmlns:a16="http://schemas.microsoft.com/office/drawing/2014/main" val="467339053"/>
                  </a:ext>
                </a:extLst>
              </a:tr>
              <a:tr h="937273">
                <a:tc>
                  <a:txBody>
                    <a:bodyPr/>
                    <a:lstStyle/>
                    <a:p>
                      <a:pPr algn="r" rtl="1"/>
                      <a:r>
                        <a:rPr lang="ar" b="0" i="0" u="none" baseline="0">
                          <a:solidFill>
                            <a:srgbClr val="000000"/>
                          </a:solidFill>
                        </a:rPr>
                        <a:t>يتم توجيه المستفيدين إلى خدمات رعاية صحية جيدة</a:t>
                      </a:r>
                    </a:p>
                  </a:txBody>
                  <a:tcPr>
                    <a:solidFill>
                      <a:srgbClr val="F5E7E7"/>
                    </a:solidFill>
                  </a:tcPr>
                </a:tc>
                <a:tc>
                  <a:txBody>
                    <a:bodyPr/>
                    <a:lstStyle/>
                    <a:p>
                      <a:pPr algn="r" rtl="1"/>
                      <a:r>
                        <a:rPr lang="ar" b="0" i="0" u="none" baseline="0">
                          <a:solidFill>
                            <a:srgbClr val="000000"/>
                          </a:solidFill>
                        </a:rPr>
                        <a:t>يتمتع المستلمون بخيارات بشأن خيارات ومواقع الشراء، بناءً على آليات السوق</a:t>
                      </a:r>
                    </a:p>
                  </a:txBody>
                  <a:tcPr>
                    <a:solidFill>
                      <a:srgbClr val="F5E7E7"/>
                    </a:solidFill>
                  </a:tcPr>
                </a:tc>
                <a:extLst>
                  <a:ext uri="{0D108BD9-81ED-4DB2-BD59-A6C34878D82A}">
                    <a16:rowId xmlns:a16="http://schemas.microsoft.com/office/drawing/2014/main" val="2659284606"/>
                  </a:ext>
                </a:extLst>
              </a:tr>
              <a:tr h="1202738">
                <a:tc>
                  <a:txBody>
                    <a:bodyPr/>
                    <a:lstStyle/>
                    <a:p>
                      <a:pPr algn="r" rtl="1"/>
                      <a:r>
                        <a:rPr lang="ar" b="0" i="0" u="none" baseline="0">
                          <a:solidFill>
                            <a:srgbClr val="000000"/>
                          </a:solidFill>
                        </a:rPr>
                        <a:t>تشعر الجهات الفاعلة في مجال الصحة بالقلق من أن النقد يروج لثقافة رسوم المستخدم، ولا يوجه نقطة الاتصال إلى خدمات ذات جودة كافية ولا يمنع تكاليف الرعاية الصحية الكارثية</a:t>
                      </a:r>
                    </a:p>
                  </a:txBody>
                  <a:tcPr>
                    <a:solidFill>
                      <a:schemeClr val="accent1">
                        <a:lumMod val="20000"/>
                        <a:lumOff val="80000"/>
                      </a:schemeClr>
                    </a:solidFill>
                  </a:tcPr>
                </a:tc>
                <a:tc>
                  <a:txBody>
                    <a:bodyPr/>
                    <a:lstStyle/>
                    <a:p>
                      <a:pPr algn="r" rtl="1"/>
                      <a:r>
                        <a:rPr lang="ar" b="0" i="0" u="none" baseline="0">
                          <a:solidFill>
                            <a:srgbClr val="000000"/>
                          </a:solidFill>
                        </a:rPr>
                        <a:t>تشعر الجهات الفاعلة في مجال النقد الإنساني بالقلق من أنه عندما يكون هناك مساعدات النقد والقسائم للصحة، فإنه لا يكون متكاملًا ومتعدد القطاعات بشكل كافٍ، ولا يحترم كرامة الفرد وحقوقه.</a:t>
                      </a:r>
                    </a:p>
                  </a:txBody>
                  <a:tcPr>
                    <a:solidFill>
                      <a:schemeClr val="accent1">
                        <a:lumMod val="20000"/>
                        <a:lumOff val="80000"/>
                      </a:schemeClr>
                    </a:solidFill>
                  </a:tcPr>
                </a:tc>
                <a:extLst>
                  <a:ext uri="{0D108BD9-81ED-4DB2-BD59-A6C34878D82A}">
                    <a16:rowId xmlns:a16="http://schemas.microsoft.com/office/drawing/2014/main" val="641159702"/>
                  </a:ext>
                </a:extLst>
              </a:tr>
            </a:tbl>
          </a:graphicData>
        </a:graphic>
      </p:graphicFrame>
    </p:spTree>
    <p:extLst>
      <p:ext uri="{BB962C8B-B14F-4D97-AF65-F5344CB8AC3E}">
        <p14:creationId xmlns:p14="http://schemas.microsoft.com/office/powerpoint/2010/main" val="1861177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a:xfrm>
            <a:off x="963146" y="425385"/>
            <a:ext cx="9992902" cy="905380"/>
          </a:xfrm>
        </p:spPr>
        <p:txBody>
          <a:bodyPr>
            <a:normAutofit/>
          </a:bodyPr>
          <a:lstStyle/>
          <a:p>
            <a:pPr algn="r" rtl="1"/>
            <a:r>
              <a:rPr lang="ar" b="0" i="0" u="none" baseline="0" dirty="0">
                <a:latin typeface="Sabon Next LT" panose="02000500000000000000" pitchFamily="2" charset="0"/>
                <a:cs typeface="Sabon Next LT" panose="02000500000000000000" pitchFamily="2" charset="0"/>
              </a:rPr>
              <a:t>الفهم المتبادل؟</a:t>
            </a:r>
          </a:p>
        </p:txBody>
      </p:sp>
      <p:graphicFrame>
        <p:nvGraphicFramePr>
          <p:cNvPr id="6" name="Table 6">
            <a:extLst>
              <a:ext uri="{FF2B5EF4-FFF2-40B4-BE49-F238E27FC236}">
                <a16:creationId xmlns:a16="http://schemas.microsoft.com/office/drawing/2014/main" id="{BB030F61-7ECF-400A-BC51-5BB95D3CB24C}"/>
              </a:ext>
            </a:extLst>
          </p:cNvPr>
          <p:cNvGraphicFramePr>
            <a:graphicFrameLocks noGrp="1"/>
          </p:cNvGraphicFramePr>
          <p:nvPr>
            <p:extLst>
              <p:ext uri="{D42A27DB-BD31-4B8C-83A1-F6EECF244321}">
                <p14:modId xmlns:p14="http://schemas.microsoft.com/office/powerpoint/2010/main" val="3716640995"/>
              </p:ext>
            </p:extLst>
          </p:nvPr>
        </p:nvGraphicFramePr>
        <p:xfrm>
          <a:off x="1052262" y="1808372"/>
          <a:ext cx="10087476" cy="2743200"/>
        </p:xfrm>
        <a:graphic>
          <a:graphicData uri="http://schemas.openxmlformats.org/drawingml/2006/table">
            <a:tbl>
              <a:tblPr firstRow="1" bandRow="1">
                <a:tableStyleId>{F5AB1C69-6EDB-4FF4-983F-18BD219EF322}</a:tableStyleId>
              </a:tblPr>
              <a:tblGrid>
                <a:gridCol w="5043738">
                  <a:extLst>
                    <a:ext uri="{9D8B030D-6E8A-4147-A177-3AD203B41FA5}">
                      <a16:colId xmlns:a16="http://schemas.microsoft.com/office/drawing/2014/main" val="2825259486"/>
                    </a:ext>
                  </a:extLst>
                </a:gridCol>
                <a:gridCol w="5043738">
                  <a:extLst>
                    <a:ext uri="{9D8B030D-6E8A-4147-A177-3AD203B41FA5}">
                      <a16:colId xmlns:a16="http://schemas.microsoft.com/office/drawing/2014/main" val="273746458"/>
                    </a:ext>
                  </a:extLst>
                </a:gridCol>
              </a:tblGrid>
              <a:tr h="272591">
                <a:tc>
                  <a:txBody>
                    <a:bodyPr/>
                    <a:lstStyle/>
                    <a:p>
                      <a:pPr algn="ctr" rtl="1"/>
                      <a:r>
                        <a:rPr lang="ar" sz="2400" b="1" i="0" u="none" baseline="0"/>
                        <a:t>العرض</a:t>
                      </a:r>
                    </a:p>
                  </a:txBody>
                  <a:tcPr/>
                </a:tc>
                <a:tc>
                  <a:txBody>
                    <a:bodyPr/>
                    <a:lstStyle/>
                    <a:p>
                      <a:pPr algn="ctr" rtl="1"/>
                      <a:r>
                        <a:rPr lang="ar" sz="2400" b="1" i="0" u="none" baseline="0"/>
                        <a:t>الطلب</a:t>
                      </a:r>
                    </a:p>
                  </a:txBody>
                  <a:tcPr/>
                </a:tc>
                <a:extLst>
                  <a:ext uri="{0D108BD9-81ED-4DB2-BD59-A6C34878D82A}">
                    <a16:rowId xmlns:a16="http://schemas.microsoft.com/office/drawing/2014/main" val="1033662876"/>
                  </a:ext>
                </a:extLst>
              </a:tr>
              <a:tr h="370840">
                <a:tc>
                  <a:txBody>
                    <a:bodyPr/>
                    <a:lstStyle/>
                    <a:p>
                      <a:pPr algn="r" rtl="1"/>
                      <a:endParaRPr lang="ar" sz="2400" b="0" dirty="0">
                        <a:solidFill>
                          <a:srgbClr val="000000"/>
                        </a:solidFill>
                      </a:endParaRPr>
                    </a:p>
                    <a:p>
                      <a:pPr algn="r" rtl="1"/>
                      <a:r>
                        <a:rPr lang="ar" sz="2400" b="0" i="0" u="none" baseline="0" dirty="0">
                          <a:solidFill>
                            <a:srgbClr val="000000"/>
                          </a:solidFill>
                        </a:rPr>
                        <a:t>تركز الجهات الفاعلة في مجال الصحة على </a:t>
                      </a:r>
                      <a:r>
                        <a:rPr lang="ar" sz="2400" b="0" i="0" u="none" baseline="0" dirty="0">
                          <a:solidFill>
                            <a:schemeClr val="accent1"/>
                          </a:solidFill>
                        </a:rPr>
                        <a:t>جانب العرض،</a:t>
                      </a:r>
                      <a:r>
                        <a:rPr lang="ar" sz="2400" b="0" i="0" u="none" baseline="0" dirty="0">
                          <a:solidFill>
                            <a:srgbClr val="000000"/>
                          </a:solidFill>
                        </a:rPr>
                        <a:t> وبناء أنظمة الجودة للرعاية الأولية والثانوية والثالثية، والتي يمكن للجميع </a:t>
                      </a:r>
                      <a:r>
                        <a:rPr lang="ar" sz="2400" b="0" i="0" u="none" kern="1200" baseline="0" dirty="0">
                          <a:solidFill>
                            <a:srgbClr val="000000"/>
                          </a:solidFill>
                          <a:latin typeface="+mn-lt"/>
                          <a:ea typeface="+mn-ea"/>
                          <a:cs typeface="+mn-cs"/>
                        </a:rPr>
                        <a:t>الوصول إليها عند الحاجة، دون صعوبات مالية</a:t>
                      </a:r>
                      <a:endParaRPr lang="ar" sz="2400" b="0" kern="1200" dirty="0">
                        <a:solidFill>
                          <a:srgbClr val="000000"/>
                        </a:solidFill>
                        <a:latin typeface="+mn-lt"/>
                        <a:ea typeface="+mn-ea"/>
                        <a:cs typeface="+mn-cs"/>
                      </a:endParaRPr>
                    </a:p>
                    <a:p>
                      <a:pPr algn="r" rtl="1"/>
                      <a:endParaRPr lang="ar" sz="2400" b="0" kern="1200" dirty="0">
                        <a:solidFill>
                          <a:srgbClr val="000000"/>
                        </a:solidFill>
                        <a:latin typeface="+mn-lt"/>
                        <a:ea typeface="+mn-ea"/>
                        <a:cs typeface="+mn-cs"/>
                      </a:endParaRPr>
                    </a:p>
                  </a:txBody>
                  <a:tcPr/>
                </a:tc>
                <a:tc>
                  <a:txBody>
                    <a:bodyPr/>
                    <a:lstStyle/>
                    <a:p>
                      <a:pPr algn="r" rtl="1"/>
                      <a:endParaRPr lang="ar" sz="2400" b="0" dirty="0">
                        <a:solidFill>
                          <a:srgbClr val="000000"/>
                        </a:solidFill>
                      </a:endParaRPr>
                    </a:p>
                    <a:p>
                      <a:pPr algn="r" rtl="1"/>
                      <a:r>
                        <a:rPr lang="ar" sz="2400" b="0" i="0" u="none" baseline="0" dirty="0">
                          <a:solidFill>
                            <a:srgbClr val="000000"/>
                          </a:solidFill>
                        </a:rPr>
                        <a:t>تعمل الجهات الفاعلة في مجال النقد الإنساني على </a:t>
                      </a:r>
                      <a:r>
                        <a:rPr lang="ar" sz="2400" b="0" i="0" u="none" baseline="0" dirty="0">
                          <a:solidFill>
                            <a:schemeClr val="accent1"/>
                          </a:solidFill>
                        </a:rPr>
                        <a:t>جانب الطلب،</a:t>
                      </a:r>
                      <a:r>
                        <a:rPr lang="ar" sz="2400" b="0" i="0" u="none" baseline="0" dirty="0">
                          <a:solidFill>
                            <a:srgbClr val="000000"/>
                          </a:solidFill>
                        </a:rPr>
                        <a:t> ويتيح النقد للأسر شراء ما يحتاجون إليه ويحفز الأسواق المحلية من خلال القيام بذلك.</a:t>
                      </a:r>
                      <a:endParaRPr lang="ar" sz="2400" b="0" kern="1200" dirty="0">
                        <a:solidFill>
                          <a:schemeClr val="accent1"/>
                        </a:solidFill>
                        <a:latin typeface="+mn-lt"/>
                        <a:ea typeface="+mn-ea"/>
                        <a:cs typeface="+mn-cs"/>
                      </a:endParaRPr>
                    </a:p>
                  </a:txBody>
                  <a:tcPr/>
                </a:tc>
                <a:extLst>
                  <a:ext uri="{0D108BD9-81ED-4DB2-BD59-A6C34878D82A}">
                    <a16:rowId xmlns:a16="http://schemas.microsoft.com/office/drawing/2014/main" val="347880707"/>
                  </a:ext>
                </a:extLst>
              </a:tr>
            </a:tbl>
          </a:graphicData>
        </a:graphic>
      </p:graphicFrame>
    </p:spTree>
    <p:extLst>
      <p:ext uri="{BB962C8B-B14F-4D97-AF65-F5344CB8AC3E}">
        <p14:creationId xmlns:p14="http://schemas.microsoft.com/office/powerpoint/2010/main" val="93932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6C55B1-1972-444F-B164-2798D637297F}"/>
              </a:ext>
            </a:extLst>
          </p:cNvPr>
          <p:cNvSpPr>
            <a:spLocks noGrp="1"/>
          </p:cNvSpPr>
          <p:nvPr>
            <p:ph type="subTitle" idx="4294967295"/>
          </p:nvPr>
        </p:nvSpPr>
        <p:spPr>
          <a:xfrm>
            <a:off x="1811184" y="3154867"/>
            <a:ext cx="9664996" cy="600010"/>
          </a:xfrm>
          <a:prstGeom prst="rect">
            <a:avLst/>
          </a:prstGeom>
        </p:spPr>
        <p:txBody>
          <a:bodyPr/>
          <a:lstStyle/>
          <a:p>
            <a:endParaRPr lang="en-GB"/>
          </a:p>
        </p:txBody>
      </p:sp>
    </p:spTree>
    <p:extLst>
      <p:ext uri="{BB962C8B-B14F-4D97-AF65-F5344CB8AC3E}">
        <p14:creationId xmlns:p14="http://schemas.microsoft.com/office/powerpoint/2010/main" val="25436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4B9478D-0F37-4E8D-AD29-212C3A4C69FB}"/>
              </a:ext>
            </a:extLst>
          </p:cNvPr>
          <p:cNvSpPr/>
          <p:nvPr/>
        </p:nvSpPr>
        <p:spPr>
          <a:xfrm>
            <a:off x="6912654" y="2844023"/>
            <a:ext cx="2034677" cy="253241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Clr>
                <a:srgbClr val="C00000"/>
              </a:buClr>
            </a:pPr>
            <a:r>
              <a:rPr lang="ar" b="1" i="0" u="none" baseline="0" dirty="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لا يزال لدى الأشخاص نفقات صحية </a:t>
            </a:r>
            <a:r>
              <a:rPr lang="ar" b="1" i="0" u="sng" baseline="0" dirty="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مباشرة</a:t>
            </a:r>
            <a:r>
              <a:rPr lang="ar" b="1" i="0" u="none" baseline="0" dirty="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(رسوم المستخدم، والفحوصات، والأدوية، وما إلى ذلك)</a:t>
            </a:r>
          </a:p>
        </p:txBody>
      </p:sp>
      <p:sp>
        <p:nvSpPr>
          <p:cNvPr id="9" name="Rectangle: Rounded Corners 8">
            <a:extLst>
              <a:ext uri="{FF2B5EF4-FFF2-40B4-BE49-F238E27FC236}">
                <a16:creationId xmlns:a16="http://schemas.microsoft.com/office/drawing/2014/main" id="{3519178F-AF9D-4A11-9962-5C8B0578EEC8}"/>
              </a:ext>
            </a:extLst>
          </p:cNvPr>
          <p:cNvSpPr/>
          <p:nvPr/>
        </p:nvSpPr>
        <p:spPr>
          <a:xfrm>
            <a:off x="4399907" y="2844023"/>
            <a:ext cx="1758879" cy="250112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Clr>
                <a:srgbClr val="C00000"/>
              </a:buClr>
            </a:pPr>
            <a:r>
              <a:rPr lang="ar" b="1" i="0" u="none"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النفقات الصحية </a:t>
            </a:r>
            <a:r>
              <a:rPr lang="ar" b="1" i="0" u="sng"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غير المباشرة</a:t>
            </a:r>
            <a:r>
              <a:rPr lang="ar" b="1" i="0" u="none"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(النقل، ونفقات الرعاية، والطعام، وغيرها)</a:t>
            </a:r>
          </a:p>
        </p:txBody>
      </p:sp>
      <p:sp>
        <p:nvSpPr>
          <p:cNvPr id="11" name="Rectangle: Rounded Corners 10">
            <a:extLst>
              <a:ext uri="{FF2B5EF4-FFF2-40B4-BE49-F238E27FC236}">
                <a16:creationId xmlns:a16="http://schemas.microsoft.com/office/drawing/2014/main" id="{6831F32A-98BA-4BD3-A106-1ED6CD98F20F}"/>
              </a:ext>
            </a:extLst>
          </p:cNvPr>
          <p:cNvSpPr/>
          <p:nvPr/>
        </p:nvSpPr>
        <p:spPr>
          <a:xfrm>
            <a:off x="1618055" y="2830972"/>
            <a:ext cx="1919061" cy="248766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Clr>
                <a:srgbClr val="C00000"/>
              </a:buClr>
            </a:pPr>
            <a:r>
              <a:rPr lang="ar" b="1" i="0" u="none"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مع مواجهة </a:t>
            </a:r>
            <a:r>
              <a:rPr lang="ar" b="1" i="0" u="sng"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التكاليف المرتفعة</a:t>
            </a:r>
            <a:r>
              <a:rPr lang="ar" b="1" i="0" u="none"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و</a:t>
            </a:r>
            <a:r>
              <a:rPr lang="ar" b="1" i="0" u="sng"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انخفاض توافر</a:t>
            </a:r>
            <a:r>
              <a:rPr lang="ar" b="1" i="0" u="none" baseline="0">
                <a:solidFill>
                  <a:srgbClr val="52AAAB"/>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الخدمات الصحية عالية الجودة في العديد من سياقات الأزمات </a:t>
            </a:r>
            <a:endParaRPr lang="ar" b="1" dirty="0">
              <a:solidFill>
                <a:srgbClr val="52AAAB"/>
              </a:solidFill>
              <a:latin typeface="Gill Sans MT" panose="020B0502020104020203" pitchFamily="34" charset="0"/>
            </a:endParaRPr>
          </a:p>
        </p:txBody>
      </p:sp>
      <p:sp>
        <p:nvSpPr>
          <p:cNvPr id="7" name="TextBox 6">
            <a:extLst>
              <a:ext uri="{FF2B5EF4-FFF2-40B4-BE49-F238E27FC236}">
                <a16:creationId xmlns:a16="http://schemas.microsoft.com/office/drawing/2014/main" id="{BFF29CA1-58EB-49A0-A819-29A3DB8D9F23}"/>
              </a:ext>
            </a:extLst>
          </p:cNvPr>
          <p:cNvSpPr txBox="1"/>
          <p:nvPr/>
        </p:nvSpPr>
        <p:spPr>
          <a:xfrm>
            <a:off x="9080082" y="2679067"/>
            <a:ext cx="2715756" cy="2862322"/>
          </a:xfrm>
          <a:prstGeom prst="rect">
            <a:avLst/>
          </a:prstGeom>
          <a:solidFill>
            <a:srgbClr val="52AAAB"/>
          </a:solidFill>
        </p:spPr>
        <p:txBody>
          <a:bodyPr wrap="square" rtlCol="0">
            <a:spAutoFit/>
          </a:bodyPr>
          <a:lstStyle/>
          <a:p>
            <a:pPr algn="r" rtl="1"/>
            <a:r>
              <a:rPr lang="ar" sz="2000" b="1" i="0" u="none" baseline="0" dirty="0">
                <a:solidFill>
                  <a:schemeClr val="bg1"/>
                </a:solidFill>
              </a:rPr>
              <a:t>أدلة قوية من السياقات الإنسانية</a:t>
            </a:r>
            <a:r>
              <a:rPr lang="ar" sz="2000" b="0" i="0" u="none" baseline="0" dirty="0">
                <a:solidFill>
                  <a:schemeClr val="bg1"/>
                </a:solidFill>
              </a:rPr>
              <a:t> (التقييمات الصحية، استبيانات الأسر، استبيانات مراقبة ما بعد التوزيع، تقييمات الفئات الأكثر هشاشة)</a:t>
            </a:r>
            <a:r>
              <a:rPr lang="ar" sz="2000" b="0" i="1" u="none" baseline="0" dirty="0">
                <a:solidFill>
                  <a:schemeClr val="bg1"/>
                </a:solidFill>
              </a:rPr>
              <a:t> </a:t>
            </a:r>
          </a:p>
          <a:p>
            <a:pPr algn="r" rtl="1"/>
            <a:r>
              <a:rPr lang="ar" sz="2000" b="1" i="0" u="none" baseline="0" dirty="0">
                <a:solidFill>
                  <a:schemeClr val="bg1"/>
                </a:solidFill>
              </a:rPr>
              <a:t>على المدى القصير / المتوسط:</a:t>
            </a:r>
          </a:p>
        </p:txBody>
      </p:sp>
      <p:sp>
        <p:nvSpPr>
          <p:cNvPr id="13" name="TextBox 12">
            <a:extLst>
              <a:ext uri="{FF2B5EF4-FFF2-40B4-BE49-F238E27FC236}">
                <a16:creationId xmlns:a16="http://schemas.microsoft.com/office/drawing/2014/main" id="{A0CF1768-EF5D-4996-B9FB-F5E46604ACCF}"/>
              </a:ext>
            </a:extLst>
          </p:cNvPr>
          <p:cNvSpPr txBox="1"/>
          <p:nvPr/>
        </p:nvSpPr>
        <p:spPr>
          <a:xfrm>
            <a:off x="-12070" y="3289975"/>
            <a:ext cx="912957" cy="1569660"/>
          </a:xfrm>
          <a:prstGeom prst="rect">
            <a:avLst/>
          </a:prstGeom>
          <a:noFill/>
        </p:spPr>
        <p:txBody>
          <a:bodyPr wrap="square" rtlCol="0">
            <a:spAutoFit/>
          </a:bodyPr>
          <a:lstStyle/>
          <a:p>
            <a:pPr algn="r" rtl="1"/>
            <a:r>
              <a:rPr lang="ar" sz="9600" b="0" i="0" u="none" baseline="0" dirty="0">
                <a:solidFill>
                  <a:schemeClr val="accent1"/>
                </a:solidFill>
              </a:rPr>
              <a:t>?</a:t>
            </a:r>
          </a:p>
        </p:txBody>
      </p:sp>
      <p:sp>
        <p:nvSpPr>
          <p:cNvPr id="16" name="Plus Sign 15">
            <a:extLst>
              <a:ext uri="{FF2B5EF4-FFF2-40B4-BE49-F238E27FC236}">
                <a16:creationId xmlns:a16="http://schemas.microsoft.com/office/drawing/2014/main" id="{6383615C-B8F8-4653-BCCC-05F86B9B9AF2}"/>
              </a:ext>
            </a:extLst>
          </p:cNvPr>
          <p:cNvSpPr/>
          <p:nvPr/>
        </p:nvSpPr>
        <p:spPr>
          <a:xfrm>
            <a:off x="6125488" y="3700335"/>
            <a:ext cx="681245" cy="819785"/>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7" name="Plus Sign 16">
            <a:extLst>
              <a:ext uri="{FF2B5EF4-FFF2-40B4-BE49-F238E27FC236}">
                <a16:creationId xmlns:a16="http://schemas.microsoft.com/office/drawing/2014/main" id="{4080742C-B0C2-412F-A44E-67A5A43ACE1F}"/>
              </a:ext>
            </a:extLst>
          </p:cNvPr>
          <p:cNvSpPr/>
          <p:nvPr/>
        </p:nvSpPr>
        <p:spPr>
          <a:xfrm>
            <a:off x="3490371" y="3700335"/>
            <a:ext cx="803615" cy="775897"/>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8" name="Equals 17">
            <a:extLst>
              <a:ext uri="{FF2B5EF4-FFF2-40B4-BE49-F238E27FC236}">
                <a16:creationId xmlns:a16="http://schemas.microsoft.com/office/drawing/2014/main" id="{F58273C2-CBFC-4806-A3B0-60CCC56AB26E}"/>
              </a:ext>
            </a:extLst>
          </p:cNvPr>
          <p:cNvSpPr/>
          <p:nvPr/>
        </p:nvSpPr>
        <p:spPr>
          <a:xfrm>
            <a:off x="684215" y="3631083"/>
            <a:ext cx="914400" cy="914400"/>
          </a:xfrm>
          <a:prstGeom prst="mathEqua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solidFill>
                <a:schemeClr val="tx1"/>
              </a:solidFill>
            </a:endParaRPr>
          </a:p>
        </p:txBody>
      </p:sp>
      <p:sp>
        <p:nvSpPr>
          <p:cNvPr id="3" name="Title 2">
            <a:extLst>
              <a:ext uri="{FF2B5EF4-FFF2-40B4-BE49-F238E27FC236}">
                <a16:creationId xmlns:a16="http://schemas.microsoft.com/office/drawing/2014/main" id="{EEB45EED-2072-409E-BC31-A5014B70357D}"/>
              </a:ext>
            </a:extLst>
          </p:cNvPr>
          <p:cNvSpPr>
            <a:spLocks noGrp="1"/>
          </p:cNvSpPr>
          <p:nvPr>
            <p:ph type="title"/>
          </p:nvPr>
        </p:nvSpPr>
        <p:spPr>
          <a:xfrm>
            <a:off x="355601" y="1158691"/>
            <a:ext cx="11388964" cy="905380"/>
          </a:xfrm>
        </p:spPr>
        <p:txBody>
          <a:bodyPr/>
          <a:lstStyle/>
          <a:p>
            <a:pPr algn="r" rtl="1"/>
            <a:r>
              <a:rPr lang="ar" sz="4000" b="0" i="0" u="none" baseline="0" dirty="0">
                <a:latin typeface="Sabon Next LT" panose="02000500000000000000" pitchFamily="2" charset="0"/>
                <a:cs typeface="Sabon Next LT" panose="02000500000000000000" pitchFamily="2" charset="0"/>
              </a:rPr>
              <a:t>ما زالت التحديات الجانبية</a:t>
            </a:r>
            <a:br>
              <a:rPr lang="ar" sz="4000" dirty="0">
                <a:latin typeface="Sabon Next LT" panose="02000500000000000000" pitchFamily="2" charset="0"/>
                <a:cs typeface="Sabon Next LT" panose="02000500000000000000" pitchFamily="2" charset="0"/>
              </a:rPr>
            </a:br>
            <a:r>
              <a:rPr lang="ar" sz="4000" b="0" i="0" u="none" baseline="0" dirty="0">
                <a:latin typeface="Sabon Next LT" panose="02000500000000000000" pitchFamily="2" charset="0"/>
                <a:cs typeface="Sabon Next LT" panose="02000500000000000000" pitchFamily="2" charset="0"/>
              </a:rPr>
              <a:t> للعرض والطلب باقية</a:t>
            </a:r>
          </a:p>
        </p:txBody>
      </p:sp>
    </p:spTree>
    <p:extLst>
      <p:ext uri="{BB962C8B-B14F-4D97-AF65-F5344CB8AC3E}">
        <p14:creationId xmlns:p14="http://schemas.microsoft.com/office/powerpoint/2010/main" val="1442311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7" grpId="0" animBg="1"/>
      <p:bldP spid="13" grpId="0"/>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raphical user interface&#10;&#10;Description automatically generated">
            <a:extLst>
              <a:ext uri="{FF2B5EF4-FFF2-40B4-BE49-F238E27FC236}">
                <a16:creationId xmlns:a16="http://schemas.microsoft.com/office/drawing/2014/main" id="{2BCF2D30-BB9C-4EF3-AEF0-6B0EEEBF4630}"/>
              </a:ext>
            </a:extLst>
          </p:cNvPr>
          <p:cNvPicPr>
            <a:picLocks noChangeAspect="1"/>
          </p:cNvPicPr>
          <p:nvPr/>
        </p:nvPicPr>
        <p:blipFill>
          <a:blip r:embed="rId3"/>
          <a:stretch>
            <a:fillRect/>
          </a:stretch>
        </p:blipFill>
        <p:spPr>
          <a:xfrm>
            <a:off x="1221803" y="726204"/>
            <a:ext cx="10173434" cy="5710344"/>
          </a:xfrm>
          <a:prstGeom prst="rect">
            <a:avLst/>
          </a:prstGeom>
        </p:spPr>
      </p:pic>
      <p:sp>
        <p:nvSpPr>
          <p:cNvPr id="6" name="Title 5">
            <a:extLst>
              <a:ext uri="{FF2B5EF4-FFF2-40B4-BE49-F238E27FC236}">
                <a16:creationId xmlns:a16="http://schemas.microsoft.com/office/drawing/2014/main" id="{D1FE0810-EA82-472C-809F-7B4BED7A7FE4}"/>
              </a:ext>
            </a:extLst>
          </p:cNvPr>
          <p:cNvSpPr>
            <a:spLocks noGrp="1"/>
          </p:cNvSpPr>
          <p:nvPr>
            <p:ph type="title"/>
          </p:nvPr>
        </p:nvSpPr>
        <p:spPr>
          <a:xfrm>
            <a:off x="1221803" y="421452"/>
            <a:ext cx="9988140" cy="905380"/>
          </a:xfrm>
        </p:spPr>
        <p:txBody>
          <a:bodyPr/>
          <a:lstStyle/>
          <a:p>
            <a:pPr algn="r" rtl="1"/>
            <a:r>
              <a:rPr lang="ar" sz="4400" b="0" i="0" u="none" baseline="0" dirty="0">
                <a:latin typeface="Sabon Next LT" panose="02000500000000000000" pitchFamily="2" charset="0"/>
                <a:cs typeface="Sabon Next LT" panose="02000500000000000000" pitchFamily="2" charset="0"/>
              </a:rPr>
              <a:t>أفغانستان 2020/2021</a:t>
            </a:r>
            <a:endParaRPr lang="ar"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132171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Presentation Title">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Presentation Title">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hank You">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xt with Title with Network">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ext with Title with Network">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xt with Title">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Bullets with Title">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ank You">
  <a:themeElements>
    <a:clrScheme name="CaLP Solid Colours">
      <a:dk1>
        <a:srgbClr val="FEFFFF"/>
      </a:dk1>
      <a:lt1>
        <a:srgbClr val="FFFFFF"/>
      </a:lt1>
      <a:dk2>
        <a:srgbClr val="FEFFFF"/>
      </a:dk2>
      <a:lt2>
        <a:srgbClr val="FEFFFF"/>
      </a:lt2>
      <a:accent1>
        <a:srgbClr val="C91619"/>
      </a:accent1>
      <a:accent2>
        <a:srgbClr val="00B0BF"/>
      </a:accent2>
      <a:accent3>
        <a:srgbClr val="065B82"/>
      </a:accent3>
      <a:accent4>
        <a:srgbClr val="0089C0"/>
      </a:accent4>
      <a:accent5>
        <a:srgbClr val="879FAD"/>
      </a:accent5>
      <a:accent6>
        <a:srgbClr val="FDB913"/>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54EBF6D396C49BBB187F3A5D4AF65" ma:contentTypeVersion="21" ma:contentTypeDescription="Create a new document." ma:contentTypeScope="" ma:versionID="737d19a89bdbdc878626d564bf49c3bc">
  <xsd:schema xmlns:xsd="http://www.w3.org/2001/XMLSchema" xmlns:xs="http://www.w3.org/2001/XMLSchema" xmlns:p="http://schemas.microsoft.com/office/2006/metadata/properties" xmlns:ns2="96677b0e-5047-4b5f-ac73-b9b2f2ac6276" xmlns:ns3="d84e34d7-3a23-4db1-bd04-bac9aaa6e872" targetNamespace="http://schemas.microsoft.com/office/2006/metadata/properties" ma:root="true" ma:fieldsID="d0c14ba6b491cc474c69990ff988660b" ns2:_="" ns3:_="">
    <xsd:import namespace="96677b0e-5047-4b5f-ac73-b9b2f2ac6276"/>
    <xsd:import namespace="d84e34d7-3a23-4db1-bd04-bac9aaa6e8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Comments" minOccurs="0"/>
                <xsd:element ref="ns2:lcf76f155ced4ddcb4097134ff3c332f" minOccurs="0"/>
                <xsd:element ref="ns3:TaxCatchAll" minOccurs="0"/>
                <xsd:element ref="ns2:Organisation" minOccurs="0"/>
                <xsd:element ref="ns2:URL_x0028_ifneeded_x0029_" minOccurs="0"/>
                <xsd:element ref="ns2:Report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77b0e-5047-4b5f-ac73-b9b2f2ac6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omments" ma:index="21" nillable="true" ma:displayName="Comments" ma:description="Final version to donor: Submitted to BHA by AAH US" ma:format="Dropdown" ma:internalName="Comment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0c0f807-6470-49c9-9013-5383bb65a564" ma:termSetId="09814cd3-568e-fe90-9814-8d621ff8fb84" ma:anchorId="fba54fb3-c3e1-fe81-a776-ca4b69148c4d" ma:open="true" ma:isKeyword="false">
      <xsd:complexType>
        <xsd:sequence>
          <xsd:element ref="pc:Terms" minOccurs="0" maxOccurs="1"/>
        </xsd:sequence>
      </xsd:complexType>
    </xsd:element>
    <xsd:element name="Organisation" ma:index="25" nillable="true" ma:displayName="Organisation/Initiative" ma:format="Dropdown" ma:internalName="Organisation">
      <xsd:simpleType>
        <xsd:union memberTypes="dms:Text">
          <xsd:simpleType>
            <xsd:restriction base="dms:Choice">
              <xsd:enumeration value="NRC"/>
              <xsd:enumeration value="Humanitarian Data Protocol"/>
            </xsd:restriction>
          </xsd:simpleType>
        </xsd:union>
      </xsd:simpleType>
    </xsd:element>
    <xsd:element name="URL_x0028_ifneeded_x0029_" ma:index="26" nillable="true" ma:displayName="URL (if needed)" ma:format="Hyperlink" ma:internalName="URL_x0028_ifneeded_x0029_">
      <xsd:complexType>
        <xsd:complexContent>
          <xsd:extension base="dms:URL">
            <xsd:sequence>
              <xsd:element name="Url" type="dms:ValidUrl" minOccurs="0" nillable="true"/>
              <xsd:element name="Description" type="xsd:string" nillable="true"/>
            </xsd:sequence>
          </xsd:extension>
        </xsd:complexContent>
      </xsd:complexType>
    </xsd:element>
    <xsd:element name="Reportsummary" ma:index="27" nillable="true" ma:displayName="Report summary" ma:format="Dropdown" ma:internalName="Report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4e34d7-3a23-4db1-bd04-bac9aaa6e8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3ef795e-b81a-4ffc-9ea4-40ed7661b511}" ma:internalName="TaxCatchAll" ma:showField="CatchAllData" ma:web="d84e34d7-3a23-4db1-bd04-bac9aaa6e8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96677b0e-5047-4b5f-ac73-b9b2f2ac6276" xsi:nil="true"/>
    <lcf76f155ced4ddcb4097134ff3c332f xmlns="96677b0e-5047-4b5f-ac73-b9b2f2ac6276">
      <Terms xmlns="http://schemas.microsoft.com/office/infopath/2007/PartnerControls"/>
    </lcf76f155ced4ddcb4097134ff3c332f>
    <TaxCatchAll xmlns="d84e34d7-3a23-4db1-bd04-bac9aaa6e872" xsi:nil="true"/>
    <SharedWithUsers xmlns="d84e34d7-3a23-4db1-bd04-bac9aaa6e872">
      <UserInfo>
        <DisplayName>Moath Jafar</DisplayName>
        <AccountId>42</AccountId>
        <AccountType/>
      </UserInfo>
      <UserInfo>
        <DisplayName>Sara Shouib</DisplayName>
        <AccountId>3159</AccountId>
        <AccountType/>
      </UserInfo>
    </SharedWithUsers>
    <Reportsummary xmlns="96677b0e-5047-4b5f-ac73-b9b2f2ac6276" xsi:nil="true"/>
    <URL_x0028_ifneeded_x0029_ xmlns="96677b0e-5047-4b5f-ac73-b9b2f2ac6276">
      <Url xsi:nil="true"/>
      <Description xsi:nil="true"/>
    </URL_x0028_ifneeded_x0029_>
    <Organisation xmlns="96677b0e-5047-4b5f-ac73-b9b2f2ac62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023612-ACE3-4B67-9E08-A10F3C327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77b0e-5047-4b5f-ac73-b9b2f2ac6276"/>
    <ds:schemaRef ds:uri="d84e34d7-3a23-4db1-bd04-bac9aaa6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46A22-E92B-4205-BF45-F5719FA80C6A}">
  <ds:schemaRefs>
    <ds:schemaRef ds:uri="96677b0e-5047-4b5f-ac73-b9b2f2ac6276"/>
    <ds:schemaRef ds:uri="http://purl.org/dc/dcmitype/"/>
    <ds:schemaRef ds:uri="http://purl.org/dc/elements/1.1/"/>
    <ds:schemaRef ds:uri="http://schemas.microsoft.com/office/2006/metadata/properties"/>
    <ds:schemaRef ds:uri="d84e34d7-3a23-4db1-bd04-bac9aaa6e872"/>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7794EF-75FE-42AB-BAD2-F8FF8D3DB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7204</TotalTime>
  <Words>1520</Words>
  <Application>Microsoft Office PowerPoint</Application>
  <PresentationFormat>Widescreen</PresentationFormat>
  <Paragraphs>159</Paragraphs>
  <Slides>18</Slides>
  <Notes>11</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18</vt:i4>
      </vt:variant>
    </vt:vector>
  </HeadingPairs>
  <TitlesOfParts>
    <vt:vector size="42" baseType="lpstr">
      <vt:lpstr>Calibri</vt:lpstr>
      <vt:lpstr>Gill Sans</vt:lpstr>
      <vt:lpstr>Gill Sans MT</vt:lpstr>
      <vt:lpstr>Calibri Light</vt:lpstr>
      <vt:lpstr>Sabon Next LT</vt:lpstr>
      <vt:lpstr>Myriad Pro</vt:lpstr>
      <vt:lpstr>System Font Regular</vt:lpstr>
      <vt:lpstr>Wingdings</vt:lpstr>
      <vt:lpstr>Arial</vt:lpstr>
      <vt:lpstr>Sakkal Majalla</vt:lpstr>
      <vt:lpstr>Presentation Title</vt:lpstr>
      <vt:lpstr>2_Custom Design</vt:lpstr>
      <vt:lpstr>3_Custom Design</vt:lpstr>
      <vt:lpstr>4_Custom Design</vt:lpstr>
      <vt:lpstr>1_Text with Title with Network</vt:lpstr>
      <vt:lpstr>2_Text with Title with Network</vt:lpstr>
      <vt:lpstr>Text with Title</vt:lpstr>
      <vt:lpstr>1_Bullets with Title</vt:lpstr>
      <vt:lpstr>Thank You</vt:lpstr>
      <vt:lpstr>1_Presentation Title</vt:lpstr>
      <vt:lpstr>5_Custom Design</vt:lpstr>
      <vt:lpstr>6_Custom Design</vt:lpstr>
      <vt:lpstr>7_Custom Design</vt:lpstr>
      <vt:lpstr>1_Thank You</vt:lpstr>
      <vt:lpstr>مساعدات النقد والقسائم للنتائج الصحية: السعي لتحقيق التكامل</vt:lpstr>
      <vt:lpstr>PowerPoint Presentation</vt:lpstr>
      <vt:lpstr>المساعدات النقدية متعددة الأغراض: مخصص للنتائج على مستوى الأفراد / الأسر</vt:lpstr>
      <vt:lpstr>الصحة: مُقام على أساس نتيجة جماعية</vt:lpstr>
      <vt:lpstr>الاختلافات بين المساعدات النقدية متعددة الأغراض والصحة</vt:lpstr>
      <vt:lpstr>الفهم المتبادل؟</vt:lpstr>
      <vt:lpstr>PowerPoint Presentation</vt:lpstr>
      <vt:lpstr>ما زالت التحديات الجانبية  للعرض والطلب باقية</vt:lpstr>
      <vt:lpstr>أفغانستان 2020/2021</vt:lpstr>
      <vt:lpstr>PowerPoint Presentation</vt:lpstr>
      <vt:lpstr>PowerPoint Presentation</vt:lpstr>
      <vt:lpstr>تحليل عملية حصر المنجزات </vt:lpstr>
      <vt:lpstr>مساعدات النقد والقسائم لاستمرار الرعاية الصحية</vt:lpstr>
      <vt:lpstr>تعريف محتمل لمساعدات النقد والقسائم في قطاع الصحة ...</vt:lpstr>
      <vt:lpstr>النماذج الناشئة</vt:lpstr>
      <vt:lpstr>التوصيات</vt:lpstr>
      <vt:lpstr>موارد مفيدة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Antony Gray</dc:creator>
  <cp:lastModifiedBy>Feda'a Qatatshah</cp:lastModifiedBy>
  <cp:revision>243</cp:revision>
  <dcterms:created xsi:type="dcterms:W3CDTF">2020-11-25T07:23:34Z</dcterms:created>
  <dcterms:modified xsi:type="dcterms:W3CDTF">2022-11-28T11:51:31Z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0x01010095554EBF6D396C49BBB187F3A5D4AF65</vt:lpwstr>
  </property>
  <property fmtid="{D5CDD505-2E9C-101B-9397-08002B2CF9AE}" pid="3" name="MediaServiceImageTags">
    <vt:lpwstr/>
  </property>
</Properties>
</file>