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embeddedFontLst>
    <p:embeddedFont>
      <p:font typeface="WFBMQD+GillSansMT-Bold"/>
      <p:regular r:id="rId32"/>
    </p:embeddedFont>
    <p:embeddedFont>
      <p:font typeface="TFJTDR+GillSansMT"/>
      <p:regular r:id="rId33"/>
    </p:embeddedFont>
    <p:embeddedFont>
      <p:font typeface="PFUIPL+ArialMT"/>
      <p:regular r:id="rId3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font" Target="fonts/font1.fntdata" /><Relationship Id="rId33" Type="http://schemas.openxmlformats.org/officeDocument/2006/relationships/font" Target="fonts/font2.fntdata" /><Relationship Id="rId34" Type="http://schemas.openxmlformats.org/officeDocument/2006/relationships/font" Target="fonts/font3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11081" y="1315780"/>
            <a:ext cx="9777832" cy="1490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OVERCOMING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BARRIERS</a:t>
            </a:r>
            <a:r>
              <a:rPr dirty="0" sz="2600" spc="37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TO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HEALTH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OUTCOMES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IN</a:t>
            </a:r>
          </a:p>
          <a:p>
            <a:pPr marL="0" marR="0">
              <a:lnSpc>
                <a:spcPts val="2808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HUMANITARIAN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CRISES: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WHAT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ROLE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CAN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CASH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AND</a:t>
            </a:r>
          </a:p>
          <a:p>
            <a:pPr marL="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VOUCHER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ASSISTANCE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PLAY?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THE</a:t>
            </a:r>
            <a:r>
              <a:rPr dirty="0" sz="2600" spc="31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RESPONSE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OPTIONS</a:t>
            </a:r>
          </a:p>
          <a:p>
            <a:pPr marL="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ANALYSIS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2600" b="1">
                <a:solidFill>
                  <a:srgbClr val="ffffff"/>
                </a:solidFill>
                <a:latin typeface="WFBMQD+GillSansMT-Bold"/>
                <a:cs typeface="WFBMQD+GillSansMT-Bold"/>
              </a:rPr>
              <a:t>TOOL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1081" y="3356569"/>
            <a:ext cx="1581835" cy="417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85"/>
              </a:lnSpc>
              <a:spcBef>
                <a:spcPts val="0"/>
              </a:spcBef>
              <a:spcAft>
                <a:spcPts val="0"/>
              </a:spcAft>
            </a:pPr>
            <a:r>
              <a:rPr dirty="0" sz="2600">
                <a:solidFill>
                  <a:srgbClr val="ffffff"/>
                </a:solidFill>
                <a:latin typeface="TFJTDR+GillSansMT"/>
                <a:cs typeface="TFJTDR+GillSansMT"/>
              </a:rPr>
              <a:t>JULY</a:t>
            </a:r>
            <a:r>
              <a:rPr dirty="0" sz="26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600">
                <a:solidFill>
                  <a:srgbClr val="ffffff"/>
                </a:solidFill>
                <a:latin typeface="TFJTDR+GillSansMT"/>
                <a:cs typeface="TFJTDR+GillSansMT"/>
              </a:rPr>
              <a:t>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1082" y="3630963"/>
            <a:ext cx="7697436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GLOBAL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HEALTH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CLUSTER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–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CASH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TASK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ffffff"/>
                </a:solidFill>
                <a:latin typeface="TFJTDR+GillSansMT"/>
                <a:cs typeface="TFJTDR+GillSansMT"/>
              </a:rPr>
              <a:t>TEAM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4116" y="534623"/>
            <a:ext cx="732683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RELATED</a:t>
            </a:r>
            <a:r>
              <a:rPr dirty="0" sz="3000" spc="-70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AFFORDABILITY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18921" y="1452784"/>
            <a:ext cx="1177503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c2326"/>
                </a:solidFill>
                <a:latin typeface="WFBMQD+GillSansMT-Bold"/>
                <a:cs typeface="WFBMQD+GillSansMT-Bold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8841" y="1457674"/>
            <a:ext cx="1029388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c2326"/>
                </a:solidFill>
                <a:latin typeface="WFBMQD+GillSansMT-Bold"/>
                <a:cs typeface="WFBMQD+GillSansMT-Bold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17078" y="2307247"/>
            <a:ext cx="3205864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37485" y="2327662"/>
            <a:ext cx="3205864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30382" y="2822526"/>
            <a:ext cx="1166328" cy="10657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4325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WFBMQD+GillSansMT-Bold"/>
                <a:cs typeface="WFBMQD+GillSansMT-Bold"/>
              </a:rPr>
              <a:t>Are</a:t>
            </a:r>
          </a:p>
          <a:p>
            <a:pPr marL="108743" marR="0">
              <a:lnSpc>
                <a:spcPts val="1971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WFBMQD+GillSansMT-Bold"/>
                <a:cs typeface="WFBMQD+GillSansMT-Bold"/>
              </a:rPr>
              <a:t>services</a:t>
            </a:r>
          </a:p>
          <a:p>
            <a:pPr marL="0" marR="0">
              <a:lnSpc>
                <a:spcPts val="1971"/>
              </a:lnSpc>
              <a:spcBef>
                <a:spcPts val="68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WFBMQD+GillSansMT-Bold"/>
                <a:cs typeface="WFBMQD+GillSansMT-Bold"/>
              </a:rPr>
              <a:t>affordable</a:t>
            </a:r>
          </a:p>
          <a:p>
            <a:pPr marL="465931" marR="0">
              <a:lnSpc>
                <a:spcPts val="1971"/>
              </a:lnSpc>
              <a:spcBef>
                <a:spcPts val="18"/>
              </a:spcBef>
              <a:spcAft>
                <a:spcPts val="0"/>
              </a:spcAft>
            </a:pPr>
            <a:r>
              <a:rPr dirty="0" sz="1700" b="1">
                <a:solidFill>
                  <a:srgbClr val="ffffff"/>
                </a:solidFill>
                <a:latin typeface="WFBMQD+GillSansMT-Bold"/>
                <a:cs typeface="WFBMQD+GillSansMT-Bold"/>
              </a:rPr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51255" y="3481114"/>
            <a:ext cx="3211079" cy="106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Vouchers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direct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care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costs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selected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Cash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transportation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other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indirect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costs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729801" y="3481114"/>
            <a:ext cx="3595382" cy="106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Reduce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reliance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user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fees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through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public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funding,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pooling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fund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Create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insurance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coverage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most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vulnerable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51255" y="4517434"/>
            <a:ext cx="2342248" cy="548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health-related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commodities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29801" y="4517434"/>
            <a:ext cx="3707816" cy="548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Contracting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purchasing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Equity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Fund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1255" y="5035594"/>
            <a:ext cx="3235044" cy="807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Equity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Funds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MPC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opportunity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cost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or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meet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basic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needs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29801" y="5035594"/>
            <a:ext cx="3795687" cy="106629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Financial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protection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most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vulnerable;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exemptions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pay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user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fees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Incentives,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hardship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allowance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work-force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2857" y="502229"/>
            <a:ext cx="7214437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REALTED</a:t>
            </a:r>
            <a:r>
              <a:rPr dirty="0" sz="3000" spc="-70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ACCESSABILITY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8695" y="1396578"/>
            <a:ext cx="1177503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c2326"/>
                </a:solidFill>
                <a:latin typeface="WFBMQD+GillSansMT-Bold"/>
                <a:cs typeface="WFBMQD+GillSansMT-Bold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8841" y="1457674"/>
            <a:ext cx="1029388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c2326"/>
                </a:solidFill>
                <a:latin typeface="WFBMQD+GillSansMT-Bold"/>
                <a:cs typeface="WFBMQD+GillSansMT-Bold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8820" y="2321419"/>
            <a:ext cx="3038759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socio-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cultural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79524" y="2303957"/>
            <a:ext cx="3731187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socio-cultural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66883" y="2852596"/>
            <a:ext cx="1169987" cy="1005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9406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WFBMQD+GillSansMT-Bold"/>
                <a:cs typeface="WFBMQD+GillSansMT-Bold"/>
              </a:rPr>
              <a:t>Are</a:t>
            </a:r>
          </a:p>
          <a:p>
            <a:pPr marL="134937" marR="0">
              <a:lnSpc>
                <a:spcPts val="1855"/>
              </a:lnSpc>
              <a:spcBef>
                <a:spcPts val="1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WFBMQD+GillSansMT-Bold"/>
                <a:cs typeface="WFBMQD+GillSansMT-Bold"/>
              </a:rPr>
              <a:t>services</a:t>
            </a:r>
          </a:p>
          <a:p>
            <a:pPr marL="0" marR="0">
              <a:lnSpc>
                <a:spcPts val="1855"/>
              </a:lnSpc>
              <a:spcBef>
                <a:spcPts val="1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WFBMQD+GillSansMT-Bold"/>
                <a:cs typeface="WFBMQD+GillSansMT-Bold"/>
              </a:rPr>
              <a:t>acceptable</a:t>
            </a:r>
          </a:p>
          <a:p>
            <a:pPr marL="472281" marR="0">
              <a:lnSpc>
                <a:spcPts val="1855"/>
              </a:lnSpc>
              <a:spcBef>
                <a:spcPts val="1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WFBMQD+GillSansMT-Bold"/>
                <a:cs typeface="WFBMQD+GillSansMT-Bold"/>
              </a:rPr>
              <a:t>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6138" y="3534698"/>
            <a:ext cx="3480308" cy="262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Address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seeking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behavior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Awareness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campaigns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quality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up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complaint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mechanisms</a:t>
            </a:r>
          </a:p>
          <a:p>
            <a:pPr marL="0" marR="0">
              <a:lnSpc>
                <a:spcPts val="1955"/>
              </a:lnSpc>
              <a:spcBef>
                <a:spcPts val="6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Patient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–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community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representation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committees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has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potential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indirectly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impact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socio-cultural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when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cost/financial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removed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40929" y="3563515"/>
            <a:ext cx="3967543" cy="262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Train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workers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culturally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gender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sensitive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care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adequate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number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female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staff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privacy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confidentiality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Provide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appropriate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language</a:t>
            </a:r>
          </a:p>
          <a:p>
            <a:pPr marL="0" marR="0">
              <a:lnSpc>
                <a:spcPts val="1955"/>
              </a:lnSpc>
              <a:spcBef>
                <a:spcPts val="6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up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independent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complain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mechanisms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Integrate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traditional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systems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4116" y="563660"/>
            <a:ext cx="6853310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RELATED</a:t>
            </a:r>
            <a:r>
              <a:rPr dirty="0" sz="3000" spc="-70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UTILIZATION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8695" y="1396578"/>
            <a:ext cx="1177503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c2326"/>
                </a:solidFill>
                <a:latin typeface="WFBMQD+GillSansMT-Bold"/>
                <a:cs typeface="WFBMQD+GillSansMT-Bold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8841" y="1457674"/>
            <a:ext cx="1029388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c2326"/>
                </a:solidFill>
                <a:latin typeface="WFBMQD+GillSansMT-Bold"/>
                <a:cs typeface="WFBMQD+GillSansMT-Bold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8068" y="2174637"/>
            <a:ext cx="3374745" cy="300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utilization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08808" y="2174637"/>
            <a:ext cx="3264052" cy="3006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 spc="-28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7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7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00000"/>
                </a:solidFill>
                <a:latin typeface="TFJTDR+GillSansMT"/>
                <a:cs typeface="TFJTDR+GillSansMT"/>
              </a:rPr>
              <a:t>utilization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54739" y="2444338"/>
            <a:ext cx="995027" cy="851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6693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Are</a:t>
            </a:r>
          </a:p>
          <a:p>
            <a:pPr marL="0" marR="0">
              <a:lnSpc>
                <a:spcPts val="2087"/>
              </a:lnSpc>
              <a:spcBef>
                <a:spcPts val="2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services</a:t>
            </a:r>
          </a:p>
          <a:p>
            <a:pPr marL="132556" marR="0">
              <a:lnSpc>
                <a:spcPts val="2087"/>
              </a:lnSpc>
              <a:spcBef>
                <a:spcPts val="7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used?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77862" y="2982953"/>
            <a:ext cx="3472536" cy="26207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Train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workers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culturally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gender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sensitive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care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adequate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number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female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staff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privacy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confidentiality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Provide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appropriate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language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up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independent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complain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mechanisms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2148" y="3036285"/>
            <a:ext cx="3268993" cy="2879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Address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seeking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behavior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Awareness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campaigns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quality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up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complaint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mechanisms</a:t>
            </a:r>
          </a:p>
          <a:p>
            <a:pPr marL="0" marR="0">
              <a:lnSpc>
                <a:spcPts val="1955"/>
              </a:lnSpc>
              <a:spcBef>
                <a:spcPts val="6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Patient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–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community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representation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committees</a:t>
            </a:r>
          </a:p>
          <a:p>
            <a:pPr marL="0" marR="0">
              <a:lnSpc>
                <a:spcPts val="1955"/>
              </a:lnSpc>
              <a:spcBef>
                <a:spcPts val="6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has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potential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indirectly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impact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socio-cultural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when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cost/financial</a:t>
            </a:r>
          </a:p>
          <a:p>
            <a:pPr marL="171450" marR="0">
              <a:lnSpc>
                <a:spcPts val="1952"/>
              </a:lnSpc>
              <a:spcBef>
                <a:spcPts val="8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removed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77862" y="5573752"/>
            <a:ext cx="2891764" cy="548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Integrate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traditional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systems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34966" y="489761"/>
            <a:ext cx="775043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2800" spc="-6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RELATED</a:t>
            </a:r>
            <a:r>
              <a:rPr dirty="0" sz="2800" spc="-6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2800" spc="-68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EFFECTIVE</a:t>
            </a:r>
            <a:r>
              <a:rPr dirty="0" sz="2800" spc="-68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COVERAGE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28695" y="1396578"/>
            <a:ext cx="1177503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00000"/>
                </a:solidFill>
                <a:latin typeface="WFBMQD+GillSansMT-Bold"/>
                <a:cs typeface="WFBMQD+GillSansMT-Bold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428841" y="1457674"/>
            <a:ext cx="1029388" cy="2884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1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 b="1">
                <a:solidFill>
                  <a:srgbClr val="c00000"/>
                </a:solidFill>
                <a:latin typeface="WFBMQD+GillSansMT-Bold"/>
                <a:cs typeface="WFBMQD+GillSansMT-Bold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4965" y="2275825"/>
            <a:ext cx="3323768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08808" y="2301257"/>
            <a:ext cx="3323768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7318" y="2869465"/>
            <a:ext cx="491635" cy="25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08068" y="3098065"/>
            <a:ext cx="1191959" cy="9448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8275" marR="0">
              <a:lnSpc>
                <a:spcPts val="1739"/>
              </a:lnSpc>
              <a:spcBef>
                <a:spcPts val="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services</a:t>
            </a:r>
          </a:p>
          <a:p>
            <a:pPr marL="143668" marR="0">
              <a:lnSpc>
                <a:spcPts val="173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effective</a:t>
            </a:r>
          </a:p>
          <a:p>
            <a:pPr marL="0" marR="0">
              <a:lnSpc>
                <a:spcPts val="173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and</a:t>
            </a: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of</a:t>
            </a: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 </a:t>
            </a: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good</a:t>
            </a:r>
          </a:p>
          <a:p>
            <a:pPr marL="181768" marR="0">
              <a:lnSpc>
                <a:spcPts val="1739"/>
              </a:lnSpc>
              <a:spcBef>
                <a:spcPts val="60"/>
              </a:spcBef>
              <a:spcAft>
                <a:spcPts val="0"/>
              </a:spcAft>
            </a:pPr>
            <a:r>
              <a:rPr dirty="0" sz="1500" b="1">
                <a:solidFill>
                  <a:srgbClr val="ffffff"/>
                </a:solidFill>
                <a:latin typeface="WFBMQD+GillSansMT-Bold"/>
                <a:cs typeface="WFBMQD+GillSansMT-Bold"/>
              </a:rPr>
              <a:t>quality?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14353" y="3482803"/>
            <a:ext cx="194639" cy="3100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feffff"/>
                </a:solidFill>
                <a:latin typeface="PFUIPL+ArialMT"/>
                <a:cs typeface="PFUIPL+ArialMT"/>
              </a:rPr>
              <a:t>•</a:t>
            </a:r>
          </a:p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feffff"/>
                </a:solidFill>
                <a:latin typeface="PFUIPL+ArialMT"/>
                <a:cs typeface="PFUIPL+ArialMT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85804" y="3506299"/>
            <a:ext cx="2355528" cy="289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Community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support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for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adherence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to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treatment</a:t>
            </a:r>
          </a:p>
          <a:p>
            <a:pPr marL="0" marR="0">
              <a:lnSpc>
                <a:spcPts val="900"/>
              </a:lnSpc>
              <a:spcBef>
                <a:spcPts val="179"/>
              </a:spcBef>
              <a:spcAft>
                <a:spcPts val="0"/>
              </a:spcAft>
            </a:pP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Set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up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complaint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mechanism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4353" y="3766468"/>
            <a:ext cx="3221585" cy="2223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commodities</a:t>
            </a:r>
          </a:p>
          <a:p>
            <a:pPr marL="17145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linked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promotion</a:t>
            </a:r>
          </a:p>
          <a:p>
            <a:pPr marL="0" marR="0">
              <a:lnSpc>
                <a:spcPts val="2067"/>
              </a:lnSpc>
              <a:spcBef>
                <a:spcPts val="7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Vouchers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that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include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quality</a:t>
            </a:r>
          </a:p>
          <a:p>
            <a:pPr marL="17145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standards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contract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</a:p>
          <a:p>
            <a:pPr marL="171450" marR="0">
              <a:lnSpc>
                <a:spcPts val="2067"/>
              </a:lnSpc>
              <a:spcBef>
                <a:spcPts val="9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provider</a:t>
            </a:r>
          </a:p>
          <a:p>
            <a:pPr marL="0" marR="0">
              <a:lnSpc>
                <a:spcPts val="2067"/>
              </a:lnSpc>
              <a:spcBef>
                <a:spcPts val="2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Cash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referral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transport</a:t>
            </a:r>
          </a:p>
          <a:p>
            <a:pPr marL="0" marR="0">
              <a:lnSpc>
                <a:spcPts val="2067"/>
              </a:lnSpc>
              <a:spcBef>
                <a:spcPts val="7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Cash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other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increased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costs</a:t>
            </a:r>
          </a:p>
          <a:p>
            <a:pPr marL="17145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linked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diagnosis/treatment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47574" y="3778406"/>
            <a:ext cx="3276219" cy="1675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Improve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referral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pathways</a:t>
            </a:r>
          </a:p>
          <a:p>
            <a:pPr marL="0" marR="0">
              <a:lnSpc>
                <a:spcPts val="2067"/>
              </a:lnSpc>
              <a:spcBef>
                <a:spcPts val="2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Increase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staff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patient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safety</a:t>
            </a:r>
          </a:p>
          <a:p>
            <a:pPr marL="0" marR="0">
              <a:lnSpc>
                <a:spcPts val="2067"/>
              </a:lnSpc>
              <a:spcBef>
                <a:spcPts val="2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Training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adherence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</a:p>
          <a:p>
            <a:pPr marL="171450" marR="0">
              <a:lnSpc>
                <a:spcPts val="2067"/>
              </a:lnSpc>
              <a:spcBef>
                <a:spcPts val="9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treatment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protocols,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</a:p>
          <a:p>
            <a:pPr marL="171450" marR="0">
              <a:lnSpc>
                <a:spcPts val="2067"/>
              </a:lnSpc>
              <a:spcBef>
                <a:spcPts val="9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communicating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patients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</a:p>
          <a:p>
            <a:pPr marL="17145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treatments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47574" y="5424326"/>
            <a:ext cx="2305128" cy="577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850" spc="24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Quality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improvement</a:t>
            </a:r>
          </a:p>
          <a:p>
            <a:pPr marL="17145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65b82"/>
                </a:solidFill>
                <a:latin typeface="TFJTDR+GillSansMT"/>
                <a:cs typeface="TFJTDR+GillSansMT"/>
              </a:rPr>
              <a:t>processes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2941" y="536008"/>
            <a:ext cx="10053676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HOW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CAN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CVA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FOR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HEALTH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SUPPORT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HEALTH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c00000"/>
                </a:solidFill>
                <a:latin typeface="Calibri"/>
                <a:cs typeface="Calibri"/>
              </a:rPr>
              <a:t>OUTCOMES?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6935" y="1764293"/>
            <a:ext cx="2408227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DIRECT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EFFECTS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0168" y="1748734"/>
            <a:ext cx="2722171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INDIRECT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EFFECTS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72933" y="2337819"/>
            <a:ext cx="3528597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12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Reduce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27674" y="2373943"/>
            <a:ext cx="3471447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Reduce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72933" y="3069339"/>
            <a:ext cx="3525854" cy="1121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12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Ensure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medicines</a:t>
            </a:r>
          </a:p>
          <a:p>
            <a:pPr marL="0" marR="0">
              <a:lnSpc>
                <a:spcPts val="2756"/>
              </a:lnSpc>
              <a:spcBef>
                <a:spcPts val="2938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12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Access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goods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27674" y="3105463"/>
            <a:ext cx="3468705" cy="1121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Ensure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medicines</a:t>
            </a:r>
          </a:p>
          <a:p>
            <a:pPr marL="0" marR="0">
              <a:lnSpc>
                <a:spcPts val="2756"/>
              </a:lnSpc>
              <a:spcBef>
                <a:spcPts val="2938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Access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goods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72933" y="4532379"/>
            <a:ext cx="3215334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123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Incentive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utilization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27674" y="4568503"/>
            <a:ext cx="3158184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Incentive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utilization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15833" y="4900018"/>
            <a:ext cx="2536009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(vouchers)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13424" y="4936142"/>
            <a:ext cx="2536010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(vouchers)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45916" y="2476857"/>
            <a:ext cx="5970458" cy="2479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62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SELECTING</a:t>
            </a: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 </a:t>
            </a: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THE</a:t>
            </a:r>
          </a:p>
          <a:p>
            <a:pPr marL="341312" marR="0">
              <a:lnSpc>
                <a:spcPts val="6262"/>
              </a:lnSpc>
              <a:spcBef>
                <a:spcPts val="167"/>
              </a:spcBef>
              <a:spcAft>
                <a:spcPts val="0"/>
              </a:spcAft>
            </a:pP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APPROPRIATE</a:t>
            </a:r>
          </a:p>
          <a:p>
            <a:pPr marL="152660" marR="0">
              <a:lnSpc>
                <a:spcPts val="6262"/>
              </a:lnSpc>
              <a:spcBef>
                <a:spcPts val="217"/>
              </a:spcBef>
              <a:spcAft>
                <a:spcPts val="0"/>
              </a:spcAft>
            </a:pP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CVA</a:t>
            </a: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 </a:t>
            </a:r>
            <a:r>
              <a:rPr dirty="0" sz="5400" b="1">
                <a:solidFill>
                  <a:srgbClr val="c91619"/>
                </a:solidFill>
                <a:latin typeface="WFBMQD+GillSansMT-Bold"/>
                <a:cs typeface="WFBMQD+GillSansMT-Bold"/>
              </a:rPr>
              <a:t>MODALITY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77206" y="495499"/>
            <a:ext cx="8777175" cy="53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VOUCHERS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&amp;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HEALTH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EQUITY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FUNDS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8991" y="2358597"/>
            <a:ext cx="237938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3333"/>
                </a:solidFill>
                <a:latin typeface="Calibri"/>
                <a:cs typeface="Calibri"/>
              </a:rPr>
              <a:t>-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21369" y="806418"/>
            <a:ext cx="11052812" cy="4799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479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PROS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&amp;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CONS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OF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VOUCHER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&amp;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HEALTH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EQUITY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000" b="1">
                <a:solidFill>
                  <a:srgbClr val="c00000"/>
                </a:solidFill>
                <a:latin typeface="WFBMQD+GillSansMT-Bold"/>
                <a:cs typeface="WFBMQD+GillSansMT-Bold"/>
              </a:rPr>
              <a:t>FUNDS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58063" y="1510567"/>
            <a:ext cx="1095523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65b82"/>
                </a:solidFill>
                <a:latin typeface="WFBMQD+GillSansMT-Bold"/>
                <a:cs typeface="WFBMQD+GillSansMT-Bold"/>
              </a:rPr>
              <a:t>CONS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1070" y="1533456"/>
            <a:ext cx="1009352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65b82"/>
                </a:solidFill>
                <a:latin typeface="WFBMQD+GillSansMT-Bold"/>
                <a:cs typeface="WFBMQD+GillSansMT-Bold"/>
              </a:rPr>
              <a:t>PROS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5268" y="2102298"/>
            <a:ext cx="3463291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Ensure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69046" y="2146991"/>
            <a:ext cx="2986582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Takes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time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up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41018" y="2469937"/>
            <a:ext cx="1813183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care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received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55268" y="3199578"/>
            <a:ext cx="3822577" cy="1121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Reduce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risk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beneficiaries</a:t>
            </a:r>
          </a:p>
          <a:p>
            <a:pPr marL="285750" marR="0">
              <a:lnSpc>
                <a:spcPts val="2756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paying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higher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costs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for</a:t>
            </a:r>
          </a:p>
          <a:p>
            <a:pPr marL="285750" marR="0">
              <a:lnSpc>
                <a:spcPts val="275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55268" y="4662618"/>
            <a:ext cx="3042362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positive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effect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41018" y="5030257"/>
            <a:ext cx="2525196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capacity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2220" y="506960"/>
            <a:ext cx="10790659" cy="53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CONDITIONAL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CASH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FOR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HEALTH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OUTCOMES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0219" y="610406"/>
            <a:ext cx="8914922" cy="53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PROS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&amp;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CONS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OF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CONDITIONAL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CASH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55246" y="1487962"/>
            <a:ext cx="1009352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65b82"/>
                </a:solidFill>
                <a:latin typeface="WFBMQD+GillSansMT-Bold"/>
                <a:cs typeface="WFBMQD+GillSansMT-Bold"/>
              </a:rPr>
              <a:t>PROS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33645" y="1536543"/>
            <a:ext cx="1095523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65b82"/>
                </a:solidFill>
                <a:latin typeface="WFBMQD+GillSansMT-Bold"/>
                <a:cs typeface="WFBMQD+GillSansMT-Bold"/>
              </a:rPr>
              <a:t>CONS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7931" y="2160765"/>
            <a:ext cx="3453232" cy="1121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Increase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coverage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  <a:p>
            <a:pPr marL="285750" marR="0">
              <a:lnSpc>
                <a:spcPts val="2756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and/or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adherence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</a:p>
          <a:p>
            <a:pPr marL="285750" marR="0">
              <a:lnSpc>
                <a:spcPts val="275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programs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1339" y="2211031"/>
            <a:ext cx="3416424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Monitoring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time-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27089" y="2578670"/>
            <a:ext cx="1460450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consuming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1339" y="3308311"/>
            <a:ext cx="3817163" cy="1487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Conditionality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may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not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</a:t>
            </a:r>
          </a:p>
          <a:p>
            <a:pPr marL="285750" marR="0">
              <a:lnSpc>
                <a:spcPts val="2756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met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due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factors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beyond</a:t>
            </a:r>
          </a:p>
          <a:p>
            <a:pPr marL="285750" marR="0">
              <a:lnSpc>
                <a:spcPts val="275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control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patient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–</a:t>
            </a:r>
          </a:p>
          <a:p>
            <a:pPr marL="285750" marR="0">
              <a:lnSpc>
                <a:spcPts val="275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however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this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877931" y="3623805"/>
            <a:ext cx="2650694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Behavioral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change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27089" y="4773230"/>
            <a:ext cx="2739848" cy="7539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addressed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during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</a:p>
          <a:p>
            <a:pPr marL="0" marR="0">
              <a:lnSpc>
                <a:spcPts val="2756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assessment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phase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0872" y="496665"/>
            <a:ext cx="10842349" cy="5093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1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UNCONDITIONAL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 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CASH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 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FOR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 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HEALTH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 </a:t>
            </a:r>
            <a:r>
              <a:rPr dirty="0" sz="3200" b="1">
                <a:solidFill>
                  <a:srgbClr val="c91619"/>
                </a:solidFill>
                <a:latin typeface="WFBMQD+GillSansMT-Bold"/>
                <a:cs typeface="WFBMQD+GillSansMT-Bold"/>
              </a:rPr>
              <a:t>OUTCOMES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80177" y="725868"/>
            <a:ext cx="9634732" cy="53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942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PROS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&amp;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CONS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OF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UNCONDITIONAL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 </a:t>
            </a:r>
            <a:r>
              <a:rPr dirty="0" sz="3400" b="1">
                <a:solidFill>
                  <a:srgbClr val="c00000"/>
                </a:solidFill>
                <a:latin typeface="WFBMQD+GillSansMT-Bold"/>
                <a:cs typeface="WFBMQD+GillSansMT-Bold"/>
              </a:rPr>
              <a:t>CASH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69937" y="1781063"/>
            <a:ext cx="1095523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65b82"/>
                </a:solidFill>
                <a:latin typeface="WFBMQD+GillSansMT-Bold"/>
                <a:cs typeface="WFBMQD+GillSansMT-Bold"/>
              </a:rPr>
              <a:t>CONS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4844" y="1844316"/>
            <a:ext cx="1009352" cy="3915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65b82"/>
                </a:solidFill>
                <a:latin typeface="WFBMQD+GillSansMT-Bold"/>
                <a:cs typeface="WFBMQD+GillSansMT-Bold"/>
              </a:rPr>
              <a:t>PROS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4641" y="2622702"/>
            <a:ext cx="3200853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Cash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linked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specific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983958" y="2674124"/>
            <a:ext cx="3718031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cannot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ensured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70391" y="2990341"/>
            <a:ext cx="1585498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need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83958" y="3405644"/>
            <a:ext cx="3732965" cy="1121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May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prioritize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other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needs</a:t>
            </a:r>
          </a:p>
          <a:p>
            <a:pPr marL="285750" marR="0">
              <a:lnSpc>
                <a:spcPts val="2756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not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linked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with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other</a:t>
            </a:r>
          </a:p>
          <a:p>
            <a:pPr marL="285750" marR="0">
              <a:lnSpc>
                <a:spcPts val="275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84641" y="3719982"/>
            <a:ext cx="2510557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70391" y="4087621"/>
            <a:ext cx="1127075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56311" y="536008"/>
            <a:ext cx="10227209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HOW</a:t>
            </a:r>
            <a:r>
              <a:rPr dirty="0" sz="3200" spc="-75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CAN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CVA</a:t>
            </a:r>
            <a:r>
              <a:rPr dirty="0" sz="3200" spc="-79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FOR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HEALTH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SUPPORT</a:t>
            </a:r>
            <a:r>
              <a:rPr dirty="0" sz="3200" spc="-75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HEALTH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OUTCOMES?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68182" y="1949098"/>
            <a:ext cx="2408227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DIRECT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EFFECTS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44674" y="1950718"/>
            <a:ext cx="2722171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INDIRECT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65b82"/>
                </a:solidFill>
                <a:latin typeface="TFJTDR+GillSansMT"/>
                <a:cs typeface="TFJTDR+GillSansMT"/>
              </a:rPr>
              <a:t>EFFECTS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63695" y="2558953"/>
            <a:ext cx="3309294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Increase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availability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27673" y="2587838"/>
            <a:ext cx="3471447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Reduce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49445" y="2926592"/>
            <a:ext cx="2525197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capacity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27673" y="3319358"/>
            <a:ext cx="3468705" cy="1121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Ensure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medicines</a:t>
            </a:r>
          </a:p>
          <a:p>
            <a:pPr marL="0" marR="0">
              <a:lnSpc>
                <a:spcPts val="2756"/>
              </a:lnSpc>
              <a:spcBef>
                <a:spcPts val="2938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Access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goods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63695" y="3656233"/>
            <a:ext cx="2688111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Ensure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quality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49445" y="4023872"/>
            <a:ext cx="3356764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effectiveness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treatment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263695" y="4753513"/>
            <a:ext cx="3772052" cy="11215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When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given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MPC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can</a:t>
            </a:r>
          </a:p>
          <a:p>
            <a:pPr marL="285750" marR="0">
              <a:lnSpc>
                <a:spcPts val="2756"/>
              </a:lnSpc>
              <a:spcBef>
                <a:spcPts val="7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contribute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better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</a:p>
          <a:p>
            <a:pPr marL="285750" marR="0">
              <a:lnSpc>
                <a:spcPts val="2756"/>
              </a:lnSpc>
              <a:spcBef>
                <a:spcPts val="12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outcomes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27673" y="4782398"/>
            <a:ext cx="3158184" cy="3900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c00000"/>
                </a:solidFill>
                <a:latin typeface="PFUIPL+ArialMT"/>
                <a:cs typeface="PFUIPL+ArialMT"/>
              </a:rPr>
              <a:t>•</a:t>
            </a:r>
            <a:r>
              <a:rPr dirty="0" sz="2450" spc="78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Incentive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utilization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13423" y="5150037"/>
            <a:ext cx="2536010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(vouchers)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7922" y="619654"/>
            <a:ext cx="8241241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WHERE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CAN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YOU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FIND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OUT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c91619"/>
                </a:solidFill>
                <a:latin typeface="Calibri"/>
                <a:cs typeface="Calibri"/>
              </a:rPr>
              <a:t>MORE?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922" y="1587295"/>
            <a:ext cx="10753275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CALP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has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series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webinars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on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cash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voucher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assistance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health.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922" y="2098344"/>
            <a:ext cx="11051809" cy="830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Sign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up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our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newsletters,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follow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us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on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YouTube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or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other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channels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find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out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more.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7150" y="1748374"/>
            <a:ext cx="4607058" cy="9132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9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>
                <a:solidFill>
                  <a:srgbClr val="ffffff"/>
                </a:solidFill>
                <a:latin typeface="TFJTDR+GillSansMT"/>
                <a:cs typeface="TFJTDR+GillSansMT"/>
              </a:rPr>
              <a:t>THANK</a:t>
            </a:r>
            <a:r>
              <a:rPr dirty="0" sz="6000">
                <a:solidFill>
                  <a:srgbClr val="ffffff"/>
                </a:solidFill>
                <a:latin typeface="TFJTDR+GillSansMT"/>
                <a:cs typeface="TFJTDR+GillSansMT"/>
              </a:rPr>
              <a:t> </a:t>
            </a:r>
            <a:r>
              <a:rPr dirty="0" sz="6000">
                <a:solidFill>
                  <a:srgbClr val="ffffff"/>
                </a:solidFill>
                <a:latin typeface="TFJTDR+GillSansMT"/>
                <a:cs typeface="TFJTDR+GillSansMT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4843" y="2902068"/>
            <a:ext cx="3411841" cy="8256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201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effff"/>
                </a:solidFill>
                <a:latin typeface="TFJTDR+GillSansMT"/>
                <a:cs typeface="TFJTDR+GillSansMT"/>
              </a:rPr>
              <a:t>for</a:t>
            </a:r>
            <a:r>
              <a:rPr dirty="0" sz="5400">
                <a:solidFill>
                  <a:srgbClr val="feffff"/>
                </a:solidFill>
                <a:latin typeface="TFJTDR+GillSansMT"/>
                <a:cs typeface="TFJTDR+GillSansMT"/>
              </a:rPr>
              <a:t> </a:t>
            </a:r>
            <a:r>
              <a:rPr dirty="0" sz="5400">
                <a:solidFill>
                  <a:srgbClr val="feffff"/>
                </a:solidFill>
                <a:latin typeface="TFJTDR+GillSansMT"/>
                <a:cs typeface="TFJTDR+GillSansMT"/>
              </a:rPr>
              <a:t>listening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6520" y="594493"/>
            <a:ext cx="2899469" cy="388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effff"/>
                </a:solidFill>
                <a:latin typeface="TFJTDR+GillSansMT"/>
                <a:cs typeface="TFJTDR+GillSansMT"/>
              </a:rPr>
              <a:t>www.calpnetwork.org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6003" y="1012087"/>
            <a:ext cx="6720891" cy="2262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91619"/>
                </a:solidFill>
                <a:latin typeface="Calibri"/>
                <a:cs typeface="Calibri"/>
              </a:rPr>
              <a:t>OUTLINE</a:t>
            </a:r>
            <a:r>
              <a:rPr dirty="0" sz="4400" spc="-10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c91619"/>
                </a:solidFill>
                <a:latin typeface="Calibri"/>
                <a:cs typeface="Calibri"/>
              </a:rPr>
              <a:t>OF</a:t>
            </a:r>
            <a:r>
              <a:rPr dirty="0" sz="4400" spc="-109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4400" b="1">
                <a:solidFill>
                  <a:srgbClr val="c91619"/>
                </a:solidFill>
                <a:latin typeface="Calibri"/>
                <a:cs typeface="Calibri"/>
              </a:rPr>
              <a:t>PRESENTATION</a:t>
            </a:r>
          </a:p>
          <a:p>
            <a:pPr marL="0" marR="0">
              <a:lnSpc>
                <a:spcPts val="3215"/>
              </a:lnSpc>
              <a:spcBef>
                <a:spcPts val="317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•</a:t>
            </a:r>
            <a:r>
              <a:rPr dirty="0" sz="2850" spc="65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Review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Tanahasi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framework</a:t>
            </a:r>
          </a:p>
          <a:p>
            <a:pPr marL="0" marR="0">
              <a:lnSpc>
                <a:spcPts val="3215"/>
              </a:lnSpc>
              <a:spcBef>
                <a:spcPts val="3494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•</a:t>
            </a:r>
            <a:r>
              <a:rPr dirty="0" sz="2850" spc="65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Introduce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response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option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analysis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tool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003" y="3680435"/>
            <a:ext cx="8992022" cy="44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•</a:t>
            </a:r>
            <a:r>
              <a:rPr dirty="0" sz="2850" spc="65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Outline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different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related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66603" y="4108389"/>
            <a:ext cx="5478222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outcomes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using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same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framework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6003" y="4960595"/>
            <a:ext cx="9450390" cy="44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•</a:t>
            </a:r>
            <a:r>
              <a:rPr dirty="0" sz="2850" spc="65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Different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CVA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related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modalities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328" y="554456"/>
            <a:ext cx="11185667" cy="9321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WHAT</a:t>
            </a:r>
            <a:r>
              <a:rPr dirty="0" sz="3200" spc="-75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DOES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THE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RESPONSE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OPTIONS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GUIDANCE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ANALAYIS</a:t>
            </a:r>
            <a:r>
              <a:rPr dirty="0" sz="3200" spc="-75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NOTE</a:t>
            </a:r>
          </a:p>
          <a:p>
            <a:pPr marL="0" marR="0">
              <a:lnSpc>
                <a:spcPts val="3200"/>
              </a:lnSpc>
              <a:spcBef>
                <a:spcPts val="639"/>
              </a:spcBef>
              <a:spcAft>
                <a:spcPts val="0"/>
              </a:spcAft>
            </a:pP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DO?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328" y="1812854"/>
            <a:ext cx="6682668" cy="7173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Brings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together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all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relevant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health/CVA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concepts</a:t>
            </a:r>
          </a:p>
          <a:p>
            <a:pPr marL="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frameworks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&amp;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shares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>
                <a:solidFill>
                  <a:srgbClr val="000000"/>
                </a:solidFill>
                <a:latin typeface="TFJTDR+GillSansMT"/>
                <a:cs typeface="TFJTDR+GillSansMT"/>
              </a:rPr>
              <a:t>tools: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98526" y="2103453"/>
            <a:ext cx="2773681" cy="515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1.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Purpose</a:t>
            </a:r>
            <a:r>
              <a:rPr dirty="0" sz="1600" spc="44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target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audience</a:t>
            </a:r>
          </a:p>
          <a:p>
            <a:pPr marL="0" marR="0">
              <a:lnSpc>
                <a:spcPts val="183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2.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Scope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600" spc="44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guidance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98526" y="2591133"/>
            <a:ext cx="4220582" cy="14906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3.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Using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Tanahashi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framework</a:t>
            </a:r>
          </a:p>
          <a:p>
            <a:pPr marL="0" marR="0">
              <a:lnSpc>
                <a:spcPts val="183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4.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Understanding</a:t>
            </a:r>
            <a:r>
              <a:rPr dirty="0" sz="1600" spc="65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1013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600" spc="56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1013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expenditures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1013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financial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5.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Response</a:t>
            </a:r>
            <a:r>
              <a:rPr dirty="0" sz="1600" spc="40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41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Option</a:t>
            </a:r>
            <a:r>
              <a:rPr dirty="0" sz="1600" spc="56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41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Analysis:</a:t>
            </a:r>
            <a:r>
              <a:rPr dirty="0" sz="1600" spc="48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4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Interventions</a:t>
            </a:r>
            <a:r>
              <a:rPr dirty="0" sz="1600" spc="60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41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address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–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including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>
                <a:solidFill>
                  <a:srgbClr val="065b82"/>
                </a:solidFill>
                <a:latin typeface="TFJTDR+GillSansMT"/>
                <a:cs typeface="TFJTDR+GillSansMT"/>
              </a:rPr>
              <a:t>5.1</a:t>
            </a:r>
            <a:r>
              <a:rPr dirty="0" sz="1600" spc="54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Overview</a:t>
            </a:r>
            <a:r>
              <a:rPr dirty="0" sz="1600" spc="44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89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600" spc="546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Response</a:t>
            </a:r>
            <a:r>
              <a:rPr dirty="0" sz="1600" spc="40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89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Options,</a:t>
            </a:r>
            <a:r>
              <a:rPr dirty="0" sz="1600" spc="5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89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including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7328" y="2881837"/>
            <a:ext cx="6831915" cy="36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250" spc="444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Links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Tanahashi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Analysis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division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demand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7927" y="3185790"/>
            <a:ext cx="3428858" cy="358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supply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side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87328" y="3612341"/>
            <a:ext cx="6094579" cy="36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250" spc="444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Explains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expenditures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328" y="4041092"/>
            <a:ext cx="8320390" cy="36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250" spc="444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Provides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common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examples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that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can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be</a:t>
            </a:r>
            <a:r>
              <a:rPr dirty="0" sz="2200" spc="1231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400" baseline="21141" u="sng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2400" baseline="21141" spc="-158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400" baseline="21141" u="sng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2400" baseline="21141" spc="-157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400" baseline="21141" u="sng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98526" y="4298013"/>
            <a:ext cx="3791049" cy="515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5.2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Selecting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appropriate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1600" spc="41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10" u="sng">
                <a:solidFill>
                  <a:srgbClr val="065b82"/>
                </a:solidFill>
                <a:latin typeface="TFJTDR+GillSansMT"/>
                <a:cs typeface="TFJTDR+GillSansMT"/>
              </a:rPr>
              <a:t>modality:</a:t>
            </a:r>
          </a:p>
          <a:p>
            <a:pPr marL="0" marR="0">
              <a:lnSpc>
                <a:spcPts val="183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6.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Assessments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Indicators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87927" y="4345046"/>
            <a:ext cx="3393997" cy="358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used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each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barrier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87328" y="4771597"/>
            <a:ext cx="6085421" cy="3611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250" spc="444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Provides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examples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appropriate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use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CVA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798526" y="4785693"/>
            <a:ext cx="4221379" cy="12468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3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6.1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Assessing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barriers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to</a:t>
            </a:r>
            <a:r>
              <a:rPr dirty="0" sz="1600" spc="41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600" spc="4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1837"/>
              </a:lnSpc>
              <a:spcBef>
                <a:spcPts val="132"/>
              </a:spcBef>
              <a:spcAft>
                <a:spcPts val="0"/>
              </a:spcAft>
            </a:pPr>
            <a:r>
              <a:rPr dirty="0" sz="1600">
                <a:solidFill>
                  <a:srgbClr val="065b82"/>
                </a:solidFill>
                <a:latin typeface="TFJTDR+GillSansMT"/>
                <a:cs typeface="TFJTDR+GillSansMT"/>
              </a:rPr>
              <a:t>6.2</a:t>
            </a:r>
            <a:r>
              <a:rPr dirty="0" sz="1600" spc="423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600" spc="5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>
                <a:solidFill>
                  <a:srgbClr val="065b82"/>
                </a:solidFill>
                <a:latin typeface="TFJTDR+GillSansMT"/>
                <a:cs typeface="TFJTDR+GillSansMT"/>
              </a:rPr>
              <a:t>&amp;</a:t>
            </a:r>
            <a:r>
              <a:rPr dirty="0" sz="1600" spc="423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1600" spc="46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Indicators,</a:t>
            </a:r>
            <a:r>
              <a:rPr dirty="0" sz="1600" spc="68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linked</a:t>
            </a:r>
            <a:r>
              <a:rPr dirty="0" sz="1600" spc="38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with</a:t>
            </a:r>
            <a:r>
              <a:rPr dirty="0" sz="1600" spc="53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assessment/monitoring</a:t>
            </a:r>
            <a:r>
              <a:rPr dirty="0" sz="1600" spc="42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tools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7.</a:t>
            </a:r>
            <a:r>
              <a:rPr dirty="0" sz="1600" spc="605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Monitoring</a:t>
            </a:r>
            <a:r>
              <a:rPr dirty="0" sz="1600" spc="78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6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indicators</a:t>
            </a:r>
            <a:r>
              <a:rPr dirty="0" sz="1600" spc="67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6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1600" spc="192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implementing</a:t>
            </a:r>
            <a:r>
              <a:rPr dirty="0" sz="1600" spc="61" u="sng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spc="-267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</a:p>
          <a:p>
            <a:pPr marL="0" marR="0">
              <a:lnSpc>
                <a:spcPts val="1837"/>
              </a:lnSpc>
              <a:spcBef>
                <a:spcPts val="82"/>
              </a:spcBef>
              <a:spcAft>
                <a:spcPts val="0"/>
              </a:spcAft>
            </a:pPr>
            <a:r>
              <a:rPr dirty="0" sz="1600" u="sng">
                <a:solidFill>
                  <a:srgbClr val="065b82"/>
                </a:solidFill>
                <a:latin typeface="TFJTDR+GillSansMT"/>
                <a:cs typeface="TFJTDR+GillSansMT"/>
              </a:rPr>
              <a:t>modalities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87927" y="5075550"/>
            <a:ext cx="3351184" cy="3589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amongst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these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7328" y="5502101"/>
            <a:ext cx="5167527" cy="7899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250" spc="444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Shares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tools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for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assessment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&amp;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monitoring</a:t>
            </a:r>
          </a:p>
          <a:p>
            <a:pPr marL="0" marR="0">
              <a:lnSpc>
                <a:spcPts val="2526"/>
              </a:lnSpc>
              <a:spcBef>
                <a:spcPts val="882"/>
              </a:spcBef>
              <a:spcAft>
                <a:spcPts val="0"/>
              </a:spcAft>
            </a:pPr>
            <a:r>
              <a:rPr dirty="0" sz="22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250" spc="444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Shares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indicators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200">
                <a:solidFill>
                  <a:srgbClr val="000000"/>
                </a:solidFill>
                <a:latin typeface="TFJTDR+GillSansMT"/>
                <a:cs typeface="TFJTDR+GillSansMT"/>
              </a:rPr>
              <a:t>monitor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287" y="452637"/>
            <a:ext cx="851668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BARIERS</a:t>
            </a:r>
            <a:r>
              <a:rPr dirty="0" sz="2800" spc="-6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2800" spc="-68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HEALTH</a:t>
            </a:r>
            <a:r>
              <a:rPr dirty="0" sz="2800" spc="565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-</a:t>
            </a:r>
            <a:r>
              <a:rPr dirty="0" sz="2800" spc="565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USING</a:t>
            </a:r>
            <a:r>
              <a:rPr dirty="0" sz="2800" spc="-6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spc="-33" b="1">
                <a:solidFill>
                  <a:srgbClr val="c91619"/>
                </a:solidFill>
                <a:latin typeface="Calibri"/>
                <a:cs typeface="Calibri"/>
              </a:rPr>
              <a:t>TANAHASHI</a:t>
            </a:r>
            <a:r>
              <a:rPr dirty="0" sz="2800" spc="59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c91619"/>
                </a:solidFill>
                <a:latin typeface="Calibri"/>
                <a:cs typeface="Calibri"/>
              </a:rPr>
              <a:t>FRAMEWORK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7209" y="1035100"/>
            <a:ext cx="56211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r>
              <a:rPr dirty="0" sz="1800" spc="-4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dirty="0" sz="1800" spc="36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7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ensuring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right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23" b="1" i="1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56606" y="1657198"/>
            <a:ext cx="81654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Referrals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27589" y="1689004"/>
            <a:ext cx="3768551" cy="4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928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Effective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</a:p>
          <a:p>
            <a:pPr marL="0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receive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sufficient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51803" y="1851746"/>
            <a:ext cx="146463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Quality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assurance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83789" y="1962047"/>
            <a:ext cx="1148897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Adherence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</a:p>
          <a:p>
            <a:pPr marL="85712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treatments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5676" y="2162755"/>
            <a:ext cx="162332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Access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medicines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9095" y="2412071"/>
            <a:ext cx="3455813" cy="4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931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dirty="0" sz="1600" spc="-38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</a:p>
          <a:p>
            <a:pPr marL="0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actually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04479" y="2923057"/>
            <a:ext cx="159269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Equity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of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utilisation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21695" y="3145821"/>
            <a:ext cx="3841220" cy="4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6854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Acceptability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</a:p>
          <a:p>
            <a:pPr marL="0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willing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services)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76909" y="3185266"/>
            <a:ext cx="162007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Financial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protection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234891" y="3284034"/>
            <a:ext cx="1022374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c91619"/>
                </a:solidFill>
                <a:latin typeface="Calibri"/>
                <a:cs typeface="Calibri"/>
              </a:rPr>
              <a:t>Coverage</a:t>
            </a:r>
          </a:p>
          <a:p>
            <a:pPr marL="173738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c91619"/>
                </a:solidFill>
                <a:latin typeface="Calibri"/>
                <a:cs typeface="Calibri"/>
              </a:rPr>
              <a:t>curve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42114" y="3833990"/>
            <a:ext cx="3663776" cy="4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069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Accessibility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</a:p>
          <a:p>
            <a:pPr marL="0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496450" y="4237378"/>
            <a:ext cx="197296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Financial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barriers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care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85558" y="4515195"/>
            <a:ext cx="3649488" cy="4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7227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Availability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</a:p>
          <a:p>
            <a:pPr marL="0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whom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Calibri"/>
                <a:cs typeface="Calibri"/>
              </a:rPr>
              <a:t>available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86463" y="4847386"/>
            <a:ext cx="1745029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23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Leveraging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public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private</a:t>
            </a:r>
            <a:r>
              <a:rPr dirty="0" sz="1400" spc="-3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health</a:t>
            </a:r>
            <a:r>
              <a:rPr dirty="0" sz="1400" spc="-34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service</a:t>
            </a:r>
          </a:p>
          <a:p>
            <a:pPr marL="489433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capacity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43806" y="5221103"/>
            <a:ext cx="1845682" cy="455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293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7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Concern</a:t>
            </a:r>
          </a:p>
          <a:p>
            <a:pPr marL="0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(the</a:t>
            </a:r>
            <a:r>
              <a:rPr dirty="0" sz="1400" spc="-33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dirty="0" sz="1400" spc="-34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population)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365545" y="5760604"/>
            <a:ext cx="8502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c91619"/>
                </a:solidFill>
                <a:latin typeface="Calibri"/>
                <a:cs typeface="Calibri"/>
              </a:rPr>
              <a:t>Targeting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96791" y="5786478"/>
            <a:ext cx="2121822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9159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Factors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potentially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addressed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by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different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CVA</a:t>
            </a:r>
          </a:p>
          <a:p>
            <a:pPr marL="597879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c91619"/>
                </a:solidFill>
                <a:latin typeface="Calibri"/>
                <a:cs typeface="Calibri"/>
              </a:rPr>
              <a:t>modalities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0826" y="674357"/>
            <a:ext cx="8996506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c91619"/>
                </a:solidFill>
                <a:latin typeface="Calibri"/>
                <a:cs typeface="Calibri"/>
              </a:rPr>
              <a:t>UNDERSTANDING</a:t>
            </a:r>
            <a:r>
              <a:rPr dirty="0" sz="4000" spc="-93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c91619"/>
                </a:solidFill>
                <a:latin typeface="Calibri"/>
                <a:cs typeface="Calibri"/>
              </a:rPr>
              <a:t>HEALTH</a:t>
            </a:r>
            <a:r>
              <a:rPr dirty="0" sz="4000" spc="-9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4000" b="1">
                <a:solidFill>
                  <a:srgbClr val="c91619"/>
                </a:solidFill>
                <a:latin typeface="Calibri"/>
                <a:cs typeface="Calibri"/>
              </a:rPr>
              <a:t>EXPENDITURES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40716" y="2698395"/>
            <a:ext cx="352341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065b82"/>
                </a:solidFill>
                <a:latin typeface="Calibri"/>
                <a:cs typeface="Calibri"/>
              </a:rPr>
              <a:t>Financial</a:t>
            </a:r>
            <a:r>
              <a:rPr dirty="0" sz="3800">
                <a:solidFill>
                  <a:srgbClr val="065b82"/>
                </a:solidFill>
                <a:latin typeface="Calibri"/>
                <a:cs typeface="Calibri"/>
              </a:rPr>
              <a:t> </a:t>
            </a:r>
            <a:r>
              <a:rPr dirty="0" sz="3800">
                <a:solidFill>
                  <a:srgbClr val="065b82"/>
                </a:solidFill>
                <a:latin typeface="Calibri"/>
                <a:cs typeface="Calibri"/>
              </a:rPr>
              <a:t>Barriers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19509" y="4825824"/>
            <a:ext cx="1334157" cy="1041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c91619"/>
                </a:solidFill>
                <a:latin typeface="Calibri"/>
                <a:cs typeface="Calibri"/>
              </a:rPr>
              <a:t>Direct</a:t>
            </a:r>
          </a:p>
          <a:p>
            <a:pPr marL="188062" marR="0">
              <a:lnSpc>
                <a:spcPts val="3800"/>
              </a:lnSpc>
              <a:spcBef>
                <a:spcPts val="303"/>
              </a:spcBef>
              <a:spcAft>
                <a:spcPts val="0"/>
              </a:spcAft>
            </a:pPr>
            <a:r>
              <a:rPr dirty="0" sz="3800">
                <a:solidFill>
                  <a:srgbClr val="c91619"/>
                </a:solidFill>
                <a:latin typeface="Calibri"/>
                <a:cs typeface="Calibri"/>
              </a:rPr>
              <a:t>cost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46659" y="4865210"/>
            <a:ext cx="1665944" cy="10419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c91619"/>
                </a:solidFill>
                <a:latin typeface="Calibri"/>
                <a:cs typeface="Calibri"/>
              </a:rPr>
              <a:t>Indirect</a:t>
            </a:r>
          </a:p>
          <a:p>
            <a:pPr marL="260294" marR="0">
              <a:lnSpc>
                <a:spcPts val="3800"/>
              </a:lnSpc>
              <a:spcBef>
                <a:spcPts val="304"/>
              </a:spcBef>
              <a:spcAft>
                <a:spcPts val="0"/>
              </a:spcAft>
            </a:pPr>
            <a:r>
              <a:rPr dirty="0" sz="3800">
                <a:solidFill>
                  <a:srgbClr val="c91619"/>
                </a:solidFill>
                <a:latin typeface="Calibri"/>
                <a:cs typeface="Calibri"/>
              </a:rPr>
              <a:t>costs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66003" y="816018"/>
            <a:ext cx="9615126" cy="93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RESPONSE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OPTION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ANALYSIS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TOOL: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3200"/>
              </a:lnSpc>
              <a:spcBef>
                <a:spcPts val="640"/>
              </a:spcBef>
              <a:spcAft>
                <a:spcPts val="0"/>
              </a:spcAft>
            </a:pP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ADDRESS</a:t>
            </a:r>
            <a:r>
              <a:rPr dirty="0" sz="3200" spc="-76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THE</a:t>
            </a:r>
            <a:r>
              <a:rPr dirty="0" sz="3200" spc="-77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c91619"/>
                </a:solidFill>
                <a:latin typeface="Calibri"/>
                <a:cs typeface="Calibri"/>
              </a:rPr>
              <a:t>BARRIERS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6003" y="2199184"/>
            <a:ext cx="6003562" cy="44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850" spc="-6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Determining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the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appropriate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response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6003" y="3052624"/>
            <a:ext cx="9518229" cy="44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850" spc="-6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availability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accessibility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66003" y="3906064"/>
            <a:ext cx="9177917" cy="44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850" spc="-6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reduce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financial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for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both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direct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66603" y="4334018"/>
            <a:ext cx="2093181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indirect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costs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6003" y="5186224"/>
            <a:ext cx="9006601" cy="447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c91619"/>
                </a:solidFill>
                <a:latin typeface="PFUIPL+ArialMT"/>
                <a:cs typeface="PFUIPL+ArialMT"/>
              </a:rPr>
              <a:t>●</a:t>
            </a:r>
            <a:r>
              <a:rPr dirty="0" sz="2850" spc="-67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Potential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CVA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modalities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alongside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other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66603" y="5614178"/>
            <a:ext cx="3097564" cy="4464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15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800">
                <a:solidFill>
                  <a:srgbClr val="000000"/>
                </a:solidFill>
                <a:latin typeface="TFJTDR+GillSansMT"/>
                <a:cs typeface="TFJTDR+GillSansMT"/>
              </a:rPr>
              <a:t>interventions.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0306" y="508156"/>
            <a:ext cx="6983931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REALTED</a:t>
            </a:r>
            <a:r>
              <a:rPr dirty="0" sz="3000" spc="-70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AVAILABILITY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40863" y="1475929"/>
            <a:ext cx="1358403" cy="33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c2326"/>
                </a:solidFill>
                <a:latin typeface="WFBMQD+GillSansMT-Bold"/>
                <a:cs typeface="WFBMQD+GillSansMT-Bold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11828" y="1486457"/>
            <a:ext cx="1184150" cy="33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31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c2326"/>
                </a:solidFill>
                <a:latin typeface="WFBMQD+GillSansMT-Bold"/>
                <a:cs typeface="WFBMQD+GillSansMT-Bold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44114" y="2302336"/>
            <a:ext cx="3544510" cy="939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  <a:p>
            <a:pPr marL="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related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availability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</a:p>
          <a:p>
            <a:pPr marL="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34562" y="2302336"/>
            <a:ext cx="3544510" cy="9394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  <a:p>
            <a:pPr marL="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related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availability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</a:p>
          <a:p>
            <a:pPr marL="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33595" y="2929617"/>
            <a:ext cx="559482" cy="3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32763" y="3203937"/>
            <a:ext cx="1163910" cy="577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4137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services</a:t>
            </a:r>
          </a:p>
          <a:p>
            <a:pPr marL="0" marR="0">
              <a:lnSpc>
                <a:spcPts val="2087"/>
              </a:lnSpc>
              <a:spcBef>
                <a:spcPts val="2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available?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86571" y="3325388"/>
            <a:ext cx="3734756" cy="1246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2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Restore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functionality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</a:p>
          <a:p>
            <a:pPr marL="1714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facilities</a:t>
            </a:r>
          </a:p>
          <a:p>
            <a:pPr marL="0" marR="0">
              <a:lnSpc>
                <a:spcPts val="2296"/>
              </a:lnSpc>
              <a:spcBef>
                <a:spcPts val="83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2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adequate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ratio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facilities</a:t>
            </a:r>
          </a:p>
          <a:p>
            <a:pPr marL="1714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against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target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population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06630" y="3399036"/>
            <a:ext cx="3056636" cy="1246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019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Information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campaigns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</a:p>
          <a:p>
            <a:pPr marL="2857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availability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2296"/>
              </a:lnSpc>
              <a:spcBef>
                <a:spcPts val="83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019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CVA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programs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</a:p>
          <a:p>
            <a:pPr marL="2857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can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indirectly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86571" y="4544588"/>
            <a:ext cx="3906969" cy="12467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2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optimal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location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facilities</a:t>
            </a:r>
          </a:p>
          <a:p>
            <a:pPr marL="1714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majority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population</a:t>
            </a:r>
          </a:p>
          <a:p>
            <a:pPr marL="0" marR="0">
              <a:lnSpc>
                <a:spcPts val="2296"/>
              </a:lnSpc>
              <a:spcBef>
                <a:spcPts val="83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2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availability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a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package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</a:p>
          <a:p>
            <a:pPr marL="1714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priority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92380" y="4620760"/>
            <a:ext cx="2671823" cy="6346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increase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service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capacity</a:t>
            </a:r>
          </a:p>
          <a:p>
            <a:pPr marL="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when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demand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increases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86571" y="5763788"/>
            <a:ext cx="3992432" cy="6371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2050" spc="12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Establish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temporary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facilities,</a:t>
            </a:r>
          </a:p>
          <a:p>
            <a:pPr marL="171450" marR="0">
              <a:lnSpc>
                <a:spcPts val="229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or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mobile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2000">
                <a:solidFill>
                  <a:srgbClr val="065b82"/>
                </a:solidFill>
                <a:latin typeface="TFJTDR+GillSansMT"/>
                <a:cs typeface="TFJTDR+GillSansMT"/>
              </a:rPr>
              <a:t>clinics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2816" y="435099"/>
            <a:ext cx="7214435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INTERVENTIONS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RELATED</a:t>
            </a:r>
            <a:r>
              <a:rPr dirty="0" sz="3000" spc="-70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TO</a:t>
            </a:r>
            <a:r>
              <a:rPr dirty="0" sz="3000" spc="-72" b="1">
                <a:solidFill>
                  <a:srgbClr val="c91619"/>
                </a:solidFill>
                <a:latin typeface="Times New Roman"/>
                <a:cs typeface="Times New Roman"/>
              </a:rPr>
              <a:t> </a:t>
            </a:r>
            <a:r>
              <a:rPr dirty="0" sz="3000" b="1">
                <a:solidFill>
                  <a:srgbClr val="c91619"/>
                </a:solidFill>
                <a:latin typeface="Calibri"/>
                <a:cs typeface="Calibri"/>
              </a:rPr>
              <a:t>ACCESSABILITY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9353" y="977392"/>
            <a:ext cx="1237803" cy="3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c2326"/>
                </a:solidFill>
                <a:latin typeface="WFBMQD+GillSansMT-Bold"/>
                <a:cs typeface="WFBMQD+GillSansMT-Bold"/>
              </a:rPr>
              <a:t>DEMAND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57581" y="983697"/>
            <a:ext cx="1080975" cy="3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cc2326"/>
                </a:solidFill>
                <a:latin typeface="WFBMQD+GillSansMT-Bold"/>
                <a:cs typeface="WFBMQD+GillSansMT-Bold"/>
              </a:rPr>
              <a:t>SUPPLY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2729" y="1541464"/>
            <a:ext cx="2412057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protection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39789" y="1533923"/>
            <a:ext cx="2466747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protection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health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care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1650" y="2207823"/>
            <a:ext cx="3067888" cy="807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Improve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security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around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within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community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37891" y="2297674"/>
            <a:ext cx="3067888" cy="28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Improve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security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around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909341" y="2559761"/>
            <a:ext cx="2104318" cy="4233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health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</a:p>
          <a:p>
            <a:pPr marL="0" marR="0">
              <a:lnSpc>
                <a:spcPts val="900"/>
              </a:lnSpc>
              <a:spcBef>
                <a:spcPts val="131"/>
              </a:spcBef>
              <a:spcAft>
                <a:spcPts val="0"/>
              </a:spcAft>
            </a:pP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Protect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people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without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proper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legal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 </a:t>
            </a:r>
            <a:r>
              <a:rPr dirty="0" sz="900" i="1">
                <a:solidFill>
                  <a:srgbClr val="feffff"/>
                </a:solidFill>
                <a:latin typeface="Calibri"/>
                <a:cs typeface="Calibri"/>
              </a:rPr>
              <a:t>status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37891" y="2807203"/>
            <a:ext cx="194639" cy="1728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dirty="0" sz="950">
                <a:solidFill>
                  <a:srgbClr val="feffff"/>
                </a:solidFill>
                <a:latin typeface="PFUIPL+ArialMT"/>
                <a:cs typeface="PFUIPL+ArialMT"/>
              </a:rPr>
              <a:t>•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24805" y="2951084"/>
            <a:ext cx="1206884" cy="11261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22262" marR="0">
              <a:lnSpc>
                <a:spcPts val="208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Are</a:t>
            </a:r>
          </a:p>
          <a:p>
            <a:pPr marL="105568" marR="0">
              <a:lnSpc>
                <a:spcPts val="2087"/>
              </a:lnSpc>
              <a:spcBef>
                <a:spcPts val="2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services</a:t>
            </a:r>
          </a:p>
          <a:p>
            <a:pPr marL="0" marR="0">
              <a:lnSpc>
                <a:spcPts val="2087"/>
              </a:lnSpc>
              <a:spcBef>
                <a:spcPts val="7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accessible</a:t>
            </a:r>
          </a:p>
          <a:p>
            <a:pPr marL="482600" marR="0">
              <a:lnSpc>
                <a:spcPts val="2087"/>
              </a:lnSpc>
              <a:spcBef>
                <a:spcPts val="72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WFBMQD+GillSansMT-Bold"/>
                <a:cs typeface="WFBMQD+GillSansMT-Bold"/>
              </a:rPr>
              <a:t>?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49013" y="2978074"/>
            <a:ext cx="2412057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physical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12798" y="3017080"/>
            <a:ext cx="3188947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physical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organizational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586098" y="3586971"/>
            <a:ext cx="2716669" cy="28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Informational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campaigns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41745" y="3659067"/>
            <a:ext cx="2581083" cy="807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physical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access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for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disabled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elderly</a:t>
            </a:r>
          </a:p>
          <a:p>
            <a:pPr marL="0" marR="0">
              <a:lnSpc>
                <a:spcPts val="1955"/>
              </a:lnSpc>
              <a:spcBef>
                <a:spcPts val="13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Increase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opening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hours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757548" y="3849058"/>
            <a:ext cx="2582353" cy="2860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services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accessing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them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614795" y="4613983"/>
            <a:ext cx="3258845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issues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of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discrimination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exclusion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912798" y="4608833"/>
            <a:ext cx="3188947" cy="5749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Interventions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to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address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physical</a:t>
            </a:r>
          </a:p>
          <a:p>
            <a:pPr marL="0" marR="0">
              <a:lnSpc>
                <a:spcPts val="2067"/>
              </a:lnSpc>
              <a:spcBef>
                <a:spcPts val="42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and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organizational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 </a:t>
            </a:r>
            <a:r>
              <a:rPr dirty="0" sz="1800">
                <a:solidFill>
                  <a:srgbClr val="000000"/>
                </a:solidFill>
                <a:latin typeface="TFJTDR+GillSansMT"/>
                <a:cs typeface="TFJTDR+GillSansMT"/>
              </a:rPr>
              <a:t>barriers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99373" y="5191217"/>
            <a:ext cx="3271482" cy="807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Ensure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registration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or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administrative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access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of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IDP’s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refugees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91651" y="5247352"/>
            <a:ext cx="2438158" cy="2890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Improve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social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cohesion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99373" y="5968457"/>
            <a:ext cx="3171735" cy="5481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65b82"/>
                </a:solidFill>
                <a:latin typeface="PFUIPL+ArialMT"/>
                <a:cs typeface="PFUIPL+ArialMT"/>
              </a:rPr>
              <a:t>•</a:t>
            </a:r>
            <a:r>
              <a:rPr dirty="0" sz="1750" spc="300">
                <a:solidFill>
                  <a:srgbClr val="065b82"/>
                </a:solidFill>
                <a:latin typeface="Times New Roman"/>
                <a:cs typeface="Times New Roman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Address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discriminatory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attitudes</a:t>
            </a:r>
          </a:p>
          <a:p>
            <a:pPr marL="171450" marR="0">
              <a:lnSpc>
                <a:spcPts val="1952"/>
              </a:lnSpc>
              <a:spcBef>
                <a:spcPts val="37"/>
              </a:spcBef>
              <a:spcAft>
                <a:spcPts val="0"/>
              </a:spcAft>
            </a:pP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and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policies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by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 </a:t>
            </a:r>
            <a:r>
              <a:rPr dirty="0" sz="1700">
                <a:solidFill>
                  <a:srgbClr val="065b82"/>
                </a:solidFill>
                <a:latin typeface="TFJTDR+GillSansMT"/>
                <a:cs typeface="TFJTDR+GillSansMT"/>
              </a:rPr>
              <a:t>providers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2022-09-25T01:22:41-05:00</dcterms:modified>
</cp:coreProperties>
</file>