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8" r:id="rId4"/>
    <p:sldId id="259" r:id="rId5"/>
    <p:sldId id="266" r:id="rId6"/>
    <p:sldId id="286" r:id="rId7"/>
    <p:sldId id="285" r:id="rId8"/>
    <p:sldId id="291" r:id="rId9"/>
    <p:sldId id="292" r:id="rId10"/>
    <p:sldId id="267" r:id="rId11"/>
    <p:sldId id="287" r:id="rId12"/>
    <p:sldId id="289" r:id="rId13"/>
    <p:sldId id="294" r:id="rId14"/>
    <p:sldId id="295" r:id="rId15"/>
    <p:sldId id="293" r:id="rId16"/>
    <p:sldId id="297" r:id="rId17"/>
    <p:sldId id="290" r:id="rId18"/>
    <p:sldId id="280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15A29"/>
    <a:srgbClr val="9D53A0"/>
    <a:srgbClr val="000000"/>
    <a:srgbClr val="9C53A0"/>
    <a:srgbClr val="C4D65E"/>
    <a:srgbClr val="0081D1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2780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4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0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4130A7-337B-45A8-96F7-C023C2C635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8BF40B6-1E10-4048-A750-D2603C08326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374F57-2711-4DCA-A6ED-C7BA8F813DE0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0FA67C-5E9D-4878-B1F8-47FEFCA99E3B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37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BABE1E-4E92-4A66-998A-CE52D2B2F143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AC221C3-7282-42F5-8383-1AF5B35A3F42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0FB8B6-7F90-4A36-99EB-569600A3461A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636070-D1F5-4ADB-B18D-71DE904A6112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5180F5-27C6-4EA8-9D9D-2E4923FC7176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3BCF71-02F8-45E9-8BB4-A4F28AE7D68C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C32DD-4077-4E41-9DF1-D0A34BF47CE7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505AD57-C878-4425-9426-60FDA250DB39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A66D2F-59F7-421E-A2A9-7FDA1F1CCF56}" type="slidenum">
              <a:rPr lang="fr-F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solidFill>
            <a:srgbClr val="FFFFFF"/>
          </a:solidFill>
          <a:ln w="9360" cap="sq">
            <a:solidFill>
              <a:srgbClr val="000000"/>
            </a:solidFill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Calibri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CEE6-307C-49A0-BF40-E38FA34E41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555C-D743-47C4-89D7-E8CFC5097A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463550"/>
            <a:ext cx="1939925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7375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1CBB-34CA-43A0-BDF2-CCC361AD45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59700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FB0E-84E9-467D-BEF3-3813612C99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365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7CAB-64A2-4A08-A9E9-2908DF7CB1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463550"/>
            <a:ext cx="1939925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7375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6A045-F9AF-48FE-9DB0-A16F372155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365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1087-9326-4DEF-A978-FF5F83E03C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1A4D-7F59-41E2-87D5-80844B2FD8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CCEA-D2FB-4982-945A-721E818F9E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8B356-1578-40F3-ABBB-5048DFDC77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BADA-4DBE-4C99-9B09-68F0288911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FCD6-3F13-4693-979D-BA0C191DDC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97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9700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3FA45-AAD5-40B6-A30A-AE71744091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97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9700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715016"/>
            <a:ext cx="1714512" cy="1160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352800" y="2438400"/>
            <a:ext cx="5791200" cy="2359025"/>
          </a:xfrm>
          <a:prstGeom prst="rect">
            <a:avLst/>
          </a:prstGeom>
          <a:solidFill>
            <a:srgbClr val="FFFCE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1681163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81163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362200"/>
            <a:ext cx="168116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352800" y="5029200"/>
            <a:ext cx="5791200" cy="1419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  <a:p>
            <a:pPr algn="ctr"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0099FF"/>
                </a:solidFill>
                <a:latin typeface="Caviar Dreams" pitchFamily="34" charset="0"/>
              </a:rPr>
              <a:t>Communications for life</a:t>
            </a: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143000"/>
            <a:ext cx="168116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60648"/>
            <a:ext cx="1700213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424238" y="2590800"/>
            <a:ext cx="5715000" cy="10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 b="1" dirty="0">
              <a:solidFill>
                <a:srgbClr val="F92821"/>
              </a:solidFill>
              <a:latin typeface="Calibri" pitchFamily="1" charset="0"/>
            </a:endParaRPr>
          </a:p>
          <a:p>
            <a:pPr algn="ctr">
              <a:lnSpc>
                <a:spcPct val="16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dirty="0">
              <a:solidFill>
                <a:srgbClr val="000000"/>
              </a:solidFill>
              <a:latin typeface="Calibri" pitchFamily="1" charset="0"/>
            </a:endParaRPr>
          </a:p>
        </p:txBody>
      </p:sp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52963"/>
            <a:ext cx="1681163" cy="134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86438"/>
            <a:ext cx="1681163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391" y="4527566"/>
            <a:ext cx="1681163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571876"/>
            <a:ext cx="1681163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391" y="3573463"/>
            <a:ext cx="1681163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8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311400"/>
            <a:ext cx="1681163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9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143000"/>
            <a:ext cx="1681163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52800" y="2881170"/>
            <a:ext cx="5791200" cy="141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4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rgbClr val="FF0000"/>
                </a:solidFill>
                <a:latin typeface="Caviar Dreams" pitchFamily="34" charset="0"/>
              </a:rPr>
              <a:t>Mobile Network Innovation in a </a:t>
            </a:r>
            <a:r>
              <a:rPr lang="fr-FR" sz="3200" b="1" dirty="0" err="1" smtClean="0">
                <a:solidFill>
                  <a:srgbClr val="FF0000"/>
                </a:solidFill>
                <a:latin typeface="Caviar Dreams" pitchFamily="34" charset="0"/>
              </a:rPr>
              <a:t>Backpack</a:t>
            </a:r>
            <a:endParaRPr lang="fr-FR" sz="2400" b="1" dirty="0">
              <a:solidFill>
                <a:srgbClr val="FF0000"/>
              </a:solidFill>
              <a:latin typeface="Caviar Drea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What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is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the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next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step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?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01122" cy="4095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technology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has been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developed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tested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validated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at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the TSF HQ in France in partnership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with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Vodafone Foundation;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testing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purposes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, TSF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needs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deploy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the solution 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>in the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for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two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weeks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validate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following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steps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GSM providers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requirements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reach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its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GSM network;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Assess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the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needs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and how people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handle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this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technology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Power self-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sufficiency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in the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solar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panels,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external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batteries, …).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TSF has to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identify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Calibri" pitchFamily="34" charset="0"/>
              </a:rPr>
              <a:t>isolated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> areas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interested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by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this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technology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alibri" pitchFamily="34" charset="0"/>
              </a:rPr>
              <a:t>The most reliable actors in the field are organizations already working there</a:t>
            </a:r>
            <a:endParaRPr lang="en-US" sz="2000" b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Country compatibility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01122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TSF needs a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close relationship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with the local provider. Because the development was carried out alongside the Vodafone Foundation, the knowledge they have is a strong advantage for setting up this technology.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00166" y="356141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Country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GSM provider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Vodacom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Kenya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fornian FB" pitchFamily="18" charset="0"/>
                        </a:rPr>
                        <a:t>Safaricom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Ghana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Vodafone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Tanzania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Vodacom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South Africa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fornian FB" pitchFamily="18" charset="0"/>
                        </a:rPr>
                        <a:t>Vodacom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Activity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compatibility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0112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 lot of activity domains are able to benefit from this innovative technology. This list should grow on field organizations’ suggestions: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00166" y="3561414"/>
          <a:ext cx="58579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Activities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fornian FB" pitchFamily="18" charset="0"/>
                        </a:rPr>
                        <a:t>Medical and veterinary care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fornian FB" pitchFamily="18" charset="0"/>
                        </a:rPr>
                        <a:t>Cash Transfer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fornian FB" pitchFamily="18" charset="0"/>
                        </a:rPr>
                        <a:t>Data collection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fornian FB" pitchFamily="18" charset="0"/>
                        </a:rPr>
                        <a:t>Data diffusion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fornian FB" pitchFamily="18" charset="0"/>
                        </a:rPr>
                        <a:t>Communication via SMS</a:t>
                      </a:r>
                      <a:endParaRPr lang="en-US" dirty="0">
                        <a:latin typeface="Californian FB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Cost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requirements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01122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All costs related to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the technology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tests will be taken care of by TSF, including additional logistic costs.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The advantage of working with locally deployed organizations is being able to benefit from their field knowledge and logistics that are already in place.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No additional costs would be required from them.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Integration of mobile technology into current projects could make data reporting easier during the solution’s test activities for two weeks.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Planning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372471"/>
            <a:ext cx="8429684" cy="3603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The “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test project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” would be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two weeks long in the field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a few more days should be dedicated for interconnection to GSM providers’ networks;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The “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test project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” should begin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from mid-May onwards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… And what about after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test project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Once the mobile technology is ready for larger deployment,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new features will still be being developed to respond to the additional needs identified in the field alongside organizations.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Use case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1928802"/>
            <a:ext cx="8429684" cy="4803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</a:rPr>
              <a:t>Healthcare relief campaign in isolated community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Let’s consider that a healthcare team goes each day to a different community to provide healthcare to farmers’ livestock. They also undertake data collection on health indicators.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At the same time, the TSF team dedicated to the test project will be deployed in the community’s market place and will set up the GSM mobile backpack. People with a cell phone in a 100 meter radius will be able to: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Receive and send SMS to their relatives;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Buy and sell products using Cash Transfer technology if they already benefit from a MPESA account.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At the end of the day, the healthcare team will send their data collection and operation reports in real-time using SMS-based tools on a mobile phone. 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day after, the healthcare and TSF teams will reach out to another community to provide the same service. This daily service will be repeated on a weekly basis according to market days in targeted communities.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TSF Contact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4086983"/>
            <a:ext cx="428628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Florent BERVAS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ICT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Specialist</a:t>
            </a:r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Email: it@tsfi.org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Tel: +33 (0) 5 59 84 43 60</a:t>
            </a:r>
          </a:p>
          <a:p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Skype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florent.bervas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3438" y="4109008"/>
            <a:ext cx="428628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/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Télécoms Sans Frontières</a:t>
            </a:r>
          </a:p>
          <a:p>
            <a:pPr algn="r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www.tsfi.org</a:t>
            </a:r>
          </a:p>
          <a:p>
            <a:pPr algn="r"/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19 rue Jean-Baptiste Carreau</a:t>
            </a:r>
          </a:p>
          <a:p>
            <a:pPr algn="r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64000 Pau - France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5786" y="2152793"/>
            <a:ext cx="8358214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If you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feel your projects can benefit from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this technology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If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you can identify a need amongst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your beneficiaries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If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you want to benefit from the development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phases of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this project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...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...do not hesitate to contact us with your needs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and ideas.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8603" y="3857628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__________________________________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70813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  <a:br>
              <a:rPr lang="fr-FR" sz="4400" dirty="0">
                <a:solidFill>
                  <a:srgbClr val="0099FF"/>
                </a:solidFill>
                <a:latin typeface="Caviar Dreams" pitchFamily="34" charset="0"/>
              </a:rPr>
            </a:br>
            <a:r>
              <a:rPr lang="fr-FR" sz="4400" dirty="0">
                <a:solidFill>
                  <a:srgbClr val="0099FF"/>
                </a:solidFill>
                <a:latin typeface="Caviar Dreams" pitchFamily="34" charset="0"/>
              </a:rPr>
              <a:t>Communications for life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178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31788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42900" indent="-33178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i="1" dirty="0">
                <a:solidFill>
                  <a:srgbClr val="0099FF"/>
                </a:solidFill>
                <a:latin typeface="Calibri" pitchFamily="34" charset="0"/>
              </a:rPr>
              <a:t>Thank you!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16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1700" y="3573661"/>
            <a:ext cx="3595688" cy="269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3463"/>
            <a:ext cx="3594100" cy="269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2501900"/>
            <a:ext cx="9144000" cy="68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fr-FR" sz="1600" b="1" dirty="0">
                <a:solidFill>
                  <a:srgbClr val="FA6306"/>
                </a:solidFill>
                <a:latin typeface="Calibri" pitchFamily="1" charset="0"/>
              </a:rPr>
              <a:t>		3 DEPLOYMENT BASES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fr-FR" sz="1400" b="1" dirty="0">
                <a:solidFill>
                  <a:srgbClr val="000000"/>
                </a:solidFill>
                <a:latin typeface="Calibri" pitchFamily="1" charset="0"/>
              </a:rPr>
              <a:t>		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1" charset="0"/>
              </a:rPr>
              <a:t>Latin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1" charset="0"/>
              </a:rPr>
              <a:t>America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1" charset="0"/>
              </a:rPr>
              <a:t>/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1" charset="0"/>
              </a:rPr>
              <a:t>Caribbean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1" charset="0"/>
              </a:rPr>
              <a:t> - </a:t>
            </a:r>
            <a:r>
              <a:rPr lang="fr-FR" sz="1400" b="1" dirty="0">
                <a:solidFill>
                  <a:srgbClr val="000000"/>
                </a:solidFill>
                <a:latin typeface="Calibri" pitchFamily="1" charset="0"/>
              </a:rPr>
              <a:t>Europe 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1" charset="0"/>
              </a:rPr>
              <a:t>– </a:t>
            </a:r>
            <a:r>
              <a:rPr lang="fr-FR" sz="1400" b="1" dirty="0" err="1" smtClean="0">
                <a:solidFill>
                  <a:srgbClr val="000000"/>
                </a:solidFill>
                <a:latin typeface="Calibri" pitchFamily="1" charset="0"/>
              </a:rPr>
              <a:t>Asia</a:t>
            </a:r>
            <a:r>
              <a:rPr lang="fr-FR" sz="1400" b="1" dirty="0" smtClean="0">
                <a:solidFill>
                  <a:srgbClr val="000000"/>
                </a:solidFill>
                <a:latin typeface="Calibri" pitchFamily="1" charset="0"/>
              </a:rPr>
              <a:t>/Pacific</a:t>
            </a:r>
            <a:r>
              <a:rPr lang="fr-FR" sz="1400" b="1" dirty="0" smtClean="0">
                <a:solidFill>
                  <a:srgbClr val="0070C0"/>
                </a:solidFill>
                <a:latin typeface="Calibri" pitchFamily="1" charset="0"/>
              </a:rPr>
              <a:t> </a:t>
            </a:r>
            <a:endParaRPr lang="fr-FR" sz="1400" b="1" dirty="0">
              <a:solidFill>
                <a:srgbClr val="0070C0"/>
              </a:solidFill>
              <a:latin typeface="Calibri" pitchFamily="1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47700" y="1728788"/>
            <a:ext cx="75596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</a:pPr>
            <a:r>
              <a:rPr lang="en-US" sz="1800" b="1" dirty="0">
                <a:solidFill>
                  <a:srgbClr val="F92821"/>
                </a:solidFill>
                <a:latin typeface="Calibri" pitchFamily="1" charset="0"/>
              </a:rPr>
              <a:t>	The world’s leading emergency</a:t>
            </a:r>
          </a:p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</a:pPr>
            <a:r>
              <a:rPr lang="en-US" sz="1800" b="1" dirty="0">
                <a:solidFill>
                  <a:srgbClr val="F92821"/>
                </a:solidFill>
                <a:latin typeface="Calibri" pitchFamily="1" charset="0"/>
              </a:rPr>
              <a:t>       telecommunications non-profit </a:t>
            </a:r>
            <a:r>
              <a:rPr lang="en-US" sz="1800" b="1" dirty="0" smtClean="0">
                <a:solidFill>
                  <a:srgbClr val="F92821"/>
                </a:solidFill>
                <a:latin typeface="Calibri" pitchFamily="1" charset="0"/>
              </a:rPr>
              <a:t>organisation</a:t>
            </a:r>
            <a:endParaRPr lang="en-US" sz="1800" b="1" dirty="0">
              <a:solidFill>
                <a:srgbClr val="F92821"/>
              </a:solidFill>
              <a:latin typeface="Calibri" pitchFamily="1" charset="0"/>
            </a:endParaRPr>
          </a:p>
        </p:txBody>
      </p:sp>
      <p:grpSp>
        <p:nvGrpSpPr>
          <p:cNvPr id="5127" name="Group 6"/>
          <p:cNvGrpSpPr>
            <a:grpSpLocks/>
          </p:cNvGrpSpPr>
          <p:nvPr/>
        </p:nvGrpSpPr>
        <p:grpSpPr bwMode="auto">
          <a:xfrm>
            <a:off x="1403350" y="0"/>
            <a:ext cx="7740650" cy="1357313"/>
            <a:chOff x="884" y="0"/>
            <a:chExt cx="4876" cy="855"/>
          </a:xfrm>
        </p:grpSpPr>
        <p:sp>
          <p:nvSpPr>
            <p:cNvPr id="5135" name="Rectangle 7"/>
            <p:cNvSpPr>
              <a:spLocks noChangeArrowheads="1"/>
            </p:cNvSpPr>
            <p:nvPr/>
          </p:nvSpPr>
          <p:spPr bwMode="auto">
            <a:xfrm>
              <a:off x="1879" y="0"/>
              <a:ext cx="3881" cy="851"/>
            </a:xfrm>
            <a:prstGeom prst="rect">
              <a:avLst/>
            </a:pr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500" b="1" dirty="0">
                <a:solidFill>
                  <a:srgbClr val="FFFFFF"/>
                </a:solidFill>
                <a:latin typeface="Calibri" pitchFamily="1" charset="0"/>
              </a:endParaRPr>
            </a:p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400" b="1" dirty="0">
                  <a:solidFill>
                    <a:srgbClr val="FFFFFF"/>
                  </a:solidFill>
                  <a:latin typeface="Caviar Dreams" pitchFamily="34" charset="0"/>
                </a:rPr>
                <a:t>THE LEADING NGO</a:t>
              </a:r>
            </a:p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800" b="1" dirty="0">
                  <a:solidFill>
                    <a:srgbClr val="FFFFFF"/>
                  </a:solidFill>
                  <a:latin typeface="Caviar Dreams" pitchFamily="34" charset="0"/>
                </a:rPr>
                <a:t>IN EMERGENCY TELECOMMUNICATIONS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800" b="1" dirty="0">
                  <a:solidFill>
                    <a:srgbClr val="FFFFFF"/>
                  </a:solidFill>
                  <a:latin typeface="Caviar Dreams" pitchFamily="34" charset="0"/>
                </a:rPr>
                <a:t>				</a:t>
              </a:r>
            </a:p>
          </p:txBody>
        </p:sp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884" y="98"/>
              <a:ext cx="1097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400" dirty="0">
                  <a:solidFill>
                    <a:srgbClr val="0099FF"/>
                  </a:solidFill>
                  <a:latin typeface="Caviar Dreams" pitchFamily="34" charset="0"/>
                </a:rPr>
                <a:t>Télécoms Sans Frontières</a:t>
              </a:r>
            </a:p>
          </p:txBody>
        </p:sp>
      </p:grp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7272338" y="5019675"/>
            <a:ext cx="165576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i="1">
                <a:solidFill>
                  <a:srgbClr val="000000"/>
                </a:solidFill>
                <a:latin typeface="Calibri" pitchFamily="1" charset="0"/>
              </a:rPr>
              <a:t>Supporting aid agencies in Guatemala, 2012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3730625" y="4895850"/>
            <a:ext cx="159702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b="1" i="1">
                <a:solidFill>
                  <a:srgbClr val="000000"/>
                </a:solidFill>
                <a:latin typeface="Calibri" pitchFamily="1" charset="0"/>
              </a:rPr>
              <a:t>Restoring family links in Timbuktu, Mali, 2013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0" y="1484313"/>
            <a:ext cx="914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en-US" sz="1800" b="1" dirty="0">
                <a:solidFill>
                  <a:srgbClr val="F92821"/>
                </a:solidFill>
                <a:latin typeface="Calibri" pitchFamily="1" charset="0"/>
              </a:rPr>
              <a:t>		TSF created in 1998</a:t>
            </a:r>
          </a:p>
        </p:txBody>
      </p:sp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2663825"/>
            <a:ext cx="2905125" cy="217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0" y="3222625"/>
            <a:ext cx="9144000" cy="68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fr-FR" sz="1600" b="1" dirty="0">
                <a:solidFill>
                  <a:srgbClr val="FA6306"/>
                </a:solidFill>
                <a:latin typeface="Calibri" pitchFamily="1" charset="0"/>
              </a:rPr>
              <a:t>		A REPRESENTATION IN WASHINGTON DC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9563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9125" algn="l"/>
                <a:tab pos="10780713" algn="l"/>
              </a:tabLst>
            </a:pPr>
            <a:r>
              <a:rPr lang="fr-FR" sz="1400" b="1" dirty="0">
                <a:solidFill>
                  <a:srgbClr val="000000"/>
                </a:solidFill>
                <a:latin typeface="Calibri" pitchFamily="1" charset="0"/>
              </a:rPr>
              <a:t>		</a:t>
            </a:r>
          </a:p>
        </p:txBody>
      </p:sp>
      <p:pic>
        <p:nvPicPr>
          <p:cNvPr id="513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313" y="4518025"/>
            <a:ext cx="2733675" cy="217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3959225" y="5662613"/>
            <a:ext cx="4587875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i="1">
                <a:solidFill>
                  <a:srgbClr val="2323DC"/>
                </a:solidFill>
                <a:latin typeface="Calibri" pitchFamily="1" charset="0"/>
              </a:rPr>
              <a:t>Ready to deploy anytime anywhere in the world 24/7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1382713" y="0"/>
            <a:ext cx="7761287" cy="1354138"/>
            <a:chOff x="864" y="0"/>
            <a:chExt cx="4889" cy="853"/>
          </a:xfrm>
        </p:grpSpPr>
        <p:sp>
          <p:nvSpPr>
            <p:cNvPr id="6156" name="Rectangle 4"/>
            <p:cNvSpPr>
              <a:spLocks noChangeArrowheads="1"/>
            </p:cNvSpPr>
            <p:nvPr/>
          </p:nvSpPr>
          <p:spPr bwMode="auto">
            <a:xfrm>
              <a:off x="1872" y="0"/>
              <a:ext cx="3881" cy="851"/>
            </a:xfrm>
            <a:prstGeom prst="rect">
              <a:avLst/>
            </a:pr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500" b="1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400" b="1" dirty="0">
                  <a:solidFill>
                    <a:srgbClr val="FFFFFF"/>
                  </a:solidFill>
                  <a:latin typeface="Caviar Dreams" pitchFamily="34" charset="0"/>
                </a:rPr>
                <a:t>A UNIQUE POSITION  </a:t>
              </a:r>
            </a:p>
            <a:p>
              <a:pPr>
                <a:lnSpc>
                  <a:spcPct val="13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800" b="1" dirty="0">
                  <a:solidFill>
                    <a:srgbClr val="FFFFFF"/>
                  </a:solidFill>
                  <a:latin typeface="Caviar Dreams" pitchFamily="34" charset="0"/>
                </a:rPr>
                <a:t>IN EMERGENCY TELECOMMUNICATIONS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800" b="1" dirty="0">
                  <a:solidFill>
                    <a:srgbClr val="FFFFFF"/>
                  </a:solidFill>
                  <a:latin typeface="Caviar Dreams" pitchFamily="34" charset="0"/>
                </a:rPr>
                <a:t>				</a:t>
              </a:r>
            </a:p>
          </p:txBody>
        </p:sp>
        <p:sp>
          <p:nvSpPr>
            <p:cNvPr id="6157" name="Text Box 5"/>
            <p:cNvSpPr txBox="1">
              <a:spLocks noChangeArrowheads="1"/>
            </p:cNvSpPr>
            <p:nvPr/>
          </p:nvSpPr>
          <p:spPr bwMode="auto">
            <a:xfrm>
              <a:off x="864" y="96"/>
              <a:ext cx="1097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400" dirty="0">
                  <a:solidFill>
                    <a:srgbClr val="0099FF"/>
                  </a:solidFill>
                  <a:latin typeface="Caviar Dreams" pitchFamily="34" charset="0"/>
                </a:rPr>
                <a:t>Télécoms Sans Frontières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23850" y="1484313"/>
            <a:ext cx="8208963" cy="2187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rgbClr val="0099FF"/>
                </a:solidFill>
                <a:latin typeface="Calibri" pitchFamily="1" charset="0"/>
              </a:rPr>
              <a:t>Our Core Activities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dirty="0">
              <a:solidFill>
                <a:srgbClr val="000000"/>
              </a:solidFill>
              <a:latin typeface="Calibri" pitchFamily="1" charset="0"/>
            </a:endParaRPr>
          </a:p>
          <a:p>
            <a:pPr eaLnBrk="1" hangingPunct="1">
              <a:spcAft>
                <a:spcPts val="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- Rapid </a:t>
            </a: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response telecommunications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centres</a:t>
            </a:r>
            <a:endParaRPr lang="en-US" sz="2000" dirty="0">
              <a:solidFill>
                <a:srgbClr val="000000"/>
              </a:solidFill>
              <a:latin typeface="Calibri" pitchFamily="1" charset="0"/>
            </a:endParaRPr>
          </a:p>
          <a:p>
            <a:pPr eaLnBrk="1" hangingPunct="1">
              <a:spcAft>
                <a:spcPts val="800"/>
              </a:spcAft>
              <a:buFont typeface="Calibri" pitchFamily="1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Humanitarian calling operations (HCO) – free calls for civilians</a:t>
            </a:r>
            <a:endParaRPr lang="en-US" sz="2000" dirty="0">
              <a:solidFill>
                <a:srgbClr val="000000"/>
              </a:solidFill>
              <a:latin typeface="Calibri" pitchFamily="1" charset="0"/>
            </a:endParaRPr>
          </a:p>
          <a:p>
            <a:pPr eaLnBrk="1" hangingPunct="1">
              <a:spcAft>
                <a:spcPts val="800"/>
              </a:spcAft>
              <a:buFont typeface="Calibri" pitchFamily="1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Building </a:t>
            </a: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local capacity for disaster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preparedness</a:t>
            </a:r>
            <a:endParaRPr lang="en-US" sz="2000" dirty="0">
              <a:solidFill>
                <a:srgbClr val="000000"/>
              </a:solidFill>
              <a:latin typeface="Calibri" pitchFamily="1" charset="0"/>
            </a:endParaRPr>
          </a:p>
          <a:p>
            <a:pPr eaLnBrk="1" hangingPunct="1">
              <a:spcAft>
                <a:spcPts val="8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Bridging </a:t>
            </a:r>
            <a:r>
              <a:rPr lang="en-US" sz="2000" dirty="0">
                <a:solidFill>
                  <a:srgbClr val="000000"/>
                </a:solidFill>
                <a:latin typeface="Calibri" pitchFamily="1" charset="0"/>
              </a:rPr>
              <a:t>the digital divide with long-term </a:t>
            </a:r>
            <a:r>
              <a:rPr lang="en-US" sz="2000" dirty="0" smtClean="0">
                <a:solidFill>
                  <a:srgbClr val="000000"/>
                </a:solidFill>
                <a:latin typeface="Calibri" pitchFamily="1" charset="0"/>
              </a:rPr>
              <a:t>community centers         </a:t>
            </a:r>
            <a:endParaRPr lang="en-US" sz="2000" dirty="0">
              <a:solidFill>
                <a:srgbClr val="000000"/>
              </a:solidFill>
              <a:latin typeface="Calibri" pitchFamily="1" charset="0"/>
            </a:endParaRP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25" y="4652963"/>
            <a:ext cx="2593975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25" y="4006850"/>
            <a:ext cx="19431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900113" y="6597650"/>
            <a:ext cx="2808287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b="1" i="1">
                <a:solidFill>
                  <a:srgbClr val="000000"/>
                </a:solidFill>
                <a:latin typeface="Calibri" pitchFamily="1" charset="0"/>
              </a:rPr>
              <a:t>Emergency ICT training, Bangkok, 2013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3708400" y="6597650"/>
            <a:ext cx="1871663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b="1" i="1">
                <a:solidFill>
                  <a:srgbClr val="000000"/>
                </a:solidFill>
                <a:latin typeface="Calibri" pitchFamily="1" charset="0"/>
              </a:rPr>
              <a:t>HCO, </a:t>
            </a:r>
            <a:r>
              <a:rPr lang="en-US" sz="1100" b="1" i="1">
                <a:solidFill>
                  <a:srgbClr val="000000"/>
                </a:solidFill>
                <a:latin typeface="Calibri" pitchFamily="1" charset="0"/>
              </a:rPr>
              <a:t>Timbuktu</a:t>
            </a:r>
            <a:r>
              <a:rPr lang="fr-FR" sz="1100" b="1" i="1">
                <a:solidFill>
                  <a:srgbClr val="000000"/>
                </a:solidFill>
                <a:latin typeface="Calibri" pitchFamily="1" charset="0"/>
              </a:rPr>
              <a:t>, 2013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5867400" y="6596063"/>
            <a:ext cx="2665413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b="1" i="1">
                <a:solidFill>
                  <a:srgbClr val="000000"/>
                </a:solidFill>
                <a:latin typeface="Calibri" pitchFamily="1" charset="0"/>
              </a:rPr>
              <a:t>UNDAC support, Philippines , 2012</a:t>
            </a:r>
          </a:p>
        </p:txBody>
      </p:sp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6138" y="4641850"/>
            <a:ext cx="2606675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GSM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connectivity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in 2014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286808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Development projects for communities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GSM networks: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are very efficient for development projects;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can allow local economies to grow;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provide diverse and rich services &amp; features.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Substantive economic leverage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Growing telecommunication industry investment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	in Cash Transfer solutions;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The most reliable telecommunication service;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Mobile phones keep families linked</a:t>
            </a:r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21088"/>
            <a:ext cx="2124075" cy="283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Geographical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weaknesses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72560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 lot of locations are still isolated and out of GSM coverage for various reasons: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Local providers’ interests;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Energy sources;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Mainly farmers and small communities, mostly exposed to lack of facilities;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Relief staff and logistics for alternative solutions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Interesting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Where emergency and critical care services are provided;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Where veterinary relief campaigns are in progress;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Where data collection is planned;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market places in isolated communities to facilitate financial transfers;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… further areas can be discussed.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What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is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it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for?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429684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Opening up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isolated communities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nomadic populations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depending on the season;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Supporting any services over GSM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the benefit of the most vulnerable communities such as SMS exchanges, Cash-Transfer, Data-Gathering, Data diffusion…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Being adapted to any relief organization by providing a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deployable solution in 10 minutes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without requiring any technical profile;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Well suited for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emergency situations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pic>
        <p:nvPicPr>
          <p:cNvPr id="15" name="Picture 14" descr="Mobile packb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3815144" cy="4794433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5720" y="2314021"/>
            <a:ext cx="385765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Transportable as hand luggage (IATA compliant);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Weight of 11 kg in a backpack;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Multiple power sources: internal battery, internal solar panel, external power sources;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Provides GSM coverage for a 100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metre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radius;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Supports charging up to 3 mobile phones at a time;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500188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Technical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</a:t>
            </a: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features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pic>
        <p:nvPicPr>
          <p:cNvPr id="8" name="Picture 7" descr="Mobile Network Backp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60103"/>
            <a:ext cx="7143768" cy="4997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2214554"/>
            <a:ext cx="3108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Solar panel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Nominal power: 62 Watts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107086"/>
            <a:ext cx="2103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GSM Cell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Huawei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Mini BTS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000636"/>
            <a:ext cx="2427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Satellite modem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Inmarsat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BGAN 500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742" y="1873741"/>
            <a:ext cx="3327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Internal Battery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High capacity (11,000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500174"/>
            <a:ext cx="91440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600" b="1" dirty="0" err="1" smtClean="0">
                <a:solidFill>
                  <a:srgbClr val="0099FF"/>
                </a:solidFill>
                <a:latin typeface="Calibri" pitchFamily="34" charset="0"/>
              </a:rPr>
              <a:t>Internal</a:t>
            </a:r>
            <a:r>
              <a:rPr lang="fr-FR" sz="2600" b="1" dirty="0" smtClean="0">
                <a:solidFill>
                  <a:srgbClr val="0099FF"/>
                </a:solidFill>
                <a:latin typeface="Calibri" pitchFamily="34" charset="0"/>
              </a:rPr>
              <a:t> components</a:t>
            </a:r>
            <a:endParaRPr lang="fr-FR" sz="2600" b="1" dirty="0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371600" y="153988"/>
            <a:ext cx="1752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>
                <a:solidFill>
                  <a:srgbClr val="0099FF"/>
                </a:solidFill>
                <a:latin typeface="Caviar Dreams" pitchFamily="34" charset="0"/>
              </a:rPr>
              <a:t>Télécoms Sans Frontières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3975"/>
            <a:ext cx="1266825" cy="130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 descr="Sché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8072462" cy="512405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71800" y="0"/>
            <a:ext cx="6172200" cy="1394870"/>
          </a:xfrm>
          <a:prstGeom prst="rect">
            <a:avLst/>
          </a:prstGeom>
          <a:solidFill>
            <a:srgbClr val="F15A2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500" b="1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b="1" dirty="0">
                <a:solidFill>
                  <a:srgbClr val="FFFFFF"/>
                </a:solidFill>
                <a:latin typeface="Caviar Dreams" pitchFamily="34" charset="0"/>
              </a:rPr>
              <a:t>TECHNOLOGY</a:t>
            </a:r>
          </a:p>
          <a:p>
            <a:pPr>
              <a:lnSpc>
                <a:spcPct val="13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rgbClr val="FFFFFF"/>
                </a:solidFill>
                <a:latin typeface="Caviar Dreams" pitchFamily="34" charset="0"/>
              </a:rPr>
              <a:t>Mobile network in a </a:t>
            </a:r>
            <a:r>
              <a:rPr lang="fr-FR" sz="1800" b="1" dirty="0" err="1" smtClean="0">
                <a:solidFill>
                  <a:srgbClr val="FFFFFF"/>
                </a:solidFill>
                <a:latin typeface="Caviar Dreams" pitchFamily="34" charset="0"/>
              </a:rPr>
              <a:t>backpack</a:t>
            </a:r>
            <a:endParaRPr lang="fr-FR" sz="1800" b="1" dirty="0" smtClean="0">
              <a:solidFill>
                <a:srgbClr val="FFFFFF"/>
              </a:solidFill>
              <a:latin typeface="Caviar Dreams" pitchFamily="34" charset="0"/>
            </a:endParaRPr>
          </a:p>
          <a:p>
            <a:pPr>
              <a:lnSpc>
                <a:spcPct val="13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latin typeface="Calibri" pitchFamily="34" charset="0"/>
              </a:rPr>
              <a:t>Vodafone Foundation Instant Network </a:t>
            </a:r>
            <a:r>
              <a:rPr lang="en-US" sz="1600" dirty="0" smtClean="0">
                <a:latin typeface="Calibri" pitchFamily="34" charset="0"/>
              </a:rPr>
              <a:t>Mini</a:t>
            </a:r>
            <a:r>
              <a:rPr lang="fr-FR" sz="1600" dirty="0">
                <a:latin typeface="Caviar Dreams" pitchFamily="34" charset="0"/>
              </a:rPr>
              <a:t>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17276</TotalTime>
  <Words>1244</Words>
  <Application>Microsoft Office PowerPoint</Application>
  <PresentationFormat>On-screen Show (4:3)</PresentationFormat>
  <Paragraphs>286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 2</dc:creator>
  <cp:lastModifiedBy>Florent Bervas</cp:lastModifiedBy>
  <cp:revision>1396</cp:revision>
  <cp:lastPrinted>2009-10-09T18:00:57Z</cp:lastPrinted>
  <dcterms:created xsi:type="dcterms:W3CDTF">2009-10-04T19:32:22Z</dcterms:created>
  <dcterms:modified xsi:type="dcterms:W3CDTF">2014-04-15T15:38:45Z</dcterms:modified>
</cp:coreProperties>
</file>