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40" r:id="rId5"/>
    <p:sldId id="392" r:id="rId6"/>
    <p:sldId id="395" r:id="rId7"/>
    <p:sldId id="376" r:id="rId8"/>
    <p:sldId id="394" r:id="rId9"/>
    <p:sldId id="396" r:id="rId10"/>
    <p:sldId id="372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ヒラギノ角ゴ ProN W3" pitchFamily="6" charset="-128"/>
        <a:cs typeface="+mn-cs"/>
        <a:sym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ヒラギノ角ゴ ProN W3" pitchFamily="6" charset="-128"/>
        <a:cs typeface="+mn-cs"/>
        <a:sym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ヒラギノ角ゴ ProN W3" pitchFamily="6" charset="-128"/>
        <a:cs typeface="+mn-cs"/>
        <a:sym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ヒラギノ角ゴ ProN W3" pitchFamily="6" charset="-128"/>
        <a:cs typeface="+mn-cs"/>
        <a:sym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ヒラギノ角ゴ ProN W3" pitchFamily="6" charset="-128"/>
        <a:cs typeface="+mn-cs"/>
        <a:sym typeface="Times New Roman" pitchFamily="18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ヒラギノ角ゴ ProN W3" pitchFamily="6" charset="-128"/>
        <a:cs typeface="+mn-cs"/>
        <a:sym typeface="Times New Roman" pitchFamily="18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ヒラギノ角ゴ ProN W3" pitchFamily="6" charset="-128"/>
        <a:cs typeface="+mn-cs"/>
        <a:sym typeface="Times New Roman" pitchFamily="18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ヒラギノ角ゴ ProN W3" pitchFamily="6" charset="-128"/>
        <a:cs typeface="+mn-cs"/>
        <a:sym typeface="Times New Roman" pitchFamily="18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ヒラギノ角ゴ ProN W3" pitchFamily="6" charset="-128"/>
        <a:cs typeface="+mn-cs"/>
        <a:sym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55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932"/>
    <a:srgbClr val="418FDE"/>
    <a:srgbClr val="026CB6"/>
    <a:srgbClr val="174C8D"/>
    <a:srgbClr val="DD5B2B"/>
    <a:srgbClr val="184C8D"/>
    <a:srgbClr val="174C8E"/>
    <a:srgbClr val="1B6EBE"/>
    <a:srgbClr val="0087D1"/>
    <a:srgbClr val="006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5" autoAdjust="0"/>
    <p:restoredTop sz="90247" autoAdjust="0"/>
  </p:normalViewPr>
  <p:slideViewPr>
    <p:cSldViewPr>
      <p:cViewPr varScale="1">
        <p:scale>
          <a:sx n="80" d="100"/>
          <a:sy n="80" d="100"/>
        </p:scale>
        <p:origin x="832" y="40"/>
      </p:cViewPr>
      <p:guideLst>
        <p:guide orient="horz" pos="1655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fr-FR" sz="2000" b="1" noProof="0" dirty="0">
                <a:solidFill>
                  <a:schemeClr val="bg1"/>
                </a:solidFill>
                <a:latin typeface="Arial Narrow" panose="020B0606020202030204" pitchFamily="34" charset="0"/>
              </a:rPr>
              <a:t>Bén</a:t>
            </a:r>
            <a:r>
              <a:rPr lang="fr-FR" sz="2000" b="1" i="0" u="none" strike="noStrike" baseline="0" noProof="0" dirty="0">
                <a:effectLst/>
                <a:latin typeface="Arial Narrow" panose="020B0606020202030204" pitchFamily="34" charset="0"/>
              </a:rPr>
              <a:t>é</a:t>
            </a:r>
            <a:r>
              <a:rPr lang="fr-FR" sz="2000" b="1" noProof="0" dirty="0">
                <a:solidFill>
                  <a:schemeClr val="bg1"/>
                </a:solidFill>
                <a:latin typeface="Arial Narrow" panose="020B0606020202030204" pitchFamily="34" charset="0"/>
              </a:rPr>
              <a:t>ficiaires</a:t>
            </a:r>
            <a:r>
              <a:rPr lang="fr-FR" sz="2000" b="1" baseline="0" noProof="0" dirty="0">
                <a:solidFill>
                  <a:schemeClr val="bg1"/>
                </a:solidFill>
                <a:latin typeface="Arial Narrow" panose="020B0606020202030204" pitchFamily="34" charset="0"/>
              </a:rPr>
              <a:t> de Transferts à Usage Multiple</a:t>
            </a:r>
            <a:r>
              <a:rPr lang="fr-FR" sz="2000" b="1" noProof="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defRPr sz="1800">
                <a:solidFill>
                  <a:schemeClr val="bg1"/>
                </a:solidFill>
              </a:defRPr>
            </a:pPr>
            <a:r>
              <a:rPr lang="fr-FR" sz="2000" b="1" noProof="0" dirty="0">
                <a:solidFill>
                  <a:schemeClr val="bg1"/>
                </a:solidFill>
                <a:latin typeface="Arial Narrow" panose="020B0606020202030204" pitchFamily="34" charset="0"/>
              </a:rPr>
              <a:t>(2018-2021,</a:t>
            </a:r>
            <a:r>
              <a:rPr lang="fr-FR" sz="2000" b="1" baseline="0" noProof="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fr-FR" sz="1600" b="1" i="1" baseline="0" noProof="0" dirty="0">
                <a:solidFill>
                  <a:schemeClr val="bg1"/>
                </a:solidFill>
                <a:latin typeface="Arial Narrow" panose="020B0606020202030204" pitchFamily="34" charset="0"/>
              </a:rPr>
              <a:t>en millions</a:t>
            </a:r>
            <a:r>
              <a:rPr lang="fr-FR" sz="2000" b="1" noProof="0" dirty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</c:rich>
      </c:tx>
      <c:layout>
        <c:manualLayout>
          <c:xMode val="edge"/>
          <c:yMode val="edge"/>
          <c:x val="0.21172209654617657"/>
          <c:y val="8.97447975253093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0477508438900544"/>
          <c:y val="0.26711520434945629"/>
          <c:w val="0.71484516688632804"/>
          <c:h val="0.425247136539167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Beneficiaires de TMUM (en millions)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B84-4C7E-A0FC-7AEA2A89DE79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84-4C7E-A0FC-7AEA2A89DE79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84-4C7E-A0FC-7AEA2A89DE79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84-4C7E-A0FC-7AEA2A89DE7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0.8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B84-4C7E-A0FC-7AEA2A89DE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1.5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B84-4C7E-A0FC-7AEA2A89DE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2.1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B84-4C7E-A0FC-7AEA2A89DE7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B84-4C7E-A0FC-7AEA2A89DE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Feuil1!$B$1:$E$1</c:f>
              <c:strCache>
                <c:ptCount val="4"/>
                <c:pt idx="0">
                  <c:v>2018</c:v>
                </c:pt>
                <c:pt idx="1">
                  <c:v>2019</c:v>
                </c:pt>
                <c:pt idx="2">
                  <c:v>2020 (cible)</c:v>
                </c:pt>
                <c:pt idx="3">
                  <c:v>2021 (cible)</c:v>
                </c:pt>
              </c:strCache>
            </c:strRef>
          </c:cat>
          <c:val>
            <c:numRef>
              <c:f>Feuil1!$B$2:$E$2</c:f>
              <c:numCache>
                <c:formatCode>General</c:formatCode>
                <c:ptCount val="4"/>
                <c:pt idx="0">
                  <c:v>0.8</c:v>
                </c:pt>
                <c:pt idx="1">
                  <c:v>1.5</c:v>
                </c:pt>
                <c:pt idx="2">
                  <c:v>2.1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B84-4C7E-A0FC-7AEA2A89D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axId val="307806400"/>
        <c:axId val="307810992"/>
      </c:barChart>
      <c:catAx>
        <c:axId val="307806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fr-FR"/>
          </a:p>
        </c:txPr>
        <c:crossAx val="307810992"/>
        <c:crosses val="autoZero"/>
        <c:auto val="1"/>
        <c:lblAlgn val="ctr"/>
        <c:lblOffset val="100"/>
        <c:noMultiLvlLbl val="0"/>
      </c:catAx>
      <c:valAx>
        <c:axId val="3078109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7806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>
      <a:glow>
        <a:schemeClr val="accent1">
          <a:alpha val="40000"/>
        </a:schemeClr>
      </a:glow>
    </a:effectLst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  <a:sym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3FF650C-61E2-4BC5-ACD5-FCE789EBCCFC}" type="datetime1">
              <a:rPr lang="en-US"/>
              <a:pPr>
                <a:defRPr/>
              </a:pPr>
              <a:t>12/15/2020</a:t>
            </a:fld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+mn-ea"/>
                <a:cs typeface="+mn-cs"/>
                <a:sym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F32C5B5-1241-4324-89CA-88739323186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02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-107" charset="0"/>
                <a:ea typeface="+mn-ea"/>
                <a:cs typeface="+mn-cs"/>
                <a:sym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3EAC57-06A4-4C2F-BE3D-D688667F238F}" type="datetime1">
              <a:rPr lang="en-US"/>
              <a:pPr>
                <a:defRPr/>
              </a:pPr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-107" charset="0"/>
                <a:ea typeface="+mn-ea"/>
                <a:cs typeface="+mn-cs"/>
                <a:sym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637033-7B45-40E9-BF2F-3C49D1B0752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37033-7B45-40E9-BF2F-3C49D1B075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9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37033-7B45-40E9-BF2F-3C49D1B075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6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37033-7B45-40E9-BF2F-3C49D1B075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9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3500" y="126206"/>
            <a:ext cx="1841500" cy="4381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9000" y="126206"/>
            <a:ext cx="5372100" cy="4381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0" y="1425180"/>
            <a:ext cx="3606800" cy="308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5180"/>
            <a:ext cx="3606800" cy="30825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127000"/>
            <a:ext cx="7366000" cy="1298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pitchFamily="6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1425575"/>
            <a:ext cx="7366000" cy="3082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Gill Sans" pitchFamily="6" charset="0"/>
              </a:rPr>
              <a:t>Click to edit Master text styles</a:t>
            </a:r>
          </a:p>
          <a:p>
            <a:pPr lvl="1"/>
            <a:r>
              <a:rPr lang="en-US">
                <a:sym typeface="Gill Sans" pitchFamily="6" charset="0"/>
              </a:rPr>
              <a:t>Second level</a:t>
            </a:r>
          </a:p>
          <a:p>
            <a:pPr lvl="2"/>
            <a:r>
              <a:rPr lang="en-US">
                <a:sym typeface="Gill Sans" pitchFamily="6" charset="0"/>
              </a:rPr>
              <a:t>Third level</a:t>
            </a:r>
          </a:p>
          <a:p>
            <a:pPr lvl="3"/>
            <a:r>
              <a:rPr lang="en-US">
                <a:sym typeface="Gill Sans" pitchFamily="6" charset="0"/>
              </a:rPr>
              <a:t>Fourth level</a:t>
            </a:r>
          </a:p>
          <a:p>
            <a:pPr lvl="4"/>
            <a:r>
              <a:rPr lang="en-US">
                <a:sym typeface="Gill Sans" pitchFamily="6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+mj-lt"/>
          <a:ea typeface="+mj-ea"/>
          <a:cs typeface="+mj-cs"/>
          <a:sym typeface="Gill Sans" pitchFamily="6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Arial" pitchFamily="34" charset="0"/>
          <a:ea typeface="ヒラギノ明朝 ProN W3"/>
          <a:cs typeface="ヒラギノ明朝 ProN W3"/>
          <a:sym typeface="Gill Sans" pitchFamily="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Arial" pitchFamily="34" charset="0"/>
          <a:ea typeface="ヒラギノ明朝 ProN W3"/>
          <a:cs typeface="ヒラギノ明朝 ProN W3"/>
          <a:sym typeface="Gill Sans" pitchFamily="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Arial" pitchFamily="34" charset="0"/>
          <a:ea typeface="ヒラギノ明朝 ProN W3"/>
          <a:cs typeface="ヒラギノ明朝 ProN W3"/>
          <a:sym typeface="Gill Sans" pitchFamily="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Arial" pitchFamily="34" charset="0"/>
          <a:ea typeface="ヒラギノ明朝 ProN W3"/>
          <a:cs typeface="ヒラギノ明朝 ProN W3"/>
          <a:sym typeface="Gill Sans" pitchFamily="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2300" indent="-444500" algn="l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71000"/>
        <a:buFont typeface="Gill Sans" pitchFamily="6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itchFamily="6" charset="0"/>
        </a:defRPr>
      </a:lvl1pPr>
      <a:lvl2pPr marL="965200" indent="-444500" algn="l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71000"/>
        <a:buFont typeface="Gill Sans" pitchFamily="6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itchFamily="6" charset="0"/>
        </a:defRPr>
      </a:lvl2pPr>
      <a:lvl3pPr marL="1308100" indent="-444500" algn="l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71000"/>
        <a:buFont typeface="Gill Sans" pitchFamily="6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itchFamily="6" charset="0"/>
        </a:defRPr>
      </a:lvl3pPr>
      <a:lvl4pPr marL="1663700" indent="-444500" algn="l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71000"/>
        <a:buFont typeface="Gill Sans" pitchFamily="6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itchFamily="6" charset="0"/>
        </a:defRPr>
      </a:lvl4pPr>
      <a:lvl5pPr marL="2006600" indent="-444500" algn="l" rtl="0" eaLnBrk="0" fontAlgn="base" hangingPunct="0">
        <a:spcBef>
          <a:spcPts val="1600"/>
        </a:spcBef>
        <a:spcAft>
          <a:spcPct val="0"/>
        </a:spcAft>
        <a:buClr>
          <a:srgbClr val="000000"/>
        </a:buClr>
        <a:buSzPct val="171000"/>
        <a:buFont typeface="Gill Sans" pitchFamily="6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pitchFamily="6" charset="0"/>
        </a:defRPr>
      </a:lvl5pPr>
      <a:lvl6pPr marL="2463800" indent="-444500" algn="l" rtl="0" fontAlgn="base">
        <a:spcBef>
          <a:spcPts val="16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921000" indent="-444500" algn="l" rtl="0" fontAlgn="base">
        <a:spcBef>
          <a:spcPts val="16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378200" indent="-444500" algn="l" rtl="0" fontAlgn="base">
        <a:spcBef>
          <a:spcPts val="16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835400" indent="-444500" algn="l" rtl="0" fontAlgn="base">
        <a:spcBef>
          <a:spcPts val="16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manitarianresponse.info/fr/operations/democratic-republic-congo/cash-working-grou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8F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7DE80FA9-6C46-4E34-A01D-953A5C1B1D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36"/>
          <a:stretch/>
        </p:blipFill>
        <p:spPr>
          <a:xfrm>
            <a:off x="0" y="1"/>
            <a:ext cx="10210800" cy="5143499"/>
          </a:xfrm>
          <a:prstGeom prst="rect">
            <a:avLst/>
          </a:prstGeom>
        </p:spPr>
      </p:pic>
      <p:sp>
        <p:nvSpPr>
          <p:cNvPr id="3076" name="AutoShape 5"/>
          <p:cNvSpPr>
            <a:spLocks noChangeAspect="1" noChangeArrowheads="1"/>
          </p:cNvSpPr>
          <p:nvPr/>
        </p:nvSpPr>
        <p:spPr bwMode="auto">
          <a:xfrm>
            <a:off x="358775" y="269875"/>
            <a:ext cx="35988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7848600" y="4840129"/>
            <a:ext cx="13067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Credit: Mercy Corps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CB03F3-0B0E-426A-9515-67E745481D36}"/>
              </a:ext>
            </a:extLst>
          </p:cNvPr>
          <p:cNvSpPr/>
          <p:nvPr/>
        </p:nvSpPr>
        <p:spPr bwMode="auto">
          <a:xfrm>
            <a:off x="0" y="0"/>
            <a:ext cx="2819400" cy="5143500"/>
          </a:xfrm>
          <a:prstGeom prst="rect">
            <a:avLst/>
          </a:prstGeom>
          <a:solidFill>
            <a:srgbClr val="418FDE">
              <a:alpha val="7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6BDD953-1E9C-456D-AC9B-C27FE79694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41504"/>
            <a:ext cx="1143000" cy="134252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2F18499-FB83-475D-8010-0B4A63B7DABD}"/>
              </a:ext>
            </a:extLst>
          </p:cNvPr>
          <p:cNvSpPr txBox="1"/>
          <p:nvPr/>
        </p:nvSpPr>
        <p:spPr bwMode="auto">
          <a:xfrm>
            <a:off x="0" y="2931914"/>
            <a:ext cx="28194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Transferts monétaires Aperçu 2021 </a:t>
            </a:r>
          </a:p>
          <a:p>
            <a:pPr algn="ctr">
              <a:spcBef>
                <a:spcPct val="50000"/>
              </a:spcBef>
            </a:pPr>
            <a:endParaRPr lang="fr-FR" sz="14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>
              <a:spcBef>
                <a:spcPct val="50000"/>
              </a:spcBef>
            </a:pPr>
            <a:r>
              <a:rPr lang="fr-FR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République Démocratique du Congo</a:t>
            </a:r>
          </a:p>
        </p:txBody>
      </p:sp>
      <p:pic>
        <p:nvPicPr>
          <p:cNvPr id="4" name="Image 3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A5BDC91E-1574-48AF-B363-F2DB3CA461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2061847"/>
            <a:ext cx="2743200" cy="55294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136EC896-B896-4951-8F68-7D5515C09B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772444"/>
              </p:ext>
            </p:extLst>
          </p:nvPr>
        </p:nvGraphicFramePr>
        <p:xfrm>
          <a:off x="1213918" y="742950"/>
          <a:ext cx="7488831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3326848-4F62-45F2-B5C1-52D17D0E5CC6}"/>
              </a:ext>
            </a:extLst>
          </p:cNvPr>
          <p:cNvSpPr txBox="1"/>
          <p:nvPr/>
        </p:nvSpPr>
        <p:spPr>
          <a:xfrm>
            <a:off x="457200" y="209550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Profil-pays</a:t>
            </a:r>
            <a:endParaRPr lang="en-US" sz="4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5827B58-4BAB-4F99-9676-91B460083615}"/>
              </a:ext>
            </a:extLst>
          </p:cNvPr>
          <p:cNvSpPr txBox="1"/>
          <p:nvPr/>
        </p:nvSpPr>
        <p:spPr>
          <a:xfrm>
            <a:off x="441251" y="3982819"/>
            <a:ext cx="8309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bg1"/>
                </a:solidFill>
                <a:latin typeface="Arial Narrow" panose="020B0606020202030204" pitchFamily="34" charset="0"/>
              </a:rPr>
              <a:t>Une hausse constante de la programmation en transferts monétaires à usage multiple est observée depuis 2018 (date de la première cible dans le HRP): </a:t>
            </a:r>
            <a:r>
              <a:rPr lang="fr-FR" sz="1800" dirty="0">
                <a:solidFill>
                  <a:schemeClr val="bg1"/>
                </a:solidFill>
                <a:highlight>
                  <a:srgbClr val="008000"/>
                </a:highlight>
                <a:latin typeface="Arial Narrow" panose="020B0606020202030204" pitchFamily="34" charset="0"/>
              </a:rPr>
              <a:t>+310%</a:t>
            </a:r>
          </a:p>
        </p:txBody>
      </p:sp>
    </p:spTree>
    <p:extLst>
      <p:ext uri="{BB962C8B-B14F-4D97-AF65-F5344CB8AC3E}">
        <p14:creationId xmlns:p14="http://schemas.microsoft.com/office/powerpoint/2010/main" val="82415406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3326848-4F62-45F2-B5C1-52D17D0E5CC6}"/>
              </a:ext>
            </a:extLst>
          </p:cNvPr>
          <p:cNvSpPr txBox="1"/>
          <p:nvPr/>
        </p:nvSpPr>
        <p:spPr>
          <a:xfrm>
            <a:off x="457200" y="20955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Résultats 2020 et Planification 2021</a:t>
            </a:r>
            <a:endParaRPr lang="en-US" sz="40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6534315-6FFA-4A85-896B-6CA93FE9F2B0}"/>
              </a:ext>
            </a:extLst>
          </p:cNvPr>
          <p:cNvSpPr txBox="1"/>
          <p:nvPr/>
        </p:nvSpPr>
        <p:spPr>
          <a:xfrm>
            <a:off x="304800" y="2127703"/>
            <a:ext cx="80648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bg1"/>
                </a:solidFill>
                <a:latin typeface="Arial Narrow" panose="020B0606020202030204" pitchFamily="34" charset="0"/>
              </a:rPr>
              <a:t>La cible 2020 est déjà pratiquement atteinte en Novembre (99%) et sera dépassée à la fin de l’année.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939E9C1-F049-40B7-8D10-B85DCEC83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614659"/>
              </p:ext>
            </p:extLst>
          </p:nvPr>
        </p:nvGraphicFramePr>
        <p:xfrm>
          <a:off x="1600200" y="1222236"/>
          <a:ext cx="4800601" cy="674635"/>
        </p:xfrm>
        <a:graphic>
          <a:graphicData uri="http://schemas.openxmlformats.org/drawingml/2006/table">
            <a:tbl>
              <a:tblPr/>
              <a:tblGrid>
                <a:gridCol w="1404053">
                  <a:extLst>
                    <a:ext uri="{9D8B030D-6E8A-4147-A177-3AD203B41FA5}">
                      <a16:colId xmlns:a16="http://schemas.microsoft.com/office/drawing/2014/main" val="1608977015"/>
                    </a:ext>
                  </a:extLst>
                </a:gridCol>
                <a:gridCol w="1007255">
                  <a:extLst>
                    <a:ext uri="{9D8B030D-6E8A-4147-A177-3AD203B41FA5}">
                      <a16:colId xmlns:a16="http://schemas.microsoft.com/office/drawing/2014/main" val="848902504"/>
                    </a:ext>
                  </a:extLst>
                </a:gridCol>
                <a:gridCol w="1007255">
                  <a:extLst>
                    <a:ext uri="{9D8B030D-6E8A-4147-A177-3AD203B41FA5}">
                      <a16:colId xmlns:a16="http://schemas.microsoft.com/office/drawing/2014/main" val="997392699"/>
                    </a:ext>
                  </a:extLst>
                </a:gridCol>
                <a:gridCol w="1382038">
                  <a:extLst>
                    <a:ext uri="{9D8B030D-6E8A-4147-A177-3AD203B41FA5}">
                      <a16:colId xmlns:a16="http://schemas.microsoft.com/office/drawing/2014/main" val="462813344"/>
                    </a:ext>
                  </a:extLst>
                </a:gridCol>
              </a:tblGrid>
              <a:tr h="26864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highlight>
                            <a:srgbClr val="008000"/>
                          </a:highlight>
                          <a:latin typeface="Calibri" panose="020F0502020204030204" pitchFamily="34" charset="0"/>
                        </a:rPr>
                        <a:t>DASHBOARD 2020 (Jan-Nov.)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7416"/>
                  </a:ext>
                </a:extLst>
              </a:tr>
              <a:tr h="201987"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Organisation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1" i="0" u="none" strike="noStrike" noProof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Bénéficiaires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050" b="1" i="0" u="none" strike="noStrike" noProof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Cible</a:t>
                      </a:r>
                      <a:endParaRPr lang="fr-FR" sz="1050" b="1" i="0" u="none" strike="noStrike" noProof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Reach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3048513"/>
                  </a:ext>
                </a:extLst>
              </a:tr>
              <a:tr h="2040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2 090 714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2 116 176  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  <a:endParaRPr lang="en-US" sz="11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034417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928E547-5BA3-4F36-8DF3-44E28BDC4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441453"/>
              </p:ext>
            </p:extLst>
          </p:nvPr>
        </p:nvGraphicFramePr>
        <p:xfrm>
          <a:off x="738080" y="3006024"/>
          <a:ext cx="7047233" cy="613236"/>
        </p:xfrm>
        <a:graphic>
          <a:graphicData uri="http://schemas.openxmlformats.org/drawingml/2006/table">
            <a:tbl>
              <a:tblPr/>
              <a:tblGrid>
                <a:gridCol w="843468">
                  <a:extLst>
                    <a:ext uri="{9D8B030D-6E8A-4147-A177-3AD203B41FA5}">
                      <a16:colId xmlns:a16="http://schemas.microsoft.com/office/drawing/2014/main" val="4002813020"/>
                    </a:ext>
                  </a:extLst>
                </a:gridCol>
                <a:gridCol w="1210193">
                  <a:extLst>
                    <a:ext uri="{9D8B030D-6E8A-4147-A177-3AD203B41FA5}">
                      <a16:colId xmlns:a16="http://schemas.microsoft.com/office/drawing/2014/main" val="941278679"/>
                    </a:ext>
                  </a:extLst>
                </a:gridCol>
                <a:gridCol w="1329378">
                  <a:extLst>
                    <a:ext uri="{9D8B030D-6E8A-4147-A177-3AD203B41FA5}">
                      <a16:colId xmlns:a16="http://schemas.microsoft.com/office/drawing/2014/main" val="83781862"/>
                    </a:ext>
                  </a:extLst>
                </a:gridCol>
                <a:gridCol w="281155">
                  <a:extLst>
                    <a:ext uri="{9D8B030D-6E8A-4147-A177-3AD203B41FA5}">
                      <a16:colId xmlns:a16="http://schemas.microsoft.com/office/drawing/2014/main" val="2068286713"/>
                    </a:ext>
                  </a:extLst>
                </a:gridCol>
                <a:gridCol w="843468">
                  <a:extLst>
                    <a:ext uri="{9D8B030D-6E8A-4147-A177-3AD203B41FA5}">
                      <a16:colId xmlns:a16="http://schemas.microsoft.com/office/drawing/2014/main" val="798183049"/>
                    </a:ext>
                  </a:extLst>
                </a:gridCol>
                <a:gridCol w="1210193">
                  <a:extLst>
                    <a:ext uri="{9D8B030D-6E8A-4147-A177-3AD203B41FA5}">
                      <a16:colId xmlns:a16="http://schemas.microsoft.com/office/drawing/2014/main" val="3682323793"/>
                    </a:ext>
                  </a:extLst>
                </a:gridCol>
                <a:gridCol w="1329378">
                  <a:extLst>
                    <a:ext uri="{9D8B030D-6E8A-4147-A177-3AD203B41FA5}">
                      <a16:colId xmlns:a16="http://schemas.microsoft.com/office/drawing/2014/main" val="1214209564"/>
                    </a:ext>
                  </a:extLst>
                </a:gridCol>
              </a:tblGrid>
              <a:tr h="24787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9933"/>
                          </a:highlight>
                          <a:latin typeface="Calibri" panose="020F0502020204030204" pitchFamily="34" charset="0"/>
                        </a:rPr>
                        <a:t>HRP 2020</a:t>
                      </a:r>
                    </a:p>
                  </a:txBody>
                  <a:tcPr marL="8832" marR="8832" marT="88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fr-FR" sz="1100" b="1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32" marR="8832" marT="88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9933"/>
                          </a:highlight>
                          <a:latin typeface="Calibri" panose="020F0502020204030204" pitchFamily="34" charset="0"/>
                        </a:rPr>
                        <a:t>HRP 2021</a:t>
                      </a:r>
                    </a:p>
                  </a:txBody>
                  <a:tcPr marL="8832" marR="8832" marT="883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758942"/>
                  </a:ext>
                </a:extLst>
              </a:tr>
              <a:tr h="165649"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Organisation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5F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Bénéficiaires (cible)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5F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Montant de Transferts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5F9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Organisation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Bénéficiaires (cible)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Montant de Transferts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753642"/>
                  </a:ext>
                </a:extLst>
              </a:tr>
              <a:tr h="188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2 116 176  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$92 007 828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832" marR="8832" marT="8832" marB="0" anchor="b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3 264 559  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$97 213 724</a:t>
                      </a:r>
                    </a:p>
                  </a:txBody>
                  <a:tcPr marL="8832" marR="8832" marT="88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980479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E643C9B5-5F61-4409-9AE3-D976F0CD850E}"/>
              </a:ext>
            </a:extLst>
          </p:cNvPr>
          <p:cNvSpPr txBox="1"/>
          <p:nvPr/>
        </p:nvSpPr>
        <p:spPr>
          <a:xfrm>
            <a:off x="240906" y="3867150"/>
            <a:ext cx="806489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bg1"/>
                </a:solidFill>
                <a:latin typeface="Arial Narrow" panose="020B0606020202030204" pitchFamily="34" charset="0"/>
              </a:rPr>
              <a:t>La cible 2021 est </a:t>
            </a:r>
            <a:r>
              <a:rPr lang="fr-FR" sz="1800" dirty="0">
                <a:solidFill>
                  <a:schemeClr val="bg1"/>
                </a:solidFill>
                <a:highlight>
                  <a:srgbClr val="008000"/>
                </a:highlight>
                <a:latin typeface="Arial Narrow" panose="020B0606020202030204" pitchFamily="34" charset="0"/>
              </a:rPr>
              <a:t>54%</a:t>
            </a:r>
            <a:r>
              <a:rPr lang="fr-FR" sz="1800" dirty="0">
                <a:solidFill>
                  <a:schemeClr val="bg1"/>
                </a:solidFill>
                <a:latin typeface="Arial Narrow" panose="020B0606020202030204" pitchFamily="34" charset="0"/>
              </a:rPr>
              <a:t> supérieure à la cible 2020.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bg1"/>
                </a:solidFill>
                <a:latin typeface="Arial Narrow" panose="020B0606020202030204" pitchFamily="34" charset="0"/>
              </a:rPr>
              <a:t>13 acteurs planifient des interventions dans 13 provinces (sur 26) de RDC.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schemeClr val="bg1"/>
                </a:solidFill>
                <a:latin typeface="Arial Narrow" panose="020B0606020202030204" pitchFamily="34" charset="0"/>
              </a:rPr>
              <a:t>La programmation MPCA en RDC reste majoritairement le fait du PAM (50%) et des acteurs de réponse rapide.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0576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8F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E8F79CC2-B6A4-4E04-8D3A-367882DEA1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3" r="2282" b="14290"/>
          <a:stretch/>
        </p:blipFill>
        <p:spPr>
          <a:xfrm>
            <a:off x="-1" y="1"/>
            <a:ext cx="9144001" cy="51435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 bwMode="auto">
          <a:xfrm>
            <a:off x="0" y="-1"/>
            <a:ext cx="6629400" cy="5143499"/>
          </a:xfrm>
          <a:prstGeom prst="rect">
            <a:avLst/>
          </a:prstGeom>
          <a:solidFill>
            <a:srgbClr val="418FDE">
              <a:alpha val="7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228600" y="1276350"/>
            <a:ext cx="6400800" cy="3186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Augmentation marquée de certaines cibles individuelles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Sous-reporting en 2020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Soutien constant/grandissant des principaux bailleurs de fonds en RDC à la programmation Cash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Reconnaissance accrue du meilleur rapport qualité-prix des programmes cash et des préférences des bénéficiaires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Allocation CERF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Covid-19?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228600" y="438150"/>
            <a:ext cx="3200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2280"/>
              </a:spcBef>
              <a:defRPr/>
            </a:pPr>
            <a:r>
              <a:rPr lang="fr-FR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Analyse</a:t>
            </a:r>
            <a:endParaRPr lang="fr-FR" sz="24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2" name="TextBox 9"/>
          <p:cNvSpPr txBox="1">
            <a:spLocks noChangeArrowheads="1"/>
          </p:cNvSpPr>
          <p:nvPr/>
        </p:nvSpPr>
        <p:spPr bwMode="auto">
          <a:xfrm>
            <a:off x="8212335" y="4857750"/>
            <a:ext cx="9316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Credit: OCHA</a:t>
            </a:r>
          </a:p>
        </p:txBody>
      </p:sp>
    </p:spTree>
    <p:extLst>
      <p:ext uri="{BB962C8B-B14F-4D97-AF65-F5344CB8AC3E}">
        <p14:creationId xmlns:p14="http://schemas.microsoft.com/office/powerpoint/2010/main" val="42117241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3326848-4F62-45F2-B5C1-52D17D0E5CC6}"/>
              </a:ext>
            </a:extLst>
          </p:cNvPr>
          <p:cNvSpPr txBox="1"/>
          <p:nvPr/>
        </p:nvSpPr>
        <p:spPr>
          <a:xfrm>
            <a:off x="457200" y="20955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Covid-19, un impact difficile à mesurer…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0CA1D0-6EB2-4773-857B-AD1657D3586E}"/>
              </a:ext>
            </a:extLst>
          </p:cNvPr>
          <p:cNvSpPr/>
          <p:nvPr/>
        </p:nvSpPr>
        <p:spPr>
          <a:xfrm>
            <a:off x="533400" y="1102117"/>
            <a:ext cx="7467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Un impact épidémiologique limité en RDC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Une programmation spécifique réduite hors Kinshasa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Vers une transition coupons-foire -&gt; transferts monétaires à usage multiple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Un impact marqué sur les tendances sectorielles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81678DD-9052-4D4C-8C01-EC4DA47CB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666661"/>
              </p:ext>
            </p:extLst>
          </p:nvPr>
        </p:nvGraphicFramePr>
        <p:xfrm>
          <a:off x="685801" y="3486150"/>
          <a:ext cx="7696198" cy="936103"/>
        </p:xfrm>
        <a:graphic>
          <a:graphicData uri="http://schemas.openxmlformats.org/drawingml/2006/table">
            <a:tbl>
              <a:tblPr/>
              <a:tblGrid>
                <a:gridCol w="3428102">
                  <a:extLst>
                    <a:ext uri="{9D8B030D-6E8A-4147-A177-3AD203B41FA5}">
                      <a16:colId xmlns:a16="http://schemas.microsoft.com/office/drawing/2014/main" val="2576913089"/>
                    </a:ext>
                  </a:extLst>
                </a:gridCol>
                <a:gridCol w="1543782">
                  <a:extLst>
                    <a:ext uri="{9D8B030D-6E8A-4147-A177-3AD203B41FA5}">
                      <a16:colId xmlns:a16="http://schemas.microsoft.com/office/drawing/2014/main" val="1317447636"/>
                    </a:ext>
                  </a:extLst>
                </a:gridCol>
                <a:gridCol w="1362157">
                  <a:extLst>
                    <a:ext uri="{9D8B030D-6E8A-4147-A177-3AD203B41FA5}">
                      <a16:colId xmlns:a16="http://schemas.microsoft.com/office/drawing/2014/main" val="2220099410"/>
                    </a:ext>
                  </a:extLst>
                </a:gridCol>
                <a:gridCol w="1362157">
                  <a:extLst>
                    <a:ext uri="{9D8B030D-6E8A-4147-A177-3AD203B41FA5}">
                      <a16:colId xmlns:a16="http://schemas.microsoft.com/office/drawing/2014/main" val="2765459732"/>
                    </a:ext>
                  </a:extLst>
                </a:gridCol>
              </a:tblGrid>
              <a:tr h="30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FF7C80"/>
                          </a:highlight>
                          <a:latin typeface="Calibri" panose="020F0502020204030204" pitchFamily="34" charset="0"/>
                        </a:rPr>
                        <a:t>CLUSTER SECURITE ALIMENTAIRE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787878"/>
                          </a:highlight>
                          <a:latin typeface="Calibri" panose="020F0502020204030204" pitchFamily="34" charset="0"/>
                        </a:rPr>
                        <a:t>T2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787878"/>
                          </a:highlight>
                          <a:latin typeface="Calibri" panose="020F0502020204030204" pitchFamily="34" charset="0"/>
                        </a:rPr>
                        <a:t>T3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787878"/>
                          </a:highlight>
                          <a:latin typeface="Calibri" panose="020F0502020204030204" pitchFamily="34" charset="0"/>
                        </a:rPr>
                        <a:t>Evolution T2-T3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182603"/>
                  </a:ext>
                </a:extLst>
              </a:tr>
              <a:tr h="322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Assistance alimentaire (vivres)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2 710 770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3 186 357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+18%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28733"/>
                  </a:ext>
                </a:extLst>
              </a:tr>
              <a:tr h="306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Assistance alimentaire (cash)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1 285 759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1 980 526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08000"/>
                          </a:highlight>
                          <a:latin typeface="Calibri" panose="020F0502020204030204" pitchFamily="34" charset="0"/>
                        </a:rPr>
                        <a:t>+54%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5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8308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3326848-4F62-45F2-B5C1-52D17D0E5CC6}"/>
              </a:ext>
            </a:extLst>
          </p:cNvPr>
          <p:cNvSpPr txBox="1"/>
          <p:nvPr/>
        </p:nvSpPr>
        <p:spPr>
          <a:xfrm>
            <a:off x="457200" y="20955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… mais menant à de nouvelles pratiques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0CA1D0-6EB2-4773-857B-AD1657D3586E}"/>
              </a:ext>
            </a:extLst>
          </p:cNvPr>
          <p:cNvSpPr/>
          <p:nvPr/>
        </p:nvSpPr>
        <p:spPr>
          <a:xfrm>
            <a:off x="533400" y="1102117"/>
            <a:ext cx="7467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Participation d'un plus grand nombre d'organisations aux réunions du CWG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Une meilleure coordination entre les </a:t>
            </a:r>
            <a:r>
              <a:rPr lang="fr-FR" dirty="0" err="1">
                <a:solidFill>
                  <a:schemeClr val="bg1"/>
                </a:solidFill>
                <a:latin typeface="Arial Narrow" panose="020B0606020202030204" pitchFamily="34" charset="0"/>
              </a:rPr>
              <a:t>CWGn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/</a:t>
            </a:r>
            <a:r>
              <a:rPr lang="fr-FR" dirty="0" err="1">
                <a:solidFill>
                  <a:schemeClr val="bg1"/>
                </a:solidFill>
                <a:latin typeface="Arial Narrow" panose="020B0606020202030204" pitchFamily="34" charset="0"/>
              </a:rPr>
              <a:t>CWGr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/</a:t>
            </a:r>
            <a:r>
              <a:rPr lang="fr-FR" dirty="0" err="1">
                <a:solidFill>
                  <a:schemeClr val="bg1"/>
                </a:solidFill>
                <a:latin typeface="Arial Narrow" panose="020B0606020202030204" pitchFamily="34" charset="0"/>
              </a:rPr>
              <a:t>CWGp</a:t>
            </a: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 et un meilleur partage des informations grâce à la migration en ligne des réunions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Meilleure organisation des distributions d'argent grâce aux exigences et à l'aide des autorités locales/territoriales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Évolution de la réponse en cash dans les zones urbaines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bg1"/>
                </a:solidFill>
                <a:latin typeface="Arial Narrow" panose="020B0606020202030204" pitchFamily="34" charset="0"/>
              </a:rPr>
              <a:t>Accélération de la programmation de la protection sociale</a:t>
            </a:r>
          </a:p>
        </p:txBody>
      </p:sp>
    </p:spTree>
    <p:extLst>
      <p:ext uri="{BB962C8B-B14F-4D97-AF65-F5344CB8AC3E}">
        <p14:creationId xmlns:p14="http://schemas.microsoft.com/office/powerpoint/2010/main" val="2291695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296400" cy="5410200"/>
          </a:xfrm>
          <a:prstGeom prst="rect">
            <a:avLst/>
          </a:prstGeom>
          <a:solidFill>
            <a:srgbClr val="418FDE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 New Roman" charset="0"/>
              <a:ea typeface="ヒラギノ明朝 ProN W3" charset="0"/>
              <a:cs typeface="ヒラギノ明朝 ProN W3" charset="0"/>
              <a:sym typeface="Times New Roman" charset="0"/>
            </a:endParaRPr>
          </a:p>
        </p:txBody>
      </p:sp>
      <p:sp>
        <p:nvSpPr>
          <p:cNvPr id="9" name="Rectangle 7"/>
          <p:cNvSpPr>
            <a:spLocks/>
          </p:cNvSpPr>
          <p:nvPr/>
        </p:nvSpPr>
        <p:spPr bwMode="auto">
          <a:xfrm>
            <a:off x="533400" y="4118611"/>
            <a:ext cx="8305800" cy="226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algn="ctr">
              <a:lnSpc>
                <a:spcPct val="110000"/>
              </a:lnSpc>
            </a:pP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https://www.humanitarianresponse.info/fr/operations/democratic-republic-congo/cash-working-group</a:t>
            </a:r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</p:txBody>
      </p:sp>
      <p:sp>
        <p:nvSpPr>
          <p:cNvPr id="10" name="AutoShape 5"/>
          <p:cNvSpPr>
            <a:spLocks noChangeAspect="1" noChangeArrowheads="1"/>
          </p:cNvSpPr>
          <p:nvPr/>
        </p:nvSpPr>
        <p:spPr bwMode="auto">
          <a:xfrm>
            <a:off x="358775" y="269875"/>
            <a:ext cx="35988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Rectangle 7"/>
          <p:cNvSpPr>
            <a:spLocks/>
          </p:cNvSpPr>
          <p:nvPr/>
        </p:nvSpPr>
        <p:spPr bwMode="auto">
          <a:xfrm>
            <a:off x="2057400" y="2625780"/>
            <a:ext cx="4657344" cy="9365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Merci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886200" y="3790950"/>
            <a:ext cx="1066800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CF2731A1-24A6-4996-9386-E9404A7625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211846"/>
            <a:ext cx="914400" cy="1074020"/>
          </a:xfrm>
          <a:prstGeom prst="rect">
            <a:avLst/>
          </a:prstGeom>
        </p:spPr>
      </p:pic>
      <p:pic>
        <p:nvPicPr>
          <p:cNvPr id="8" name="Image 7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994E0670-CECC-4D70-AF9B-459DBE6F7E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494" y="1581150"/>
            <a:ext cx="2804287" cy="56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6458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OCHA">
      <a:majorFont>
        <a:latin typeface="Arial"/>
        <a:ea typeface="ヒラギノ明朝 ProN W3"/>
        <a:cs typeface="ヒラギノ明朝 ProN W3"/>
      </a:majorFont>
      <a:minorFont>
        <a:latin typeface="Arial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square">
        <a:spAutoFit/>
      </a:bodyPr>
      <a:lstStyle>
        <a:defPPr>
          <a:spcBef>
            <a:spcPct val="50000"/>
          </a:spcBef>
          <a:defRPr sz="4800" dirty="0">
            <a:solidFill>
              <a:schemeClr val="bg1"/>
            </a:solidFill>
            <a:latin typeface="+mj-lt"/>
            <a:ea typeface="ヒラギノ角ゴ ProN W3"/>
            <a:cs typeface="ヒラギノ角ゴ ProN W3"/>
          </a:defRPr>
        </a:defPPr>
      </a:lstStyle>
    </a:tx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6E4EF92540944AF45117B7A2B9A56" ma:contentTypeVersion="7" ma:contentTypeDescription="Create a new document." ma:contentTypeScope="" ma:versionID="d4f1771475106c27869da624bb9fc0cf">
  <xsd:schema xmlns:xsd="http://www.w3.org/2001/XMLSchema" xmlns:xs="http://www.w3.org/2001/XMLSchema" xmlns:p="http://schemas.microsoft.com/office/2006/metadata/properties" xmlns:ns2="c0df019e-47f8-4c58-b0ef-aea7d57cf73d" xmlns:ns3="c38f9a03-67c3-48ab-86d7-59bb67ce4e1b" targetNamespace="http://schemas.microsoft.com/office/2006/metadata/properties" ma:root="true" ma:fieldsID="eccc67f1bdb19328b75f302dc794db49" ns2:_="" ns3:_="">
    <xsd:import namespace="c0df019e-47f8-4c58-b0ef-aea7d57cf73d"/>
    <xsd:import namespace="c38f9a03-67c3-48ab-86d7-59bb67ce4e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f019e-47f8-4c58-b0ef-aea7d57cf7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f9a03-67c3-48ab-86d7-59bb67ce4e1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697594-9689-409A-BFC8-60F2CB76266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F8D673-8240-4105-941D-60C9AF1D06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df019e-47f8-4c58-b0ef-aea7d57cf73d"/>
    <ds:schemaRef ds:uri="c38f9a03-67c3-48ab-86d7-59bb67ce4e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6AF3E3-3F38-476C-8748-3C744C0F1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72749</TotalTime>
  <Pages>0</Pages>
  <Words>399</Words>
  <Characters>0</Characters>
  <Application>Microsoft Office PowerPoint</Application>
  <PresentationFormat>Affichage à l'écran (16:9)</PresentationFormat>
  <Lines>0</Lines>
  <Paragraphs>77</Paragraphs>
  <Slides>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Calibri</vt:lpstr>
      <vt:lpstr>Gill Sans</vt:lpstr>
      <vt:lpstr>Roboto</vt:lpstr>
      <vt:lpstr>Times New Roman</vt:lpstr>
      <vt:lpstr>Wingdings</vt:lpstr>
      <vt:lpstr>Title &amp; Bullets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Paolo Palmero</dc:creator>
  <cp:lastModifiedBy>Ibrahim Kabe</cp:lastModifiedBy>
  <cp:revision>5010</cp:revision>
  <dcterms:created xsi:type="dcterms:W3CDTF">2010-02-26T18:29:03Z</dcterms:created>
  <dcterms:modified xsi:type="dcterms:W3CDTF">2020-12-15T13:25:21Z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0x010100B256E4EF92540944AF45117B7A2B9A56</vt:lpwstr>
  </property>
</Properties>
</file>