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Lst>
  <p:notesMasterIdLst>
    <p:notesMasterId r:id="rId59"/>
  </p:notesMasterIdLst>
  <p:sldIdLst>
    <p:sldId id="256" r:id="rId6"/>
    <p:sldId id="260" r:id="rId7"/>
    <p:sldId id="257" r:id="rId8"/>
    <p:sldId id="258" r:id="rId9"/>
    <p:sldId id="1289" r:id="rId10"/>
    <p:sldId id="1329" r:id="rId11"/>
    <p:sldId id="1292" r:id="rId12"/>
    <p:sldId id="1390" r:id="rId13"/>
    <p:sldId id="273" r:id="rId14"/>
    <p:sldId id="1388" r:id="rId15"/>
    <p:sldId id="1376" r:id="rId16"/>
    <p:sldId id="1391" r:id="rId17"/>
    <p:sldId id="1392" r:id="rId18"/>
    <p:sldId id="1393" r:id="rId19"/>
    <p:sldId id="1300" r:id="rId20"/>
    <p:sldId id="282" r:id="rId21"/>
    <p:sldId id="1330" r:id="rId22"/>
    <p:sldId id="350" r:id="rId23"/>
    <p:sldId id="1394" r:id="rId24"/>
    <p:sldId id="286" r:id="rId25"/>
    <p:sldId id="310" r:id="rId26"/>
    <p:sldId id="453" r:id="rId27"/>
    <p:sldId id="299" r:id="rId28"/>
    <p:sldId id="476" r:id="rId29"/>
    <p:sldId id="506" r:id="rId30"/>
    <p:sldId id="486" r:id="rId31"/>
    <p:sldId id="475" r:id="rId32"/>
    <p:sldId id="467" r:id="rId33"/>
    <p:sldId id="503" r:id="rId34"/>
    <p:sldId id="490" r:id="rId35"/>
    <p:sldId id="474" r:id="rId36"/>
    <p:sldId id="491" r:id="rId37"/>
    <p:sldId id="492" r:id="rId38"/>
    <p:sldId id="493" r:id="rId39"/>
    <p:sldId id="494" r:id="rId40"/>
    <p:sldId id="462" r:id="rId41"/>
    <p:sldId id="463" r:id="rId42"/>
    <p:sldId id="471" r:id="rId43"/>
    <p:sldId id="479" r:id="rId44"/>
    <p:sldId id="469" r:id="rId45"/>
    <p:sldId id="468" r:id="rId46"/>
    <p:sldId id="502" r:id="rId47"/>
    <p:sldId id="373" r:id="rId48"/>
    <p:sldId id="326" r:id="rId49"/>
    <p:sldId id="271" r:id="rId50"/>
    <p:sldId id="341" r:id="rId51"/>
    <p:sldId id="345" r:id="rId52"/>
    <p:sldId id="352" r:id="rId53"/>
    <p:sldId id="355" r:id="rId54"/>
    <p:sldId id="356" r:id="rId55"/>
    <p:sldId id="312" r:id="rId56"/>
    <p:sldId id="261" r:id="rId57"/>
    <p:sldId id="2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17"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outline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37EA1-FF31-4789-8AC8-27EF3979BF7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7DAD581-09F1-4F18-86BD-7A8128C866B4}">
      <dgm:prSet custT="1"/>
      <dgm:spPr/>
      <dgm:t>
        <a:bodyPr/>
        <a:lstStyle/>
        <a:p>
          <a:r>
            <a:rPr lang="fr-FR" sz="3000" b="0" i="0" dirty="0">
              <a:solidFill>
                <a:schemeClr val="accent4"/>
              </a:solidFill>
              <a:effectLst/>
              <a:latin typeface="+mn-lt"/>
              <a:ea typeface="+mn-ea"/>
              <a:cs typeface="+mn-cs"/>
            </a:rPr>
            <a:t>La Couverture Sanitaire Universelle </a:t>
          </a:r>
          <a:r>
            <a:rPr lang="fr-FR" sz="3000" b="0" i="0" dirty="0">
              <a:solidFill>
                <a:schemeClr val="tx1"/>
              </a:solidFill>
              <a:effectLst/>
              <a:latin typeface="+mn-lt"/>
              <a:ea typeface="+mn-ea"/>
              <a:cs typeface="+mn-cs"/>
            </a:rPr>
            <a:t>consiste à veiller à ce que l’ensemble de la population ait un accès </a:t>
          </a:r>
          <a:r>
            <a:rPr lang="fr-FR" sz="3000" b="0" i="0" dirty="0">
              <a:solidFill>
                <a:schemeClr val="accent4"/>
              </a:solidFill>
              <a:effectLst/>
              <a:latin typeface="+mn-lt"/>
              <a:ea typeface="+mn-ea"/>
              <a:cs typeface="+mn-cs"/>
            </a:rPr>
            <a:t>équitable</a:t>
          </a:r>
          <a:r>
            <a:rPr lang="fr-FR" sz="3000" b="0" i="0" dirty="0">
              <a:solidFill>
                <a:schemeClr val="tx1"/>
              </a:solidFill>
              <a:effectLst/>
              <a:latin typeface="+mn-lt"/>
              <a:ea typeface="+mn-ea"/>
              <a:cs typeface="+mn-cs"/>
            </a:rPr>
            <a:t> aux services préventifs, curatifs, palliatifs, de réadaptation et de promotion de la santé dont elle a besoin et à ce que ces services soit de </a:t>
          </a:r>
          <a:r>
            <a:rPr lang="fr-FR" sz="3000" b="0" i="0" dirty="0">
              <a:solidFill>
                <a:schemeClr val="accent4"/>
              </a:solidFill>
              <a:effectLst/>
              <a:latin typeface="+mn-lt"/>
              <a:ea typeface="+mn-ea"/>
              <a:cs typeface="+mn-cs"/>
            </a:rPr>
            <a:t>qualité</a:t>
          </a:r>
          <a:r>
            <a:rPr lang="fr-FR" sz="3000" b="0" i="0" dirty="0">
              <a:solidFill>
                <a:schemeClr val="tx1"/>
              </a:solidFill>
              <a:effectLst/>
              <a:latin typeface="+mn-lt"/>
              <a:ea typeface="+mn-ea"/>
              <a:cs typeface="+mn-cs"/>
            </a:rPr>
            <a:t> suffisante pour être efficaces, </a:t>
          </a:r>
          <a:r>
            <a:rPr lang="fr-FR" sz="3000" b="1" i="0" dirty="0">
              <a:solidFill>
                <a:schemeClr val="accent4"/>
              </a:solidFill>
              <a:effectLst/>
              <a:latin typeface="+mn-lt"/>
              <a:ea typeface="+mn-ea"/>
              <a:cs typeface="+mn-cs"/>
            </a:rPr>
            <a:t>sans que leur coût n’entraîne des difficultés financières pour les usagers. </a:t>
          </a:r>
        </a:p>
        <a:p>
          <a:r>
            <a:rPr lang="fr-FR" sz="2000" b="0" i="0" dirty="0">
              <a:solidFill>
                <a:schemeClr val="tx1"/>
              </a:solidFill>
              <a:effectLst/>
              <a:latin typeface="+mn-lt"/>
              <a:ea typeface="+mn-ea"/>
              <a:cs typeface="+mn-cs"/>
            </a:rPr>
            <a:t>(OMS, Financement de la santé et couverture universelle)</a:t>
          </a:r>
          <a:endParaRPr lang="en-US" sz="2000" b="0" dirty="0">
            <a:solidFill>
              <a:schemeClr val="tx1"/>
            </a:solidFill>
          </a:endParaRPr>
        </a:p>
      </dgm:t>
    </dgm:pt>
    <dgm:pt modelId="{9B9FA238-8757-4872-9413-9666ECBF063B}" type="parTrans" cxnId="{CA72DEFC-0B4E-450D-B7DA-B94638D13A58}">
      <dgm:prSet/>
      <dgm:spPr/>
      <dgm:t>
        <a:bodyPr/>
        <a:lstStyle/>
        <a:p>
          <a:endParaRPr lang="en-US"/>
        </a:p>
      </dgm:t>
    </dgm:pt>
    <dgm:pt modelId="{927D9EAB-4E71-492E-85EF-A68595FCC4AF}" type="sibTrans" cxnId="{CA72DEFC-0B4E-450D-B7DA-B94638D13A58}">
      <dgm:prSet/>
      <dgm:spPr/>
      <dgm:t>
        <a:bodyPr/>
        <a:lstStyle/>
        <a:p>
          <a:endParaRPr lang="en-US"/>
        </a:p>
      </dgm:t>
    </dgm:pt>
    <dgm:pt modelId="{C8C32A93-C8D0-4FC7-9513-9F3BAF896E65}" type="pres">
      <dgm:prSet presAssocID="{34337EA1-FF31-4789-8AC8-27EF3979BF7A}" presName="Name0" presStyleCnt="0">
        <dgm:presLayoutVars>
          <dgm:dir/>
          <dgm:animLvl val="lvl"/>
          <dgm:resizeHandles val="exact"/>
        </dgm:presLayoutVars>
      </dgm:prSet>
      <dgm:spPr/>
    </dgm:pt>
    <dgm:pt modelId="{1B1525FE-E497-47DE-A5F0-F09F29AD3472}" type="pres">
      <dgm:prSet presAssocID="{B7DAD581-09F1-4F18-86BD-7A8128C866B4}" presName="boxAndChildren" presStyleCnt="0"/>
      <dgm:spPr/>
    </dgm:pt>
    <dgm:pt modelId="{5C443E47-BA07-451F-9502-1E4506E5B653}" type="pres">
      <dgm:prSet presAssocID="{B7DAD581-09F1-4F18-86BD-7A8128C866B4}" presName="parentTextBox" presStyleLbl="node1" presStyleIdx="0" presStyleCnt="1" custLinFactNeighborY="-9630"/>
      <dgm:spPr/>
    </dgm:pt>
  </dgm:ptLst>
  <dgm:cxnLst>
    <dgm:cxn modelId="{8C675930-7B77-4F64-B6B3-A48404F7B4AF}" type="presOf" srcId="{34337EA1-FF31-4789-8AC8-27EF3979BF7A}" destId="{C8C32A93-C8D0-4FC7-9513-9F3BAF896E65}" srcOrd="0" destOrd="0" presId="urn:microsoft.com/office/officeart/2005/8/layout/process4"/>
    <dgm:cxn modelId="{E662D756-6EC0-45D1-95A0-AF3A63417416}" type="presOf" srcId="{B7DAD581-09F1-4F18-86BD-7A8128C866B4}" destId="{5C443E47-BA07-451F-9502-1E4506E5B653}" srcOrd="0" destOrd="0" presId="urn:microsoft.com/office/officeart/2005/8/layout/process4"/>
    <dgm:cxn modelId="{CA72DEFC-0B4E-450D-B7DA-B94638D13A58}" srcId="{34337EA1-FF31-4789-8AC8-27EF3979BF7A}" destId="{B7DAD581-09F1-4F18-86BD-7A8128C866B4}" srcOrd="0" destOrd="0" parTransId="{9B9FA238-8757-4872-9413-9666ECBF063B}" sibTransId="{927D9EAB-4E71-492E-85EF-A68595FCC4AF}"/>
    <dgm:cxn modelId="{87A407BD-A6D3-4189-8CEE-BA774F5ACA26}" type="presParOf" srcId="{C8C32A93-C8D0-4FC7-9513-9F3BAF896E65}" destId="{1B1525FE-E497-47DE-A5F0-F09F29AD3472}" srcOrd="0" destOrd="0" presId="urn:microsoft.com/office/officeart/2005/8/layout/process4"/>
    <dgm:cxn modelId="{1304DB1F-0296-4600-A81D-65C1E2D6A5F9}" type="presParOf" srcId="{1B1525FE-E497-47DE-A5F0-F09F29AD3472}" destId="{5C443E47-BA07-451F-9502-1E4506E5B65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F63AA-A772-4FB5-995B-E64B36363EA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1690D65-1F97-4251-AED7-DF244774DD0A}">
      <dgm:prSet phldrT="[Text]"/>
      <dgm:spPr/>
      <dgm:t>
        <a:bodyPr/>
        <a:lstStyle/>
        <a:p>
          <a:r>
            <a:rPr lang="en-US" dirty="0"/>
            <a:t>Retard 1</a:t>
          </a:r>
        </a:p>
      </dgm:t>
    </dgm:pt>
    <dgm:pt modelId="{E657BFAD-D1EB-460E-8D75-2E18AFB8D03A}" type="parTrans" cxnId="{4BB9C4AA-A75C-4423-BF29-3AF61158A610}">
      <dgm:prSet/>
      <dgm:spPr/>
      <dgm:t>
        <a:bodyPr/>
        <a:lstStyle/>
        <a:p>
          <a:endParaRPr lang="en-US"/>
        </a:p>
      </dgm:t>
    </dgm:pt>
    <dgm:pt modelId="{636537AD-7E1F-4D25-8197-5E8A1F7B4F95}" type="sibTrans" cxnId="{4BB9C4AA-A75C-4423-BF29-3AF61158A610}">
      <dgm:prSet/>
      <dgm:spPr/>
      <dgm:t>
        <a:bodyPr/>
        <a:lstStyle/>
        <a:p>
          <a:endParaRPr lang="en-US"/>
        </a:p>
      </dgm:t>
    </dgm:pt>
    <dgm:pt modelId="{BF3330FC-7C90-4DC2-8826-FFFCFC57C3CF}">
      <dgm:prSet phldrT="[Text]" custT="1"/>
      <dgm:spPr/>
      <dgm:t>
        <a:bodyPr/>
        <a:lstStyle/>
        <a:p>
          <a:pPr>
            <a:buFont typeface="Arial" panose="020B0604020202020204" pitchFamily="34" charset="0"/>
            <a:buChar char="•"/>
          </a:pPr>
          <a:r>
            <a:rPr lang="en-US" sz="2400" dirty="0" err="1"/>
            <a:t>Décision</a:t>
          </a:r>
          <a:r>
            <a:rPr lang="en-US" sz="2400" dirty="0"/>
            <a:t> de </a:t>
          </a:r>
          <a:r>
            <a:rPr lang="en-US" sz="2400" dirty="0" err="1"/>
            <a:t>chercher</a:t>
          </a:r>
          <a:r>
            <a:rPr lang="en-US" sz="2400" dirty="0"/>
            <a:t> des </a:t>
          </a:r>
          <a:r>
            <a:rPr lang="en-US" sz="2400" dirty="0" err="1"/>
            <a:t>soins</a:t>
          </a:r>
          <a:r>
            <a:rPr lang="en-US" sz="2400" dirty="0"/>
            <a:t> </a:t>
          </a:r>
        </a:p>
      </dgm:t>
    </dgm:pt>
    <dgm:pt modelId="{ED6A9611-0CB5-4D2D-ABB5-4F4E1DB2DA88}" type="parTrans" cxnId="{79423929-2549-4145-B452-234A4CF6A2CB}">
      <dgm:prSet/>
      <dgm:spPr/>
      <dgm:t>
        <a:bodyPr/>
        <a:lstStyle/>
        <a:p>
          <a:endParaRPr lang="en-US"/>
        </a:p>
      </dgm:t>
    </dgm:pt>
    <dgm:pt modelId="{EE27E9C1-B82A-49A6-BC0B-BE4B3A32C327}" type="sibTrans" cxnId="{79423929-2549-4145-B452-234A4CF6A2CB}">
      <dgm:prSet/>
      <dgm:spPr/>
      <dgm:t>
        <a:bodyPr/>
        <a:lstStyle/>
        <a:p>
          <a:endParaRPr lang="en-US"/>
        </a:p>
      </dgm:t>
    </dgm:pt>
    <dgm:pt modelId="{62359415-62B7-4181-B5EE-9E938F03DEFD}">
      <dgm:prSet phldrT="[Text]"/>
      <dgm:spPr/>
      <dgm:t>
        <a:bodyPr/>
        <a:lstStyle/>
        <a:p>
          <a:r>
            <a:rPr lang="en-US" dirty="0"/>
            <a:t>Retard 2</a:t>
          </a:r>
        </a:p>
      </dgm:t>
    </dgm:pt>
    <dgm:pt modelId="{DA59CF49-B112-4BDA-9600-8CB08ECA18A1}" type="parTrans" cxnId="{9D5C1477-1086-4405-A487-98F0F7000A83}">
      <dgm:prSet/>
      <dgm:spPr/>
      <dgm:t>
        <a:bodyPr/>
        <a:lstStyle/>
        <a:p>
          <a:endParaRPr lang="en-US"/>
        </a:p>
      </dgm:t>
    </dgm:pt>
    <dgm:pt modelId="{DD275F59-1FBC-4CEC-96F2-83FD2062787E}" type="sibTrans" cxnId="{9D5C1477-1086-4405-A487-98F0F7000A83}">
      <dgm:prSet/>
      <dgm:spPr/>
      <dgm:t>
        <a:bodyPr/>
        <a:lstStyle/>
        <a:p>
          <a:endParaRPr lang="en-US"/>
        </a:p>
      </dgm:t>
    </dgm:pt>
    <dgm:pt modelId="{97C9E5AE-FB1B-4081-A626-B46DCD3E4890}">
      <dgm:prSet phldrT="[Text]" custT="1"/>
      <dgm:spPr/>
      <dgm:t>
        <a:bodyPr/>
        <a:lstStyle/>
        <a:p>
          <a:r>
            <a:rPr lang="fr-FR" sz="2400" dirty="0"/>
            <a:t>Identifier et atteindre la structure adaptée</a:t>
          </a:r>
          <a:endParaRPr lang="en-US" sz="2400" dirty="0"/>
        </a:p>
      </dgm:t>
    </dgm:pt>
    <dgm:pt modelId="{0BA48581-3DA9-4DEE-9F4C-46F9D94373A8}" type="parTrans" cxnId="{366FB2C6-71BF-432A-8270-1EAEDD85E6EC}">
      <dgm:prSet/>
      <dgm:spPr/>
      <dgm:t>
        <a:bodyPr/>
        <a:lstStyle/>
        <a:p>
          <a:endParaRPr lang="en-US"/>
        </a:p>
      </dgm:t>
    </dgm:pt>
    <dgm:pt modelId="{B36F5BAE-B946-45DB-A4E2-DFA0E8484510}" type="sibTrans" cxnId="{366FB2C6-71BF-432A-8270-1EAEDD85E6EC}">
      <dgm:prSet/>
      <dgm:spPr/>
      <dgm:t>
        <a:bodyPr/>
        <a:lstStyle/>
        <a:p>
          <a:endParaRPr lang="en-US"/>
        </a:p>
      </dgm:t>
    </dgm:pt>
    <dgm:pt modelId="{9E6BB35D-E0CB-45A0-8FCA-DF3377731A62}">
      <dgm:prSet phldrT="[Text]"/>
      <dgm:spPr/>
      <dgm:t>
        <a:bodyPr/>
        <a:lstStyle/>
        <a:p>
          <a:r>
            <a:rPr lang="en-US" dirty="0"/>
            <a:t>Retard 3</a:t>
          </a:r>
        </a:p>
      </dgm:t>
    </dgm:pt>
    <dgm:pt modelId="{F1A2C87D-36A1-4367-9596-111018F9CE3C}" type="parTrans" cxnId="{7BE394B5-D9D4-4011-803C-A0B2280FBD52}">
      <dgm:prSet/>
      <dgm:spPr/>
      <dgm:t>
        <a:bodyPr/>
        <a:lstStyle/>
        <a:p>
          <a:endParaRPr lang="en-US"/>
        </a:p>
      </dgm:t>
    </dgm:pt>
    <dgm:pt modelId="{CDE75A11-85D7-4765-B2E2-CAC421EF5489}" type="sibTrans" cxnId="{7BE394B5-D9D4-4011-803C-A0B2280FBD52}">
      <dgm:prSet/>
      <dgm:spPr/>
      <dgm:t>
        <a:bodyPr/>
        <a:lstStyle/>
        <a:p>
          <a:endParaRPr lang="en-US"/>
        </a:p>
      </dgm:t>
    </dgm:pt>
    <dgm:pt modelId="{A180F220-5A71-4203-BDD2-A74D7DE55A9F}">
      <dgm:prSet phldrT="[Text]" custT="1"/>
      <dgm:spPr/>
      <dgm:t>
        <a:bodyPr/>
        <a:lstStyle/>
        <a:p>
          <a:r>
            <a:rPr lang="fr-FR" sz="2400" dirty="0"/>
            <a:t>Recevoir les soins adéquats</a:t>
          </a:r>
          <a:endParaRPr lang="en-US" sz="2400" dirty="0"/>
        </a:p>
      </dgm:t>
    </dgm:pt>
    <dgm:pt modelId="{8D3AE18E-59D3-447A-A606-AE0288458C0B}" type="parTrans" cxnId="{CFC90760-9C4E-4167-B7A6-AE87DB2B46FD}">
      <dgm:prSet/>
      <dgm:spPr/>
      <dgm:t>
        <a:bodyPr/>
        <a:lstStyle/>
        <a:p>
          <a:endParaRPr lang="en-US"/>
        </a:p>
      </dgm:t>
    </dgm:pt>
    <dgm:pt modelId="{A700A997-32B0-40A8-A048-536BE099C9ED}" type="sibTrans" cxnId="{CFC90760-9C4E-4167-B7A6-AE87DB2B46FD}">
      <dgm:prSet/>
      <dgm:spPr/>
      <dgm:t>
        <a:bodyPr/>
        <a:lstStyle/>
        <a:p>
          <a:endParaRPr lang="en-US"/>
        </a:p>
      </dgm:t>
    </dgm:pt>
    <dgm:pt modelId="{5EA51844-AAA0-45FC-AFFD-2C47E97D51F9}" type="pres">
      <dgm:prSet presAssocID="{192F63AA-A772-4FB5-995B-E64B36363EA4}" presName="linearFlow" presStyleCnt="0">
        <dgm:presLayoutVars>
          <dgm:dir/>
          <dgm:animLvl val="lvl"/>
          <dgm:resizeHandles val="exact"/>
        </dgm:presLayoutVars>
      </dgm:prSet>
      <dgm:spPr/>
    </dgm:pt>
    <dgm:pt modelId="{773FA5F4-F074-4E49-A23D-48814B2BA60D}" type="pres">
      <dgm:prSet presAssocID="{A1690D65-1F97-4251-AED7-DF244774DD0A}" presName="composite" presStyleCnt="0"/>
      <dgm:spPr/>
    </dgm:pt>
    <dgm:pt modelId="{54C1926F-0613-4050-97CF-B49BE1425E9B}" type="pres">
      <dgm:prSet presAssocID="{A1690D65-1F97-4251-AED7-DF244774DD0A}" presName="parTx" presStyleLbl="node1" presStyleIdx="0" presStyleCnt="3">
        <dgm:presLayoutVars>
          <dgm:chMax val="0"/>
          <dgm:chPref val="0"/>
          <dgm:bulletEnabled val="1"/>
        </dgm:presLayoutVars>
      </dgm:prSet>
      <dgm:spPr/>
    </dgm:pt>
    <dgm:pt modelId="{0A1B9FBC-6C10-4065-B4A7-4DF9B1EC78A3}" type="pres">
      <dgm:prSet presAssocID="{A1690D65-1F97-4251-AED7-DF244774DD0A}" presName="parSh" presStyleLbl="node1" presStyleIdx="0" presStyleCnt="3"/>
      <dgm:spPr/>
    </dgm:pt>
    <dgm:pt modelId="{70633CAE-42F1-44C4-A01B-BFCAD5CF7CC0}" type="pres">
      <dgm:prSet presAssocID="{A1690D65-1F97-4251-AED7-DF244774DD0A}" presName="desTx" presStyleLbl="fgAcc1" presStyleIdx="0" presStyleCnt="3">
        <dgm:presLayoutVars>
          <dgm:bulletEnabled val="1"/>
        </dgm:presLayoutVars>
      </dgm:prSet>
      <dgm:spPr/>
    </dgm:pt>
    <dgm:pt modelId="{D19FFC7A-D366-496C-9F63-C8054791470E}" type="pres">
      <dgm:prSet presAssocID="{636537AD-7E1F-4D25-8197-5E8A1F7B4F95}" presName="sibTrans" presStyleLbl="sibTrans2D1" presStyleIdx="0" presStyleCnt="2"/>
      <dgm:spPr/>
    </dgm:pt>
    <dgm:pt modelId="{F86D99CC-6958-4A80-A642-E0F27B748526}" type="pres">
      <dgm:prSet presAssocID="{636537AD-7E1F-4D25-8197-5E8A1F7B4F95}" presName="connTx" presStyleLbl="sibTrans2D1" presStyleIdx="0" presStyleCnt="2"/>
      <dgm:spPr/>
    </dgm:pt>
    <dgm:pt modelId="{FE64ABE5-FC29-4ECA-8A17-35C53150BB1C}" type="pres">
      <dgm:prSet presAssocID="{62359415-62B7-4181-B5EE-9E938F03DEFD}" presName="composite" presStyleCnt="0"/>
      <dgm:spPr/>
    </dgm:pt>
    <dgm:pt modelId="{E69D1DDB-B9CB-4C21-9D20-7C41E65DC16B}" type="pres">
      <dgm:prSet presAssocID="{62359415-62B7-4181-B5EE-9E938F03DEFD}" presName="parTx" presStyleLbl="node1" presStyleIdx="0" presStyleCnt="3">
        <dgm:presLayoutVars>
          <dgm:chMax val="0"/>
          <dgm:chPref val="0"/>
          <dgm:bulletEnabled val="1"/>
        </dgm:presLayoutVars>
      </dgm:prSet>
      <dgm:spPr/>
    </dgm:pt>
    <dgm:pt modelId="{FC712A57-8623-4EC4-A839-AC75876FD3A9}" type="pres">
      <dgm:prSet presAssocID="{62359415-62B7-4181-B5EE-9E938F03DEFD}" presName="parSh" presStyleLbl="node1" presStyleIdx="1" presStyleCnt="3"/>
      <dgm:spPr/>
    </dgm:pt>
    <dgm:pt modelId="{4D670CE1-5B6A-450B-97B7-C92E750BD1AC}" type="pres">
      <dgm:prSet presAssocID="{62359415-62B7-4181-B5EE-9E938F03DEFD}" presName="desTx" presStyleLbl="fgAcc1" presStyleIdx="1" presStyleCnt="3">
        <dgm:presLayoutVars>
          <dgm:bulletEnabled val="1"/>
        </dgm:presLayoutVars>
      </dgm:prSet>
      <dgm:spPr/>
    </dgm:pt>
    <dgm:pt modelId="{3CDA6C4E-02A1-403E-86C0-6F0DE20A4257}" type="pres">
      <dgm:prSet presAssocID="{DD275F59-1FBC-4CEC-96F2-83FD2062787E}" presName="sibTrans" presStyleLbl="sibTrans2D1" presStyleIdx="1" presStyleCnt="2"/>
      <dgm:spPr/>
    </dgm:pt>
    <dgm:pt modelId="{C66595D4-CE80-4BF4-B9DB-8463D33D4A98}" type="pres">
      <dgm:prSet presAssocID="{DD275F59-1FBC-4CEC-96F2-83FD2062787E}" presName="connTx" presStyleLbl="sibTrans2D1" presStyleIdx="1" presStyleCnt="2"/>
      <dgm:spPr/>
    </dgm:pt>
    <dgm:pt modelId="{8C22CF54-9CCA-41C8-8EEA-BE0FFA38B414}" type="pres">
      <dgm:prSet presAssocID="{9E6BB35D-E0CB-45A0-8FCA-DF3377731A62}" presName="composite" presStyleCnt="0"/>
      <dgm:spPr/>
    </dgm:pt>
    <dgm:pt modelId="{D521BD40-7266-4720-84B3-9A3F61E4394E}" type="pres">
      <dgm:prSet presAssocID="{9E6BB35D-E0CB-45A0-8FCA-DF3377731A62}" presName="parTx" presStyleLbl="node1" presStyleIdx="1" presStyleCnt="3">
        <dgm:presLayoutVars>
          <dgm:chMax val="0"/>
          <dgm:chPref val="0"/>
          <dgm:bulletEnabled val="1"/>
        </dgm:presLayoutVars>
      </dgm:prSet>
      <dgm:spPr/>
    </dgm:pt>
    <dgm:pt modelId="{86CD5484-410F-44C1-9AE9-D02C2EF91C6A}" type="pres">
      <dgm:prSet presAssocID="{9E6BB35D-E0CB-45A0-8FCA-DF3377731A62}" presName="parSh" presStyleLbl="node1" presStyleIdx="2" presStyleCnt="3"/>
      <dgm:spPr/>
    </dgm:pt>
    <dgm:pt modelId="{421AA6C9-E1A2-406D-B277-DE312ADC15B0}" type="pres">
      <dgm:prSet presAssocID="{9E6BB35D-E0CB-45A0-8FCA-DF3377731A62}" presName="desTx" presStyleLbl="fgAcc1" presStyleIdx="2" presStyleCnt="3">
        <dgm:presLayoutVars>
          <dgm:bulletEnabled val="1"/>
        </dgm:presLayoutVars>
      </dgm:prSet>
      <dgm:spPr/>
    </dgm:pt>
  </dgm:ptLst>
  <dgm:cxnLst>
    <dgm:cxn modelId="{79423929-2549-4145-B452-234A4CF6A2CB}" srcId="{A1690D65-1F97-4251-AED7-DF244774DD0A}" destId="{BF3330FC-7C90-4DC2-8826-FFFCFC57C3CF}" srcOrd="0" destOrd="0" parTransId="{ED6A9611-0CB5-4D2D-ABB5-4F4E1DB2DA88}" sibTransId="{EE27E9C1-B82A-49A6-BC0B-BE4B3A32C327}"/>
    <dgm:cxn modelId="{7A22FC37-20D4-4340-81FC-D9E221BC7A99}" type="presOf" srcId="{62359415-62B7-4181-B5EE-9E938F03DEFD}" destId="{FC712A57-8623-4EC4-A839-AC75876FD3A9}" srcOrd="1" destOrd="0" presId="urn:microsoft.com/office/officeart/2005/8/layout/process3"/>
    <dgm:cxn modelId="{12062F3E-F99C-435F-82C4-D40F4457405A}" type="presOf" srcId="{DD275F59-1FBC-4CEC-96F2-83FD2062787E}" destId="{3CDA6C4E-02A1-403E-86C0-6F0DE20A4257}" srcOrd="0" destOrd="0" presId="urn:microsoft.com/office/officeart/2005/8/layout/process3"/>
    <dgm:cxn modelId="{CFC90760-9C4E-4167-B7A6-AE87DB2B46FD}" srcId="{9E6BB35D-E0CB-45A0-8FCA-DF3377731A62}" destId="{A180F220-5A71-4203-BDD2-A74D7DE55A9F}" srcOrd="0" destOrd="0" parTransId="{8D3AE18E-59D3-447A-A606-AE0288458C0B}" sibTransId="{A700A997-32B0-40A8-A048-536BE099C9ED}"/>
    <dgm:cxn modelId="{358EC761-86B4-4215-A14D-17D905077441}" type="presOf" srcId="{62359415-62B7-4181-B5EE-9E938F03DEFD}" destId="{E69D1DDB-B9CB-4C21-9D20-7C41E65DC16B}" srcOrd="0" destOrd="0" presId="urn:microsoft.com/office/officeart/2005/8/layout/process3"/>
    <dgm:cxn modelId="{A964F143-42B4-447A-812E-FC53E8B12399}" type="presOf" srcId="{192F63AA-A772-4FB5-995B-E64B36363EA4}" destId="{5EA51844-AAA0-45FC-AFFD-2C47E97D51F9}" srcOrd="0" destOrd="0" presId="urn:microsoft.com/office/officeart/2005/8/layout/process3"/>
    <dgm:cxn modelId="{578F9564-2289-4808-9493-627492FB528A}" type="presOf" srcId="{636537AD-7E1F-4D25-8197-5E8A1F7B4F95}" destId="{D19FFC7A-D366-496C-9F63-C8054791470E}" srcOrd="0" destOrd="0" presId="urn:microsoft.com/office/officeart/2005/8/layout/process3"/>
    <dgm:cxn modelId="{A0DFC166-3A02-425F-88B6-B42FF70E9987}" type="presOf" srcId="{9E6BB35D-E0CB-45A0-8FCA-DF3377731A62}" destId="{D521BD40-7266-4720-84B3-9A3F61E4394E}" srcOrd="0" destOrd="0" presId="urn:microsoft.com/office/officeart/2005/8/layout/process3"/>
    <dgm:cxn modelId="{455F206D-C7EE-4EE0-AE89-19269E4CD92A}" type="presOf" srcId="{A1690D65-1F97-4251-AED7-DF244774DD0A}" destId="{0A1B9FBC-6C10-4065-B4A7-4DF9B1EC78A3}" srcOrd="1" destOrd="0" presId="urn:microsoft.com/office/officeart/2005/8/layout/process3"/>
    <dgm:cxn modelId="{0CF5FE50-F84A-477F-8FC4-A226AFFA19D3}" type="presOf" srcId="{A1690D65-1F97-4251-AED7-DF244774DD0A}" destId="{54C1926F-0613-4050-97CF-B49BE1425E9B}" srcOrd="0" destOrd="0" presId="urn:microsoft.com/office/officeart/2005/8/layout/process3"/>
    <dgm:cxn modelId="{9D5C1477-1086-4405-A487-98F0F7000A83}" srcId="{192F63AA-A772-4FB5-995B-E64B36363EA4}" destId="{62359415-62B7-4181-B5EE-9E938F03DEFD}" srcOrd="1" destOrd="0" parTransId="{DA59CF49-B112-4BDA-9600-8CB08ECA18A1}" sibTransId="{DD275F59-1FBC-4CEC-96F2-83FD2062787E}"/>
    <dgm:cxn modelId="{F9A0238B-2CE1-453E-9E68-62B347CC5E26}" type="presOf" srcId="{97C9E5AE-FB1B-4081-A626-B46DCD3E4890}" destId="{4D670CE1-5B6A-450B-97B7-C92E750BD1AC}" srcOrd="0" destOrd="0" presId="urn:microsoft.com/office/officeart/2005/8/layout/process3"/>
    <dgm:cxn modelId="{4BB9C4AA-A75C-4423-BF29-3AF61158A610}" srcId="{192F63AA-A772-4FB5-995B-E64B36363EA4}" destId="{A1690D65-1F97-4251-AED7-DF244774DD0A}" srcOrd="0" destOrd="0" parTransId="{E657BFAD-D1EB-460E-8D75-2E18AFB8D03A}" sibTransId="{636537AD-7E1F-4D25-8197-5E8A1F7B4F95}"/>
    <dgm:cxn modelId="{BC7D14B2-FB68-4986-8F0E-8027B158A82E}" type="presOf" srcId="{636537AD-7E1F-4D25-8197-5E8A1F7B4F95}" destId="{F86D99CC-6958-4A80-A642-E0F27B748526}" srcOrd="1" destOrd="0" presId="urn:microsoft.com/office/officeart/2005/8/layout/process3"/>
    <dgm:cxn modelId="{7BE394B5-D9D4-4011-803C-A0B2280FBD52}" srcId="{192F63AA-A772-4FB5-995B-E64B36363EA4}" destId="{9E6BB35D-E0CB-45A0-8FCA-DF3377731A62}" srcOrd="2" destOrd="0" parTransId="{F1A2C87D-36A1-4367-9596-111018F9CE3C}" sibTransId="{CDE75A11-85D7-4765-B2E2-CAC421EF5489}"/>
    <dgm:cxn modelId="{79F70EBF-5B56-4471-9717-8E662C9055FB}" type="presOf" srcId="{A180F220-5A71-4203-BDD2-A74D7DE55A9F}" destId="{421AA6C9-E1A2-406D-B277-DE312ADC15B0}" srcOrd="0" destOrd="0" presId="urn:microsoft.com/office/officeart/2005/8/layout/process3"/>
    <dgm:cxn modelId="{366FB2C6-71BF-432A-8270-1EAEDD85E6EC}" srcId="{62359415-62B7-4181-B5EE-9E938F03DEFD}" destId="{97C9E5AE-FB1B-4081-A626-B46DCD3E4890}" srcOrd="0" destOrd="0" parTransId="{0BA48581-3DA9-4DEE-9F4C-46F9D94373A8}" sibTransId="{B36F5BAE-B946-45DB-A4E2-DFA0E8484510}"/>
    <dgm:cxn modelId="{9729D6DA-7A74-402B-8700-70CE728ED522}" type="presOf" srcId="{BF3330FC-7C90-4DC2-8826-FFFCFC57C3CF}" destId="{70633CAE-42F1-44C4-A01B-BFCAD5CF7CC0}" srcOrd="0" destOrd="0" presId="urn:microsoft.com/office/officeart/2005/8/layout/process3"/>
    <dgm:cxn modelId="{B36ED5F4-15FF-4DBE-BF43-D315E0E9F6B1}" type="presOf" srcId="{DD275F59-1FBC-4CEC-96F2-83FD2062787E}" destId="{C66595D4-CE80-4BF4-B9DB-8463D33D4A98}" srcOrd="1" destOrd="0" presId="urn:microsoft.com/office/officeart/2005/8/layout/process3"/>
    <dgm:cxn modelId="{E7C5FBF6-B061-44CB-987B-6BE331B31444}" type="presOf" srcId="{9E6BB35D-E0CB-45A0-8FCA-DF3377731A62}" destId="{86CD5484-410F-44C1-9AE9-D02C2EF91C6A}" srcOrd="1" destOrd="0" presId="urn:microsoft.com/office/officeart/2005/8/layout/process3"/>
    <dgm:cxn modelId="{7584BA10-95E4-4276-B0CE-5D9083926CB9}" type="presParOf" srcId="{5EA51844-AAA0-45FC-AFFD-2C47E97D51F9}" destId="{773FA5F4-F074-4E49-A23D-48814B2BA60D}" srcOrd="0" destOrd="0" presId="urn:microsoft.com/office/officeart/2005/8/layout/process3"/>
    <dgm:cxn modelId="{89B02F5C-A19B-44E2-A7C6-DAB2F7CC3288}" type="presParOf" srcId="{773FA5F4-F074-4E49-A23D-48814B2BA60D}" destId="{54C1926F-0613-4050-97CF-B49BE1425E9B}" srcOrd="0" destOrd="0" presId="urn:microsoft.com/office/officeart/2005/8/layout/process3"/>
    <dgm:cxn modelId="{0C645495-DF3F-48B6-B622-471ADC9FA2D1}" type="presParOf" srcId="{773FA5F4-F074-4E49-A23D-48814B2BA60D}" destId="{0A1B9FBC-6C10-4065-B4A7-4DF9B1EC78A3}" srcOrd="1" destOrd="0" presId="urn:microsoft.com/office/officeart/2005/8/layout/process3"/>
    <dgm:cxn modelId="{D1131009-2241-45EF-975D-AD530396E3B0}" type="presParOf" srcId="{773FA5F4-F074-4E49-A23D-48814B2BA60D}" destId="{70633CAE-42F1-44C4-A01B-BFCAD5CF7CC0}" srcOrd="2" destOrd="0" presId="urn:microsoft.com/office/officeart/2005/8/layout/process3"/>
    <dgm:cxn modelId="{F3B72C16-A63A-4617-B7EE-DA015B19E22E}" type="presParOf" srcId="{5EA51844-AAA0-45FC-AFFD-2C47E97D51F9}" destId="{D19FFC7A-D366-496C-9F63-C8054791470E}" srcOrd="1" destOrd="0" presId="urn:microsoft.com/office/officeart/2005/8/layout/process3"/>
    <dgm:cxn modelId="{4B8D7A9D-61CD-4983-BBB0-B15D3CE9E214}" type="presParOf" srcId="{D19FFC7A-D366-496C-9F63-C8054791470E}" destId="{F86D99CC-6958-4A80-A642-E0F27B748526}" srcOrd="0" destOrd="0" presId="urn:microsoft.com/office/officeart/2005/8/layout/process3"/>
    <dgm:cxn modelId="{B76ADCFB-2408-4B63-8DE8-FA73E9A3CE21}" type="presParOf" srcId="{5EA51844-AAA0-45FC-AFFD-2C47E97D51F9}" destId="{FE64ABE5-FC29-4ECA-8A17-35C53150BB1C}" srcOrd="2" destOrd="0" presId="urn:microsoft.com/office/officeart/2005/8/layout/process3"/>
    <dgm:cxn modelId="{9BE96998-010E-453D-B749-630F5C2F888E}" type="presParOf" srcId="{FE64ABE5-FC29-4ECA-8A17-35C53150BB1C}" destId="{E69D1DDB-B9CB-4C21-9D20-7C41E65DC16B}" srcOrd="0" destOrd="0" presId="urn:microsoft.com/office/officeart/2005/8/layout/process3"/>
    <dgm:cxn modelId="{178D0A5E-5DCD-4F4C-A2F5-1215C8A245D8}" type="presParOf" srcId="{FE64ABE5-FC29-4ECA-8A17-35C53150BB1C}" destId="{FC712A57-8623-4EC4-A839-AC75876FD3A9}" srcOrd="1" destOrd="0" presId="urn:microsoft.com/office/officeart/2005/8/layout/process3"/>
    <dgm:cxn modelId="{3858422C-E92A-4F3B-B4FB-DD7EF7F19AA7}" type="presParOf" srcId="{FE64ABE5-FC29-4ECA-8A17-35C53150BB1C}" destId="{4D670CE1-5B6A-450B-97B7-C92E750BD1AC}" srcOrd="2" destOrd="0" presId="urn:microsoft.com/office/officeart/2005/8/layout/process3"/>
    <dgm:cxn modelId="{C5BB147D-A679-45A7-9099-E1C9F988048F}" type="presParOf" srcId="{5EA51844-AAA0-45FC-AFFD-2C47E97D51F9}" destId="{3CDA6C4E-02A1-403E-86C0-6F0DE20A4257}" srcOrd="3" destOrd="0" presId="urn:microsoft.com/office/officeart/2005/8/layout/process3"/>
    <dgm:cxn modelId="{452B08D9-577A-4084-BCBA-5A9A880BEA77}" type="presParOf" srcId="{3CDA6C4E-02A1-403E-86C0-6F0DE20A4257}" destId="{C66595D4-CE80-4BF4-B9DB-8463D33D4A98}" srcOrd="0" destOrd="0" presId="urn:microsoft.com/office/officeart/2005/8/layout/process3"/>
    <dgm:cxn modelId="{4EC999A6-8A86-4080-A0E8-85EA9288A1EC}" type="presParOf" srcId="{5EA51844-AAA0-45FC-AFFD-2C47E97D51F9}" destId="{8C22CF54-9CCA-41C8-8EEA-BE0FFA38B414}" srcOrd="4" destOrd="0" presId="urn:microsoft.com/office/officeart/2005/8/layout/process3"/>
    <dgm:cxn modelId="{660618D3-1DA7-4DDD-AEB7-471AE9513F84}" type="presParOf" srcId="{8C22CF54-9CCA-41C8-8EEA-BE0FFA38B414}" destId="{D521BD40-7266-4720-84B3-9A3F61E4394E}" srcOrd="0" destOrd="0" presId="urn:microsoft.com/office/officeart/2005/8/layout/process3"/>
    <dgm:cxn modelId="{434B30E6-CDAB-4F2C-97A4-CD722D226CDF}" type="presParOf" srcId="{8C22CF54-9CCA-41C8-8EEA-BE0FFA38B414}" destId="{86CD5484-410F-44C1-9AE9-D02C2EF91C6A}" srcOrd="1" destOrd="0" presId="urn:microsoft.com/office/officeart/2005/8/layout/process3"/>
    <dgm:cxn modelId="{70BBABE8-BE8E-47E5-B6B2-A5A19A5B0F64}" type="presParOf" srcId="{8C22CF54-9CCA-41C8-8EEA-BE0FFA38B414}" destId="{421AA6C9-E1A2-406D-B277-DE312ADC15B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67DFB0-61FF-4100-A479-A0A2BC9BE387}"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FE64D671-32A8-4D53-9350-E0ACB6B96FB4}">
      <dgm:prSet custT="1"/>
      <dgm:spPr/>
      <dgm:t>
        <a:bodyPr/>
        <a:lstStyle/>
        <a:p>
          <a:r>
            <a:rPr lang="fr-FR" sz="1800" b="1" dirty="0"/>
            <a:t>Culturelles et basées sur les besoins</a:t>
          </a:r>
        </a:p>
        <a:p>
          <a:r>
            <a:rPr lang="fr-FR" sz="1600" b="0" dirty="0"/>
            <a:t>Pratiques sociales et culturelles, préférences, genre, besoins spécifiques dans la population cible</a:t>
          </a:r>
          <a:endParaRPr lang="en-US" sz="1600" b="0" dirty="0"/>
        </a:p>
      </dgm:t>
    </dgm:pt>
    <dgm:pt modelId="{49979E30-83B7-47B2-B7C2-0710C082613A}" type="parTrans" cxnId="{97261060-63E2-4E70-A216-D6084CDAF88E}">
      <dgm:prSet/>
      <dgm:spPr/>
      <dgm:t>
        <a:bodyPr/>
        <a:lstStyle/>
        <a:p>
          <a:endParaRPr lang="en-US"/>
        </a:p>
      </dgm:t>
    </dgm:pt>
    <dgm:pt modelId="{8865CA32-1392-4045-B380-048611E9E087}" type="sibTrans" cxnId="{97261060-63E2-4E70-A216-D6084CDAF88E}">
      <dgm:prSet phldrT="1" phldr="0"/>
      <dgm:spPr/>
      <dgm:t>
        <a:bodyPr/>
        <a:lstStyle/>
        <a:p>
          <a:r>
            <a:rPr lang="en-US"/>
            <a:t>1</a:t>
          </a:r>
        </a:p>
      </dgm:t>
    </dgm:pt>
    <dgm:pt modelId="{F918BAF5-5087-4F56-A2FB-2BA70BA11FBF}">
      <dgm:prSet custT="1"/>
      <dgm:spPr/>
      <dgm:t>
        <a:bodyPr/>
        <a:lstStyle/>
        <a:p>
          <a:r>
            <a:rPr lang="fr-FR" sz="1800" b="1" dirty="0"/>
            <a:t>Facteurs Contextuels</a:t>
          </a:r>
        </a:p>
        <a:p>
          <a:r>
            <a:rPr lang="fr-FR" sz="1600" dirty="0"/>
            <a:t>Situation politique, sécuritaire, légale, politiques publiques existantes, infrastructures, régulation des bailleurs</a:t>
          </a:r>
          <a:endParaRPr lang="en-US" sz="1600" dirty="0"/>
        </a:p>
      </dgm:t>
    </dgm:pt>
    <dgm:pt modelId="{3A5E3602-7A81-4BAF-8115-C547F60A3B26}" type="parTrans" cxnId="{0B88B2CC-4643-44F3-BAAC-5B0AC9816ABB}">
      <dgm:prSet/>
      <dgm:spPr/>
      <dgm:t>
        <a:bodyPr/>
        <a:lstStyle/>
        <a:p>
          <a:endParaRPr lang="en-US"/>
        </a:p>
      </dgm:t>
    </dgm:pt>
    <dgm:pt modelId="{DA8E16B1-3708-4DFD-9960-A91984D6F153}" type="sibTrans" cxnId="{0B88B2CC-4643-44F3-BAAC-5B0AC9816ABB}">
      <dgm:prSet phldrT="2" phldr="0"/>
      <dgm:spPr/>
      <dgm:t>
        <a:bodyPr/>
        <a:lstStyle/>
        <a:p>
          <a:r>
            <a:rPr lang="en-US"/>
            <a:t>2</a:t>
          </a:r>
        </a:p>
      </dgm:t>
    </dgm:pt>
    <dgm:pt modelId="{7AE515F5-7155-4ED0-9EBD-E00DDD304C2F}">
      <dgm:prSet custT="1"/>
      <dgm:spPr/>
      <dgm:t>
        <a:bodyPr/>
        <a:lstStyle/>
        <a:p>
          <a:r>
            <a:rPr lang="fr-FR" sz="2000" b="1" dirty="0"/>
            <a:t>Capacités Opérationnelles</a:t>
          </a:r>
        </a:p>
        <a:p>
          <a:r>
            <a:rPr lang="fr-FR" sz="1600" b="0" dirty="0"/>
            <a:t>Ressources disponibles, procédures, niveau de formation du personnel </a:t>
          </a:r>
          <a:endParaRPr lang="en-US" sz="1600" b="0" dirty="0"/>
        </a:p>
      </dgm:t>
    </dgm:pt>
    <dgm:pt modelId="{5851B46C-6684-4163-9726-FD01A7A3A6DB}" type="parTrans" cxnId="{C17F8DBB-E1D0-487A-B8F0-B78595FD256D}">
      <dgm:prSet/>
      <dgm:spPr/>
      <dgm:t>
        <a:bodyPr/>
        <a:lstStyle/>
        <a:p>
          <a:endParaRPr lang="en-US"/>
        </a:p>
      </dgm:t>
    </dgm:pt>
    <dgm:pt modelId="{69097A6C-DB19-4361-A5F6-A4D4F185F121}" type="sibTrans" cxnId="{C17F8DBB-E1D0-487A-B8F0-B78595FD256D}">
      <dgm:prSet phldrT="3" phldr="0"/>
      <dgm:spPr/>
      <dgm:t>
        <a:bodyPr/>
        <a:lstStyle/>
        <a:p>
          <a:r>
            <a:rPr lang="en-US"/>
            <a:t>3</a:t>
          </a:r>
          <a:endParaRPr lang="en-US" dirty="0"/>
        </a:p>
      </dgm:t>
    </dgm:pt>
    <dgm:pt modelId="{CA1E121C-90D6-49BE-AB59-7F6E686271D1}">
      <dgm:prSet custT="1"/>
      <dgm:spPr/>
      <dgm:t>
        <a:bodyPr/>
        <a:lstStyle/>
        <a:p>
          <a:r>
            <a:rPr lang="fr-FR" sz="2000" b="1" dirty="0"/>
            <a:t>March</a:t>
          </a:r>
          <a:r>
            <a:rPr lang="fr-CH" sz="2000" b="1" dirty="0"/>
            <a:t>é</a:t>
          </a:r>
          <a:r>
            <a:rPr lang="en-US" sz="2000" b="1" dirty="0"/>
            <a:t>/ </a:t>
          </a:r>
          <a:r>
            <a:rPr lang="en-US" sz="2000" b="1" dirty="0" err="1"/>
            <a:t>systèmes</a:t>
          </a:r>
          <a:r>
            <a:rPr lang="fr-FR" sz="2000" b="1" dirty="0"/>
            <a:t> fonctionnels</a:t>
          </a:r>
        </a:p>
        <a:p>
          <a:r>
            <a:rPr lang="fr-FR" sz="1600" b="0" dirty="0"/>
            <a:t>Inclus la disponibilité et la qualité des biens et services, la fréquence d’approvisionnement etc.</a:t>
          </a:r>
          <a:endParaRPr lang="en-US" sz="1600" b="1" dirty="0"/>
        </a:p>
      </dgm:t>
    </dgm:pt>
    <dgm:pt modelId="{5D5AA582-8E44-4165-A639-ED00C25BD58E}" type="parTrans" cxnId="{4D235C15-7C68-4572-81CD-9C85A2DA55CB}">
      <dgm:prSet/>
      <dgm:spPr/>
      <dgm:t>
        <a:bodyPr/>
        <a:lstStyle/>
        <a:p>
          <a:endParaRPr lang="en-US"/>
        </a:p>
      </dgm:t>
    </dgm:pt>
    <dgm:pt modelId="{777ACCB6-E644-43DC-8E3A-5BCD6E2E8FCA}" type="sibTrans" cxnId="{4D235C15-7C68-4572-81CD-9C85A2DA55CB}">
      <dgm:prSet phldrT="4" phldr="0"/>
      <dgm:spPr/>
      <dgm:t>
        <a:bodyPr/>
        <a:lstStyle/>
        <a:p>
          <a:r>
            <a:rPr lang="en-US"/>
            <a:t>4</a:t>
          </a:r>
        </a:p>
      </dgm:t>
    </dgm:pt>
    <dgm:pt modelId="{D1A11FDB-D6A3-4D35-A3A0-3D6144191FCC}" type="pres">
      <dgm:prSet presAssocID="{2C67DFB0-61FF-4100-A479-A0A2BC9BE387}" presName="Name0" presStyleCnt="0">
        <dgm:presLayoutVars>
          <dgm:animLvl val="lvl"/>
          <dgm:resizeHandles val="exact"/>
        </dgm:presLayoutVars>
      </dgm:prSet>
      <dgm:spPr/>
    </dgm:pt>
    <dgm:pt modelId="{8D03C8EF-BAAF-428B-8A47-CABE9227F37D}" type="pres">
      <dgm:prSet presAssocID="{FE64D671-32A8-4D53-9350-E0ACB6B96FB4}" presName="compositeNode" presStyleCnt="0">
        <dgm:presLayoutVars>
          <dgm:bulletEnabled val="1"/>
        </dgm:presLayoutVars>
      </dgm:prSet>
      <dgm:spPr/>
    </dgm:pt>
    <dgm:pt modelId="{4D64BD57-3C07-48C2-AB8C-9233549E3841}" type="pres">
      <dgm:prSet presAssocID="{FE64D671-32A8-4D53-9350-E0ACB6B96FB4}" presName="bgRect" presStyleLbl="bgAccFollowNode1" presStyleIdx="0" presStyleCnt="4" custLinFactNeighborX="-126" custLinFactNeighborY="1053"/>
      <dgm:spPr/>
    </dgm:pt>
    <dgm:pt modelId="{96758861-3CB1-48DB-A2CB-9AE879504C26}" type="pres">
      <dgm:prSet presAssocID="{8865CA32-1392-4045-B380-048611E9E087}" presName="sibTransNodeCircle" presStyleLbl="alignNode1" presStyleIdx="0" presStyleCnt="8">
        <dgm:presLayoutVars>
          <dgm:chMax val="0"/>
          <dgm:bulletEnabled/>
        </dgm:presLayoutVars>
      </dgm:prSet>
      <dgm:spPr/>
    </dgm:pt>
    <dgm:pt modelId="{BDD11143-5D52-4431-B6B5-868BBAA6621E}" type="pres">
      <dgm:prSet presAssocID="{FE64D671-32A8-4D53-9350-E0ACB6B96FB4}" presName="bottomLine" presStyleLbl="alignNode1" presStyleIdx="1" presStyleCnt="8">
        <dgm:presLayoutVars/>
      </dgm:prSet>
      <dgm:spPr/>
    </dgm:pt>
    <dgm:pt modelId="{C8171C03-55BD-4237-9964-154202118D62}" type="pres">
      <dgm:prSet presAssocID="{FE64D671-32A8-4D53-9350-E0ACB6B96FB4}" presName="nodeText" presStyleLbl="bgAccFollowNode1" presStyleIdx="0" presStyleCnt="4">
        <dgm:presLayoutVars>
          <dgm:bulletEnabled val="1"/>
        </dgm:presLayoutVars>
      </dgm:prSet>
      <dgm:spPr/>
    </dgm:pt>
    <dgm:pt modelId="{E04F5A94-E31D-412C-8CF0-8C4F9B5BC059}" type="pres">
      <dgm:prSet presAssocID="{8865CA32-1392-4045-B380-048611E9E087}" presName="sibTrans" presStyleCnt="0"/>
      <dgm:spPr/>
    </dgm:pt>
    <dgm:pt modelId="{81FF5A39-06A9-4015-9BCC-64FC648D7796}" type="pres">
      <dgm:prSet presAssocID="{F918BAF5-5087-4F56-A2FB-2BA70BA11FBF}" presName="compositeNode" presStyleCnt="0">
        <dgm:presLayoutVars>
          <dgm:bulletEnabled val="1"/>
        </dgm:presLayoutVars>
      </dgm:prSet>
      <dgm:spPr/>
    </dgm:pt>
    <dgm:pt modelId="{49D13E39-BE3C-4E78-84D5-A8EE3EF4E3E9}" type="pres">
      <dgm:prSet presAssocID="{F918BAF5-5087-4F56-A2FB-2BA70BA11FBF}" presName="bgRect" presStyleLbl="bgAccFollowNode1" presStyleIdx="1" presStyleCnt="4" custScaleY="99556" custLinFactNeighborX="-726" custLinFactNeighborY="1020"/>
      <dgm:spPr/>
    </dgm:pt>
    <dgm:pt modelId="{9E6A3A56-1BD0-449A-8ABD-04E725B39B4F}" type="pres">
      <dgm:prSet presAssocID="{DA8E16B1-3708-4DFD-9960-A91984D6F153}" presName="sibTransNodeCircle" presStyleLbl="alignNode1" presStyleIdx="2" presStyleCnt="8">
        <dgm:presLayoutVars>
          <dgm:chMax val="0"/>
          <dgm:bulletEnabled/>
        </dgm:presLayoutVars>
      </dgm:prSet>
      <dgm:spPr/>
    </dgm:pt>
    <dgm:pt modelId="{1F3C397F-D2F5-4A57-A7E7-EDC70BE38739}" type="pres">
      <dgm:prSet presAssocID="{F918BAF5-5087-4F56-A2FB-2BA70BA11FBF}" presName="bottomLine" presStyleLbl="alignNode1" presStyleIdx="3" presStyleCnt="8">
        <dgm:presLayoutVars/>
      </dgm:prSet>
      <dgm:spPr/>
    </dgm:pt>
    <dgm:pt modelId="{34042A44-03AF-46A0-92E2-FEADF3792F26}" type="pres">
      <dgm:prSet presAssocID="{F918BAF5-5087-4F56-A2FB-2BA70BA11FBF}" presName="nodeText" presStyleLbl="bgAccFollowNode1" presStyleIdx="1" presStyleCnt="4">
        <dgm:presLayoutVars>
          <dgm:bulletEnabled val="1"/>
        </dgm:presLayoutVars>
      </dgm:prSet>
      <dgm:spPr/>
    </dgm:pt>
    <dgm:pt modelId="{CF3A10BD-37E2-4F1B-B35B-001AB6AFEF5A}" type="pres">
      <dgm:prSet presAssocID="{DA8E16B1-3708-4DFD-9960-A91984D6F153}" presName="sibTrans" presStyleCnt="0"/>
      <dgm:spPr/>
    </dgm:pt>
    <dgm:pt modelId="{878E6292-296F-49D3-B36A-2506CE0ADD47}" type="pres">
      <dgm:prSet presAssocID="{7AE515F5-7155-4ED0-9EBD-E00DDD304C2F}" presName="compositeNode" presStyleCnt="0">
        <dgm:presLayoutVars>
          <dgm:bulletEnabled val="1"/>
        </dgm:presLayoutVars>
      </dgm:prSet>
      <dgm:spPr/>
    </dgm:pt>
    <dgm:pt modelId="{922C0256-DF14-4B94-B03F-F88FC41DCEE1}" type="pres">
      <dgm:prSet presAssocID="{7AE515F5-7155-4ED0-9EBD-E00DDD304C2F}" presName="bgRect" presStyleLbl="bgAccFollowNode1" presStyleIdx="2" presStyleCnt="4" custScaleY="99305"/>
      <dgm:spPr/>
    </dgm:pt>
    <dgm:pt modelId="{0F9F4EB9-F6D2-4129-8721-1E18563728A4}" type="pres">
      <dgm:prSet presAssocID="{69097A6C-DB19-4361-A5F6-A4D4F185F121}" presName="sibTransNodeCircle" presStyleLbl="alignNode1" presStyleIdx="4" presStyleCnt="8" custLinFactNeighborX="-9354" custLinFactNeighborY="4084">
        <dgm:presLayoutVars>
          <dgm:chMax val="0"/>
          <dgm:bulletEnabled/>
        </dgm:presLayoutVars>
      </dgm:prSet>
      <dgm:spPr/>
    </dgm:pt>
    <dgm:pt modelId="{F901E60B-3A8C-4581-A33D-B439A1D0629A}" type="pres">
      <dgm:prSet presAssocID="{7AE515F5-7155-4ED0-9EBD-E00DDD304C2F}" presName="bottomLine" presStyleLbl="alignNode1" presStyleIdx="5" presStyleCnt="8" custFlipVert="0" custScaleY="2000000">
        <dgm:presLayoutVars/>
      </dgm:prSet>
      <dgm:spPr/>
    </dgm:pt>
    <dgm:pt modelId="{3942E633-2585-492A-A361-FC39FC71311D}" type="pres">
      <dgm:prSet presAssocID="{7AE515F5-7155-4ED0-9EBD-E00DDD304C2F}" presName="nodeText" presStyleLbl="bgAccFollowNode1" presStyleIdx="2" presStyleCnt="4">
        <dgm:presLayoutVars>
          <dgm:bulletEnabled val="1"/>
        </dgm:presLayoutVars>
      </dgm:prSet>
      <dgm:spPr/>
    </dgm:pt>
    <dgm:pt modelId="{8A17FB19-4B34-4A12-B8F3-3EC0F1B11881}" type="pres">
      <dgm:prSet presAssocID="{69097A6C-DB19-4361-A5F6-A4D4F185F121}" presName="sibTrans" presStyleCnt="0"/>
      <dgm:spPr/>
    </dgm:pt>
    <dgm:pt modelId="{DE984807-2307-4A74-9136-4994AC060ED5}" type="pres">
      <dgm:prSet presAssocID="{CA1E121C-90D6-49BE-AB59-7F6E686271D1}" presName="compositeNode" presStyleCnt="0">
        <dgm:presLayoutVars>
          <dgm:bulletEnabled val="1"/>
        </dgm:presLayoutVars>
      </dgm:prSet>
      <dgm:spPr/>
    </dgm:pt>
    <dgm:pt modelId="{B3967A90-26BE-477D-A61D-3CA92F87CAAE}" type="pres">
      <dgm:prSet presAssocID="{CA1E121C-90D6-49BE-AB59-7F6E686271D1}" presName="bgRect" presStyleLbl="bgAccFollowNode1" presStyleIdx="3" presStyleCnt="4" custScaleY="100297"/>
      <dgm:spPr/>
    </dgm:pt>
    <dgm:pt modelId="{F4AB8575-EAE9-44BD-82F3-91DF19F3BB4A}" type="pres">
      <dgm:prSet presAssocID="{777ACCB6-E644-43DC-8E3A-5BCD6E2E8FCA}" presName="sibTransNodeCircle" presStyleLbl="alignNode1" presStyleIdx="6" presStyleCnt="8">
        <dgm:presLayoutVars>
          <dgm:chMax val="0"/>
          <dgm:bulletEnabled/>
        </dgm:presLayoutVars>
      </dgm:prSet>
      <dgm:spPr/>
    </dgm:pt>
    <dgm:pt modelId="{BD7B12EF-7089-410E-967C-301788E7DE80}" type="pres">
      <dgm:prSet presAssocID="{CA1E121C-90D6-49BE-AB59-7F6E686271D1}" presName="bottomLine" presStyleLbl="alignNode1" presStyleIdx="7" presStyleCnt="8">
        <dgm:presLayoutVars/>
      </dgm:prSet>
      <dgm:spPr/>
    </dgm:pt>
    <dgm:pt modelId="{CC09768F-F7AB-4B82-81A3-8AFD5E13661F}" type="pres">
      <dgm:prSet presAssocID="{CA1E121C-90D6-49BE-AB59-7F6E686271D1}" presName="nodeText" presStyleLbl="bgAccFollowNode1" presStyleIdx="3" presStyleCnt="4">
        <dgm:presLayoutVars>
          <dgm:bulletEnabled val="1"/>
        </dgm:presLayoutVars>
      </dgm:prSet>
      <dgm:spPr/>
    </dgm:pt>
  </dgm:ptLst>
  <dgm:cxnLst>
    <dgm:cxn modelId="{F38D2803-3297-4DAD-8DE4-D8ACBAA0698B}" type="presOf" srcId="{FE64D671-32A8-4D53-9350-E0ACB6B96FB4}" destId="{C8171C03-55BD-4237-9964-154202118D62}" srcOrd="1" destOrd="0" presId="urn:microsoft.com/office/officeart/2016/7/layout/BasicLinearProcessNumbered"/>
    <dgm:cxn modelId="{4D235C15-7C68-4572-81CD-9C85A2DA55CB}" srcId="{2C67DFB0-61FF-4100-A479-A0A2BC9BE387}" destId="{CA1E121C-90D6-49BE-AB59-7F6E686271D1}" srcOrd="3" destOrd="0" parTransId="{5D5AA582-8E44-4165-A639-ED00C25BD58E}" sibTransId="{777ACCB6-E644-43DC-8E3A-5BCD6E2E8FCA}"/>
    <dgm:cxn modelId="{B969FB17-1A50-4FF0-9537-2AA9EE9EB681}" type="presOf" srcId="{F918BAF5-5087-4F56-A2FB-2BA70BA11FBF}" destId="{34042A44-03AF-46A0-92E2-FEADF3792F26}" srcOrd="1" destOrd="0" presId="urn:microsoft.com/office/officeart/2016/7/layout/BasicLinearProcessNumbered"/>
    <dgm:cxn modelId="{FD16E62A-C8E6-4406-93CA-C38EFC49A1A3}" type="presOf" srcId="{7AE515F5-7155-4ED0-9EBD-E00DDD304C2F}" destId="{922C0256-DF14-4B94-B03F-F88FC41DCEE1}" srcOrd="0" destOrd="0" presId="urn:microsoft.com/office/officeart/2016/7/layout/BasicLinearProcessNumbered"/>
    <dgm:cxn modelId="{97261060-63E2-4E70-A216-D6084CDAF88E}" srcId="{2C67DFB0-61FF-4100-A479-A0A2BC9BE387}" destId="{FE64D671-32A8-4D53-9350-E0ACB6B96FB4}" srcOrd="0" destOrd="0" parTransId="{49979E30-83B7-47B2-B7C2-0710C082613A}" sibTransId="{8865CA32-1392-4045-B380-048611E9E087}"/>
    <dgm:cxn modelId="{08205545-DC2B-43A2-8394-71BEA1A6E300}" type="presOf" srcId="{7AE515F5-7155-4ED0-9EBD-E00DDD304C2F}" destId="{3942E633-2585-492A-A361-FC39FC71311D}" srcOrd="1" destOrd="0" presId="urn:microsoft.com/office/officeart/2016/7/layout/BasicLinearProcessNumbered"/>
    <dgm:cxn modelId="{E4F07875-2E1B-48DF-BD70-B931A4B03071}" type="presOf" srcId="{2C67DFB0-61FF-4100-A479-A0A2BC9BE387}" destId="{D1A11FDB-D6A3-4D35-A3A0-3D6144191FCC}" srcOrd="0" destOrd="0" presId="urn:microsoft.com/office/officeart/2016/7/layout/BasicLinearProcessNumbered"/>
    <dgm:cxn modelId="{CA00F657-1300-4210-BDF5-45CCF381E8C3}" type="presOf" srcId="{F918BAF5-5087-4F56-A2FB-2BA70BA11FBF}" destId="{49D13E39-BE3C-4E78-84D5-A8EE3EF4E3E9}" srcOrd="0" destOrd="0" presId="urn:microsoft.com/office/officeart/2016/7/layout/BasicLinearProcessNumbered"/>
    <dgm:cxn modelId="{E15DA786-C221-4BE3-9A4C-114A59897827}" type="presOf" srcId="{DA8E16B1-3708-4DFD-9960-A91984D6F153}" destId="{9E6A3A56-1BD0-449A-8ABD-04E725B39B4F}" srcOrd="0" destOrd="0" presId="urn:microsoft.com/office/officeart/2016/7/layout/BasicLinearProcessNumbered"/>
    <dgm:cxn modelId="{3BAE1488-A56C-4E12-98B6-9E636C267BEC}" type="presOf" srcId="{69097A6C-DB19-4361-A5F6-A4D4F185F121}" destId="{0F9F4EB9-F6D2-4129-8721-1E18563728A4}" srcOrd="0" destOrd="0" presId="urn:microsoft.com/office/officeart/2016/7/layout/BasicLinearProcessNumbered"/>
    <dgm:cxn modelId="{CDC2579A-0562-41B4-9C57-22F26EA0E764}" type="presOf" srcId="{CA1E121C-90D6-49BE-AB59-7F6E686271D1}" destId="{B3967A90-26BE-477D-A61D-3CA92F87CAAE}" srcOrd="0" destOrd="0" presId="urn:microsoft.com/office/officeart/2016/7/layout/BasicLinearProcessNumbered"/>
    <dgm:cxn modelId="{2B2AD0A2-B7FB-488D-ADF0-DB18FBD8DA6B}" type="presOf" srcId="{777ACCB6-E644-43DC-8E3A-5BCD6E2E8FCA}" destId="{F4AB8575-EAE9-44BD-82F3-91DF19F3BB4A}" srcOrd="0" destOrd="0" presId="urn:microsoft.com/office/officeart/2016/7/layout/BasicLinearProcessNumbered"/>
    <dgm:cxn modelId="{64477EA9-BAAE-4C87-9103-5938E63AE45D}" type="presOf" srcId="{8865CA32-1392-4045-B380-048611E9E087}" destId="{96758861-3CB1-48DB-A2CB-9AE879504C26}" srcOrd="0" destOrd="0" presId="urn:microsoft.com/office/officeart/2016/7/layout/BasicLinearProcessNumbered"/>
    <dgm:cxn modelId="{458627BB-4E27-4091-813A-EFB2825EFBB9}" type="presOf" srcId="{FE64D671-32A8-4D53-9350-E0ACB6B96FB4}" destId="{4D64BD57-3C07-48C2-AB8C-9233549E3841}" srcOrd="0" destOrd="0" presId="urn:microsoft.com/office/officeart/2016/7/layout/BasicLinearProcessNumbered"/>
    <dgm:cxn modelId="{C17F8DBB-E1D0-487A-B8F0-B78595FD256D}" srcId="{2C67DFB0-61FF-4100-A479-A0A2BC9BE387}" destId="{7AE515F5-7155-4ED0-9EBD-E00DDD304C2F}" srcOrd="2" destOrd="0" parTransId="{5851B46C-6684-4163-9726-FD01A7A3A6DB}" sibTransId="{69097A6C-DB19-4361-A5F6-A4D4F185F121}"/>
    <dgm:cxn modelId="{A354B7C9-69F7-4C96-AB4C-B9E642C8D15E}" type="presOf" srcId="{CA1E121C-90D6-49BE-AB59-7F6E686271D1}" destId="{CC09768F-F7AB-4B82-81A3-8AFD5E13661F}" srcOrd="1" destOrd="0" presId="urn:microsoft.com/office/officeart/2016/7/layout/BasicLinearProcessNumbered"/>
    <dgm:cxn modelId="{0B88B2CC-4643-44F3-BAAC-5B0AC9816ABB}" srcId="{2C67DFB0-61FF-4100-A479-A0A2BC9BE387}" destId="{F918BAF5-5087-4F56-A2FB-2BA70BA11FBF}" srcOrd="1" destOrd="0" parTransId="{3A5E3602-7A81-4BAF-8115-C547F60A3B26}" sibTransId="{DA8E16B1-3708-4DFD-9960-A91984D6F153}"/>
    <dgm:cxn modelId="{097C72EE-C846-4D69-82F0-6650E9A3F527}" type="presParOf" srcId="{D1A11FDB-D6A3-4D35-A3A0-3D6144191FCC}" destId="{8D03C8EF-BAAF-428B-8A47-CABE9227F37D}" srcOrd="0" destOrd="0" presId="urn:microsoft.com/office/officeart/2016/7/layout/BasicLinearProcessNumbered"/>
    <dgm:cxn modelId="{44B16443-1BEB-4E79-A1CA-57EED97257D6}" type="presParOf" srcId="{8D03C8EF-BAAF-428B-8A47-CABE9227F37D}" destId="{4D64BD57-3C07-48C2-AB8C-9233549E3841}" srcOrd="0" destOrd="0" presId="urn:microsoft.com/office/officeart/2016/7/layout/BasicLinearProcessNumbered"/>
    <dgm:cxn modelId="{ADD92E25-6241-4F01-BC17-DE84B976FE21}" type="presParOf" srcId="{8D03C8EF-BAAF-428B-8A47-CABE9227F37D}" destId="{96758861-3CB1-48DB-A2CB-9AE879504C26}" srcOrd="1" destOrd="0" presId="urn:microsoft.com/office/officeart/2016/7/layout/BasicLinearProcessNumbered"/>
    <dgm:cxn modelId="{142CC1A5-7B80-40E2-97AD-B64ACD0509BB}" type="presParOf" srcId="{8D03C8EF-BAAF-428B-8A47-CABE9227F37D}" destId="{BDD11143-5D52-4431-B6B5-868BBAA6621E}" srcOrd="2" destOrd="0" presId="urn:microsoft.com/office/officeart/2016/7/layout/BasicLinearProcessNumbered"/>
    <dgm:cxn modelId="{15E73BE2-226D-4DF5-BCAF-D3BB2059CE9F}" type="presParOf" srcId="{8D03C8EF-BAAF-428B-8A47-CABE9227F37D}" destId="{C8171C03-55BD-4237-9964-154202118D62}" srcOrd="3" destOrd="0" presId="urn:microsoft.com/office/officeart/2016/7/layout/BasicLinearProcessNumbered"/>
    <dgm:cxn modelId="{35174084-947B-4E2B-8E4D-4846E6EF0EAA}" type="presParOf" srcId="{D1A11FDB-D6A3-4D35-A3A0-3D6144191FCC}" destId="{E04F5A94-E31D-412C-8CF0-8C4F9B5BC059}" srcOrd="1" destOrd="0" presId="urn:microsoft.com/office/officeart/2016/7/layout/BasicLinearProcessNumbered"/>
    <dgm:cxn modelId="{879C6215-2542-4C98-994D-CDF92AFF615C}" type="presParOf" srcId="{D1A11FDB-D6A3-4D35-A3A0-3D6144191FCC}" destId="{81FF5A39-06A9-4015-9BCC-64FC648D7796}" srcOrd="2" destOrd="0" presId="urn:microsoft.com/office/officeart/2016/7/layout/BasicLinearProcessNumbered"/>
    <dgm:cxn modelId="{95854ACD-91B8-4501-A6E7-21159ECEE676}" type="presParOf" srcId="{81FF5A39-06A9-4015-9BCC-64FC648D7796}" destId="{49D13E39-BE3C-4E78-84D5-A8EE3EF4E3E9}" srcOrd="0" destOrd="0" presId="urn:microsoft.com/office/officeart/2016/7/layout/BasicLinearProcessNumbered"/>
    <dgm:cxn modelId="{2458FC69-2F98-44C7-BB4F-349E959A0DC6}" type="presParOf" srcId="{81FF5A39-06A9-4015-9BCC-64FC648D7796}" destId="{9E6A3A56-1BD0-449A-8ABD-04E725B39B4F}" srcOrd="1" destOrd="0" presId="urn:microsoft.com/office/officeart/2016/7/layout/BasicLinearProcessNumbered"/>
    <dgm:cxn modelId="{37DF17F3-157A-4A62-A6A6-3A16CCFE5EC2}" type="presParOf" srcId="{81FF5A39-06A9-4015-9BCC-64FC648D7796}" destId="{1F3C397F-D2F5-4A57-A7E7-EDC70BE38739}" srcOrd="2" destOrd="0" presId="urn:microsoft.com/office/officeart/2016/7/layout/BasicLinearProcessNumbered"/>
    <dgm:cxn modelId="{B2E66852-DA4D-4502-8C34-8AF447B4B44F}" type="presParOf" srcId="{81FF5A39-06A9-4015-9BCC-64FC648D7796}" destId="{34042A44-03AF-46A0-92E2-FEADF3792F26}" srcOrd="3" destOrd="0" presId="urn:microsoft.com/office/officeart/2016/7/layout/BasicLinearProcessNumbered"/>
    <dgm:cxn modelId="{281BDD52-A416-4567-B9B3-71EA6CF879C9}" type="presParOf" srcId="{D1A11FDB-D6A3-4D35-A3A0-3D6144191FCC}" destId="{CF3A10BD-37E2-4F1B-B35B-001AB6AFEF5A}" srcOrd="3" destOrd="0" presId="urn:microsoft.com/office/officeart/2016/7/layout/BasicLinearProcessNumbered"/>
    <dgm:cxn modelId="{173096A9-0F36-47F2-93E6-3D3B3690222E}" type="presParOf" srcId="{D1A11FDB-D6A3-4D35-A3A0-3D6144191FCC}" destId="{878E6292-296F-49D3-B36A-2506CE0ADD47}" srcOrd="4" destOrd="0" presId="urn:microsoft.com/office/officeart/2016/7/layout/BasicLinearProcessNumbered"/>
    <dgm:cxn modelId="{15B9796C-1FBE-47BB-A182-FB8FE1213DB0}" type="presParOf" srcId="{878E6292-296F-49D3-B36A-2506CE0ADD47}" destId="{922C0256-DF14-4B94-B03F-F88FC41DCEE1}" srcOrd="0" destOrd="0" presId="urn:microsoft.com/office/officeart/2016/7/layout/BasicLinearProcessNumbered"/>
    <dgm:cxn modelId="{E805A86B-F84C-4197-A817-BDF7DBEC5B49}" type="presParOf" srcId="{878E6292-296F-49D3-B36A-2506CE0ADD47}" destId="{0F9F4EB9-F6D2-4129-8721-1E18563728A4}" srcOrd="1" destOrd="0" presId="urn:microsoft.com/office/officeart/2016/7/layout/BasicLinearProcessNumbered"/>
    <dgm:cxn modelId="{BF4C16B1-CB4C-4FF6-86CB-C729A86B0492}" type="presParOf" srcId="{878E6292-296F-49D3-B36A-2506CE0ADD47}" destId="{F901E60B-3A8C-4581-A33D-B439A1D0629A}" srcOrd="2" destOrd="0" presId="urn:microsoft.com/office/officeart/2016/7/layout/BasicLinearProcessNumbered"/>
    <dgm:cxn modelId="{63E7ADDF-72D2-4A5E-AA0C-6BEB58853DE9}" type="presParOf" srcId="{878E6292-296F-49D3-B36A-2506CE0ADD47}" destId="{3942E633-2585-492A-A361-FC39FC71311D}" srcOrd="3" destOrd="0" presId="urn:microsoft.com/office/officeart/2016/7/layout/BasicLinearProcessNumbered"/>
    <dgm:cxn modelId="{284FD9A4-8C39-4513-9309-88E555D1A3F2}" type="presParOf" srcId="{D1A11FDB-D6A3-4D35-A3A0-3D6144191FCC}" destId="{8A17FB19-4B34-4A12-B8F3-3EC0F1B11881}" srcOrd="5" destOrd="0" presId="urn:microsoft.com/office/officeart/2016/7/layout/BasicLinearProcessNumbered"/>
    <dgm:cxn modelId="{74F88BA8-52B4-43D0-891B-76A5E783965F}" type="presParOf" srcId="{D1A11FDB-D6A3-4D35-A3A0-3D6144191FCC}" destId="{DE984807-2307-4A74-9136-4994AC060ED5}" srcOrd="6" destOrd="0" presId="urn:microsoft.com/office/officeart/2016/7/layout/BasicLinearProcessNumbered"/>
    <dgm:cxn modelId="{789B6665-DA0E-448D-8D60-58C33E727233}" type="presParOf" srcId="{DE984807-2307-4A74-9136-4994AC060ED5}" destId="{B3967A90-26BE-477D-A61D-3CA92F87CAAE}" srcOrd="0" destOrd="0" presId="urn:microsoft.com/office/officeart/2016/7/layout/BasicLinearProcessNumbered"/>
    <dgm:cxn modelId="{C8F9EC5B-91AB-4DF4-ADB1-A9C23994EAB7}" type="presParOf" srcId="{DE984807-2307-4A74-9136-4994AC060ED5}" destId="{F4AB8575-EAE9-44BD-82F3-91DF19F3BB4A}" srcOrd="1" destOrd="0" presId="urn:microsoft.com/office/officeart/2016/7/layout/BasicLinearProcessNumbered"/>
    <dgm:cxn modelId="{3BDB5182-FDDE-419C-B104-11EF743D7A53}" type="presParOf" srcId="{DE984807-2307-4A74-9136-4994AC060ED5}" destId="{BD7B12EF-7089-410E-967C-301788E7DE80}" srcOrd="2" destOrd="0" presId="urn:microsoft.com/office/officeart/2016/7/layout/BasicLinearProcessNumbered"/>
    <dgm:cxn modelId="{F22B5090-6F57-4B57-9B3F-346106B9F5E0}" type="presParOf" srcId="{DE984807-2307-4A74-9136-4994AC060ED5}" destId="{CC09768F-F7AB-4B82-81A3-8AFD5E13661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A4473-D7E9-4656-B03D-E38530A9DCD8}" type="doc">
      <dgm:prSet loTypeId="urn:microsoft.com/office/officeart/2018/5/layout/IconCircleOutlineLabelList" loCatId="icon" qsTypeId="urn:microsoft.com/office/officeart/2005/8/quickstyle/simple1" qsCatId="simple" csTypeId="urn:microsoft.com/office/officeart/2018/5/colors/Iconchunking_coloredoutline_colorful5" csCatId="colorful" phldr="1"/>
      <dgm:spPr/>
      <dgm:t>
        <a:bodyPr/>
        <a:lstStyle/>
        <a:p>
          <a:endParaRPr lang="en-US"/>
        </a:p>
      </dgm:t>
    </dgm:pt>
    <dgm:pt modelId="{E2C93F33-FE60-43F4-9B8F-88B31F80F0F3}">
      <dgm:prSet custT="1"/>
      <dgm:spPr/>
      <dgm:t>
        <a:bodyPr/>
        <a:lstStyle/>
        <a:p>
          <a:pPr>
            <a:lnSpc>
              <a:spcPct val="100000"/>
            </a:lnSpc>
            <a:defRPr cap="all"/>
          </a:pPr>
          <a:r>
            <a:rPr lang="en-US" sz="2000" dirty="0"/>
            <a:t>Ciblage et analyse des besoins</a:t>
          </a:r>
        </a:p>
      </dgm:t>
    </dgm:pt>
    <dgm:pt modelId="{8B8C85EF-31CB-45B0-AC75-0AF6CD497A29}" type="parTrans" cxnId="{027CD04B-2C53-4DA7-A03F-1CBEC2868735}">
      <dgm:prSet/>
      <dgm:spPr/>
      <dgm:t>
        <a:bodyPr/>
        <a:lstStyle/>
        <a:p>
          <a:endParaRPr lang="en-US"/>
        </a:p>
      </dgm:t>
    </dgm:pt>
    <dgm:pt modelId="{B694C9E6-5006-49EF-92D3-2CE725325F98}" type="sibTrans" cxnId="{027CD04B-2C53-4DA7-A03F-1CBEC2868735}">
      <dgm:prSet/>
      <dgm:spPr/>
      <dgm:t>
        <a:bodyPr/>
        <a:lstStyle/>
        <a:p>
          <a:endParaRPr lang="en-US"/>
        </a:p>
      </dgm:t>
    </dgm:pt>
    <dgm:pt modelId="{DF5D0C98-C40F-4B9C-AF9E-C2785572FAC1}">
      <dgm:prSet custT="1"/>
      <dgm:spPr/>
      <dgm:t>
        <a:bodyPr/>
        <a:lstStyle/>
        <a:p>
          <a:pPr>
            <a:lnSpc>
              <a:spcPct val="100000"/>
            </a:lnSpc>
            <a:defRPr cap="all"/>
          </a:pPr>
          <a:r>
            <a:rPr lang="en-US" sz="2000" dirty="0"/>
            <a:t>Valeur</a:t>
          </a:r>
          <a:r>
            <a:rPr lang="en-US" sz="2000" baseline="0" dirty="0"/>
            <a:t> et frequence du transfert</a:t>
          </a:r>
          <a:endParaRPr lang="en-US" sz="2000" dirty="0"/>
        </a:p>
      </dgm:t>
    </dgm:pt>
    <dgm:pt modelId="{9C55F02B-B4CC-449E-8EC8-B5AC0040CD12}" type="parTrans" cxnId="{487D438D-FEA5-4C63-8717-662B17665A1C}">
      <dgm:prSet/>
      <dgm:spPr/>
      <dgm:t>
        <a:bodyPr/>
        <a:lstStyle/>
        <a:p>
          <a:endParaRPr lang="en-US"/>
        </a:p>
      </dgm:t>
    </dgm:pt>
    <dgm:pt modelId="{291A8ADF-4F37-4DA9-984C-0C7D0C12DB62}" type="sibTrans" cxnId="{487D438D-FEA5-4C63-8717-662B17665A1C}">
      <dgm:prSet/>
      <dgm:spPr/>
      <dgm:t>
        <a:bodyPr/>
        <a:lstStyle/>
        <a:p>
          <a:endParaRPr lang="en-US"/>
        </a:p>
      </dgm:t>
    </dgm:pt>
    <dgm:pt modelId="{AB2DBE83-D31C-4E4F-BA6B-8B2F807A5E73}">
      <dgm:prSet custT="1"/>
      <dgm:spPr/>
      <dgm:t>
        <a:bodyPr/>
        <a:lstStyle/>
        <a:p>
          <a:pPr>
            <a:lnSpc>
              <a:spcPct val="100000"/>
            </a:lnSpc>
            <a:defRPr cap="all"/>
          </a:pPr>
          <a:r>
            <a:rPr lang="en-US" sz="1800" dirty="0"/>
            <a:t>Guarantir la qualite des soins et medicaments</a:t>
          </a:r>
        </a:p>
      </dgm:t>
    </dgm:pt>
    <dgm:pt modelId="{F9C4DB78-9DF2-4967-8684-A1C16ED712F5}" type="parTrans" cxnId="{692656DB-898F-481B-A4E6-CFF44D698C8A}">
      <dgm:prSet/>
      <dgm:spPr/>
      <dgm:t>
        <a:bodyPr/>
        <a:lstStyle/>
        <a:p>
          <a:endParaRPr lang="en-US"/>
        </a:p>
      </dgm:t>
    </dgm:pt>
    <dgm:pt modelId="{15F70AE4-9018-46E6-84AF-6D00A1172299}" type="sibTrans" cxnId="{692656DB-898F-481B-A4E6-CFF44D698C8A}">
      <dgm:prSet/>
      <dgm:spPr/>
      <dgm:t>
        <a:bodyPr/>
        <a:lstStyle/>
        <a:p>
          <a:endParaRPr lang="en-US"/>
        </a:p>
      </dgm:t>
    </dgm:pt>
    <dgm:pt modelId="{5F0068C4-8D46-410B-A999-1F23F1E412CA}">
      <dgm:prSet custT="1"/>
      <dgm:spPr/>
      <dgm:t>
        <a:bodyPr/>
        <a:lstStyle/>
        <a:p>
          <a:pPr>
            <a:lnSpc>
              <a:spcPct val="100000"/>
            </a:lnSpc>
            <a:defRPr cap="all"/>
          </a:pPr>
          <a:r>
            <a:rPr lang="en-US" sz="1800" dirty="0"/>
            <a:t>Assurer</a:t>
          </a:r>
          <a:r>
            <a:rPr lang="en-US" sz="1800" baseline="0" dirty="0"/>
            <a:t> l’approvisionnement des medicaments</a:t>
          </a:r>
          <a:endParaRPr lang="en-US" sz="1800" dirty="0"/>
        </a:p>
      </dgm:t>
    </dgm:pt>
    <dgm:pt modelId="{7BA56A5B-8327-4B7A-B2E1-F59055E22086}" type="parTrans" cxnId="{3FCC624B-A6FE-4643-8B7E-3965AEDA25C2}">
      <dgm:prSet/>
      <dgm:spPr/>
      <dgm:t>
        <a:bodyPr/>
        <a:lstStyle/>
        <a:p>
          <a:endParaRPr lang="en-US"/>
        </a:p>
      </dgm:t>
    </dgm:pt>
    <dgm:pt modelId="{FF5D215A-6672-4E8F-AABA-D9DD6B93B867}" type="sibTrans" cxnId="{3FCC624B-A6FE-4643-8B7E-3965AEDA25C2}">
      <dgm:prSet/>
      <dgm:spPr/>
      <dgm:t>
        <a:bodyPr/>
        <a:lstStyle/>
        <a:p>
          <a:endParaRPr lang="en-US"/>
        </a:p>
      </dgm:t>
    </dgm:pt>
    <dgm:pt modelId="{E37320DF-3F63-4816-8378-68BB23E47E7C}">
      <dgm:prSet custT="1"/>
      <dgm:spPr/>
      <dgm:t>
        <a:bodyPr/>
        <a:lstStyle/>
        <a:p>
          <a:pPr>
            <a:lnSpc>
              <a:spcPct val="100000"/>
            </a:lnSpc>
            <a:defRPr cap="all"/>
          </a:pPr>
          <a:r>
            <a:rPr lang="en-US" sz="1800" dirty="0"/>
            <a:t>santé preventive et maladies chroniques </a:t>
          </a:r>
        </a:p>
      </dgm:t>
    </dgm:pt>
    <dgm:pt modelId="{C2B27212-E259-4A83-8A25-77E043A92843}" type="parTrans" cxnId="{90A609F1-E692-4A6A-99F6-E8A3A1F847D5}">
      <dgm:prSet/>
      <dgm:spPr/>
      <dgm:t>
        <a:bodyPr/>
        <a:lstStyle/>
        <a:p>
          <a:endParaRPr lang="en-US"/>
        </a:p>
      </dgm:t>
    </dgm:pt>
    <dgm:pt modelId="{9B606E36-07A4-4DAC-A116-8C9E65144A90}" type="sibTrans" cxnId="{90A609F1-E692-4A6A-99F6-E8A3A1F847D5}">
      <dgm:prSet/>
      <dgm:spPr/>
      <dgm:t>
        <a:bodyPr/>
        <a:lstStyle/>
        <a:p>
          <a:endParaRPr lang="en-US"/>
        </a:p>
      </dgm:t>
    </dgm:pt>
    <dgm:pt modelId="{76508928-D94F-4ECF-8A08-3987F9F6FEFA}">
      <dgm:prSet custT="1"/>
      <dgm:spPr/>
      <dgm:t>
        <a:bodyPr/>
        <a:lstStyle/>
        <a:p>
          <a:pPr>
            <a:lnSpc>
              <a:spcPct val="100000"/>
            </a:lnSpc>
            <a:defRPr cap="all"/>
          </a:pPr>
          <a:r>
            <a:rPr lang="fr-FR" sz="1800" dirty="0"/>
            <a:t>Fonctions du service public</a:t>
          </a:r>
        </a:p>
      </dgm:t>
    </dgm:pt>
    <dgm:pt modelId="{26A42F95-0FA7-4510-8021-87FE8F884131}" type="parTrans" cxnId="{44851156-B12E-4D2F-A1FB-E130EE7F81AA}">
      <dgm:prSet/>
      <dgm:spPr/>
      <dgm:t>
        <a:bodyPr/>
        <a:lstStyle/>
        <a:p>
          <a:endParaRPr lang="fr-FR"/>
        </a:p>
      </dgm:t>
    </dgm:pt>
    <dgm:pt modelId="{6C5D61CA-B7EB-49B2-9E9F-4E2766130B33}" type="sibTrans" cxnId="{44851156-B12E-4D2F-A1FB-E130EE7F81AA}">
      <dgm:prSet/>
      <dgm:spPr/>
      <dgm:t>
        <a:bodyPr/>
        <a:lstStyle/>
        <a:p>
          <a:endParaRPr lang="fr-FR"/>
        </a:p>
      </dgm:t>
    </dgm:pt>
    <dgm:pt modelId="{7F86F59E-1879-4081-8D68-14C5A157770A}" type="pres">
      <dgm:prSet presAssocID="{D8CA4473-D7E9-4656-B03D-E38530A9DCD8}" presName="root" presStyleCnt="0">
        <dgm:presLayoutVars>
          <dgm:dir/>
          <dgm:resizeHandles val="exact"/>
        </dgm:presLayoutVars>
      </dgm:prSet>
      <dgm:spPr/>
    </dgm:pt>
    <dgm:pt modelId="{92D1744F-1FAC-43BA-B579-EF190479DDDD}" type="pres">
      <dgm:prSet presAssocID="{E2C93F33-FE60-43F4-9B8F-88B31F80F0F3}" presName="compNode" presStyleCnt="0"/>
      <dgm:spPr/>
    </dgm:pt>
    <dgm:pt modelId="{2E442BD5-4F45-4187-A3A1-10EEA8843C49}" type="pres">
      <dgm:prSet presAssocID="{E2C93F33-FE60-43F4-9B8F-88B31F80F0F3}" presName="iconBgRect" presStyleLbl="trAlignAcc1" presStyleIdx="0" presStyleCnt="6"/>
      <dgm:spPr>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dgm:spPr>
    </dgm:pt>
    <dgm:pt modelId="{AFA77694-27A7-46F6-8F49-EEF8FD95F452}" type="pres">
      <dgm:prSet presAssocID="{E2C93F33-FE60-43F4-9B8F-88B31F80F0F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6D9A7BAF-460F-45D2-B736-7B309C1BBFBD}" type="pres">
      <dgm:prSet presAssocID="{E2C93F33-FE60-43F4-9B8F-88B31F80F0F3}" presName="spaceRect" presStyleCnt="0"/>
      <dgm:spPr/>
    </dgm:pt>
    <dgm:pt modelId="{4BC1B43A-FE9D-4029-83AE-B882F9EDFD01}" type="pres">
      <dgm:prSet presAssocID="{E2C93F33-FE60-43F4-9B8F-88B31F80F0F3}" presName="textRect" presStyleLbl="revTx" presStyleIdx="0" presStyleCnt="6">
        <dgm:presLayoutVars>
          <dgm:chMax val="1"/>
          <dgm:chPref val="1"/>
        </dgm:presLayoutVars>
      </dgm:prSet>
      <dgm:spPr/>
    </dgm:pt>
    <dgm:pt modelId="{C8405799-808E-42A8-978E-BD56A77BC0B2}" type="pres">
      <dgm:prSet presAssocID="{B694C9E6-5006-49EF-92D3-2CE725325F98}" presName="sibTrans" presStyleCnt="0"/>
      <dgm:spPr/>
    </dgm:pt>
    <dgm:pt modelId="{10CD2365-4F0A-4606-9D0A-E651DDB7C527}" type="pres">
      <dgm:prSet presAssocID="{DF5D0C98-C40F-4B9C-AF9E-C2785572FAC1}" presName="compNode" presStyleCnt="0"/>
      <dgm:spPr/>
    </dgm:pt>
    <dgm:pt modelId="{C6A92EE0-001C-47F2-9024-B06C876B6C6C}" type="pres">
      <dgm:prSet presAssocID="{DF5D0C98-C40F-4B9C-AF9E-C2785572FAC1}" presName="iconBgRect" presStyleLbl="trAlignAcc1" presStyleIdx="1" presStyleCnt="6"/>
      <dgm:spPr>
        <a:solidFill>
          <a:schemeClr val="lt1">
            <a:alpha val="0"/>
            <a:hueOff val="0"/>
            <a:satOff val="0"/>
            <a:lumOff val="0"/>
            <a:alphaOff val="0"/>
          </a:schemeClr>
        </a:solidFill>
        <a:ln w="47625" cap="flat" cmpd="sng" algn="ctr">
          <a:solidFill>
            <a:schemeClr val="accent5">
              <a:hueOff val="-1351709"/>
              <a:satOff val="-3484"/>
              <a:lumOff val="-2353"/>
              <a:alphaOff val="0"/>
            </a:schemeClr>
          </a:solidFill>
          <a:prstDash val="solid"/>
          <a:miter lim="800000"/>
        </a:ln>
        <a:effectLst/>
      </dgm:spPr>
    </dgm:pt>
    <dgm:pt modelId="{6F0421B2-EE41-4F2B-9F62-04FB65945CA6}" type="pres">
      <dgm:prSet presAssocID="{DF5D0C98-C40F-4B9C-AF9E-C2785572FA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6237F89F-3A17-41C6-B9C4-CD43D62266E3}" type="pres">
      <dgm:prSet presAssocID="{DF5D0C98-C40F-4B9C-AF9E-C2785572FAC1}" presName="spaceRect" presStyleCnt="0"/>
      <dgm:spPr/>
    </dgm:pt>
    <dgm:pt modelId="{CC820FFD-6BFE-4D30-8CAF-077BC4710CFD}" type="pres">
      <dgm:prSet presAssocID="{DF5D0C98-C40F-4B9C-AF9E-C2785572FAC1}" presName="textRect" presStyleLbl="revTx" presStyleIdx="1" presStyleCnt="6">
        <dgm:presLayoutVars>
          <dgm:chMax val="1"/>
          <dgm:chPref val="1"/>
        </dgm:presLayoutVars>
      </dgm:prSet>
      <dgm:spPr/>
    </dgm:pt>
    <dgm:pt modelId="{943213DD-0789-42E2-9FD3-7CDCE6652D1A}" type="pres">
      <dgm:prSet presAssocID="{291A8ADF-4F37-4DA9-984C-0C7D0C12DB62}" presName="sibTrans" presStyleCnt="0"/>
      <dgm:spPr/>
    </dgm:pt>
    <dgm:pt modelId="{0C239DD8-AEA7-4062-97B8-932BE3AC7094}" type="pres">
      <dgm:prSet presAssocID="{AB2DBE83-D31C-4E4F-BA6B-8B2F807A5E73}" presName="compNode" presStyleCnt="0"/>
      <dgm:spPr/>
    </dgm:pt>
    <dgm:pt modelId="{8D1C12D3-5D70-4400-BCB9-77276541377B}" type="pres">
      <dgm:prSet presAssocID="{AB2DBE83-D31C-4E4F-BA6B-8B2F807A5E73}" presName="iconBgRect" presStyleLbl="trAlignAcc1" presStyleIdx="2" presStyleCnt="6"/>
      <dgm:spPr>
        <a:solidFill>
          <a:schemeClr val="lt1">
            <a:alpha val="0"/>
            <a:hueOff val="0"/>
            <a:satOff val="0"/>
            <a:lumOff val="0"/>
            <a:alphaOff val="0"/>
          </a:schemeClr>
        </a:solidFill>
        <a:ln w="47625" cap="flat" cmpd="sng" algn="ctr">
          <a:solidFill>
            <a:schemeClr val="accent5">
              <a:hueOff val="-2703417"/>
              <a:satOff val="-6968"/>
              <a:lumOff val="-4706"/>
              <a:alphaOff val="0"/>
            </a:schemeClr>
          </a:solidFill>
          <a:prstDash val="solid"/>
          <a:miter lim="800000"/>
        </a:ln>
        <a:effectLst/>
      </dgm:spPr>
    </dgm:pt>
    <dgm:pt modelId="{298774E8-4CA8-4660-A802-AC6903551C7D}" type="pres">
      <dgm:prSet presAssocID="{AB2DBE83-D31C-4E4F-BA6B-8B2F807A5E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37A7A9E-B99D-468D-B267-6790AAC97EAC}" type="pres">
      <dgm:prSet presAssocID="{AB2DBE83-D31C-4E4F-BA6B-8B2F807A5E73}" presName="spaceRect" presStyleCnt="0"/>
      <dgm:spPr/>
    </dgm:pt>
    <dgm:pt modelId="{252673D1-F1CD-459C-A3A8-40147FA7B86C}" type="pres">
      <dgm:prSet presAssocID="{AB2DBE83-D31C-4E4F-BA6B-8B2F807A5E73}" presName="textRect" presStyleLbl="revTx" presStyleIdx="2" presStyleCnt="6">
        <dgm:presLayoutVars>
          <dgm:chMax val="1"/>
          <dgm:chPref val="1"/>
        </dgm:presLayoutVars>
      </dgm:prSet>
      <dgm:spPr/>
    </dgm:pt>
    <dgm:pt modelId="{8E385585-BB30-4B77-BE45-4654A4D93207}" type="pres">
      <dgm:prSet presAssocID="{15F70AE4-9018-46E6-84AF-6D00A1172299}" presName="sibTrans" presStyleCnt="0"/>
      <dgm:spPr/>
    </dgm:pt>
    <dgm:pt modelId="{C65C4F87-3716-4D98-A440-5F4D2D425A04}" type="pres">
      <dgm:prSet presAssocID="{5F0068C4-8D46-410B-A999-1F23F1E412CA}" presName="compNode" presStyleCnt="0"/>
      <dgm:spPr/>
    </dgm:pt>
    <dgm:pt modelId="{00F660A6-C508-4509-BC11-08F59B6A40A5}" type="pres">
      <dgm:prSet presAssocID="{5F0068C4-8D46-410B-A999-1F23F1E412CA}" presName="iconBgRect" presStyleLbl="trAlignAcc1" presStyleIdx="3" presStyleCnt="6" custLinFactNeighborX="-14045" custLinFactNeighborY="5324"/>
      <dgm:spPr>
        <a:solidFill>
          <a:schemeClr val="lt1">
            <a:alpha val="0"/>
            <a:hueOff val="0"/>
            <a:satOff val="0"/>
            <a:lumOff val="0"/>
            <a:alphaOff val="0"/>
          </a:schemeClr>
        </a:solidFill>
        <a:ln w="47625" cap="flat" cmpd="sng" algn="ctr">
          <a:solidFill>
            <a:schemeClr val="accent5">
              <a:hueOff val="-4055126"/>
              <a:satOff val="-10451"/>
              <a:lumOff val="-7059"/>
              <a:alphaOff val="0"/>
            </a:schemeClr>
          </a:solidFill>
          <a:prstDash val="solid"/>
          <a:miter lim="800000"/>
        </a:ln>
        <a:effectLst/>
      </dgm:spPr>
    </dgm:pt>
    <dgm:pt modelId="{34223103-965B-4020-A00E-B6A20D65E6EE}" type="pres">
      <dgm:prSet presAssocID="{5F0068C4-8D46-410B-A999-1F23F1E412CA}" presName="iconRect" presStyleLbl="node1" presStyleIdx="3" presStyleCnt="6" custLinFactNeighborX="-34069" custLinFactNeighborY="529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ox trolley"/>
        </a:ext>
      </dgm:extLst>
    </dgm:pt>
    <dgm:pt modelId="{110C492D-3DDB-4F13-AB2A-ED6CB3851928}" type="pres">
      <dgm:prSet presAssocID="{5F0068C4-8D46-410B-A999-1F23F1E412CA}" presName="spaceRect" presStyleCnt="0"/>
      <dgm:spPr/>
    </dgm:pt>
    <dgm:pt modelId="{D4EC2B6B-60DA-460C-AD18-8A1E86EEA777}" type="pres">
      <dgm:prSet presAssocID="{5F0068C4-8D46-410B-A999-1F23F1E412CA}" presName="textRect" presStyleLbl="revTx" presStyleIdx="3" presStyleCnt="6" custScaleX="160547" custLinFactNeighborX="-19600" custLinFactNeighborY="-7800">
        <dgm:presLayoutVars>
          <dgm:chMax val="1"/>
          <dgm:chPref val="1"/>
        </dgm:presLayoutVars>
      </dgm:prSet>
      <dgm:spPr/>
    </dgm:pt>
    <dgm:pt modelId="{2172DE31-E013-4502-84EC-28EEDDFC7F52}" type="pres">
      <dgm:prSet presAssocID="{FF5D215A-6672-4E8F-AABA-D9DD6B93B867}" presName="sibTrans" presStyleCnt="0"/>
      <dgm:spPr/>
    </dgm:pt>
    <dgm:pt modelId="{02C8CE39-F64A-4361-AB87-44566E74A2DD}" type="pres">
      <dgm:prSet presAssocID="{E37320DF-3F63-4816-8378-68BB23E47E7C}" presName="compNode" presStyleCnt="0"/>
      <dgm:spPr/>
    </dgm:pt>
    <dgm:pt modelId="{28EB5A93-4103-4FEA-A01C-5A716BD8D51B}" type="pres">
      <dgm:prSet presAssocID="{E37320DF-3F63-4816-8378-68BB23E47E7C}" presName="iconBgRect" presStyleLbl="trAlignAcc1" presStyleIdx="4" presStyleCnt="6" custLinFactNeighborX="-33636" custLinFactNeighborY="7212"/>
      <dgm:spPr>
        <a:solidFill>
          <a:schemeClr val="lt1">
            <a:alpha val="0"/>
            <a:hueOff val="0"/>
            <a:satOff val="0"/>
            <a:lumOff val="0"/>
            <a:alphaOff val="0"/>
          </a:schemeClr>
        </a:solidFill>
        <a:ln w="47625" cap="flat" cmpd="sng" algn="ctr">
          <a:solidFill>
            <a:schemeClr val="accent5">
              <a:hueOff val="-5406834"/>
              <a:satOff val="-13935"/>
              <a:lumOff val="-9412"/>
              <a:alphaOff val="0"/>
            </a:schemeClr>
          </a:solidFill>
          <a:prstDash val="solid"/>
          <a:miter lim="800000"/>
        </a:ln>
        <a:effectLst/>
      </dgm:spPr>
    </dgm:pt>
    <dgm:pt modelId="{50873DC0-1455-4D0C-94CC-F2FDE1DBCB62}" type="pres">
      <dgm:prSet presAssocID="{E37320DF-3F63-4816-8378-68BB23E47E7C}" presName="iconRect" presStyleLbl="node1" presStyleIdx="4" presStyleCnt="6" custScaleX="111574" custScaleY="108269" custLinFactNeighborX="-56652" custLinFactNeighborY="591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0A0B1260-8DF7-47BF-A9E1-6DC9928C748A}" type="pres">
      <dgm:prSet presAssocID="{E37320DF-3F63-4816-8378-68BB23E47E7C}" presName="spaceRect" presStyleCnt="0"/>
      <dgm:spPr/>
    </dgm:pt>
    <dgm:pt modelId="{C179A805-FB51-45E3-9786-391D77B01D41}" type="pres">
      <dgm:prSet presAssocID="{E37320DF-3F63-4816-8378-68BB23E47E7C}" presName="textRect" presStyleLbl="revTx" presStyleIdx="4" presStyleCnt="6" custLinFactNeighborX="-18735" custLinFactNeighborY="-8059">
        <dgm:presLayoutVars>
          <dgm:chMax val="1"/>
          <dgm:chPref val="1"/>
        </dgm:presLayoutVars>
      </dgm:prSet>
      <dgm:spPr/>
    </dgm:pt>
    <dgm:pt modelId="{B88D289B-1B83-40C3-8522-5C3B09C40CE4}" type="pres">
      <dgm:prSet presAssocID="{9B606E36-07A4-4DAC-A116-8C9E65144A90}" presName="sibTrans" presStyleCnt="0"/>
      <dgm:spPr/>
    </dgm:pt>
    <dgm:pt modelId="{CB4B8511-7DCC-463F-A96A-45EBAC932A6B}" type="pres">
      <dgm:prSet presAssocID="{76508928-D94F-4ECF-8A08-3987F9F6FEFA}" presName="compNode" presStyleCnt="0"/>
      <dgm:spPr/>
    </dgm:pt>
    <dgm:pt modelId="{5FFD15D5-6694-41B0-97C8-0921E38AF27E}" type="pres">
      <dgm:prSet presAssocID="{76508928-D94F-4ECF-8A08-3987F9F6FEFA}" presName="iconBgRect" presStyleLbl="trAlignAcc1" presStyleIdx="5" presStyleCnt="6" custLinFactNeighborX="-26210" custLinFactNeighborY="2320"/>
      <dgm:spPr>
        <a:solidFill>
          <a:schemeClr val="lt1">
            <a:alpha val="0"/>
            <a:hueOff val="0"/>
            <a:satOff val="0"/>
            <a:lumOff val="0"/>
            <a:alphaOff val="0"/>
          </a:schemeClr>
        </a:solidFill>
        <a:ln w="47625" cap="flat" cmpd="sng" algn="ctr">
          <a:solidFill>
            <a:schemeClr val="accent5">
              <a:hueOff val="-6758543"/>
              <a:satOff val="-17419"/>
              <a:lumOff val="-11765"/>
              <a:alphaOff val="0"/>
            </a:schemeClr>
          </a:solidFill>
          <a:prstDash val="solid"/>
          <a:miter lim="800000"/>
        </a:ln>
        <a:effectLst/>
      </dgm:spPr>
    </dgm:pt>
    <dgm:pt modelId="{75CDEF54-7F58-489D-9052-70C5913F7854}" type="pres">
      <dgm:prSet presAssocID="{76508928-D94F-4ECF-8A08-3987F9F6FEFA}" presName="iconRect" presStyleLbl="node1" presStyleIdx="5" presStyleCnt="6" custLinFactNeighborX="-40442" custLinFactNeighborY="606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tom"/>
        </a:ext>
      </dgm:extLst>
    </dgm:pt>
    <dgm:pt modelId="{D7DBBC07-7C5C-4E10-AF73-22E38338CC5A}" type="pres">
      <dgm:prSet presAssocID="{76508928-D94F-4ECF-8A08-3987F9F6FEFA}" presName="spaceRect" presStyleCnt="0"/>
      <dgm:spPr/>
    </dgm:pt>
    <dgm:pt modelId="{72724A87-5A99-4A69-9D83-97DD61901A2F}" type="pres">
      <dgm:prSet presAssocID="{76508928-D94F-4ECF-8A08-3987F9F6FEFA}" presName="textRect" presStyleLbl="revTx" presStyleIdx="5" presStyleCnt="6" custLinFactNeighborX="-11324" custLinFactNeighborY="-8427">
        <dgm:presLayoutVars>
          <dgm:chMax val="1"/>
          <dgm:chPref val="1"/>
        </dgm:presLayoutVars>
      </dgm:prSet>
      <dgm:spPr/>
    </dgm:pt>
  </dgm:ptLst>
  <dgm:cxnLst>
    <dgm:cxn modelId="{B9D3CF17-99EC-44F1-9BE3-6E349CF317FF}" type="presOf" srcId="{E37320DF-3F63-4816-8378-68BB23E47E7C}" destId="{C179A805-FB51-45E3-9786-391D77B01D41}" srcOrd="0" destOrd="0" presId="urn:microsoft.com/office/officeart/2018/5/layout/IconCircleOutlineLabelList"/>
    <dgm:cxn modelId="{ADADF346-0874-42BA-8982-F7DD9F675623}" type="presOf" srcId="{5F0068C4-8D46-410B-A999-1F23F1E412CA}" destId="{D4EC2B6B-60DA-460C-AD18-8A1E86EEA777}" srcOrd="0" destOrd="0" presId="urn:microsoft.com/office/officeart/2018/5/layout/IconCircleOutlineLabelList"/>
    <dgm:cxn modelId="{3FCC624B-A6FE-4643-8B7E-3965AEDA25C2}" srcId="{D8CA4473-D7E9-4656-B03D-E38530A9DCD8}" destId="{5F0068C4-8D46-410B-A999-1F23F1E412CA}" srcOrd="3" destOrd="0" parTransId="{7BA56A5B-8327-4B7A-B2E1-F59055E22086}" sibTransId="{FF5D215A-6672-4E8F-AABA-D9DD6B93B867}"/>
    <dgm:cxn modelId="{027CD04B-2C53-4DA7-A03F-1CBEC2868735}" srcId="{D8CA4473-D7E9-4656-B03D-E38530A9DCD8}" destId="{E2C93F33-FE60-43F4-9B8F-88B31F80F0F3}" srcOrd="0" destOrd="0" parTransId="{8B8C85EF-31CB-45B0-AC75-0AF6CD497A29}" sibTransId="{B694C9E6-5006-49EF-92D3-2CE725325F98}"/>
    <dgm:cxn modelId="{44851156-B12E-4D2F-A1FB-E130EE7F81AA}" srcId="{D8CA4473-D7E9-4656-B03D-E38530A9DCD8}" destId="{76508928-D94F-4ECF-8A08-3987F9F6FEFA}" srcOrd="5" destOrd="0" parTransId="{26A42F95-0FA7-4510-8021-87FE8F884131}" sibTransId="{6C5D61CA-B7EB-49B2-9E9F-4E2766130B33}"/>
    <dgm:cxn modelId="{487D438D-FEA5-4C63-8717-662B17665A1C}" srcId="{D8CA4473-D7E9-4656-B03D-E38530A9DCD8}" destId="{DF5D0C98-C40F-4B9C-AF9E-C2785572FAC1}" srcOrd="1" destOrd="0" parTransId="{9C55F02B-B4CC-449E-8EC8-B5AC0040CD12}" sibTransId="{291A8ADF-4F37-4DA9-984C-0C7D0C12DB62}"/>
    <dgm:cxn modelId="{024708B5-F481-4F5E-AE35-0E1679D65852}" type="presOf" srcId="{D8CA4473-D7E9-4656-B03D-E38530A9DCD8}" destId="{7F86F59E-1879-4081-8D68-14C5A157770A}" srcOrd="0" destOrd="0" presId="urn:microsoft.com/office/officeart/2018/5/layout/IconCircleOutlineLabelList"/>
    <dgm:cxn modelId="{AF9509BE-B892-4A79-883E-B979C52B6DC0}" type="presOf" srcId="{DF5D0C98-C40F-4B9C-AF9E-C2785572FAC1}" destId="{CC820FFD-6BFE-4D30-8CAF-077BC4710CFD}" srcOrd="0" destOrd="0" presId="urn:microsoft.com/office/officeart/2018/5/layout/IconCircleOutlineLabelList"/>
    <dgm:cxn modelId="{692656DB-898F-481B-A4E6-CFF44D698C8A}" srcId="{D8CA4473-D7E9-4656-B03D-E38530A9DCD8}" destId="{AB2DBE83-D31C-4E4F-BA6B-8B2F807A5E73}" srcOrd="2" destOrd="0" parTransId="{F9C4DB78-9DF2-4967-8684-A1C16ED712F5}" sibTransId="{15F70AE4-9018-46E6-84AF-6D00A1172299}"/>
    <dgm:cxn modelId="{354F12EE-6743-465A-8087-2D63B3524D59}" type="presOf" srcId="{AB2DBE83-D31C-4E4F-BA6B-8B2F807A5E73}" destId="{252673D1-F1CD-459C-A3A8-40147FA7B86C}" srcOrd="0" destOrd="0" presId="urn:microsoft.com/office/officeart/2018/5/layout/IconCircleOutlineLabelList"/>
    <dgm:cxn modelId="{90A609F1-E692-4A6A-99F6-E8A3A1F847D5}" srcId="{D8CA4473-D7E9-4656-B03D-E38530A9DCD8}" destId="{E37320DF-3F63-4816-8378-68BB23E47E7C}" srcOrd="4" destOrd="0" parTransId="{C2B27212-E259-4A83-8A25-77E043A92843}" sibTransId="{9B606E36-07A4-4DAC-A116-8C9E65144A90}"/>
    <dgm:cxn modelId="{FE35D1F1-78B2-40FF-AB0D-F4F33F88F715}" type="presOf" srcId="{76508928-D94F-4ECF-8A08-3987F9F6FEFA}" destId="{72724A87-5A99-4A69-9D83-97DD61901A2F}" srcOrd="0" destOrd="0" presId="urn:microsoft.com/office/officeart/2018/5/layout/IconCircleOutlineLabelList"/>
    <dgm:cxn modelId="{F16944F5-2C78-4AB3-80DE-5CEC8D0550A7}" type="presOf" srcId="{E2C93F33-FE60-43F4-9B8F-88B31F80F0F3}" destId="{4BC1B43A-FE9D-4029-83AE-B882F9EDFD01}" srcOrd="0" destOrd="0" presId="urn:microsoft.com/office/officeart/2018/5/layout/IconCircleOutlineLabelList"/>
    <dgm:cxn modelId="{E0D8E640-0101-417D-8622-D174D61D03EA}" type="presParOf" srcId="{7F86F59E-1879-4081-8D68-14C5A157770A}" destId="{92D1744F-1FAC-43BA-B579-EF190479DDDD}" srcOrd="0" destOrd="0" presId="urn:microsoft.com/office/officeart/2018/5/layout/IconCircleOutlineLabelList"/>
    <dgm:cxn modelId="{C837E2E0-4B17-48AF-9FC6-F92D836D6D2C}" type="presParOf" srcId="{92D1744F-1FAC-43BA-B579-EF190479DDDD}" destId="{2E442BD5-4F45-4187-A3A1-10EEA8843C49}" srcOrd="0" destOrd="0" presId="urn:microsoft.com/office/officeart/2018/5/layout/IconCircleOutlineLabelList"/>
    <dgm:cxn modelId="{236440D4-5AE4-425A-80AD-D862426CCB08}" type="presParOf" srcId="{92D1744F-1FAC-43BA-B579-EF190479DDDD}" destId="{AFA77694-27A7-46F6-8F49-EEF8FD95F452}" srcOrd="1" destOrd="0" presId="urn:microsoft.com/office/officeart/2018/5/layout/IconCircleOutlineLabelList"/>
    <dgm:cxn modelId="{99DDB562-F1B1-4368-94EC-33182C6DF73C}" type="presParOf" srcId="{92D1744F-1FAC-43BA-B579-EF190479DDDD}" destId="{6D9A7BAF-460F-45D2-B736-7B309C1BBFBD}" srcOrd="2" destOrd="0" presId="urn:microsoft.com/office/officeart/2018/5/layout/IconCircleOutlineLabelList"/>
    <dgm:cxn modelId="{64032218-C0F7-46B5-87F4-865057329CD2}" type="presParOf" srcId="{92D1744F-1FAC-43BA-B579-EF190479DDDD}" destId="{4BC1B43A-FE9D-4029-83AE-B882F9EDFD01}" srcOrd="3" destOrd="0" presId="urn:microsoft.com/office/officeart/2018/5/layout/IconCircleOutlineLabelList"/>
    <dgm:cxn modelId="{8CC831D0-5262-43EC-B38E-829C0F5BFB66}" type="presParOf" srcId="{7F86F59E-1879-4081-8D68-14C5A157770A}" destId="{C8405799-808E-42A8-978E-BD56A77BC0B2}" srcOrd="1" destOrd="0" presId="urn:microsoft.com/office/officeart/2018/5/layout/IconCircleOutlineLabelList"/>
    <dgm:cxn modelId="{75BF00DC-248D-4B25-82A9-201D47551CDC}" type="presParOf" srcId="{7F86F59E-1879-4081-8D68-14C5A157770A}" destId="{10CD2365-4F0A-4606-9D0A-E651DDB7C527}" srcOrd="2" destOrd="0" presId="urn:microsoft.com/office/officeart/2018/5/layout/IconCircleOutlineLabelList"/>
    <dgm:cxn modelId="{2FEB2A9A-60DB-41C7-9FDC-48B8E77DA31E}" type="presParOf" srcId="{10CD2365-4F0A-4606-9D0A-E651DDB7C527}" destId="{C6A92EE0-001C-47F2-9024-B06C876B6C6C}" srcOrd="0" destOrd="0" presId="urn:microsoft.com/office/officeart/2018/5/layout/IconCircleOutlineLabelList"/>
    <dgm:cxn modelId="{D549037D-E564-4BCB-A582-32BCFF21B003}" type="presParOf" srcId="{10CD2365-4F0A-4606-9D0A-E651DDB7C527}" destId="{6F0421B2-EE41-4F2B-9F62-04FB65945CA6}" srcOrd="1" destOrd="0" presId="urn:microsoft.com/office/officeart/2018/5/layout/IconCircleOutlineLabelList"/>
    <dgm:cxn modelId="{A2859EC0-DAA8-40C5-9F8C-53F18F201D29}" type="presParOf" srcId="{10CD2365-4F0A-4606-9D0A-E651DDB7C527}" destId="{6237F89F-3A17-41C6-B9C4-CD43D62266E3}" srcOrd="2" destOrd="0" presId="urn:microsoft.com/office/officeart/2018/5/layout/IconCircleOutlineLabelList"/>
    <dgm:cxn modelId="{CA6929A5-BE91-44C3-90B9-F41A6CD85C90}" type="presParOf" srcId="{10CD2365-4F0A-4606-9D0A-E651DDB7C527}" destId="{CC820FFD-6BFE-4D30-8CAF-077BC4710CFD}" srcOrd="3" destOrd="0" presId="urn:microsoft.com/office/officeart/2018/5/layout/IconCircleOutlineLabelList"/>
    <dgm:cxn modelId="{6E87C5F2-858A-45FC-A838-A2A96C105722}" type="presParOf" srcId="{7F86F59E-1879-4081-8D68-14C5A157770A}" destId="{943213DD-0789-42E2-9FD3-7CDCE6652D1A}" srcOrd="3" destOrd="0" presId="urn:microsoft.com/office/officeart/2018/5/layout/IconCircleOutlineLabelList"/>
    <dgm:cxn modelId="{9C747037-52E3-4165-A15A-781D68598F13}" type="presParOf" srcId="{7F86F59E-1879-4081-8D68-14C5A157770A}" destId="{0C239DD8-AEA7-4062-97B8-932BE3AC7094}" srcOrd="4" destOrd="0" presId="urn:microsoft.com/office/officeart/2018/5/layout/IconCircleOutlineLabelList"/>
    <dgm:cxn modelId="{322C51AD-1E38-4F76-BDA4-146881611759}" type="presParOf" srcId="{0C239DD8-AEA7-4062-97B8-932BE3AC7094}" destId="{8D1C12D3-5D70-4400-BCB9-77276541377B}" srcOrd="0" destOrd="0" presId="urn:microsoft.com/office/officeart/2018/5/layout/IconCircleOutlineLabelList"/>
    <dgm:cxn modelId="{73BA4D18-AC81-4F56-A8DC-C15E2E589616}" type="presParOf" srcId="{0C239DD8-AEA7-4062-97B8-932BE3AC7094}" destId="{298774E8-4CA8-4660-A802-AC6903551C7D}" srcOrd="1" destOrd="0" presId="urn:microsoft.com/office/officeart/2018/5/layout/IconCircleOutlineLabelList"/>
    <dgm:cxn modelId="{256E2AF7-7F7D-49E1-A37A-F5100ED8B793}" type="presParOf" srcId="{0C239DD8-AEA7-4062-97B8-932BE3AC7094}" destId="{737A7A9E-B99D-468D-B267-6790AAC97EAC}" srcOrd="2" destOrd="0" presId="urn:microsoft.com/office/officeart/2018/5/layout/IconCircleOutlineLabelList"/>
    <dgm:cxn modelId="{F68B07CA-7080-47FB-A0C7-BE8E58B37A22}" type="presParOf" srcId="{0C239DD8-AEA7-4062-97B8-932BE3AC7094}" destId="{252673D1-F1CD-459C-A3A8-40147FA7B86C}" srcOrd="3" destOrd="0" presId="urn:microsoft.com/office/officeart/2018/5/layout/IconCircleOutlineLabelList"/>
    <dgm:cxn modelId="{198C860B-9569-441B-9D47-C25DC1A90158}" type="presParOf" srcId="{7F86F59E-1879-4081-8D68-14C5A157770A}" destId="{8E385585-BB30-4B77-BE45-4654A4D93207}" srcOrd="5" destOrd="0" presId="urn:microsoft.com/office/officeart/2018/5/layout/IconCircleOutlineLabelList"/>
    <dgm:cxn modelId="{F106A8DC-9866-4FC4-830D-D6791E931450}" type="presParOf" srcId="{7F86F59E-1879-4081-8D68-14C5A157770A}" destId="{C65C4F87-3716-4D98-A440-5F4D2D425A04}" srcOrd="6" destOrd="0" presId="urn:microsoft.com/office/officeart/2018/5/layout/IconCircleOutlineLabelList"/>
    <dgm:cxn modelId="{D63B20DC-D290-4C2F-91B5-275677661C9F}" type="presParOf" srcId="{C65C4F87-3716-4D98-A440-5F4D2D425A04}" destId="{00F660A6-C508-4509-BC11-08F59B6A40A5}" srcOrd="0" destOrd="0" presId="urn:microsoft.com/office/officeart/2018/5/layout/IconCircleOutlineLabelList"/>
    <dgm:cxn modelId="{03D08DC0-05D1-4545-925C-2ECB47303941}" type="presParOf" srcId="{C65C4F87-3716-4D98-A440-5F4D2D425A04}" destId="{34223103-965B-4020-A00E-B6A20D65E6EE}" srcOrd="1" destOrd="0" presId="urn:microsoft.com/office/officeart/2018/5/layout/IconCircleOutlineLabelList"/>
    <dgm:cxn modelId="{9E789127-29CC-4BE2-AE7C-5F44C70CB6E9}" type="presParOf" srcId="{C65C4F87-3716-4D98-A440-5F4D2D425A04}" destId="{110C492D-3DDB-4F13-AB2A-ED6CB3851928}" srcOrd="2" destOrd="0" presId="urn:microsoft.com/office/officeart/2018/5/layout/IconCircleOutlineLabelList"/>
    <dgm:cxn modelId="{98EACA8A-8925-4FB2-8EE1-46E35AF13E42}" type="presParOf" srcId="{C65C4F87-3716-4D98-A440-5F4D2D425A04}" destId="{D4EC2B6B-60DA-460C-AD18-8A1E86EEA777}" srcOrd="3" destOrd="0" presId="urn:microsoft.com/office/officeart/2018/5/layout/IconCircleOutlineLabelList"/>
    <dgm:cxn modelId="{7DCD956B-60FC-47A0-98A2-70D9CDBE8264}" type="presParOf" srcId="{7F86F59E-1879-4081-8D68-14C5A157770A}" destId="{2172DE31-E013-4502-84EC-28EEDDFC7F52}" srcOrd="7" destOrd="0" presId="urn:microsoft.com/office/officeart/2018/5/layout/IconCircleOutlineLabelList"/>
    <dgm:cxn modelId="{764A01EF-F507-4AF9-A676-4389BFF815C1}" type="presParOf" srcId="{7F86F59E-1879-4081-8D68-14C5A157770A}" destId="{02C8CE39-F64A-4361-AB87-44566E74A2DD}" srcOrd="8" destOrd="0" presId="urn:microsoft.com/office/officeart/2018/5/layout/IconCircleOutlineLabelList"/>
    <dgm:cxn modelId="{D9109854-EE6E-4EBE-962C-D58096BCBD65}" type="presParOf" srcId="{02C8CE39-F64A-4361-AB87-44566E74A2DD}" destId="{28EB5A93-4103-4FEA-A01C-5A716BD8D51B}" srcOrd="0" destOrd="0" presId="urn:microsoft.com/office/officeart/2018/5/layout/IconCircleOutlineLabelList"/>
    <dgm:cxn modelId="{B43C15F3-2D4B-4CE7-AAD1-9B5864531DCD}" type="presParOf" srcId="{02C8CE39-F64A-4361-AB87-44566E74A2DD}" destId="{50873DC0-1455-4D0C-94CC-F2FDE1DBCB62}" srcOrd="1" destOrd="0" presId="urn:microsoft.com/office/officeart/2018/5/layout/IconCircleOutlineLabelList"/>
    <dgm:cxn modelId="{8847E4EA-84C3-463B-A9F9-53AF612AF601}" type="presParOf" srcId="{02C8CE39-F64A-4361-AB87-44566E74A2DD}" destId="{0A0B1260-8DF7-47BF-A9E1-6DC9928C748A}" srcOrd="2" destOrd="0" presId="urn:microsoft.com/office/officeart/2018/5/layout/IconCircleOutlineLabelList"/>
    <dgm:cxn modelId="{A822652A-3682-409D-98C0-B4E887F007BC}" type="presParOf" srcId="{02C8CE39-F64A-4361-AB87-44566E74A2DD}" destId="{C179A805-FB51-45E3-9786-391D77B01D41}" srcOrd="3" destOrd="0" presId="urn:microsoft.com/office/officeart/2018/5/layout/IconCircleOutlineLabelList"/>
    <dgm:cxn modelId="{30858DF5-B9BB-4901-8C8E-F6C726B6476B}" type="presParOf" srcId="{7F86F59E-1879-4081-8D68-14C5A157770A}" destId="{B88D289B-1B83-40C3-8522-5C3B09C40CE4}" srcOrd="9" destOrd="0" presId="urn:microsoft.com/office/officeart/2018/5/layout/IconCircleOutlineLabelList"/>
    <dgm:cxn modelId="{3E4B8053-05DF-4930-9CCE-32AFD91AD67B}" type="presParOf" srcId="{7F86F59E-1879-4081-8D68-14C5A157770A}" destId="{CB4B8511-7DCC-463F-A96A-45EBAC932A6B}" srcOrd="10" destOrd="0" presId="urn:microsoft.com/office/officeart/2018/5/layout/IconCircleOutlineLabelList"/>
    <dgm:cxn modelId="{0467875C-936B-486F-9291-169D60EF8870}" type="presParOf" srcId="{CB4B8511-7DCC-463F-A96A-45EBAC932A6B}" destId="{5FFD15D5-6694-41B0-97C8-0921E38AF27E}" srcOrd="0" destOrd="0" presId="urn:microsoft.com/office/officeart/2018/5/layout/IconCircleOutlineLabelList"/>
    <dgm:cxn modelId="{9D8EECA4-4195-4C97-B5DD-DB5A1EA7EEE0}" type="presParOf" srcId="{CB4B8511-7DCC-463F-A96A-45EBAC932A6B}" destId="{75CDEF54-7F58-489D-9052-70C5913F7854}" srcOrd="1" destOrd="0" presId="urn:microsoft.com/office/officeart/2018/5/layout/IconCircleOutlineLabelList"/>
    <dgm:cxn modelId="{37BA89D6-CC85-4815-BA23-82BC952811B7}" type="presParOf" srcId="{CB4B8511-7DCC-463F-A96A-45EBAC932A6B}" destId="{D7DBBC07-7C5C-4E10-AF73-22E38338CC5A}" srcOrd="2" destOrd="0" presId="urn:microsoft.com/office/officeart/2018/5/layout/IconCircleOutlineLabelList"/>
    <dgm:cxn modelId="{66CF18B8-51D0-484E-B674-107DBE16C3FA}" type="presParOf" srcId="{CB4B8511-7DCC-463F-A96A-45EBAC932A6B}" destId="{72724A87-5A99-4A69-9D83-97DD61901A2F}"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6512AD-B128-43A8-B5BC-E2B63D72D408}"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000F166F-B5DC-4746-B226-BC6E3A59985F}">
      <dgm:prSet phldrT="[Text]"/>
      <dgm:spPr/>
      <dgm:t>
        <a:bodyPr/>
        <a:lstStyle/>
        <a:p>
          <a:r>
            <a:rPr lang="fr-CH" dirty="0"/>
            <a:t>Autres secteurs et gouvernement</a:t>
          </a:r>
          <a:endParaRPr lang="en-US" dirty="0"/>
        </a:p>
      </dgm:t>
    </dgm:pt>
    <dgm:pt modelId="{744BC165-BCCC-4701-9BE7-B62A3A2E3280}" type="parTrans" cxnId="{845FB633-2133-4CC7-BB8F-BA704CCA667F}">
      <dgm:prSet/>
      <dgm:spPr/>
      <dgm:t>
        <a:bodyPr/>
        <a:lstStyle/>
        <a:p>
          <a:endParaRPr lang="en-US"/>
        </a:p>
      </dgm:t>
    </dgm:pt>
    <dgm:pt modelId="{D62CDC74-112B-460A-890A-6EC2D68AFB23}" type="sibTrans" cxnId="{845FB633-2133-4CC7-BB8F-BA704CCA667F}">
      <dgm:prSet/>
      <dgm:spPr/>
      <dgm:t>
        <a:bodyPr/>
        <a:lstStyle/>
        <a:p>
          <a:endParaRPr lang="en-US"/>
        </a:p>
      </dgm:t>
    </dgm:pt>
    <dgm:pt modelId="{82FF6C5E-A68F-4C32-80F6-BD8F9D74F311}">
      <dgm:prSet phldrT="[Text]"/>
      <dgm:spPr/>
      <dgm:t>
        <a:bodyPr/>
        <a:lstStyle/>
        <a:p>
          <a:r>
            <a:rPr lang="en-US" dirty="0"/>
            <a:t>Cash à usage multiples</a:t>
          </a:r>
        </a:p>
      </dgm:t>
    </dgm:pt>
    <dgm:pt modelId="{96FAA72C-EFE9-4FE6-9130-66350E19D830}" type="parTrans" cxnId="{F1B0771C-1836-4B4B-845F-1A356C7E3388}">
      <dgm:prSet/>
      <dgm:spPr/>
      <dgm:t>
        <a:bodyPr/>
        <a:lstStyle/>
        <a:p>
          <a:endParaRPr lang="en-US"/>
        </a:p>
      </dgm:t>
    </dgm:pt>
    <dgm:pt modelId="{EDDF8286-AC57-411E-A20C-01515007F24C}" type="sibTrans" cxnId="{F1B0771C-1836-4B4B-845F-1A356C7E3388}">
      <dgm:prSet/>
      <dgm:spPr/>
      <dgm:t>
        <a:bodyPr/>
        <a:lstStyle/>
        <a:p>
          <a:endParaRPr lang="en-US"/>
        </a:p>
      </dgm:t>
    </dgm:pt>
    <dgm:pt modelId="{712DE029-17AB-4CFA-A265-DD9893170398}">
      <dgm:prSet phldrT="[Text]" phldr="1"/>
      <dgm:spPr/>
      <dgm:t>
        <a:bodyPr/>
        <a:lstStyle/>
        <a:p>
          <a:endParaRPr lang="en-US" dirty="0"/>
        </a:p>
      </dgm:t>
    </dgm:pt>
    <dgm:pt modelId="{C3B49A77-CCDB-49CC-BB3B-64317C9C146A}" type="parTrans" cxnId="{C411CCBF-561B-45CD-96A2-98326A6C7CA7}">
      <dgm:prSet/>
      <dgm:spPr/>
      <dgm:t>
        <a:bodyPr/>
        <a:lstStyle/>
        <a:p>
          <a:endParaRPr lang="en-US"/>
        </a:p>
      </dgm:t>
    </dgm:pt>
    <dgm:pt modelId="{8DB731F6-0302-4BDF-B8F5-EF05293391AE}" type="sibTrans" cxnId="{C411CCBF-561B-45CD-96A2-98326A6C7CA7}">
      <dgm:prSet/>
      <dgm:spPr/>
      <dgm:t>
        <a:bodyPr/>
        <a:lstStyle/>
        <a:p>
          <a:endParaRPr lang="en-US"/>
        </a:p>
      </dgm:t>
    </dgm:pt>
    <dgm:pt modelId="{D132C165-B4DB-4939-96F1-8D8C9FD32A6F}">
      <dgm:prSet phldrT="[Text]"/>
      <dgm:spPr/>
      <dgm:t>
        <a:bodyPr/>
        <a:lstStyle/>
        <a:p>
          <a:r>
            <a:rPr lang="en-US" dirty="0" err="1"/>
            <a:t>Secteur</a:t>
          </a:r>
          <a:r>
            <a:rPr lang="en-US" dirty="0"/>
            <a:t> </a:t>
          </a:r>
          <a:r>
            <a:rPr lang="en-US" dirty="0" err="1"/>
            <a:t>sant</a:t>
          </a:r>
          <a:r>
            <a:rPr lang="fr-CH" dirty="0"/>
            <a:t>é</a:t>
          </a:r>
          <a:endParaRPr lang="en-US" dirty="0"/>
        </a:p>
      </dgm:t>
    </dgm:pt>
    <dgm:pt modelId="{DE3771A2-AADF-4129-9D81-59A0ED981C2F}" type="sibTrans" cxnId="{C1F30AE2-E921-4072-8BB4-FD771623134B}">
      <dgm:prSet/>
      <dgm:spPr/>
      <dgm:t>
        <a:bodyPr/>
        <a:lstStyle/>
        <a:p>
          <a:endParaRPr lang="en-US"/>
        </a:p>
      </dgm:t>
    </dgm:pt>
    <dgm:pt modelId="{E9F6FFC9-A6BD-43A8-8BFB-4A865DEC8B88}" type="parTrans" cxnId="{C1F30AE2-E921-4072-8BB4-FD771623134B}">
      <dgm:prSet/>
      <dgm:spPr/>
      <dgm:t>
        <a:bodyPr/>
        <a:lstStyle/>
        <a:p>
          <a:endParaRPr lang="en-US"/>
        </a:p>
      </dgm:t>
    </dgm:pt>
    <dgm:pt modelId="{2A57A61A-2C67-4849-923A-A92879D2E4E4}" type="pres">
      <dgm:prSet presAssocID="{7E6512AD-B128-43A8-B5BC-E2B63D72D408}" presName="composite" presStyleCnt="0">
        <dgm:presLayoutVars>
          <dgm:chMax val="3"/>
          <dgm:animLvl val="lvl"/>
          <dgm:resizeHandles val="exact"/>
        </dgm:presLayoutVars>
      </dgm:prSet>
      <dgm:spPr/>
    </dgm:pt>
    <dgm:pt modelId="{B5ABB51E-A0DB-45C3-90ED-998413A4F20A}" type="pres">
      <dgm:prSet presAssocID="{000F166F-B5DC-4746-B226-BC6E3A59985F}" presName="gear1" presStyleLbl="node1" presStyleIdx="0" presStyleCnt="3">
        <dgm:presLayoutVars>
          <dgm:chMax val="1"/>
          <dgm:bulletEnabled val="1"/>
        </dgm:presLayoutVars>
      </dgm:prSet>
      <dgm:spPr/>
    </dgm:pt>
    <dgm:pt modelId="{09656418-EDC5-4A88-9F77-2AE3AD59DDD9}" type="pres">
      <dgm:prSet presAssocID="{000F166F-B5DC-4746-B226-BC6E3A59985F}" presName="gear1srcNode" presStyleLbl="node1" presStyleIdx="0" presStyleCnt="3"/>
      <dgm:spPr/>
    </dgm:pt>
    <dgm:pt modelId="{07B095BC-4CBC-49C3-BE9B-6979B5A4251A}" type="pres">
      <dgm:prSet presAssocID="{000F166F-B5DC-4746-B226-BC6E3A59985F}" presName="gear1dstNode" presStyleLbl="node1" presStyleIdx="0" presStyleCnt="3"/>
      <dgm:spPr/>
    </dgm:pt>
    <dgm:pt modelId="{853B1C9F-0B3F-40FD-A618-E8F509664DEB}" type="pres">
      <dgm:prSet presAssocID="{D132C165-B4DB-4939-96F1-8D8C9FD32A6F}" presName="gear2" presStyleLbl="node1" presStyleIdx="1" presStyleCnt="3">
        <dgm:presLayoutVars>
          <dgm:chMax val="1"/>
          <dgm:bulletEnabled val="1"/>
        </dgm:presLayoutVars>
      </dgm:prSet>
      <dgm:spPr/>
    </dgm:pt>
    <dgm:pt modelId="{151779EC-BFF0-4191-8C7A-71CBD85A3347}" type="pres">
      <dgm:prSet presAssocID="{D132C165-B4DB-4939-96F1-8D8C9FD32A6F}" presName="gear2srcNode" presStyleLbl="node1" presStyleIdx="1" presStyleCnt="3"/>
      <dgm:spPr/>
    </dgm:pt>
    <dgm:pt modelId="{F71D4DAB-D86F-4846-A353-37EBA0396EDF}" type="pres">
      <dgm:prSet presAssocID="{D132C165-B4DB-4939-96F1-8D8C9FD32A6F}" presName="gear2dstNode" presStyleLbl="node1" presStyleIdx="1" presStyleCnt="3"/>
      <dgm:spPr/>
    </dgm:pt>
    <dgm:pt modelId="{7A7EA80C-5AC4-4B38-ACA0-DF959652017C}" type="pres">
      <dgm:prSet presAssocID="{82FF6C5E-A68F-4C32-80F6-BD8F9D74F311}" presName="gear3" presStyleLbl="node1" presStyleIdx="2" presStyleCnt="3"/>
      <dgm:spPr/>
    </dgm:pt>
    <dgm:pt modelId="{E1C44A1F-4C9F-4A1D-B579-C2519E4D18C1}" type="pres">
      <dgm:prSet presAssocID="{82FF6C5E-A68F-4C32-80F6-BD8F9D74F311}" presName="gear3tx" presStyleLbl="node1" presStyleIdx="2" presStyleCnt="3">
        <dgm:presLayoutVars>
          <dgm:chMax val="1"/>
          <dgm:bulletEnabled val="1"/>
        </dgm:presLayoutVars>
      </dgm:prSet>
      <dgm:spPr/>
    </dgm:pt>
    <dgm:pt modelId="{F3F1E05F-956D-4A13-A4F8-95EC111DDE98}" type="pres">
      <dgm:prSet presAssocID="{82FF6C5E-A68F-4C32-80F6-BD8F9D74F311}" presName="gear3srcNode" presStyleLbl="node1" presStyleIdx="2" presStyleCnt="3"/>
      <dgm:spPr/>
    </dgm:pt>
    <dgm:pt modelId="{977829DE-828A-434D-823D-FB8E2594C758}" type="pres">
      <dgm:prSet presAssocID="{82FF6C5E-A68F-4C32-80F6-BD8F9D74F311}" presName="gear3dstNode" presStyleLbl="node1" presStyleIdx="2" presStyleCnt="3"/>
      <dgm:spPr/>
    </dgm:pt>
    <dgm:pt modelId="{6E542E45-B253-4FC6-8982-25561A52F806}" type="pres">
      <dgm:prSet presAssocID="{D62CDC74-112B-460A-890A-6EC2D68AFB23}" presName="connector1" presStyleLbl="sibTrans2D1" presStyleIdx="0" presStyleCnt="3"/>
      <dgm:spPr/>
    </dgm:pt>
    <dgm:pt modelId="{45E8D622-4D5C-406B-A023-9F01D25D0FFD}" type="pres">
      <dgm:prSet presAssocID="{DE3771A2-AADF-4129-9D81-59A0ED981C2F}" presName="connector2" presStyleLbl="sibTrans2D1" presStyleIdx="1" presStyleCnt="3"/>
      <dgm:spPr/>
    </dgm:pt>
    <dgm:pt modelId="{7234D712-EACF-4F62-8CD6-AE527BBBB90A}" type="pres">
      <dgm:prSet presAssocID="{EDDF8286-AC57-411E-A20C-01515007F24C}" presName="connector3" presStyleLbl="sibTrans2D1" presStyleIdx="2" presStyleCnt="3"/>
      <dgm:spPr/>
    </dgm:pt>
  </dgm:ptLst>
  <dgm:cxnLst>
    <dgm:cxn modelId="{F1B0771C-1836-4B4B-845F-1A356C7E3388}" srcId="{7E6512AD-B128-43A8-B5BC-E2B63D72D408}" destId="{82FF6C5E-A68F-4C32-80F6-BD8F9D74F311}" srcOrd="2" destOrd="0" parTransId="{96FAA72C-EFE9-4FE6-9130-66350E19D830}" sibTransId="{EDDF8286-AC57-411E-A20C-01515007F24C}"/>
    <dgm:cxn modelId="{845FB633-2133-4CC7-BB8F-BA704CCA667F}" srcId="{7E6512AD-B128-43A8-B5BC-E2B63D72D408}" destId="{000F166F-B5DC-4746-B226-BC6E3A59985F}" srcOrd="0" destOrd="0" parTransId="{744BC165-BCCC-4701-9BE7-B62A3A2E3280}" sibTransId="{D62CDC74-112B-460A-890A-6EC2D68AFB23}"/>
    <dgm:cxn modelId="{C2CED837-87A4-451E-AF0E-15A273920DB2}" type="presOf" srcId="{000F166F-B5DC-4746-B226-BC6E3A59985F}" destId="{09656418-EDC5-4A88-9F77-2AE3AD59DDD9}" srcOrd="1" destOrd="0" presId="urn:microsoft.com/office/officeart/2005/8/layout/gear1"/>
    <dgm:cxn modelId="{B80A9F61-0853-4254-B4B6-79EF1D6F3F93}" type="presOf" srcId="{82FF6C5E-A68F-4C32-80F6-BD8F9D74F311}" destId="{7A7EA80C-5AC4-4B38-ACA0-DF959652017C}" srcOrd="0" destOrd="0" presId="urn:microsoft.com/office/officeart/2005/8/layout/gear1"/>
    <dgm:cxn modelId="{10030D64-3B03-415A-9888-697C2390A488}" type="presOf" srcId="{82FF6C5E-A68F-4C32-80F6-BD8F9D74F311}" destId="{977829DE-828A-434D-823D-FB8E2594C758}" srcOrd="3" destOrd="0" presId="urn:microsoft.com/office/officeart/2005/8/layout/gear1"/>
    <dgm:cxn modelId="{1CDDAB70-0285-41CB-8671-3C974C5BBFF8}" type="presOf" srcId="{82FF6C5E-A68F-4C32-80F6-BD8F9D74F311}" destId="{F3F1E05F-956D-4A13-A4F8-95EC111DDE98}" srcOrd="2" destOrd="0" presId="urn:microsoft.com/office/officeart/2005/8/layout/gear1"/>
    <dgm:cxn modelId="{E88A6353-AEE3-4549-A308-10DEF9917153}" type="presOf" srcId="{D62CDC74-112B-460A-890A-6EC2D68AFB23}" destId="{6E542E45-B253-4FC6-8982-25561A52F806}" srcOrd="0" destOrd="0" presId="urn:microsoft.com/office/officeart/2005/8/layout/gear1"/>
    <dgm:cxn modelId="{77BB067A-09A6-4A30-AF8A-27D082380BF4}" type="presOf" srcId="{D132C165-B4DB-4939-96F1-8D8C9FD32A6F}" destId="{F71D4DAB-D86F-4846-A353-37EBA0396EDF}" srcOrd="2" destOrd="0" presId="urn:microsoft.com/office/officeart/2005/8/layout/gear1"/>
    <dgm:cxn modelId="{5A506D8E-9961-4383-8AAC-95FD857AFF68}" type="presOf" srcId="{D132C165-B4DB-4939-96F1-8D8C9FD32A6F}" destId="{151779EC-BFF0-4191-8C7A-71CBD85A3347}" srcOrd="1" destOrd="0" presId="urn:microsoft.com/office/officeart/2005/8/layout/gear1"/>
    <dgm:cxn modelId="{217AAE99-E5C3-4BCE-A115-C77FA5BE1038}" type="presOf" srcId="{7E6512AD-B128-43A8-B5BC-E2B63D72D408}" destId="{2A57A61A-2C67-4849-923A-A92879D2E4E4}" srcOrd="0" destOrd="0" presId="urn:microsoft.com/office/officeart/2005/8/layout/gear1"/>
    <dgm:cxn modelId="{C411CCBF-561B-45CD-96A2-98326A6C7CA7}" srcId="{7E6512AD-B128-43A8-B5BC-E2B63D72D408}" destId="{712DE029-17AB-4CFA-A265-DD9893170398}" srcOrd="3" destOrd="0" parTransId="{C3B49A77-CCDB-49CC-BB3B-64317C9C146A}" sibTransId="{8DB731F6-0302-4BDF-B8F5-EF05293391AE}"/>
    <dgm:cxn modelId="{8351D3CA-0BB3-40E9-A96D-000269BC7A5F}" type="presOf" srcId="{000F166F-B5DC-4746-B226-BC6E3A59985F}" destId="{07B095BC-4CBC-49C3-BE9B-6979B5A4251A}" srcOrd="2" destOrd="0" presId="urn:microsoft.com/office/officeart/2005/8/layout/gear1"/>
    <dgm:cxn modelId="{AFD6C1CB-5C0A-429E-9330-55EE0D397974}" type="presOf" srcId="{DE3771A2-AADF-4129-9D81-59A0ED981C2F}" destId="{45E8D622-4D5C-406B-A023-9F01D25D0FFD}" srcOrd="0" destOrd="0" presId="urn:microsoft.com/office/officeart/2005/8/layout/gear1"/>
    <dgm:cxn modelId="{385EBFD3-9304-49A7-B148-0E1422B8CD95}" type="presOf" srcId="{000F166F-B5DC-4746-B226-BC6E3A59985F}" destId="{B5ABB51E-A0DB-45C3-90ED-998413A4F20A}" srcOrd="0" destOrd="0" presId="urn:microsoft.com/office/officeart/2005/8/layout/gear1"/>
    <dgm:cxn modelId="{BBDB6DD9-8200-4E6F-BCFA-BB06246D5590}" type="presOf" srcId="{EDDF8286-AC57-411E-A20C-01515007F24C}" destId="{7234D712-EACF-4F62-8CD6-AE527BBBB90A}" srcOrd="0" destOrd="0" presId="urn:microsoft.com/office/officeart/2005/8/layout/gear1"/>
    <dgm:cxn modelId="{C1F30AE2-E921-4072-8BB4-FD771623134B}" srcId="{7E6512AD-B128-43A8-B5BC-E2B63D72D408}" destId="{D132C165-B4DB-4939-96F1-8D8C9FD32A6F}" srcOrd="1" destOrd="0" parTransId="{E9F6FFC9-A6BD-43A8-8BFB-4A865DEC8B88}" sibTransId="{DE3771A2-AADF-4129-9D81-59A0ED981C2F}"/>
    <dgm:cxn modelId="{80871EF4-E742-41B5-899C-7319E39892BA}" type="presOf" srcId="{D132C165-B4DB-4939-96F1-8D8C9FD32A6F}" destId="{853B1C9F-0B3F-40FD-A618-E8F509664DEB}" srcOrd="0" destOrd="0" presId="urn:microsoft.com/office/officeart/2005/8/layout/gear1"/>
    <dgm:cxn modelId="{AA4C1EFD-9E0B-4234-AD82-3F101586E464}" type="presOf" srcId="{82FF6C5E-A68F-4C32-80F6-BD8F9D74F311}" destId="{E1C44A1F-4C9F-4A1D-B579-C2519E4D18C1}" srcOrd="1" destOrd="0" presId="urn:microsoft.com/office/officeart/2005/8/layout/gear1"/>
    <dgm:cxn modelId="{4FCEE6C9-2633-400C-AB99-748DE6F5DB15}" type="presParOf" srcId="{2A57A61A-2C67-4849-923A-A92879D2E4E4}" destId="{B5ABB51E-A0DB-45C3-90ED-998413A4F20A}" srcOrd="0" destOrd="0" presId="urn:microsoft.com/office/officeart/2005/8/layout/gear1"/>
    <dgm:cxn modelId="{65F0C219-2E0E-4BF6-B5AF-A22AC010174D}" type="presParOf" srcId="{2A57A61A-2C67-4849-923A-A92879D2E4E4}" destId="{09656418-EDC5-4A88-9F77-2AE3AD59DDD9}" srcOrd="1" destOrd="0" presId="urn:microsoft.com/office/officeart/2005/8/layout/gear1"/>
    <dgm:cxn modelId="{9927AE5D-117E-4653-8C1D-485864B3233C}" type="presParOf" srcId="{2A57A61A-2C67-4849-923A-A92879D2E4E4}" destId="{07B095BC-4CBC-49C3-BE9B-6979B5A4251A}" srcOrd="2" destOrd="0" presId="urn:microsoft.com/office/officeart/2005/8/layout/gear1"/>
    <dgm:cxn modelId="{9DEB3878-1DB2-4B16-A545-AC31C832BCA3}" type="presParOf" srcId="{2A57A61A-2C67-4849-923A-A92879D2E4E4}" destId="{853B1C9F-0B3F-40FD-A618-E8F509664DEB}" srcOrd="3" destOrd="0" presId="urn:microsoft.com/office/officeart/2005/8/layout/gear1"/>
    <dgm:cxn modelId="{A30E4CAE-F449-4396-877E-1A35AE226B3D}" type="presParOf" srcId="{2A57A61A-2C67-4849-923A-A92879D2E4E4}" destId="{151779EC-BFF0-4191-8C7A-71CBD85A3347}" srcOrd="4" destOrd="0" presId="urn:microsoft.com/office/officeart/2005/8/layout/gear1"/>
    <dgm:cxn modelId="{8E155B72-67CA-4AE0-B8E0-5F316E8A1ED9}" type="presParOf" srcId="{2A57A61A-2C67-4849-923A-A92879D2E4E4}" destId="{F71D4DAB-D86F-4846-A353-37EBA0396EDF}" srcOrd="5" destOrd="0" presId="urn:microsoft.com/office/officeart/2005/8/layout/gear1"/>
    <dgm:cxn modelId="{0BAA5A26-613B-4093-885A-0FBA2D4483D6}" type="presParOf" srcId="{2A57A61A-2C67-4849-923A-A92879D2E4E4}" destId="{7A7EA80C-5AC4-4B38-ACA0-DF959652017C}" srcOrd="6" destOrd="0" presId="urn:microsoft.com/office/officeart/2005/8/layout/gear1"/>
    <dgm:cxn modelId="{65D1B5DD-8945-47DE-8DFF-C43F3A356D75}" type="presParOf" srcId="{2A57A61A-2C67-4849-923A-A92879D2E4E4}" destId="{E1C44A1F-4C9F-4A1D-B579-C2519E4D18C1}" srcOrd="7" destOrd="0" presId="urn:microsoft.com/office/officeart/2005/8/layout/gear1"/>
    <dgm:cxn modelId="{514A8421-745A-4B86-AA56-E96251A30162}" type="presParOf" srcId="{2A57A61A-2C67-4849-923A-A92879D2E4E4}" destId="{F3F1E05F-956D-4A13-A4F8-95EC111DDE98}" srcOrd="8" destOrd="0" presId="urn:microsoft.com/office/officeart/2005/8/layout/gear1"/>
    <dgm:cxn modelId="{753C9393-688B-4345-BC04-8799EFE33DC6}" type="presParOf" srcId="{2A57A61A-2C67-4849-923A-A92879D2E4E4}" destId="{977829DE-828A-434D-823D-FB8E2594C758}" srcOrd="9" destOrd="0" presId="urn:microsoft.com/office/officeart/2005/8/layout/gear1"/>
    <dgm:cxn modelId="{C12106F1-AD45-47FE-8108-E7F34E540ADB}" type="presParOf" srcId="{2A57A61A-2C67-4849-923A-A92879D2E4E4}" destId="{6E542E45-B253-4FC6-8982-25561A52F806}" srcOrd="10" destOrd="0" presId="urn:microsoft.com/office/officeart/2005/8/layout/gear1"/>
    <dgm:cxn modelId="{059C0866-74B1-4262-9B7B-68845857137C}" type="presParOf" srcId="{2A57A61A-2C67-4849-923A-A92879D2E4E4}" destId="{45E8D622-4D5C-406B-A023-9F01D25D0FFD}" srcOrd="11" destOrd="0" presId="urn:microsoft.com/office/officeart/2005/8/layout/gear1"/>
    <dgm:cxn modelId="{C678B371-C590-4F7D-928E-2AB9AEFE7E41}" type="presParOf" srcId="{2A57A61A-2C67-4849-923A-A92879D2E4E4}" destId="{7234D712-EACF-4F62-8CD6-AE527BBBB90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FD12D-F58F-4BF6-8E7B-C7E867FEE3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478A1B-2037-47B1-AC14-A101BA6DE5A4}">
      <dgm:prSet phldrT="[Text]"/>
      <dgm:spPr/>
      <dgm:t>
        <a:bodyPr/>
        <a:lstStyle/>
        <a:p>
          <a:pPr>
            <a:lnSpc>
              <a:spcPct val="100000"/>
            </a:lnSpc>
          </a:pPr>
          <a:r>
            <a:rPr lang="en-US" dirty="0" err="1"/>
            <a:t>Médicaments</a:t>
          </a:r>
          <a:r>
            <a:rPr lang="en-US" dirty="0"/>
            <a:t> et </a:t>
          </a:r>
          <a:r>
            <a:rPr lang="en-US" dirty="0" err="1"/>
            <a:t>examens</a:t>
          </a:r>
          <a:r>
            <a:rPr lang="en-US" dirty="0"/>
            <a:t> </a:t>
          </a:r>
          <a:r>
            <a:rPr lang="en-US" dirty="0" err="1"/>
            <a:t>spécialisés</a:t>
          </a:r>
          <a:endParaRPr lang="en-US" dirty="0"/>
        </a:p>
      </dgm:t>
    </dgm:pt>
    <dgm:pt modelId="{5D110270-DB81-401B-BD03-0C3738C3A6E0}" type="parTrans" cxnId="{5F309277-0786-45D7-971D-DCDED93187C9}">
      <dgm:prSet/>
      <dgm:spPr/>
      <dgm:t>
        <a:bodyPr/>
        <a:lstStyle/>
        <a:p>
          <a:endParaRPr lang="en-US"/>
        </a:p>
      </dgm:t>
    </dgm:pt>
    <dgm:pt modelId="{47D1761E-3379-47CB-9C2C-CBB181B221D9}" type="sibTrans" cxnId="{5F309277-0786-45D7-971D-DCDED93187C9}">
      <dgm:prSet/>
      <dgm:spPr/>
      <dgm:t>
        <a:bodyPr/>
        <a:lstStyle/>
        <a:p>
          <a:endParaRPr lang="en-US"/>
        </a:p>
      </dgm:t>
    </dgm:pt>
    <dgm:pt modelId="{0768EE15-EA69-4D4C-8AB1-160DE9F4975A}">
      <dgm:prSet phldrT="[Text]"/>
      <dgm:spPr/>
      <dgm:t>
        <a:bodyPr/>
        <a:lstStyle/>
        <a:p>
          <a:pPr>
            <a:lnSpc>
              <a:spcPct val="100000"/>
            </a:lnSpc>
          </a:pPr>
          <a:r>
            <a:rPr lang="en-US" dirty="0" err="1"/>
            <a:t>Traitements</a:t>
          </a:r>
          <a:r>
            <a:rPr lang="en-US" dirty="0"/>
            <a:t> et </a:t>
          </a:r>
          <a:r>
            <a:rPr lang="en-US" dirty="0" err="1"/>
            <a:t>ordonnances</a:t>
          </a:r>
          <a:endParaRPr lang="en-US" dirty="0"/>
        </a:p>
      </dgm:t>
    </dgm:pt>
    <dgm:pt modelId="{0C71DA3F-6542-4B3E-BF08-736A85CAB442}" type="parTrans" cxnId="{4A09AA6B-4A4B-499C-A3B9-4231E0BE0CB1}">
      <dgm:prSet/>
      <dgm:spPr/>
      <dgm:t>
        <a:bodyPr/>
        <a:lstStyle/>
        <a:p>
          <a:endParaRPr lang="en-US"/>
        </a:p>
      </dgm:t>
    </dgm:pt>
    <dgm:pt modelId="{6054F6AD-5D14-48CA-9C13-560A05F277D0}" type="sibTrans" cxnId="{4A09AA6B-4A4B-499C-A3B9-4231E0BE0CB1}">
      <dgm:prSet/>
      <dgm:spPr/>
      <dgm:t>
        <a:bodyPr/>
        <a:lstStyle/>
        <a:p>
          <a:endParaRPr lang="en-US"/>
        </a:p>
      </dgm:t>
    </dgm:pt>
    <dgm:pt modelId="{6CA0E93A-879E-4F65-A008-4AC455DE490E}">
      <dgm:prSet phldrT="[Text]"/>
      <dgm:spPr/>
      <dgm:t>
        <a:bodyPr/>
        <a:lstStyle/>
        <a:p>
          <a:pPr>
            <a:lnSpc>
              <a:spcPct val="100000"/>
            </a:lnSpc>
          </a:pPr>
          <a:r>
            <a:rPr lang="en-US" dirty="0" err="1"/>
            <a:t>Dépistage</a:t>
          </a:r>
          <a:r>
            <a:rPr lang="en-US" dirty="0"/>
            <a:t> du VIH et des MTS </a:t>
          </a:r>
        </a:p>
      </dgm:t>
    </dgm:pt>
    <dgm:pt modelId="{7EC17C36-8BA6-40BE-B50A-C8D330B7180D}" type="parTrans" cxnId="{01376B9F-DD5D-4B08-A425-2EEA8D4EF463}">
      <dgm:prSet/>
      <dgm:spPr/>
      <dgm:t>
        <a:bodyPr/>
        <a:lstStyle/>
        <a:p>
          <a:endParaRPr lang="en-US"/>
        </a:p>
      </dgm:t>
    </dgm:pt>
    <dgm:pt modelId="{F9B8EE75-FE67-4CCC-A841-79290EB40A90}" type="sibTrans" cxnId="{01376B9F-DD5D-4B08-A425-2EEA8D4EF463}">
      <dgm:prSet/>
      <dgm:spPr/>
      <dgm:t>
        <a:bodyPr/>
        <a:lstStyle/>
        <a:p>
          <a:endParaRPr lang="en-US"/>
        </a:p>
      </dgm:t>
    </dgm:pt>
    <dgm:pt modelId="{FF012C64-1721-42C1-AF2A-8310C3DBDBFE}">
      <dgm:prSet phldrT="[Text]"/>
      <dgm:spPr/>
      <dgm:t>
        <a:bodyPr/>
        <a:lstStyle/>
        <a:p>
          <a:pPr>
            <a:lnSpc>
              <a:spcPct val="100000"/>
            </a:lnSpc>
          </a:pPr>
          <a:r>
            <a:rPr lang="en-US" dirty="0"/>
            <a:t>Tests de </a:t>
          </a:r>
          <a:r>
            <a:rPr lang="en-US" dirty="0" err="1"/>
            <a:t>grossesse</a:t>
          </a:r>
          <a:r>
            <a:rPr lang="en-US" dirty="0"/>
            <a:t> et </a:t>
          </a:r>
          <a:r>
            <a:rPr lang="en-US" dirty="0" err="1"/>
            <a:t>examens</a:t>
          </a:r>
          <a:r>
            <a:rPr lang="en-US" dirty="0"/>
            <a:t> </a:t>
          </a:r>
          <a:r>
            <a:rPr lang="en-US" dirty="0" err="1"/>
            <a:t>prénataux</a:t>
          </a:r>
          <a:endParaRPr lang="en-US" dirty="0"/>
        </a:p>
      </dgm:t>
    </dgm:pt>
    <dgm:pt modelId="{89A51C1B-2A90-449A-B731-BAB2A7E64E9A}" type="parTrans" cxnId="{1DA3CCD8-5C4E-4A9F-B813-70FD79A2A9E4}">
      <dgm:prSet/>
      <dgm:spPr/>
      <dgm:t>
        <a:bodyPr/>
        <a:lstStyle/>
        <a:p>
          <a:endParaRPr lang="en-US"/>
        </a:p>
      </dgm:t>
    </dgm:pt>
    <dgm:pt modelId="{597E557C-D781-48C6-A77F-E4C11BF23AF9}" type="sibTrans" cxnId="{1DA3CCD8-5C4E-4A9F-B813-70FD79A2A9E4}">
      <dgm:prSet/>
      <dgm:spPr/>
      <dgm:t>
        <a:bodyPr/>
        <a:lstStyle/>
        <a:p>
          <a:endParaRPr lang="en-US"/>
        </a:p>
      </dgm:t>
    </dgm:pt>
    <dgm:pt modelId="{75F1A832-78E4-49C5-85E6-FD9809152421}">
      <dgm:prSet phldrT="[Text]"/>
      <dgm:spPr/>
      <dgm:t>
        <a:bodyPr/>
        <a:lstStyle/>
        <a:p>
          <a:pPr>
            <a:lnSpc>
              <a:spcPct val="100000"/>
            </a:lnSpc>
          </a:pPr>
          <a:r>
            <a:rPr lang="en-US" dirty="0" err="1"/>
            <a:t>Contraceptifs</a:t>
          </a:r>
          <a:r>
            <a:rPr lang="en-US" dirty="0"/>
            <a:t> &amp; </a:t>
          </a:r>
          <a:r>
            <a:rPr lang="en-US" dirty="0" err="1"/>
            <a:t>lubrifiants</a:t>
          </a:r>
          <a:endParaRPr lang="en-US" dirty="0"/>
        </a:p>
      </dgm:t>
    </dgm:pt>
    <dgm:pt modelId="{B67686ED-6EAE-4637-A2CC-5E5009F41552}" type="parTrans" cxnId="{170C0AE9-02CC-42C9-B2D5-3D4F6A17918B}">
      <dgm:prSet/>
      <dgm:spPr/>
      <dgm:t>
        <a:bodyPr/>
        <a:lstStyle/>
        <a:p>
          <a:endParaRPr lang="en-US"/>
        </a:p>
      </dgm:t>
    </dgm:pt>
    <dgm:pt modelId="{C13DB18F-58BF-4ED9-B3B8-39A809DBAF7C}" type="sibTrans" cxnId="{170C0AE9-02CC-42C9-B2D5-3D4F6A17918B}">
      <dgm:prSet/>
      <dgm:spPr/>
      <dgm:t>
        <a:bodyPr/>
        <a:lstStyle/>
        <a:p>
          <a:endParaRPr lang="en-US"/>
        </a:p>
      </dgm:t>
    </dgm:pt>
    <dgm:pt modelId="{BA42D954-5509-40B0-B3A5-1EAD2940E6F4}" type="pres">
      <dgm:prSet presAssocID="{CAFFD12D-F58F-4BF6-8E7B-C7E867FEE38D}" presName="root" presStyleCnt="0">
        <dgm:presLayoutVars>
          <dgm:dir/>
          <dgm:resizeHandles val="exact"/>
        </dgm:presLayoutVars>
      </dgm:prSet>
      <dgm:spPr/>
    </dgm:pt>
    <dgm:pt modelId="{6F7C3FE1-9CFB-49ED-B3EC-C9BD4A7694E3}" type="pres">
      <dgm:prSet presAssocID="{45478A1B-2037-47B1-AC14-A101BA6DE5A4}" presName="compNode" presStyleCnt="0"/>
      <dgm:spPr/>
    </dgm:pt>
    <dgm:pt modelId="{1625BA46-C39A-46CC-8396-6FCD90791EF2}" type="pres">
      <dgm:prSet presAssocID="{45478A1B-2037-47B1-AC14-A101BA6DE5A4}" presName="bgRect" presStyleLbl="bgShp" presStyleIdx="0" presStyleCnt="5"/>
      <dgm:spPr/>
    </dgm:pt>
    <dgm:pt modelId="{28EE4633-0D33-484B-B47E-9E30D32C9BCF}" type="pres">
      <dgm:prSet presAssocID="{45478A1B-2037-47B1-AC14-A101BA6DE5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D28491EE-71CF-4330-A962-51D70BD4DE83}" type="pres">
      <dgm:prSet presAssocID="{45478A1B-2037-47B1-AC14-A101BA6DE5A4}" presName="spaceRect" presStyleCnt="0"/>
      <dgm:spPr/>
    </dgm:pt>
    <dgm:pt modelId="{64755AB1-2C30-4EF1-814A-38DF1DE30331}" type="pres">
      <dgm:prSet presAssocID="{45478A1B-2037-47B1-AC14-A101BA6DE5A4}" presName="parTx" presStyleLbl="revTx" presStyleIdx="0" presStyleCnt="5">
        <dgm:presLayoutVars>
          <dgm:chMax val="0"/>
          <dgm:chPref val="0"/>
        </dgm:presLayoutVars>
      </dgm:prSet>
      <dgm:spPr/>
    </dgm:pt>
    <dgm:pt modelId="{9FF3FE4B-F551-41DE-B2F6-BE1ECFC064E8}" type="pres">
      <dgm:prSet presAssocID="{47D1761E-3379-47CB-9C2C-CBB181B221D9}" presName="sibTrans" presStyleCnt="0"/>
      <dgm:spPr/>
    </dgm:pt>
    <dgm:pt modelId="{4650ABEE-69B4-4F0B-960D-B168289A3A9B}" type="pres">
      <dgm:prSet presAssocID="{0768EE15-EA69-4D4C-8AB1-160DE9F4975A}" presName="compNode" presStyleCnt="0"/>
      <dgm:spPr/>
    </dgm:pt>
    <dgm:pt modelId="{5469AE54-4C33-4636-B377-2FE32F8F0887}" type="pres">
      <dgm:prSet presAssocID="{0768EE15-EA69-4D4C-8AB1-160DE9F4975A}" presName="bgRect" presStyleLbl="bgShp" presStyleIdx="1" presStyleCnt="5"/>
      <dgm:spPr/>
    </dgm:pt>
    <dgm:pt modelId="{385393C1-58D6-4928-AE41-A161FC3E5176}" type="pres">
      <dgm:prSet presAssocID="{0768EE15-EA69-4D4C-8AB1-160DE9F4975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AD4B106D-D131-4828-B67D-17914FAD212D}" type="pres">
      <dgm:prSet presAssocID="{0768EE15-EA69-4D4C-8AB1-160DE9F4975A}" presName="spaceRect" presStyleCnt="0"/>
      <dgm:spPr/>
    </dgm:pt>
    <dgm:pt modelId="{FDE3D898-0CAD-4CDD-A48E-A2D3E5C2DBCD}" type="pres">
      <dgm:prSet presAssocID="{0768EE15-EA69-4D4C-8AB1-160DE9F4975A}" presName="parTx" presStyleLbl="revTx" presStyleIdx="1" presStyleCnt="5">
        <dgm:presLayoutVars>
          <dgm:chMax val="0"/>
          <dgm:chPref val="0"/>
        </dgm:presLayoutVars>
      </dgm:prSet>
      <dgm:spPr/>
    </dgm:pt>
    <dgm:pt modelId="{ECA43B20-A483-4733-8D97-6C9C83F1645C}" type="pres">
      <dgm:prSet presAssocID="{6054F6AD-5D14-48CA-9C13-560A05F277D0}" presName="sibTrans" presStyleCnt="0"/>
      <dgm:spPr/>
    </dgm:pt>
    <dgm:pt modelId="{ABD9DE53-E6C4-4A20-B4D3-AB9B0FF23983}" type="pres">
      <dgm:prSet presAssocID="{6CA0E93A-879E-4F65-A008-4AC455DE490E}" presName="compNode" presStyleCnt="0"/>
      <dgm:spPr/>
    </dgm:pt>
    <dgm:pt modelId="{631F435B-FCF0-449E-96C4-F76DD2B34D0B}" type="pres">
      <dgm:prSet presAssocID="{6CA0E93A-879E-4F65-A008-4AC455DE490E}" presName="bgRect" presStyleLbl="bgShp" presStyleIdx="2" presStyleCnt="5"/>
      <dgm:spPr/>
    </dgm:pt>
    <dgm:pt modelId="{EE72B743-A2DE-410B-98B6-6CEC26798DF7}" type="pres">
      <dgm:prSet presAssocID="{6CA0E93A-879E-4F65-A008-4AC455DE490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DD94811F-3D63-40D5-9332-0873DB7D55B7}" type="pres">
      <dgm:prSet presAssocID="{6CA0E93A-879E-4F65-A008-4AC455DE490E}" presName="spaceRect" presStyleCnt="0"/>
      <dgm:spPr/>
    </dgm:pt>
    <dgm:pt modelId="{4B41034B-5BE1-46AE-8B6A-9D40113A0A1C}" type="pres">
      <dgm:prSet presAssocID="{6CA0E93A-879E-4F65-A008-4AC455DE490E}" presName="parTx" presStyleLbl="revTx" presStyleIdx="2" presStyleCnt="5">
        <dgm:presLayoutVars>
          <dgm:chMax val="0"/>
          <dgm:chPref val="0"/>
        </dgm:presLayoutVars>
      </dgm:prSet>
      <dgm:spPr/>
    </dgm:pt>
    <dgm:pt modelId="{469CFB62-B743-4EFF-92CC-6A83F08B6176}" type="pres">
      <dgm:prSet presAssocID="{F9B8EE75-FE67-4CCC-A841-79290EB40A90}" presName="sibTrans" presStyleCnt="0"/>
      <dgm:spPr/>
    </dgm:pt>
    <dgm:pt modelId="{F8DC489C-618E-4AAF-B11F-13C6B3841FED}" type="pres">
      <dgm:prSet presAssocID="{FF012C64-1721-42C1-AF2A-8310C3DBDBFE}" presName="compNode" presStyleCnt="0"/>
      <dgm:spPr/>
    </dgm:pt>
    <dgm:pt modelId="{7DB3FBD3-F8B6-4A2B-B666-C49D5751F67B}" type="pres">
      <dgm:prSet presAssocID="{FF012C64-1721-42C1-AF2A-8310C3DBDBFE}" presName="bgRect" presStyleLbl="bgShp" presStyleIdx="3" presStyleCnt="5" custLinFactNeighborY="4184"/>
      <dgm:spPr/>
    </dgm:pt>
    <dgm:pt modelId="{BA5383C1-D870-4C5D-8683-6672B2C89328}" type="pres">
      <dgm:prSet presAssocID="{FF012C64-1721-42C1-AF2A-8310C3DBDBF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by"/>
        </a:ext>
      </dgm:extLst>
    </dgm:pt>
    <dgm:pt modelId="{EB06661F-9A83-498B-BE29-689187D43782}" type="pres">
      <dgm:prSet presAssocID="{FF012C64-1721-42C1-AF2A-8310C3DBDBFE}" presName="spaceRect" presStyleCnt="0"/>
      <dgm:spPr/>
    </dgm:pt>
    <dgm:pt modelId="{054008B2-D6C1-4990-8220-87576340B7BD}" type="pres">
      <dgm:prSet presAssocID="{FF012C64-1721-42C1-AF2A-8310C3DBDBFE}" presName="parTx" presStyleLbl="revTx" presStyleIdx="3" presStyleCnt="5">
        <dgm:presLayoutVars>
          <dgm:chMax val="0"/>
          <dgm:chPref val="0"/>
        </dgm:presLayoutVars>
      </dgm:prSet>
      <dgm:spPr/>
    </dgm:pt>
    <dgm:pt modelId="{72BF11C3-C415-48EC-B484-6F04A0D2A055}" type="pres">
      <dgm:prSet presAssocID="{597E557C-D781-48C6-A77F-E4C11BF23AF9}" presName="sibTrans" presStyleCnt="0"/>
      <dgm:spPr/>
    </dgm:pt>
    <dgm:pt modelId="{64A13513-9694-4BFB-889F-249390C1B6B2}" type="pres">
      <dgm:prSet presAssocID="{75F1A832-78E4-49C5-85E6-FD9809152421}" presName="compNode" presStyleCnt="0"/>
      <dgm:spPr/>
    </dgm:pt>
    <dgm:pt modelId="{7E5125B0-0818-46DC-B4FA-F6B2E88CA91C}" type="pres">
      <dgm:prSet presAssocID="{75F1A832-78E4-49C5-85E6-FD9809152421}" presName="bgRect" presStyleLbl="bgShp" presStyleIdx="4" presStyleCnt="5"/>
      <dgm:spPr/>
    </dgm:pt>
    <dgm:pt modelId="{7DE9F71E-BACA-40AD-AF39-0E229F903BD7}" type="pres">
      <dgm:prSet presAssocID="{75F1A832-78E4-49C5-85E6-FD98091524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lue"/>
        </a:ext>
      </dgm:extLst>
    </dgm:pt>
    <dgm:pt modelId="{042A9C69-D8CC-4A9A-93AB-951AA2C48435}" type="pres">
      <dgm:prSet presAssocID="{75F1A832-78E4-49C5-85E6-FD9809152421}" presName="spaceRect" presStyleCnt="0"/>
      <dgm:spPr/>
    </dgm:pt>
    <dgm:pt modelId="{1D73F1E8-59DE-4787-854D-9E8D69D79F11}" type="pres">
      <dgm:prSet presAssocID="{75F1A832-78E4-49C5-85E6-FD9809152421}" presName="parTx" presStyleLbl="revTx" presStyleIdx="4" presStyleCnt="5">
        <dgm:presLayoutVars>
          <dgm:chMax val="0"/>
          <dgm:chPref val="0"/>
        </dgm:presLayoutVars>
      </dgm:prSet>
      <dgm:spPr/>
    </dgm:pt>
  </dgm:ptLst>
  <dgm:cxnLst>
    <dgm:cxn modelId="{04A2B217-6691-4258-87EA-0D3C20E5FEBF}" type="presOf" srcId="{0768EE15-EA69-4D4C-8AB1-160DE9F4975A}" destId="{FDE3D898-0CAD-4CDD-A48E-A2D3E5C2DBCD}" srcOrd="0" destOrd="0" presId="urn:microsoft.com/office/officeart/2018/2/layout/IconVerticalSolidList"/>
    <dgm:cxn modelId="{1FDA6562-23E5-4A3C-AB22-C5C2BA653C72}" type="presOf" srcId="{FF012C64-1721-42C1-AF2A-8310C3DBDBFE}" destId="{054008B2-D6C1-4990-8220-87576340B7BD}" srcOrd="0" destOrd="0" presId="urn:microsoft.com/office/officeart/2018/2/layout/IconVerticalSolidList"/>
    <dgm:cxn modelId="{4A09AA6B-4A4B-499C-A3B9-4231E0BE0CB1}" srcId="{CAFFD12D-F58F-4BF6-8E7B-C7E867FEE38D}" destId="{0768EE15-EA69-4D4C-8AB1-160DE9F4975A}" srcOrd="1" destOrd="0" parTransId="{0C71DA3F-6542-4B3E-BF08-736A85CAB442}" sibTransId="{6054F6AD-5D14-48CA-9C13-560A05F277D0}"/>
    <dgm:cxn modelId="{5F309277-0786-45D7-971D-DCDED93187C9}" srcId="{CAFFD12D-F58F-4BF6-8E7B-C7E867FEE38D}" destId="{45478A1B-2037-47B1-AC14-A101BA6DE5A4}" srcOrd="0" destOrd="0" parTransId="{5D110270-DB81-401B-BD03-0C3738C3A6E0}" sibTransId="{47D1761E-3379-47CB-9C2C-CBB181B221D9}"/>
    <dgm:cxn modelId="{01376B9F-DD5D-4B08-A425-2EEA8D4EF463}" srcId="{CAFFD12D-F58F-4BF6-8E7B-C7E867FEE38D}" destId="{6CA0E93A-879E-4F65-A008-4AC455DE490E}" srcOrd="2" destOrd="0" parTransId="{7EC17C36-8BA6-40BE-B50A-C8D330B7180D}" sibTransId="{F9B8EE75-FE67-4CCC-A841-79290EB40A90}"/>
    <dgm:cxn modelId="{8C92E6A0-8F3D-4488-B9EC-C2F2F8622B3E}" type="presOf" srcId="{75F1A832-78E4-49C5-85E6-FD9809152421}" destId="{1D73F1E8-59DE-4787-854D-9E8D69D79F11}" srcOrd="0" destOrd="0" presId="urn:microsoft.com/office/officeart/2018/2/layout/IconVerticalSolidList"/>
    <dgm:cxn modelId="{2F92C6A8-8B4B-4351-AB57-ED0AAC7DE043}" type="presOf" srcId="{45478A1B-2037-47B1-AC14-A101BA6DE5A4}" destId="{64755AB1-2C30-4EF1-814A-38DF1DE30331}" srcOrd="0" destOrd="0" presId="urn:microsoft.com/office/officeart/2018/2/layout/IconVerticalSolidList"/>
    <dgm:cxn modelId="{9DED08B9-CF10-4AAA-BA82-796ACAB71BBD}" type="presOf" srcId="{CAFFD12D-F58F-4BF6-8E7B-C7E867FEE38D}" destId="{BA42D954-5509-40B0-B3A5-1EAD2940E6F4}" srcOrd="0" destOrd="0" presId="urn:microsoft.com/office/officeart/2018/2/layout/IconVerticalSolidList"/>
    <dgm:cxn modelId="{1DA3CCD8-5C4E-4A9F-B813-70FD79A2A9E4}" srcId="{CAFFD12D-F58F-4BF6-8E7B-C7E867FEE38D}" destId="{FF012C64-1721-42C1-AF2A-8310C3DBDBFE}" srcOrd="3" destOrd="0" parTransId="{89A51C1B-2A90-449A-B731-BAB2A7E64E9A}" sibTransId="{597E557C-D781-48C6-A77F-E4C11BF23AF9}"/>
    <dgm:cxn modelId="{785B51E5-C1C5-4BBC-8134-98E1B39CD7E7}" type="presOf" srcId="{6CA0E93A-879E-4F65-A008-4AC455DE490E}" destId="{4B41034B-5BE1-46AE-8B6A-9D40113A0A1C}" srcOrd="0" destOrd="0" presId="urn:microsoft.com/office/officeart/2018/2/layout/IconVerticalSolidList"/>
    <dgm:cxn modelId="{170C0AE9-02CC-42C9-B2D5-3D4F6A17918B}" srcId="{CAFFD12D-F58F-4BF6-8E7B-C7E867FEE38D}" destId="{75F1A832-78E4-49C5-85E6-FD9809152421}" srcOrd="4" destOrd="0" parTransId="{B67686ED-6EAE-4637-A2CC-5E5009F41552}" sibTransId="{C13DB18F-58BF-4ED9-B3B8-39A809DBAF7C}"/>
    <dgm:cxn modelId="{F73CE5CC-657B-4D64-B238-9632BDAF6C68}" type="presParOf" srcId="{BA42D954-5509-40B0-B3A5-1EAD2940E6F4}" destId="{6F7C3FE1-9CFB-49ED-B3EC-C9BD4A7694E3}" srcOrd="0" destOrd="0" presId="urn:microsoft.com/office/officeart/2018/2/layout/IconVerticalSolidList"/>
    <dgm:cxn modelId="{30266E15-0828-4437-A271-4C15CADB8654}" type="presParOf" srcId="{6F7C3FE1-9CFB-49ED-B3EC-C9BD4A7694E3}" destId="{1625BA46-C39A-46CC-8396-6FCD90791EF2}" srcOrd="0" destOrd="0" presId="urn:microsoft.com/office/officeart/2018/2/layout/IconVerticalSolidList"/>
    <dgm:cxn modelId="{80F6645C-A44A-4C42-9B86-2E7D7E904B1D}" type="presParOf" srcId="{6F7C3FE1-9CFB-49ED-B3EC-C9BD4A7694E3}" destId="{28EE4633-0D33-484B-B47E-9E30D32C9BCF}" srcOrd="1" destOrd="0" presId="urn:microsoft.com/office/officeart/2018/2/layout/IconVerticalSolidList"/>
    <dgm:cxn modelId="{86BA7F80-29DC-4E22-AC11-5C7B1BEF3D9E}" type="presParOf" srcId="{6F7C3FE1-9CFB-49ED-B3EC-C9BD4A7694E3}" destId="{D28491EE-71CF-4330-A962-51D70BD4DE83}" srcOrd="2" destOrd="0" presId="urn:microsoft.com/office/officeart/2018/2/layout/IconVerticalSolidList"/>
    <dgm:cxn modelId="{9C5FB3A4-2875-4CDA-9029-F9BB6F3BFC56}" type="presParOf" srcId="{6F7C3FE1-9CFB-49ED-B3EC-C9BD4A7694E3}" destId="{64755AB1-2C30-4EF1-814A-38DF1DE30331}" srcOrd="3" destOrd="0" presId="urn:microsoft.com/office/officeart/2018/2/layout/IconVerticalSolidList"/>
    <dgm:cxn modelId="{A2EE5011-E577-4B51-B2DD-DA6E00913C67}" type="presParOf" srcId="{BA42D954-5509-40B0-B3A5-1EAD2940E6F4}" destId="{9FF3FE4B-F551-41DE-B2F6-BE1ECFC064E8}" srcOrd="1" destOrd="0" presId="urn:microsoft.com/office/officeart/2018/2/layout/IconVerticalSolidList"/>
    <dgm:cxn modelId="{FD783B09-E870-4D02-A7E4-5D542697026C}" type="presParOf" srcId="{BA42D954-5509-40B0-B3A5-1EAD2940E6F4}" destId="{4650ABEE-69B4-4F0B-960D-B168289A3A9B}" srcOrd="2" destOrd="0" presId="urn:microsoft.com/office/officeart/2018/2/layout/IconVerticalSolidList"/>
    <dgm:cxn modelId="{0F0BFC5C-772E-4FF5-B9F8-27BAF391D86A}" type="presParOf" srcId="{4650ABEE-69B4-4F0B-960D-B168289A3A9B}" destId="{5469AE54-4C33-4636-B377-2FE32F8F0887}" srcOrd="0" destOrd="0" presId="urn:microsoft.com/office/officeart/2018/2/layout/IconVerticalSolidList"/>
    <dgm:cxn modelId="{EEEB4C05-1CBE-445E-A929-B2F09999A755}" type="presParOf" srcId="{4650ABEE-69B4-4F0B-960D-B168289A3A9B}" destId="{385393C1-58D6-4928-AE41-A161FC3E5176}" srcOrd="1" destOrd="0" presId="urn:microsoft.com/office/officeart/2018/2/layout/IconVerticalSolidList"/>
    <dgm:cxn modelId="{F132BEF1-A1B4-4EBF-A1F5-A46010C08932}" type="presParOf" srcId="{4650ABEE-69B4-4F0B-960D-B168289A3A9B}" destId="{AD4B106D-D131-4828-B67D-17914FAD212D}" srcOrd="2" destOrd="0" presId="urn:microsoft.com/office/officeart/2018/2/layout/IconVerticalSolidList"/>
    <dgm:cxn modelId="{8102C279-A30E-43B2-8496-8CCAC4BD25B2}" type="presParOf" srcId="{4650ABEE-69B4-4F0B-960D-B168289A3A9B}" destId="{FDE3D898-0CAD-4CDD-A48E-A2D3E5C2DBCD}" srcOrd="3" destOrd="0" presId="urn:microsoft.com/office/officeart/2018/2/layout/IconVerticalSolidList"/>
    <dgm:cxn modelId="{CBDC45E9-3E20-47B4-9D6D-9DB52AD59011}" type="presParOf" srcId="{BA42D954-5509-40B0-B3A5-1EAD2940E6F4}" destId="{ECA43B20-A483-4733-8D97-6C9C83F1645C}" srcOrd="3" destOrd="0" presId="urn:microsoft.com/office/officeart/2018/2/layout/IconVerticalSolidList"/>
    <dgm:cxn modelId="{67E6E13A-BE9B-4996-9695-FF539B3D9EA8}" type="presParOf" srcId="{BA42D954-5509-40B0-B3A5-1EAD2940E6F4}" destId="{ABD9DE53-E6C4-4A20-B4D3-AB9B0FF23983}" srcOrd="4" destOrd="0" presId="urn:microsoft.com/office/officeart/2018/2/layout/IconVerticalSolidList"/>
    <dgm:cxn modelId="{A4ABE004-07B7-4EF9-881A-DD4261A62CCC}" type="presParOf" srcId="{ABD9DE53-E6C4-4A20-B4D3-AB9B0FF23983}" destId="{631F435B-FCF0-449E-96C4-F76DD2B34D0B}" srcOrd="0" destOrd="0" presId="urn:microsoft.com/office/officeart/2018/2/layout/IconVerticalSolidList"/>
    <dgm:cxn modelId="{39E09CB7-A37B-4BCC-9E52-1DDA187715E5}" type="presParOf" srcId="{ABD9DE53-E6C4-4A20-B4D3-AB9B0FF23983}" destId="{EE72B743-A2DE-410B-98B6-6CEC26798DF7}" srcOrd="1" destOrd="0" presId="urn:microsoft.com/office/officeart/2018/2/layout/IconVerticalSolidList"/>
    <dgm:cxn modelId="{F4B10394-5D54-4FF5-B45C-83FDF0E5B7B7}" type="presParOf" srcId="{ABD9DE53-E6C4-4A20-B4D3-AB9B0FF23983}" destId="{DD94811F-3D63-40D5-9332-0873DB7D55B7}" srcOrd="2" destOrd="0" presId="urn:microsoft.com/office/officeart/2018/2/layout/IconVerticalSolidList"/>
    <dgm:cxn modelId="{1B5B4FD4-5E3D-42DF-9E58-A3B3D5A86AF4}" type="presParOf" srcId="{ABD9DE53-E6C4-4A20-B4D3-AB9B0FF23983}" destId="{4B41034B-5BE1-46AE-8B6A-9D40113A0A1C}" srcOrd="3" destOrd="0" presId="urn:microsoft.com/office/officeart/2018/2/layout/IconVerticalSolidList"/>
    <dgm:cxn modelId="{36903984-879A-4606-8127-9402BF4289C7}" type="presParOf" srcId="{BA42D954-5509-40B0-B3A5-1EAD2940E6F4}" destId="{469CFB62-B743-4EFF-92CC-6A83F08B6176}" srcOrd="5" destOrd="0" presId="urn:microsoft.com/office/officeart/2018/2/layout/IconVerticalSolidList"/>
    <dgm:cxn modelId="{871FE838-153A-415C-97A6-38693F0F17DD}" type="presParOf" srcId="{BA42D954-5509-40B0-B3A5-1EAD2940E6F4}" destId="{F8DC489C-618E-4AAF-B11F-13C6B3841FED}" srcOrd="6" destOrd="0" presId="urn:microsoft.com/office/officeart/2018/2/layout/IconVerticalSolidList"/>
    <dgm:cxn modelId="{A3724FE5-8C2A-4A23-8EEA-5EE983D6C8D6}" type="presParOf" srcId="{F8DC489C-618E-4AAF-B11F-13C6B3841FED}" destId="{7DB3FBD3-F8B6-4A2B-B666-C49D5751F67B}" srcOrd="0" destOrd="0" presId="urn:microsoft.com/office/officeart/2018/2/layout/IconVerticalSolidList"/>
    <dgm:cxn modelId="{9CD9A8EE-4EBB-43AA-8779-C2718F7982D4}" type="presParOf" srcId="{F8DC489C-618E-4AAF-B11F-13C6B3841FED}" destId="{BA5383C1-D870-4C5D-8683-6672B2C89328}" srcOrd="1" destOrd="0" presId="urn:microsoft.com/office/officeart/2018/2/layout/IconVerticalSolidList"/>
    <dgm:cxn modelId="{830C26AA-2E79-49F8-BAFB-848160C38EAA}" type="presParOf" srcId="{F8DC489C-618E-4AAF-B11F-13C6B3841FED}" destId="{EB06661F-9A83-498B-BE29-689187D43782}" srcOrd="2" destOrd="0" presId="urn:microsoft.com/office/officeart/2018/2/layout/IconVerticalSolidList"/>
    <dgm:cxn modelId="{57606EB5-CB89-4234-BF0A-420E1888885E}" type="presParOf" srcId="{F8DC489C-618E-4AAF-B11F-13C6B3841FED}" destId="{054008B2-D6C1-4990-8220-87576340B7BD}" srcOrd="3" destOrd="0" presId="urn:microsoft.com/office/officeart/2018/2/layout/IconVerticalSolidList"/>
    <dgm:cxn modelId="{B2578478-516F-4824-8F59-496488728AA9}" type="presParOf" srcId="{BA42D954-5509-40B0-B3A5-1EAD2940E6F4}" destId="{72BF11C3-C415-48EC-B484-6F04A0D2A055}" srcOrd="7" destOrd="0" presId="urn:microsoft.com/office/officeart/2018/2/layout/IconVerticalSolidList"/>
    <dgm:cxn modelId="{B420BD2D-F41D-4E2A-B800-0E119A7EEBED}" type="presParOf" srcId="{BA42D954-5509-40B0-B3A5-1EAD2940E6F4}" destId="{64A13513-9694-4BFB-889F-249390C1B6B2}" srcOrd="8" destOrd="0" presId="urn:microsoft.com/office/officeart/2018/2/layout/IconVerticalSolidList"/>
    <dgm:cxn modelId="{70A1AA6B-406E-4D87-9DD8-65EC7FD55981}" type="presParOf" srcId="{64A13513-9694-4BFB-889F-249390C1B6B2}" destId="{7E5125B0-0818-46DC-B4FA-F6B2E88CA91C}" srcOrd="0" destOrd="0" presId="urn:microsoft.com/office/officeart/2018/2/layout/IconVerticalSolidList"/>
    <dgm:cxn modelId="{FA271683-06E3-41AA-812B-74880C3E3E6F}" type="presParOf" srcId="{64A13513-9694-4BFB-889F-249390C1B6B2}" destId="{7DE9F71E-BACA-40AD-AF39-0E229F903BD7}" srcOrd="1" destOrd="0" presId="urn:microsoft.com/office/officeart/2018/2/layout/IconVerticalSolidList"/>
    <dgm:cxn modelId="{56CCF23A-343B-411E-B4E1-4702FBF63C2E}" type="presParOf" srcId="{64A13513-9694-4BFB-889F-249390C1B6B2}" destId="{042A9C69-D8CC-4A9A-93AB-951AA2C48435}" srcOrd="2" destOrd="0" presId="urn:microsoft.com/office/officeart/2018/2/layout/IconVerticalSolidList"/>
    <dgm:cxn modelId="{FABC9211-4106-4EC7-A839-938365CC62D3}" type="presParOf" srcId="{64A13513-9694-4BFB-889F-249390C1B6B2}" destId="{1D73F1E8-59DE-4787-854D-9E8D69D79F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43E47-BA07-451F-9502-1E4506E5B653}">
      <dsp:nvSpPr>
        <dsp:cNvPr id="0" name=""/>
        <dsp:cNvSpPr/>
      </dsp:nvSpPr>
      <dsp:spPr>
        <a:xfrm>
          <a:off x="0" y="0"/>
          <a:ext cx="10515600" cy="3956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fr-FR" sz="3000" b="0" i="0" kern="1200" dirty="0">
              <a:solidFill>
                <a:schemeClr val="accent4"/>
              </a:solidFill>
              <a:effectLst/>
              <a:latin typeface="+mn-lt"/>
              <a:ea typeface="+mn-ea"/>
              <a:cs typeface="+mn-cs"/>
            </a:rPr>
            <a:t>La Couverture Sanitaire Universelle </a:t>
          </a:r>
          <a:r>
            <a:rPr lang="fr-FR" sz="3000" b="0" i="0" kern="1200" dirty="0">
              <a:solidFill>
                <a:schemeClr val="tx1"/>
              </a:solidFill>
              <a:effectLst/>
              <a:latin typeface="+mn-lt"/>
              <a:ea typeface="+mn-ea"/>
              <a:cs typeface="+mn-cs"/>
            </a:rPr>
            <a:t>consiste à veiller à ce que l’ensemble de la population ait un accès </a:t>
          </a:r>
          <a:r>
            <a:rPr lang="fr-FR" sz="3000" b="0" i="0" kern="1200" dirty="0">
              <a:solidFill>
                <a:schemeClr val="accent4"/>
              </a:solidFill>
              <a:effectLst/>
              <a:latin typeface="+mn-lt"/>
              <a:ea typeface="+mn-ea"/>
              <a:cs typeface="+mn-cs"/>
            </a:rPr>
            <a:t>équitable</a:t>
          </a:r>
          <a:r>
            <a:rPr lang="fr-FR" sz="3000" b="0" i="0" kern="1200" dirty="0">
              <a:solidFill>
                <a:schemeClr val="tx1"/>
              </a:solidFill>
              <a:effectLst/>
              <a:latin typeface="+mn-lt"/>
              <a:ea typeface="+mn-ea"/>
              <a:cs typeface="+mn-cs"/>
            </a:rPr>
            <a:t> aux services préventifs, curatifs, palliatifs, de réadaptation et de promotion de la santé dont elle a besoin et à ce que ces services soit de </a:t>
          </a:r>
          <a:r>
            <a:rPr lang="fr-FR" sz="3000" b="0" i="0" kern="1200" dirty="0">
              <a:solidFill>
                <a:schemeClr val="accent4"/>
              </a:solidFill>
              <a:effectLst/>
              <a:latin typeface="+mn-lt"/>
              <a:ea typeface="+mn-ea"/>
              <a:cs typeface="+mn-cs"/>
            </a:rPr>
            <a:t>qualité</a:t>
          </a:r>
          <a:r>
            <a:rPr lang="fr-FR" sz="3000" b="0" i="0" kern="1200" dirty="0">
              <a:solidFill>
                <a:schemeClr val="tx1"/>
              </a:solidFill>
              <a:effectLst/>
              <a:latin typeface="+mn-lt"/>
              <a:ea typeface="+mn-ea"/>
              <a:cs typeface="+mn-cs"/>
            </a:rPr>
            <a:t> suffisante pour être efficaces, </a:t>
          </a:r>
          <a:r>
            <a:rPr lang="fr-FR" sz="3000" b="1" i="0" kern="1200" dirty="0">
              <a:solidFill>
                <a:schemeClr val="accent4"/>
              </a:solidFill>
              <a:effectLst/>
              <a:latin typeface="+mn-lt"/>
              <a:ea typeface="+mn-ea"/>
              <a:cs typeface="+mn-cs"/>
            </a:rPr>
            <a:t>sans que leur coût n’entraîne des difficultés financières pour les usagers. </a:t>
          </a:r>
        </a:p>
        <a:p>
          <a:pPr marL="0" lvl="0" indent="0" algn="ctr" defTabSz="1333500">
            <a:lnSpc>
              <a:spcPct val="90000"/>
            </a:lnSpc>
            <a:spcBef>
              <a:spcPct val="0"/>
            </a:spcBef>
            <a:spcAft>
              <a:spcPct val="35000"/>
            </a:spcAft>
            <a:buNone/>
          </a:pPr>
          <a:r>
            <a:rPr lang="fr-FR" sz="2000" b="0" i="0" kern="1200" dirty="0">
              <a:solidFill>
                <a:schemeClr val="tx1"/>
              </a:solidFill>
              <a:effectLst/>
              <a:latin typeface="+mn-lt"/>
              <a:ea typeface="+mn-ea"/>
              <a:cs typeface="+mn-cs"/>
            </a:rPr>
            <a:t>(OMS, Financement de la santé et couverture universelle)</a:t>
          </a:r>
          <a:endParaRPr lang="en-US" sz="2000" b="0" kern="1200" dirty="0">
            <a:solidFill>
              <a:schemeClr val="tx1"/>
            </a:solidFill>
          </a:endParaRPr>
        </a:p>
      </dsp:txBody>
      <dsp:txXfrm>
        <a:off x="0" y="0"/>
        <a:ext cx="10515600" cy="3956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9FBC-6C10-4065-B4A7-4DF9B1EC78A3}">
      <dsp:nvSpPr>
        <dsp:cNvPr id="0" name=""/>
        <dsp:cNvSpPr/>
      </dsp:nvSpPr>
      <dsp:spPr>
        <a:xfrm>
          <a:off x="5230" y="165132"/>
          <a:ext cx="2378024" cy="164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144780" numCol="1" spcCol="1270" anchor="t" anchorCtr="0">
          <a:noAutofit/>
        </a:bodyPr>
        <a:lstStyle/>
        <a:p>
          <a:pPr marL="0" lvl="0" indent="0" algn="l" defTabSz="1689100">
            <a:lnSpc>
              <a:spcPct val="90000"/>
            </a:lnSpc>
            <a:spcBef>
              <a:spcPct val="0"/>
            </a:spcBef>
            <a:spcAft>
              <a:spcPct val="35000"/>
            </a:spcAft>
            <a:buNone/>
          </a:pPr>
          <a:r>
            <a:rPr lang="en-US" sz="3800" kern="1200" dirty="0"/>
            <a:t>Retard 1</a:t>
          </a:r>
        </a:p>
      </dsp:txBody>
      <dsp:txXfrm>
        <a:off x="5230" y="165132"/>
        <a:ext cx="2378024" cy="951209"/>
      </dsp:txXfrm>
    </dsp:sp>
    <dsp:sp modelId="{70633CAE-42F1-44C4-A01B-BFCAD5CF7CC0}">
      <dsp:nvSpPr>
        <dsp:cNvPr id="0" name=""/>
        <dsp:cNvSpPr/>
      </dsp:nvSpPr>
      <dsp:spPr>
        <a:xfrm>
          <a:off x="492295" y="1116342"/>
          <a:ext cx="2378024" cy="218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err="1"/>
            <a:t>Décision</a:t>
          </a:r>
          <a:r>
            <a:rPr lang="en-US" sz="2400" kern="1200" dirty="0"/>
            <a:t> de </a:t>
          </a:r>
          <a:r>
            <a:rPr lang="en-US" sz="2400" kern="1200" dirty="0" err="1"/>
            <a:t>chercher</a:t>
          </a:r>
          <a:r>
            <a:rPr lang="en-US" sz="2400" kern="1200" dirty="0"/>
            <a:t> des </a:t>
          </a:r>
          <a:r>
            <a:rPr lang="en-US" sz="2400" kern="1200" dirty="0" err="1"/>
            <a:t>soins</a:t>
          </a:r>
          <a:r>
            <a:rPr lang="en-US" sz="2400" kern="1200" dirty="0"/>
            <a:t> </a:t>
          </a:r>
        </a:p>
      </dsp:txBody>
      <dsp:txXfrm>
        <a:off x="556403" y="1180450"/>
        <a:ext cx="2249808" cy="2060584"/>
      </dsp:txXfrm>
    </dsp:sp>
    <dsp:sp modelId="{D19FFC7A-D366-496C-9F63-C8054791470E}">
      <dsp:nvSpPr>
        <dsp:cNvPr id="0" name=""/>
        <dsp:cNvSpPr/>
      </dsp:nvSpPr>
      <dsp:spPr>
        <a:xfrm>
          <a:off x="2743754" y="344707"/>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743754" y="463119"/>
        <a:ext cx="586641" cy="355235"/>
      </dsp:txXfrm>
    </dsp:sp>
    <dsp:sp modelId="{FC712A57-8623-4EC4-A839-AC75876FD3A9}">
      <dsp:nvSpPr>
        <dsp:cNvPr id="0" name=""/>
        <dsp:cNvSpPr/>
      </dsp:nvSpPr>
      <dsp:spPr>
        <a:xfrm>
          <a:off x="3825254" y="165132"/>
          <a:ext cx="2378024" cy="164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144780" numCol="1" spcCol="1270" anchor="t" anchorCtr="0">
          <a:noAutofit/>
        </a:bodyPr>
        <a:lstStyle/>
        <a:p>
          <a:pPr marL="0" lvl="0" indent="0" algn="l" defTabSz="1689100">
            <a:lnSpc>
              <a:spcPct val="90000"/>
            </a:lnSpc>
            <a:spcBef>
              <a:spcPct val="0"/>
            </a:spcBef>
            <a:spcAft>
              <a:spcPct val="35000"/>
            </a:spcAft>
            <a:buNone/>
          </a:pPr>
          <a:r>
            <a:rPr lang="en-US" sz="3800" kern="1200" dirty="0"/>
            <a:t>Retard 2</a:t>
          </a:r>
        </a:p>
      </dsp:txBody>
      <dsp:txXfrm>
        <a:off x="3825254" y="165132"/>
        <a:ext cx="2378024" cy="951209"/>
      </dsp:txXfrm>
    </dsp:sp>
    <dsp:sp modelId="{4D670CE1-5B6A-450B-97B7-C92E750BD1AC}">
      <dsp:nvSpPr>
        <dsp:cNvPr id="0" name=""/>
        <dsp:cNvSpPr/>
      </dsp:nvSpPr>
      <dsp:spPr>
        <a:xfrm>
          <a:off x="4312320" y="1116342"/>
          <a:ext cx="2378024" cy="218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Identifier et atteindre la structure adaptée</a:t>
          </a:r>
          <a:endParaRPr lang="en-US" sz="2400" kern="1200" dirty="0"/>
        </a:p>
      </dsp:txBody>
      <dsp:txXfrm>
        <a:off x="4376428" y="1180450"/>
        <a:ext cx="2249808" cy="2060584"/>
      </dsp:txXfrm>
    </dsp:sp>
    <dsp:sp modelId="{3CDA6C4E-02A1-403E-86C0-6F0DE20A4257}">
      <dsp:nvSpPr>
        <dsp:cNvPr id="0" name=""/>
        <dsp:cNvSpPr/>
      </dsp:nvSpPr>
      <dsp:spPr>
        <a:xfrm>
          <a:off x="6563779" y="344707"/>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63779" y="463119"/>
        <a:ext cx="586641" cy="355235"/>
      </dsp:txXfrm>
    </dsp:sp>
    <dsp:sp modelId="{86CD5484-410F-44C1-9AE9-D02C2EF91C6A}">
      <dsp:nvSpPr>
        <dsp:cNvPr id="0" name=""/>
        <dsp:cNvSpPr/>
      </dsp:nvSpPr>
      <dsp:spPr>
        <a:xfrm>
          <a:off x="7645279" y="165132"/>
          <a:ext cx="2378024" cy="164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144780" numCol="1" spcCol="1270" anchor="t" anchorCtr="0">
          <a:noAutofit/>
        </a:bodyPr>
        <a:lstStyle/>
        <a:p>
          <a:pPr marL="0" lvl="0" indent="0" algn="l" defTabSz="1689100">
            <a:lnSpc>
              <a:spcPct val="90000"/>
            </a:lnSpc>
            <a:spcBef>
              <a:spcPct val="0"/>
            </a:spcBef>
            <a:spcAft>
              <a:spcPct val="35000"/>
            </a:spcAft>
            <a:buNone/>
          </a:pPr>
          <a:r>
            <a:rPr lang="en-US" sz="3800" kern="1200" dirty="0"/>
            <a:t>Retard 3</a:t>
          </a:r>
        </a:p>
      </dsp:txBody>
      <dsp:txXfrm>
        <a:off x="7645279" y="165132"/>
        <a:ext cx="2378024" cy="951209"/>
      </dsp:txXfrm>
    </dsp:sp>
    <dsp:sp modelId="{421AA6C9-E1A2-406D-B277-DE312ADC15B0}">
      <dsp:nvSpPr>
        <dsp:cNvPr id="0" name=""/>
        <dsp:cNvSpPr/>
      </dsp:nvSpPr>
      <dsp:spPr>
        <a:xfrm>
          <a:off x="8132345" y="1116342"/>
          <a:ext cx="2378024" cy="218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Recevoir les soins adéquats</a:t>
          </a:r>
          <a:endParaRPr lang="en-US" sz="2400" kern="1200" dirty="0"/>
        </a:p>
      </dsp:txBody>
      <dsp:txXfrm>
        <a:off x="8196453" y="1180450"/>
        <a:ext cx="2249808" cy="2060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BD57-3C07-48C2-AB8C-9233549E3841}">
      <dsp:nvSpPr>
        <dsp:cNvPr id="0" name=""/>
        <dsp:cNvSpPr/>
      </dsp:nvSpPr>
      <dsp:spPr>
        <a:xfrm>
          <a:off x="1" y="739552"/>
          <a:ext cx="2485494" cy="34796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79" tIns="330200" rIns="193779" bIns="330200" numCol="1" spcCol="1270" anchor="t" anchorCtr="0">
          <a:noAutofit/>
        </a:bodyPr>
        <a:lstStyle/>
        <a:p>
          <a:pPr marL="0" lvl="0" indent="0" algn="l" defTabSz="800100">
            <a:lnSpc>
              <a:spcPct val="90000"/>
            </a:lnSpc>
            <a:spcBef>
              <a:spcPct val="0"/>
            </a:spcBef>
            <a:spcAft>
              <a:spcPct val="35000"/>
            </a:spcAft>
            <a:buNone/>
          </a:pPr>
          <a:r>
            <a:rPr lang="fr-FR" sz="1800" b="1" kern="1200" dirty="0"/>
            <a:t>Culturelles et basées sur les besoins</a:t>
          </a:r>
        </a:p>
        <a:p>
          <a:pPr marL="0" lvl="0" indent="0" algn="l" defTabSz="800100">
            <a:lnSpc>
              <a:spcPct val="90000"/>
            </a:lnSpc>
            <a:spcBef>
              <a:spcPct val="0"/>
            </a:spcBef>
            <a:spcAft>
              <a:spcPct val="35000"/>
            </a:spcAft>
            <a:buNone/>
          </a:pPr>
          <a:r>
            <a:rPr lang="fr-FR" sz="1600" b="0" kern="1200" dirty="0"/>
            <a:t>Pratiques sociales et culturelles, préférences, genre, besoins spécifiques dans la population cible</a:t>
          </a:r>
          <a:endParaRPr lang="en-US" sz="1600" b="0" kern="1200" dirty="0"/>
        </a:p>
      </dsp:txBody>
      <dsp:txXfrm>
        <a:off x="1" y="2061835"/>
        <a:ext cx="2485494" cy="2087815"/>
      </dsp:txXfrm>
    </dsp:sp>
    <dsp:sp modelId="{96758861-3CB1-48DB-A2CB-9AE879504C26}">
      <dsp:nvSpPr>
        <dsp:cNvPr id="0" name=""/>
        <dsp:cNvSpPr/>
      </dsp:nvSpPr>
      <dsp:spPr>
        <a:xfrm>
          <a:off x="723926" y="1050880"/>
          <a:ext cx="1043907" cy="10439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87" tIns="12700" rIns="8138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76803" y="1203757"/>
        <a:ext cx="738153" cy="738153"/>
      </dsp:txXfrm>
    </dsp:sp>
    <dsp:sp modelId="{BDD11143-5D52-4431-B6B5-868BBAA6621E}">
      <dsp:nvSpPr>
        <dsp:cNvPr id="0" name=""/>
        <dsp:cNvSpPr/>
      </dsp:nvSpPr>
      <dsp:spPr>
        <a:xfrm>
          <a:off x="3132" y="4182531"/>
          <a:ext cx="2485494"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13E39-BE3C-4E78-84D5-A8EE3EF4E3E9}">
      <dsp:nvSpPr>
        <dsp:cNvPr id="0" name=""/>
        <dsp:cNvSpPr/>
      </dsp:nvSpPr>
      <dsp:spPr>
        <a:xfrm>
          <a:off x="2719132" y="738404"/>
          <a:ext cx="2485494" cy="3464242"/>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79" tIns="330200" rIns="193779" bIns="330200" numCol="1" spcCol="1270" anchor="t" anchorCtr="0">
          <a:noAutofit/>
        </a:bodyPr>
        <a:lstStyle/>
        <a:p>
          <a:pPr marL="0" lvl="0" indent="0" algn="l" defTabSz="800100">
            <a:lnSpc>
              <a:spcPct val="90000"/>
            </a:lnSpc>
            <a:spcBef>
              <a:spcPct val="0"/>
            </a:spcBef>
            <a:spcAft>
              <a:spcPct val="35000"/>
            </a:spcAft>
            <a:buNone/>
          </a:pPr>
          <a:r>
            <a:rPr lang="fr-FR" sz="1800" b="1" kern="1200" dirty="0"/>
            <a:t>Facteurs Contextuels</a:t>
          </a:r>
        </a:p>
        <a:p>
          <a:pPr marL="0" lvl="0" indent="0" algn="l" defTabSz="800100">
            <a:lnSpc>
              <a:spcPct val="90000"/>
            </a:lnSpc>
            <a:spcBef>
              <a:spcPct val="0"/>
            </a:spcBef>
            <a:spcAft>
              <a:spcPct val="35000"/>
            </a:spcAft>
            <a:buNone/>
          </a:pPr>
          <a:r>
            <a:rPr lang="fr-FR" sz="1600" kern="1200" dirty="0"/>
            <a:t>Situation politique, sécuritaire, légale, politiques publiques existantes, infrastructures, régulation des bailleurs</a:t>
          </a:r>
          <a:endParaRPr lang="en-US" sz="1600" kern="1200" dirty="0"/>
        </a:p>
      </dsp:txBody>
      <dsp:txXfrm>
        <a:off x="2719132" y="2054816"/>
        <a:ext cx="2485494" cy="2078545"/>
      </dsp:txXfrm>
    </dsp:sp>
    <dsp:sp modelId="{9E6A3A56-1BD0-449A-8ABD-04E725B39B4F}">
      <dsp:nvSpPr>
        <dsp:cNvPr id="0" name=""/>
        <dsp:cNvSpPr/>
      </dsp:nvSpPr>
      <dsp:spPr>
        <a:xfrm>
          <a:off x="3457970" y="1043155"/>
          <a:ext cx="1043907" cy="1043907"/>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87" tIns="12700" rIns="8138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10847" y="1196032"/>
        <a:ext cx="738153" cy="738153"/>
      </dsp:txXfrm>
    </dsp:sp>
    <dsp:sp modelId="{1F3C397F-D2F5-4A57-A7E7-EDC70BE38739}">
      <dsp:nvSpPr>
        <dsp:cNvPr id="0" name=""/>
        <dsp:cNvSpPr/>
      </dsp:nvSpPr>
      <dsp:spPr>
        <a:xfrm>
          <a:off x="2737177" y="4174807"/>
          <a:ext cx="2485494"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C0256-DF14-4B94-B03F-F88FC41DCEE1}">
      <dsp:nvSpPr>
        <dsp:cNvPr id="0" name=""/>
        <dsp:cNvSpPr/>
      </dsp:nvSpPr>
      <dsp:spPr>
        <a:xfrm>
          <a:off x="5471221" y="702911"/>
          <a:ext cx="2485494" cy="3455508"/>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79" tIns="330200" rIns="193779" bIns="330200" numCol="1" spcCol="1270" anchor="t" anchorCtr="0">
          <a:noAutofit/>
        </a:bodyPr>
        <a:lstStyle/>
        <a:p>
          <a:pPr marL="0" lvl="0" indent="0" algn="l" defTabSz="889000">
            <a:lnSpc>
              <a:spcPct val="90000"/>
            </a:lnSpc>
            <a:spcBef>
              <a:spcPct val="0"/>
            </a:spcBef>
            <a:spcAft>
              <a:spcPct val="35000"/>
            </a:spcAft>
            <a:buNone/>
          </a:pPr>
          <a:r>
            <a:rPr lang="fr-FR" sz="2000" b="1" kern="1200" dirty="0"/>
            <a:t>Capacités Opérationnelles</a:t>
          </a:r>
        </a:p>
        <a:p>
          <a:pPr marL="0" lvl="0" indent="0" algn="l" defTabSz="889000">
            <a:lnSpc>
              <a:spcPct val="90000"/>
            </a:lnSpc>
            <a:spcBef>
              <a:spcPct val="0"/>
            </a:spcBef>
            <a:spcAft>
              <a:spcPct val="35000"/>
            </a:spcAft>
            <a:buNone/>
          </a:pPr>
          <a:r>
            <a:rPr lang="fr-FR" sz="1600" b="0" kern="1200" dirty="0"/>
            <a:t>Ressources disponibles, procédures, niveau de formation du personnel </a:t>
          </a:r>
          <a:endParaRPr lang="en-US" sz="1600" b="0" kern="1200" dirty="0"/>
        </a:p>
      </dsp:txBody>
      <dsp:txXfrm>
        <a:off x="5471221" y="2016004"/>
        <a:ext cx="2485494" cy="2073305"/>
      </dsp:txXfrm>
    </dsp:sp>
    <dsp:sp modelId="{0F9F4EB9-F6D2-4129-8721-1E18563728A4}">
      <dsp:nvSpPr>
        <dsp:cNvPr id="0" name=""/>
        <dsp:cNvSpPr/>
      </dsp:nvSpPr>
      <dsp:spPr>
        <a:xfrm>
          <a:off x="6094367" y="1081421"/>
          <a:ext cx="1043907" cy="1043907"/>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87" tIns="12700" rIns="8138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247244" y="1234298"/>
        <a:ext cx="738153" cy="738153"/>
      </dsp:txXfrm>
    </dsp:sp>
    <dsp:sp modelId="{F901E60B-3A8C-4581-A33D-B439A1D0629A}">
      <dsp:nvSpPr>
        <dsp:cNvPr id="0" name=""/>
        <dsp:cNvSpPr/>
      </dsp:nvSpPr>
      <dsp:spPr>
        <a:xfrm>
          <a:off x="5471221" y="4169755"/>
          <a:ext cx="2485494" cy="1440"/>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67A90-26BE-477D-A61D-3CA92F87CAAE}">
      <dsp:nvSpPr>
        <dsp:cNvPr id="0" name=""/>
        <dsp:cNvSpPr/>
      </dsp:nvSpPr>
      <dsp:spPr>
        <a:xfrm>
          <a:off x="8205265" y="702911"/>
          <a:ext cx="2485494" cy="349002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79" tIns="330200" rIns="193779" bIns="330200" numCol="1" spcCol="1270" anchor="t" anchorCtr="0">
          <a:noAutofit/>
        </a:bodyPr>
        <a:lstStyle/>
        <a:p>
          <a:pPr marL="0" lvl="0" indent="0" algn="l" defTabSz="889000">
            <a:lnSpc>
              <a:spcPct val="90000"/>
            </a:lnSpc>
            <a:spcBef>
              <a:spcPct val="0"/>
            </a:spcBef>
            <a:spcAft>
              <a:spcPct val="35000"/>
            </a:spcAft>
            <a:buNone/>
          </a:pPr>
          <a:r>
            <a:rPr lang="fr-FR" sz="2000" b="1" kern="1200" dirty="0"/>
            <a:t>March</a:t>
          </a:r>
          <a:r>
            <a:rPr lang="fr-CH" sz="2000" b="1" kern="1200" dirty="0"/>
            <a:t>é</a:t>
          </a:r>
          <a:r>
            <a:rPr lang="en-US" sz="2000" b="1" kern="1200" dirty="0"/>
            <a:t>/ </a:t>
          </a:r>
          <a:r>
            <a:rPr lang="en-US" sz="2000" b="1" kern="1200" dirty="0" err="1"/>
            <a:t>systèmes</a:t>
          </a:r>
          <a:r>
            <a:rPr lang="fr-FR" sz="2000" b="1" kern="1200" dirty="0"/>
            <a:t> fonctionnels</a:t>
          </a:r>
        </a:p>
        <a:p>
          <a:pPr marL="0" lvl="0" indent="0" algn="l" defTabSz="889000">
            <a:lnSpc>
              <a:spcPct val="90000"/>
            </a:lnSpc>
            <a:spcBef>
              <a:spcPct val="0"/>
            </a:spcBef>
            <a:spcAft>
              <a:spcPct val="35000"/>
            </a:spcAft>
            <a:buNone/>
          </a:pPr>
          <a:r>
            <a:rPr lang="fr-FR" sz="1600" b="0" kern="1200" dirty="0"/>
            <a:t>Inclus la disponibilité et la qualité des biens et services, la fréquence d’approvisionnement etc.</a:t>
          </a:r>
          <a:endParaRPr lang="en-US" sz="1600" b="1" kern="1200" dirty="0"/>
        </a:p>
      </dsp:txBody>
      <dsp:txXfrm>
        <a:off x="8205265" y="2029121"/>
        <a:ext cx="2485494" cy="2094016"/>
      </dsp:txXfrm>
    </dsp:sp>
    <dsp:sp modelId="{F4AB8575-EAE9-44BD-82F3-91DF19F3BB4A}">
      <dsp:nvSpPr>
        <dsp:cNvPr id="0" name=""/>
        <dsp:cNvSpPr/>
      </dsp:nvSpPr>
      <dsp:spPr>
        <a:xfrm>
          <a:off x="8926058" y="1056047"/>
          <a:ext cx="1043907" cy="1043907"/>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87" tIns="12700" rIns="8138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078935" y="1208924"/>
        <a:ext cx="738153" cy="738153"/>
      </dsp:txXfrm>
    </dsp:sp>
    <dsp:sp modelId="{BD7B12EF-7089-410E-967C-301788E7DE80}">
      <dsp:nvSpPr>
        <dsp:cNvPr id="0" name=""/>
        <dsp:cNvSpPr/>
      </dsp:nvSpPr>
      <dsp:spPr>
        <a:xfrm>
          <a:off x="8205265" y="4187699"/>
          <a:ext cx="2485494"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2BD5-4F45-4187-A3A1-10EEA8843C49}">
      <dsp:nvSpPr>
        <dsp:cNvPr id="0" name=""/>
        <dsp:cNvSpPr/>
      </dsp:nvSpPr>
      <dsp:spPr>
        <a:xfrm>
          <a:off x="768362" y="350997"/>
          <a:ext cx="938232" cy="938232"/>
        </a:xfrm>
        <a:prstGeom prst="ellipse">
          <a:avLst/>
        </a:prstGeom>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FA77694-27A7-46F6-8F49-EEF8FD95F452}">
      <dsp:nvSpPr>
        <dsp:cNvPr id="0" name=""/>
        <dsp:cNvSpPr/>
      </dsp:nvSpPr>
      <dsp:spPr>
        <a:xfrm>
          <a:off x="968313" y="550948"/>
          <a:ext cx="538330" cy="538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C1B43A-FE9D-4029-83AE-B882F9EDFD01}">
      <dsp:nvSpPr>
        <dsp:cNvPr id="0" name=""/>
        <dsp:cNvSpPr/>
      </dsp:nvSpPr>
      <dsp:spPr>
        <a:xfrm>
          <a:off x="468436" y="1581465"/>
          <a:ext cx="1538085" cy="9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Ciblage et analyse des besoins</a:t>
          </a:r>
        </a:p>
      </dsp:txBody>
      <dsp:txXfrm>
        <a:off x="468436" y="1581465"/>
        <a:ext cx="1538085" cy="958900"/>
      </dsp:txXfrm>
    </dsp:sp>
    <dsp:sp modelId="{C6A92EE0-001C-47F2-9024-B06C876B6C6C}">
      <dsp:nvSpPr>
        <dsp:cNvPr id="0" name=""/>
        <dsp:cNvSpPr/>
      </dsp:nvSpPr>
      <dsp:spPr>
        <a:xfrm>
          <a:off x="2575613" y="350997"/>
          <a:ext cx="938232" cy="938232"/>
        </a:xfrm>
        <a:prstGeom prst="ellipse">
          <a:avLst/>
        </a:prstGeom>
        <a:solidFill>
          <a:schemeClr val="lt1">
            <a:alpha val="0"/>
            <a:hueOff val="0"/>
            <a:satOff val="0"/>
            <a:lumOff val="0"/>
            <a:alphaOff val="0"/>
          </a:schemeClr>
        </a:solidFill>
        <a:ln w="47625" cap="flat" cmpd="sng" algn="ctr">
          <a:solidFill>
            <a:schemeClr val="accent5">
              <a:hueOff val="-1351709"/>
              <a:satOff val="-3484"/>
              <a:lumOff val="-2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0421B2-EE41-4F2B-9F62-04FB65945CA6}">
      <dsp:nvSpPr>
        <dsp:cNvPr id="0" name=""/>
        <dsp:cNvSpPr/>
      </dsp:nvSpPr>
      <dsp:spPr>
        <a:xfrm>
          <a:off x="2775564" y="550948"/>
          <a:ext cx="538330" cy="5383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20FFD-6BFE-4D30-8CAF-077BC4710CFD}">
      <dsp:nvSpPr>
        <dsp:cNvPr id="0" name=""/>
        <dsp:cNvSpPr/>
      </dsp:nvSpPr>
      <dsp:spPr>
        <a:xfrm>
          <a:off x="2275687" y="1581465"/>
          <a:ext cx="1538085" cy="9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Valeur</a:t>
          </a:r>
          <a:r>
            <a:rPr lang="en-US" sz="2000" kern="1200" baseline="0" dirty="0"/>
            <a:t> et frequence du transfert</a:t>
          </a:r>
          <a:endParaRPr lang="en-US" sz="2000" kern="1200" dirty="0"/>
        </a:p>
      </dsp:txBody>
      <dsp:txXfrm>
        <a:off x="2275687" y="1581465"/>
        <a:ext cx="1538085" cy="958900"/>
      </dsp:txXfrm>
    </dsp:sp>
    <dsp:sp modelId="{8D1C12D3-5D70-4400-BCB9-77276541377B}">
      <dsp:nvSpPr>
        <dsp:cNvPr id="0" name=""/>
        <dsp:cNvSpPr/>
      </dsp:nvSpPr>
      <dsp:spPr>
        <a:xfrm>
          <a:off x="4382864" y="350997"/>
          <a:ext cx="938232" cy="938232"/>
        </a:xfrm>
        <a:prstGeom prst="ellipse">
          <a:avLst/>
        </a:prstGeom>
        <a:solidFill>
          <a:schemeClr val="lt1">
            <a:alpha val="0"/>
            <a:hueOff val="0"/>
            <a:satOff val="0"/>
            <a:lumOff val="0"/>
            <a:alphaOff val="0"/>
          </a:schemeClr>
        </a:solidFill>
        <a:ln w="47625" cap="flat" cmpd="sng" algn="ctr">
          <a:solidFill>
            <a:schemeClr val="accent5">
              <a:hueOff val="-2703417"/>
              <a:satOff val="-6968"/>
              <a:lumOff val="-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8774E8-4CA8-4660-A802-AC6903551C7D}">
      <dsp:nvSpPr>
        <dsp:cNvPr id="0" name=""/>
        <dsp:cNvSpPr/>
      </dsp:nvSpPr>
      <dsp:spPr>
        <a:xfrm>
          <a:off x="4582815" y="550948"/>
          <a:ext cx="538330" cy="538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673D1-F1CD-459C-A3A8-40147FA7B86C}">
      <dsp:nvSpPr>
        <dsp:cNvPr id="0" name=""/>
        <dsp:cNvSpPr/>
      </dsp:nvSpPr>
      <dsp:spPr>
        <a:xfrm>
          <a:off x="4082938" y="1581465"/>
          <a:ext cx="1538085" cy="9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Guarantir la qualite des soins et medicaments</a:t>
          </a:r>
        </a:p>
      </dsp:txBody>
      <dsp:txXfrm>
        <a:off x="4082938" y="1581465"/>
        <a:ext cx="1538085" cy="958900"/>
      </dsp:txXfrm>
    </dsp:sp>
    <dsp:sp modelId="{00F660A6-C508-4509-BC11-08F59B6A40A5}">
      <dsp:nvSpPr>
        <dsp:cNvPr id="0" name=""/>
        <dsp:cNvSpPr/>
      </dsp:nvSpPr>
      <dsp:spPr>
        <a:xfrm>
          <a:off x="636588" y="2974839"/>
          <a:ext cx="938232" cy="938232"/>
        </a:xfrm>
        <a:prstGeom prst="ellipse">
          <a:avLst/>
        </a:prstGeom>
        <a:solidFill>
          <a:schemeClr val="lt1">
            <a:alpha val="0"/>
            <a:hueOff val="0"/>
            <a:satOff val="0"/>
            <a:lumOff val="0"/>
            <a:alphaOff val="0"/>
          </a:schemeClr>
        </a:solidFill>
        <a:ln w="47625" cap="flat" cmpd="sng" algn="ctr">
          <a:solidFill>
            <a:schemeClr val="accent5">
              <a:hueOff val="-4055126"/>
              <a:satOff val="-10451"/>
              <a:lumOff val="-7059"/>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223103-965B-4020-A00E-B6A20D65E6EE}">
      <dsp:nvSpPr>
        <dsp:cNvPr id="0" name=""/>
        <dsp:cNvSpPr/>
      </dsp:nvSpPr>
      <dsp:spPr>
        <a:xfrm>
          <a:off x="784910" y="3153316"/>
          <a:ext cx="538330" cy="538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C2B6B-60DA-460C-AD18-8A1E86EEA777}">
      <dsp:nvSpPr>
        <dsp:cNvPr id="0" name=""/>
        <dsp:cNvSpPr/>
      </dsp:nvSpPr>
      <dsp:spPr>
        <a:xfrm>
          <a:off x="0" y="4080562"/>
          <a:ext cx="2469350" cy="9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Assurer</a:t>
          </a:r>
          <a:r>
            <a:rPr lang="en-US" sz="1800" kern="1200" baseline="0" dirty="0"/>
            <a:t> l’approvisionnement des medicaments</a:t>
          </a:r>
          <a:endParaRPr lang="en-US" sz="1800" kern="1200" dirty="0"/>
        </a:p>
      </dsp:txBody>
      <dsp:txXfrm>
        <a:off x="0" y="4080562"/>
        <a:ext cx="2469350" cy="958900"/>
      </dsp:txXfrm>
    </dsp:sp>
    <dsp:sp modelId="{28EB5A93-4103-4FEA-A01C-5A716BD8D51B}">
      <dsp:nvSpPr>
        <dsp:cNvPr id="0" name=""/>
        <dsp:cNvSpPr/>
      </dsp:nvSpPr>
      <dsp:spPr>
        <a:xfrm>
          <a:off x="2725662" y="2992553"/>
          <a:ext cx="938232" cy="938232"/>
        </a:xfrm>
        <a:prstGeom prst="ellipse">
          <a:avLst/>
        </a:prstGeom>
        <a:solidFill>
          <a:schemeClr val="lt1">
            <a:alpha val="0"/>
            <a:hueOff val="0"/>
            <a:satOff val="0"/>
            <a:lumOff val="0"/>
            <a:alphaOff val="0"/>
          </a:schemeClr>
        </a:solidFill>
        <a:ln w="47625" cap="flat" cmpd="sng" algn="ctr">
          <a:solidFill>
            <a:schemeClr val="accent5">
              <a:hueOff val="-5406834"/>
              <a:satOff val="-13935"/>
              <a:lumOff val="-941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0873DC0-1455-4D0C-94CC-F2FDE1DBCB62}">
      <dsp:nvSpPr>
        <dsp:cNvPr id="0" name=""/>
        <dsp:cNvSpPr/>
      </dsp:nvSpPr>
      <dsp:spPr>
        <a:xfrm>
          <a:off x="2905069" y="3134402"/>
          <a:ext cx="600636" cy="5828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9A805-FB51-45E3-9786-391D77B01D41}">
      <dsp:nvSpPr>
        <dsp:cNvPr id="0" name=""/>
        <dsp:cNvSpPr/>
      </dsp:nvSpPr>
      <dsp:spPr>
        <a:xfrm>
          <a:off x="2453159" y="4078078"/>
          <a:ext cx="1538085" cy="9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santé preventive et maladies chroniques </a:t>
          </a:r>
        </a:p>
      </dsp:txBody>
      <dsp:txXfrm>
        <a:off x="2453159" y="4078078"/>
        <a:ext cx="1538085" cy="958900"/>
      </dsp:txXfrm>
    </dsp:sp>
    <dsp:sp modelId="{5FFD15D5-6694-41B0-97C8-0921E38AF27E}">
      <dsp:nvSpPr>
        <dsp:cNvPr id="0" name=""/>
        <dsp:cNvSpPr/>
      </dsp:nvSpPr>
      <dsp:spPr>
        <a:xfrm>
          <a:off x="4602586" y="2946654"/>
          <a:ext cx="938232" cy="938232"/>
        </a:xfrm>
        <a:prstGeom prst="ellipse">
          <a:avLst/>
        </a:prstGeom>
        <a:solidFill>
          <a:schemeClr val="lt1">
            <a:alpha val="0"/>
            <a:hueOff val="0"/>
            <a:satOff val="0"/>
            <a:lumOff val="0"/>
            <a:alphaOff val="0"/>
          </a:schemeClr>
        </a:solidFill>
        <a:ln w="47625"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75CDEF54-7F58-489D-9052-70C5913F7854}">
      <dsp:nvSpPr>
        <dsp:cNvPr id="0" name=""/>
        <dsp:cNvSpPr/>
      </dsp:nvSpPr>
      <dsp:spPr>
        <a:xfrm>
          <a:off x="4830736" y="3157494"/>
          <a:ext cx="538330" cy="53833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24A87-5A99-4A69-9D83-97DD61901A2F}">
      <dsp:nvSpPr>
        <dsp:cNvPr id="0" name=""/>
        <dsp:cNvSpPr/>
      </dsp:nvSpPr>
      <dsp:spPr>
        <a:xfrm>
          <a:off x="4374397" y="4074549"/>
          <a:ext cx="1538085" cy="9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fr-FR" sz="1800" kern="1200" dirty="0"/>
            <a:t>Fonctions du service public</a:t>
          </a:r>
        </a:p>
      </dsp:txBody>
      <dsp:txXfrm>
        <a:off x="4374397" y="4074549"/>
        <a:ext cx="1538085" cy="958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BB51E-A0DB-45C3-90ED-998413A4F20A}">
      <dsp:nvSpPr>
        <dsp:cNvPr id="0" name=""/>
        <dsp:cNvSpPr/>
      </dsp:nvSpPr>
      <dsp:spPr>
        <a:xfrm>
          <a:off x="2373233" y="1958102"/>
          <a:ext cx="2393235" cy="239323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H" sz="1800" kern="1200" dirty="0"/>
            <a:t>Autres secteurs et gouvernement</a:t>
          </a:r>
          <a:endParaRPr lang="en-US" sz="1800" kern="1200" dirty="0"/>
        </a:p>
      </dsp:txBody>
      <dsp:txXfrm>
        <a:off x="2854380" y="2518706"/>
        <a:ext cx="1430941" cy="1230172"/>
      </dsp:txXfrm>
    </dsp:sp>
    <dsp:sp modelId="{853B1C9F-0B3F-40FD-A618-E8F509664DEB}">
      <dsp:nvSpPr>
        <dsp:cNvPr id="0" name=""/>
        <dsp:cNvSpPr/>
      </dsp:nvSpPr>
      <dsp:spPr>
        <a:xfrm>
          <a:off x="980804" y="1392428"/>
          <a:ext cx="1740535" cy="174053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Secteur</a:t>
          </a:r>
          <a:r>
            <a:rPr lang="en-US" sz="1800" kern="1200" dirty="0"/>
            <a:t> </a:t>
          </a:r>
          <a:r>
            <a:rPr lang="en-US" sz="1800" kern="1200" dirty="0" err="1"/>
            <a:t>sant</a:t>
          </a:r>
          <a:r>
            <a:rPr lang="fr-CH" sz="1800" kern="1200" dirty="0"/>
            <a:t>é</a:t>
          </a:r>
          <a:endParaRPr lang="en-US" sz="1800" kern="1200" dirty="0"/>
        </a:p>
      </dsp:txBody>
      <dsp:txXfrm>
        <a:off x="1418989" y="1833261"/>
        <a:ext cx="864165" cy="858869"/>
      </dsp:txXfrm>
    </dsp:sp>
    <dsp:sp modelId="{7A7EA80C-5AC4-4B38-ACA0-DF959652017C}">
      <dsp:nvSpPr>
        <dsp:cNvPr id="0" name=""/>
        <dsp:cNvSpPr/>
      </dsp:nvSpPr>
      <dsp:spPr>
        <a:xfrm rot="20700000">
          <a:off x="1955682" y="191636"/>
          <a:ext cx="1705369" cy="170536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Cash à usage multiples</a:t>
          </a:r>
        </a:p>
      </dsp:txBody>
      <dsp:txXfrm rot="-20700000">
        <a:off x="2329719" y="565673"/>
        <a:ext cx="957294" cy="957294"/>
      </dsp:txXfrm>
    </dsp:sp>
    <dsp:sp modelId="{6E542E45-B253-4FC6-8982-25561A52F806}">
      <dsp:nvSpPr>
        <dsp:cNvPr id="0" name=""/>
        <dsp:cNvSpPr/>
      </dsp:nvSpPr>
      <dsp:spPr>
        <a:xfrm>
          <a:off x="2190933" y="1595986"/>
          <a:ext cx="3063341" cy="3063341"/>
        </a:xfrm>
        <a:prstGeom prst="circularArrow">
          <a:avLst>
            <a:gd name="adj1" fmla="val 4687"/>
            <a:gd name="adj2" fmla="val 299029"/>
            <a:gd name="adj3" fmla="val 2519837"/>
            <a:gd name="adj4" fmla="val 1585339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8D622-4D5C-406B-A023-9F01D25D0FFD}">
      <dsp:nvSpPr>
        <dsp:cNvPr id="0" name=""/>
        <dsp:cNvSpPr/>
      </dsp:nvSpPr>
      <dsp:spPr>
        <a:xfrm>
          <a:off x="672559" y="1006639"/>
          <a:ext cx="2225709" cy="222570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34D712-EACF-4F62-8CD6-AE527BBBB90A}">
      <dsp:nvSpPr>
        <dsp:cNvPr id="0" name=""/>
        <dsp:cNvSpPr/>
      </dsp:nvSpPr>
      <dsp:spPr>
        <a:xfrm>
          <a:off x="1561212" y="-182577"/>
          <a:ext cx="2399762" cy="23997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5BA46-C39A-46CC-8396-6FCD90791EF2}">
      <dsp:nvSpPr>
        <dsp:cNvPr id="0" name=""/>
        <dsp:cNvSpPr/>
      </dsp:nvSpPr>
      <dsp:spPr>
        <a:xfrm>
          <a:off x="0" y="3393"/>
          <a:ext cx="10972800"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E4633-0D33-484B-B47E-9E30D32C9BCF}">
      <dsp:nvSpPr>
        <dsp:cNvPr id="0" name=""/>
        <dsp:cNvSpPr/>
      </dsp:nvSpPr>
      <dsp:spPr>
        <a:xfrm>
          <a:off x="218637" y="166016"/>
          <a:ext cx="397522" cy="3975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755AB1-2C30-4EF1-814A-38DF1DE30331}">
      <dsp:nvSpPr>
        <dsp:cNvPr id="0" name=""/>
        <dsp:cNvSpPr/>
      </dsp:nvSpPr>
      <dsp:spPr>
        <a:xfrm>
          <a:off x="834798" y="3393"/>
          <a:ext cx="101380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100000"/>
            </a:lnSpc>
            <a:spcBef>
              <a:spcPct val="0"/>
            </a:spcBef>
            <a:spcAft>
              <a:spcPct val="35000"/>
            </a:spcAft>
            <a:buNone/>
          </a:pPr>
          <a:r>
            <a:rPr lang="en-US" sz="1900" kern="1200" dirty="0" err="1"/>
            <a:t>Médicaments</a:t>
          </a:r>
          <a:r>
            <a:rPr lang="en-US" sz="1900" kern="1200" dirty="0"/>
            <a:t> et </a:t>
          </a:r>
          <a:r>
            <a:rPr lang="en-US" sz="1900" kern="1200" dirty="0" err="1"/>
            <a:t>examens</a:t>
          </a:r>
          <a:r>
            <a:rPr lang="en-US" sz="1900" kern="1200" dirty="0"/>
            <a:t> </a:t>
          </a:r>
          <a:r>
            <a:rPr lang="en-US" sz="1900" kern="1200" dirty="0" err="1"/>
            <a:t>spécialisés</a:t>
          </a:r>
          <a:endParaRPr lang="en-US" sz="1900" kern="1200" dirty="0"/>
        </a:p>
      </dsp:txBody>
      <dsp:txXfrm>
        <a:off x="834798" y="3393"/>
        <a:ext cx="10138001" cy="722768"/>
      </dsp:txXfrm>
    </dsp:sp>
    <dsp:sp modelId="{5469AE54-4C33-4636-B377-2FE32F8F0887}">
      <dsp:nvSpPr>
        <dsp:cNvPr id="0" name=""/>
        <dsp:cNvSpPr/>
      </dsp:nvSpPr>
      <dsp:spPr>
        <a:xfrm>
          <a:off x="0" y="906854"/>
          <a:ext cx="10972800"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393C1-58D6-4928-AE41-A161FC3E5176}">
      <dsp:nvSpPr>
        <dsp:cNvPr id="0" name=""/>
        <dsp:cNvSpPr/>
      </dsp:nvSpPr>
      <dsp:spPr>
        <a:xfrm>
          <a:off x="218637" y="1069477"/>
          <a:ext cx="397522" cy="3975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E3D898-0CAD-4CDD-A48E-A2D3E5C2DBCD}">
      <dsp:nvSpPr>
        <dsp:cNvPr id="0" name=""/>
        <dsp:cNvSpPr/>
      </dsp:nvSpPr>
      <dsp:spPr>
        <a:xfrm>
          <a:off x="834798" y="906854"/>
          <a:ext cx="101380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100000"/>
            </a:lnSpc>
            <a:spcBef>
              <a:spcPct val="0"/>
            </a:spcBef>
            <a:spcAft>
              <a:spcPct val="35000"/>
            </a:spcAft>
            <a:buNone/>
          </a:pPr>
          <a:r>
            <a:rPr lang="en-US" sz="1900" kern="1200" dirty="0" err="1"/>
            <a:t>Traitements</a:t>
          </a:r>
          <a:r>
            <a:rPr lang="en-US" sz="1900" kern="1200" dirty="0"/>
            <a:t> et </a:t>
          </a:r>
          <a:r>
            <a:rPr lang="en-US" sz="1900" kern="1200" dirty="0" err="1"/>
            <a:t>ordonnances</a:t>
          </a:r>
          <a:endParaRPr lang="en-US" sz="1900" kern="1200" dirty="0"/>
        </a:p>
      </dsp:txBody>
      <dsp:txXfrm>
        <a:off x="834798" y="906854"/>
        <a:ext cx="10138001" cy="722768"/>
      </dsp:txXfrm>
    </dsp:sp>
    <dsp:sp modelId="{631F435B-FCF0-449E-96C4-F76DD2B34D0B}">
      <dsp:nvSpPr>
        <dsp:cNvPr id="0" name=""/>
        <dsp:cNvSpPr/>
      </dsp:nvSpPr>
      <dsp:spPr>
        <a:xfrm>
          <a:off x="0" y="1810315"/>
          <a:ext cx="10972800"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2B743-A2DE-410B-98B6-6CEC26798DF7}">
      <dsp:nvSpPr>
        <dsp:cNvPr id="0" name=""/>
        <dsp:cNvSpPr/>
      </dsp:nvSpPr>
      <dsp:spPr>
        <a:xfrm>
          <a:off x="218637" y="1972938"/>
          <a:ext cx="397522" cy="3975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1034B-5BE1-46AE-8B6A-9D40113A0A1C}">
      <dsp:nvSpPr>
        <dsp:cNvPr id="0" name=""/>
        <dsp:cNvSpPr/>
      </dsp:nvSpPr>
      <dsp:spPr>
        <a:xfrm>
          <a:off x="834798" y="1810315"/>
          <a:ext cx="101380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100000"/>
            </a:lnSpc>
            <a:spcBef>
              <a:spcPct val="0"/>
            </a:spcBef>
            <a:spcAft>
              <a:spcPct val="35000"/>
            </a:spcAft>
            <a:buNone/>
          </a:pPr>
          <a:r>
            <a:rPr lang="en-US" sz="1900" kern="1200" dirty="0" err="1"/>
            <a:t>Dépistage</a:t>
          </a:r>
          <a:r>
            <a:rPr lang="en-US" sz="1900" kern="1200" dirty="0"/>
            <a:t> du VIH et des MTS </a:t>
          </a:r>
        </a:p>
      </dsp:txBody>
      <dsp:txXfrm>
        <a:off x="834798" y="1810315"/>
        <a:ext cx="10138001" cy="722768"/>
      </dsp:txXfrm>
    </dsp:sp>
    <dsp:sp modelId="{7DB3FBD3-F8B6-4A2B-B666-C49D5751F67B}">
      <dsp:nvSpPr>
        <dsp:cNvPr id="0" name=""/>
        <dsp:cNvSpPr/>
      </dsp:nvSpPr>
      <dsp:spPr>
        <a:xfrm>
          <a:off x="0" y="2744017"/>
          <a:ext cx="10972800"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383C1-D870-4C5D-8683-6672B2C89328}">
      <dsp:nvSpPr>
        <dsp:cNvPr id="0" name=""/>
        <dsp:cNvSpPr/>
      </dsp:nvSpPr>
      <dsp:spPr>
        <a:xfrm>
          <a:off x="218637" y="2876399"/>
          <a:ext cx="397522" cy="3975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008B2-D6C1-4990-8220-87576340B7BD}">
      <dsp:nvSpPr>
        <dsp:cNvPr id="0" name=""/>
        <dsp:cNvSpPr/>
      </dsp:nvSpPr>
      <dsp:spPr>
        <a:xfrm>
          <a:off x="834798" y="2713776"/>
          <a:ext cx="101380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100000"/>
            </a:lnSpc>
            <a:spcBef>
              <a:spcPct val="0"/>
            </a:spcBef>
            <a:spcAft>
              <a:spcPct val="35000"/>
            </a:spcAft>
            <a:buNone/>
          </a:pPr>
          <a:r>
            <a:rPr lang="en-US" sz="1900" kern="1200" dirty="0"/>
            <a:t>Tests de </a:t>
          </a:r>
          <a:r>
            <a:rPr lang="en-US" sz="1900" kern="1200" dirty="0" err="1"/>
            <a:t>grossesse</a:t>
          </a:r>
          <a:r>
            <a:rPr lang="en-US" sz="1900" kern="1200" dirty="0"/>
            <a:t> et </a:t>
          </a:r>
          <a:r>
            <a:rPr lang="en-US" sz="1900" kern="1200" dirty="0" err="1"/>
            <a:t>examens</a:t>
          </a:r>
          <a:r>
            <a:rPr lang="en-US" sz="1900" kern="1200" dirty="0"/>
            <a:t> </a:t>
          </a:r>
          <a:r>
            <a:rPr lang="en-US" sz="1900" kern="1200" dirty="0" err="1"/>
            <a:t>prénataux</a:t>
          </a:r>
          <a:endParaRPr lang="en-US" sz="1900" kern="1200" dirty="0"/>
        </a:p>
      </dsp:txBody>
      <dsp:txXfrm>
        <a:off x="834798" y="2713776"/>
        <a:ext cx="10138001" cy="722768"/>
      </dsp:txXfrm>
    </dsp:sp>
    <dsp:sp modelId="{7E5125B0-0818-46DC-B4FA-F6B2E88CA91C}">
      <dsp:nvSpPr>
        <dsp:cNvPr id="0" name=""/>
        <dsp:cNvSpPr/>
      </dsp:nvSpPr>
      <dsp:spPr>
        <a:xfrm>
          <a:off x="0" y="3617237"/>
          <a:ext cx="10972800" cy="7227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9F71E-BACA-40AD-AF39-0E229F903BD7}">
      <dsp:nvSpPr>
        <dsp:cNvPr id="0" name=""/>
        <dsp:cNvSpPr/>
      </dsp:nvSpPr>
      <dsp:spPr>
        <a:xfrm>
          <a:off x="218637" y="3779860"/>
          <a:ext cx="397522" cy="3975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3F1E8-59DE-4787-854D-9E8D69D79F11}">
      <dsp:nvSpPr>
        <dsp:cNvPr id="0" name=""/>
        <dsp:cNvSpPr/>
      </dsp:nvSpPr>
      <dsp:spPr>
        <a:xfrm>
          <a:off x="834798" y="3617237"/>
          <a:ext cx="10138001" cy="72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3" tIns="76493" rIns="76493" bIns="76493" numCol="1" spcCol="1270" anchor="ctr" anchorCtr="0">
          <a:noAutofit/>
        </a:bodyPr>
        <a:lstStyle/>
        <a:p>
          <a:pPr marL="0" lvl="0" indent="0" algn="l" defTabSz="844550">
            <a:lnSpc>
              <a:spcPct val="100000"/>
            </a:lnSpc>
            <a:spcBef>
              <a:spcPct val="0"/>
            </a:spcBef>
            <a:spcAft>
              <a:spcPct val="35000"/>
            </a:spcAft>
            <a:buNone/>
          </a:pPr>
          <a:r>
            <a:rPr lang="en-US" sz="1900" kern="1200" dirty="0" err="1"/>
            <a:t>Contraceptifs</a:t>
          </a:r>
          <a:r>
            <a:rPr lang="en-US" sz="1900" kern="1200" dirty="0"/>
            <a:t> &amp; </a:t>
          </a:r>
          <a:r>
            <a:rPr lang="en-US" sz="1900" kern="1200" dirty="0" err="1"/>
            <a:t>lubrifiants</a:t>
          </a:r>
          <a:endParaRPr lang="en-US" sz="1900" kern="1200" dirty="0"/>
        </a:p>
      </dsp:txBody>
      <dsp:txXfrm>
        <a:off x="834798" y="3617237"/>
        <a:ext cx="10138001" cy="7227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F2C54-682A-49E7-AB46-C9BE1B854A6D}"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9D9AD-F147-43B5-8A12-959228B2AAFB}" type="slidenum">
              <a:rPr lang="en-US" smtClean="0"/>
              <a:t>‹#›</a:t>
            </a:fld>
            <a:endParaRPr lang="en-US"/>
          </a:p>
        </p:txBody>
      </p:sp>
    </p:spTree>
    <p:extLst>
      <p:ext uri="{BB962C8B-B14F-4D97-AF65-F5344CB8AC3E}">
        <p14:creationId xmlns:p14="http://schemas.microsoft.com/office/powerpoint/2010/main" val="215842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health_financing/universal_coverage_definition/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9D9AD-F147-43B5-8A12-959228B2AAFB}" type="slidenum">
              <a:rPr lang="en-US" smtClean="0"/>
              <a:t>1</a:t>
            </a:fld>
            <a:endParaRPr lang="en-US"/>
          </a:p>
        </p:txBody>
      </p:sp>
    </p:spTree>
    <p:extLst>
      <p:ext uri="{BB962C8B-B14F-4D97-AF65-F5344CB8AC3E}">
        <p14:creationId xmlns:p14="http://schemas.microsoft.com/office/powerpoint/2010/main" val="368793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5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1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06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81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4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23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31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24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00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60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9D9AD-F147-43B5-8A12-959228B2AAFB}" type="slidenum">
              <a:rPr lang="en-US" smtClean="0"/>
              <a:t>3</a:t>
            </a:fld>
            <a:endParaRPr lang="en-US"/>
          </a:p>
        </p:txBody>
      </p:sp>
    </p:spTree>
    <p:extLst>
      <p:ext uri="{BB962C8B-B14F-4D97-AF65-F5344CB8AC3E}">
        <p14:creationId xmlns:p14="http://schemas.microsoft.com/office/powerpoint/2010/main" val="150999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64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8C7E3-8103-4602-A1BC-2D4E36E52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046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Remercier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l'auditoire</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Donnera</a:t>
            </a:r>
            <a:r>
              <a:rPr lang="en-US" sz="1200" kern="1200" dirty="0">
                <a:solidFill>
                  <a:schemeClr val="tx1"/>
                </a:solidFill>
                <a:latin typeface="+mn-lt"/>
                <a:ea typeface="+mn-ea"/>
                <a:cs typeface="+mn-cs"/>
              </a:rPr>
              <a:t> un tour </a:t>
            </a:r>
            <a:r>
              <a:rPr lang="en-US" sz="1200" kern="1200" dirty="0" err="1">
                <a:solidFill>
                  <a:schemeClr val="tx1"/>
                </a:solidFill>
                <a:latin typeface="+mn-lt"/>
                <a:ea typeface="+mn-ea"/>
                <a:cs typeface="+mn-cs"/>
              </a:rPr>
              <a:t>d'horizon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rapide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le travail en </a:t>
            </a:r>
            <a:r>
              <a:rPr lang="en-US" sz="1200" kern="1200" dirty="0" err="1">
                <a:solidFill>
                  <a:schemeClr val="tx1"/>
                </a:solidFill>
                <a:latin typeface="+mn-lt"/>
                <a:ea typeface="+mn-ea"/>
                <a:cs typeface="+mn-cs"/>
              </a:rPr>
              <a:t>cours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CARE et </a:t>
            </a:r>
            <a:r>
              <a:rPr lang="en-US" sz="1200" kern="1200" dirty="0" err="1">
                <a:solidFill>
                  <a:schemeClr val="tx1"/>
                </a:solidFill>
                <a:latin typeface="+mn-lt"/>
                <a:ea typeface="+mn-ea"/>
                <a:cs typeface="+mn-cs"/>
              </a:rPr>
              <a:t>ses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partenaires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mettent</a:t>
            </a:r>
            <a:r>
              <a:rPr lang="en-US" sz="1200" kern="1200" dirty="0">
                <a:solidFill>
                  <a:schemeClr val="tx1"/>
                </a:solidFill>
                <a:latin typeface="+mn-lt"/>
                <a:ea typeface="+mn-ea"/>
                <a:cs typeface="+mn-cs"/>
              </a:rPr>
              <a:t> en </a:t>
            </a:r>
            <a:r>
              <a:rPr lang="en-US" sz="1200" kern="1200" dirty="0" err="1">
                <a:solidFill>
                  <a:schemeClr val="tx1"/>
                </a:solidFill>
                <a:latin typeface="+mn-lt"/>
                <a:ea typeface="+mn-ea"/>
                <a:cs typeface="+mn-cs"/>
              </a:rPr>
              <a:t>œuvre</a:t>
            </a:r>
            <a:r>
              <a:rPr lang="en-US" sz="1200" kern="1200" dirty="0">
                <a:solidFill>
                  <a:schemeClr val="tx1"/>
                </a:solidFill>
                <a:latin typeface="+mn-lt"/>
                <a:ea typeface="+mn-ea"/>
                <a:cs typeface="+mn-cs"/>
              </a:rPr>
              <a:t> en </a:t>
            </a:r>
            <a:r>
              <a:rPr lang="en-US" sz="1200" kern="1200" dirty="0" err="1">
                <a:solidFill>
                  <a:schemeClr val="tx1"/>
                </a:solidFill>
                <a:latin typeface="+mn-lt"/>
                <a:ea typeface="+mn-ea"/>
                <a:cs typeface="+mn-cs"/>
              </a:rPr>
              <a:t>Équateur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913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latin typeface="+mn-lt"/>
                <a:ea typeface="+mn-ea"/>
                <a:cs typeface="+mn-cs"/>
              </a:rPr>
              <a:t>Avant de commencer, j'aimerais indiquer que ce projet est financé par le Bureau du Département d'état américain pour les réfugiés et l'immigration, le Département d'état américain et nos partenaires </a:t>
            </a:r>
            <a:r>
              <a:rPr lang="fr-FR" sz="1200" kern="1200" noProof="0" dirty="0" err="1">
                <a:solidFill>
                  <a:schemeClr val="tx1"/>
                </a:solidFill>
                <a:latin typeface="+mn-lt"/>
                <a:ea typeface="+mn-ea"/>
                <a:cs typeface="+mn-cs"/>
              </a:rPr>
              <a:t>Alas</a:t>
            </a:r>
            <a:r>
              <a:rPr lang="fr-FR" sz="1200" kern="1200" noProof="0" dirty="0">
                <a:solidFill>
                  <a:schemeClr val="tx1"/>
                </a:solidFill>
                <a:latin typeface="+mn-lt"/>
                <a:ea typeface="+mn-ea"/>
                <a:cs typeface="+mn-cs"/>
              </a:rPr>
              <a:t> de Colibri et </a:t>
            </a:r>
            <a:r>
              <a:rPr lang="fr-FR" sz="1200" kern="1200" noProof="0" dirty="0" err="1">
                <a:solidFill>
                  <a:schemeClr val="tx1"/>
                </a:solidFill>
                <a:latin typeface="+mn-lt"/>
                <a:ea typeface="+mn-ea"/>
                <a:cs typeface="+mn-cs"/>
              </a:rPr>
              <a:t>Dialogo</a:t>
            </a:r>
            <a:r>
              <a:rPr lang="fr-FR" sz="1200" kern="1200" noProof="0" dirty="0">
                <a:solidFill>
                  <a:schemeClr val="tx1"/>
                </a:solidFill>
                <a:latin typeface="+mn-lt"/>
                <a:ea typeface="+mn-ea"/>
                <a:cs typeface="+mn-cs"/>
              </a:rPr>
              <a:t> </a:t>
            </a:r>
            <a:r>
              <a:rPr lang="fr-FR" sz="1200" kern="1200" noProof="0" dirty="0" err="1">
                <a:solidFill>
                  <a:schemeClr val="tx1"/>
                </a:solidFill>
                <a:latin typeface="+mn-lt"/>
                <a:ea typeface="+mn-ea"/>
                <a:cs typeface="+mn-cs"/>
              </a:rPr>
              <a:t>Diverso</a:t>
            </a:r>
            <a:endParaRPr lang="fr-FR"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41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pPr>
            <a:r>
              <a:rPr lang="en-US" sz="1200" kern="1200" dirty="0">
                <a:solidFill>
                  <a:schemeClr val="tx1"/>
                </a:solidFill>
                <a:latin typeface="+mn-lt"/>
                <a:ea typeface="+mn-ea"/>
                <a:cs typeface="+mn-cs"/>
              </a:rPr>
              <a:t>La </a:t>
            </a:r>
            <a:r>
              <a:rPr lang="en-US" sz="1200" kern="1200" dirty="0" err="1">
                <a:solidFill>
                  <a:schemeClr val="tx1"/>
                </a:solidFill>
                <a:latin typeface="+mn-lt"/>
                <a:ea typeface="+mn-ea"/>
                <a:cs typeface="+mn-cs"/>
              </a:rPr>
              <a:t>crise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humanitaire</a:t>
            </a:r>
            <a:r>
              <a:rPr lang="en-US" sz="1200" kern="1200" dirty="0">
                <a:solidFill>
                  <a:schemeClr val="tx1"/>
                </a:solidFill>
                <a:latin typeface="+mn-lt"/>
                <a:ea typeface="+mn-ea"/>
                <a:cs typeface="+mn-cs"/>
              </a:rPr>
              <a:t> au Venezuela </a:t>
            </a:r>
            <a:r>
              <a:rPr lang="en-US" sz="1200" kern="1200" dirty="0" err="1">
                <a:solidFill>
                  <a:schemeClr val="tx1"/>
                </a:solidFill>
                <a:latin typeface="+mn-lt"/>
                <a:ea typeface="+mn-ea"/>
                <a:cs typeface="+mn-cs"/>
              </a:rPr>
              <a:t>affecte</a:t>
            </a:r>
            <a:r>
              <a:rPr lang="en-US" sz="1200" kern="1200" dirty="0">
                <a:solidFill>
                  <a:schemeClr val="tx1"/>
                </a:solidFill>
                <a:latin typeface="+mn-lt"/>
                <a:ea typeface="+mn-ea"/>
                <a:cs typeface="+mn-cs"/>
              </a:rPr>
              <a:t> 16 pays </a:t>
            </a:r>
            <a:r>
              <a:rPr lang="en-US" sz="1200" kern="1200" dirty="0" err="1">
                <a:solidFill>
                  <a:schemeClr val="tx1"/>
                </a:solidFill>
                <a:latin typeface="+mn-lt"/>
                <a:ea typeface="+mn-ea"/>
                <a:cs typeface="+mn-cs"/>
              </a:rPr>
              <a:t>d'Amérique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latine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ainsi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Caraïbes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l'Équateur</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4,8 millions de </a:t>
            </a:r>
            <a:r>
              <a:rPr lang="en-US" sz="1200" kern="1200" dirty="0" err="1">
                <a:solidFill>
                  <a:schemeClr val="tx1"/>
                </a:solidFill>
                <a:latin typeface="+mn-lt"/>
                <a:ea typeface="+mn-ea"/>
                <a:cs typeface="+mn-cs"/>
              </a:rPr>
              <a:t>Vénézueliens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fui</a:t>
            </a:r>
            <a:r>
              <a:rPr lang="en-US" sz="1200" kern="1200" dirty="0">
                <a:solidFill>
                  <a:schemeClr val="tx1"/>
                </a:solidFill>
                <a:latin typeface="+mn-lt"/>
                <a:ea typeface="+mn-ea"/>
                <a:cs typeface="+mn-cs"/>
              </a:rPr>
              <a:t> et 500 000 </a:t>
            </a:r>
            <a:r>
              <a:rPr lang="en-US" sz="1200" kern="1200" dirty="0" err="1">
                <a:solidFill>
                  <a:schemeClr val="tx1"/>
                </a:solidFill>
                <a:latin typeface="+mn-lt"/>
                <a:ea typeface="+mn-ea"/>
                <a:cs typeface="+mn-cs"/>
              </a:rPr>
              <a:t>d'entre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eux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sont</a:t>
            </a:r>
            <a:r>
              <a:rPr lang="en-US" sz="1200" kern="1200" dirty="0">
                <a:solidFill>
                  <a:schemeClr val="tx1"/>
                </a:solidFill>
                <a:latin typeface="+mn-lt"/>
                <a:ea typeface="+mn-ea"/>
                <a:cs typeface="+mn-cs"/>
              </a:rPr>
              <a:t> en </a:t>
            </a:r>
            <a:r>
              <a:rPr lang="en-US" sz="1200" kern="1200" dirty="0" err="1">
                <a:solidFill>
                  <a:schemeClr val="tx1"/>
                </a:solidFill>
                <a:latin typeface="+mn-lt"/>
                <a:ea typeface="+mn-ea"/>
                <a:cs typeface="+mn-cs"/>
              </a:rPr>
              <a:t>Équateur</a:t>
            </a:r>
            <a:r>
              <a:rPr lang="en-US" sz="1200" kern="1200" dirty="0">
                <a:solidFill>
                  <a:schemeClr val="tx1"/>
                </a:solidFill>
                <a:latin typeface="+mn-lt"/>
                <a:ea typeface="+mn-ea"/>
                <a:cs typeface="+mn-cs"/>
              </a:rPr>
              <a:t>.</a:t>
            </a:r>
            <a:r>
              <a:rPr lang="en-US" sz="1000" kern="1200" baseline="0" dirty="0">
                <a:solidFill>
                  <a:schemeClr val="tx1"/>
                </a:solidFill>
                <a:latin typeface="+mn-lt"/>
                <a:ea typeface="+mn-ea"/>
                <a:cs typeface="+mn-cs"/>
              </a:rPr>
              <a:t> </a:t>
            </a:r>
          </a:p>
          <a:p>
            <a:pPr marL="353358" indent="-353358">
              <a:buFont typeface="Arial" panose="020B0604020202020204" pitchFamily="34" charset="0"/>
              <a:buChar char="•"/>
            </a:pPr>
            <a:r>
              <a:rPr lang="en-US" sz="1200" kern="1200" dirty="0">
                <a:solidFill>
                  <a:schemeClr val="tx1"/>
                </a:solidFill>
                <a:latin typeface="+mn-lt"/>
                <a:ea typeface="+mn-ea"/>
                <a:cs typeface="+mn-cs"/>
              </a:rPr>
              <a:t>En </a:t>
            </a:r>
            <a:r>
              <a:rPr lang="en-US" sz="1200" kern="1200" dirty="0" err="1">
                <a:solidFill>
                  <a:schemeClr val="tx1"/>
                </a:solidFill>
                <a:latin typeface="+mn-lt"/>
                <a:ea typeface="+mn-ea"/>
                <a:cs typeface="+mn-cs"/>
              </a:rPr>
              <a:t>réponse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cette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crise</a:t>
            </a:r>
            <a:r>
              <a:rPr lang="en-US" sz="1200" kern="1200" dirty="0">
                <a:solidFill>
                  <a:schemeClr val="tx1"/>
                </a:solidFill>
                <a:latin typeface="+mn-lt"/>
                <a:ea typeface="+mn-ea"/>
                <a:cs typeface="+mn-cs"/>
              </a:rPr>
              <a:t>, les TM </a:t>
            </a:r>
            <a:r>
              <a:rPr lang="en-US" sz="1200" kern="1200" dirty="0" err="1">
                <a:solidFill>
                  <a:schemeClr val="tx1"/>
                </a:solidFill>
                <a:latin typeface="+mn-lt"/>
                <a:ea typeface="+mn-ea"/>
                <a:cs typeface="+mn-cs"/>
              </a:rPr>
              <a:t>sont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utilisés</a:t>
            </a:r>
            <a:r>
              <a:rPr lang="en-US" sz="1200" kern="1200" dirty="0">
                <a:solidFill>
                  <a:schemeClr val="tx1"/>
                </a:solidFill>
                <a:latin typeface="+mn-lt"/>
                <a:ea typeface="+mn-ea"/>
                <a:cs typeface="+mn-cs"/>
              </a:rPr>
              <a:t> par </a:t>
            </a:r>
            <a:r>
              <a:rPr lang="en-US" sz="1200" kern="1200" dirty="0" err="1">
                <a:solidFill>
                  <a:schemeClr val="tx1"/>
                </a:solidFill>
                <a:latin typeface="+mn-lt"/>
                <a:ea typeface="+mn-ea"/>
                <a:cs typeface="+mn-cs"/>
              </a:rPr>
              <a:t>différents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acteurs</a:t>
            </a:r>
            <a:r>
              <a:rPr lang="en-US" sz="1200" kern="1200" dirty="0">
                <a:solidFill>
                  <a:schemeClr val="tx1"/>
                </a:solidFill>
                <a:latin typeface="+mn-lt"/>
                <a:ea typeface="+mn-ea"/>
                <a:cs typeface="+mn-cs"/>
              </a:rPr>
              <a:t> en </a:t>
            </a:r>
            <a:r>
              <a:rPr lang="en-US" sz="1200" kern="1200" dirty="0" err="1">
                <a:solidFill>
                  <a:schemeClr val="tx1"/>
                </a:solidFill>
                <a:latin typeface="+mn-lt"/>
                <a:ea typeface="+mn-ea"/>
                <a:cs typeface="+mn-cs"/>
              </a:rPr>
              <a:t>Équateur</a:t>
            </a:r>
            <a:r>
              <a:rPr lang="en-US" sz="1200" kern="1200" dirty="0">
                <a:solidFill>
                  <a:schemeClr val="tx1"/>
                </a:solidFill>
                <a:latin typeface="+mn-lt"/>
                <a:ea typeface="+mn-ea"/>
                <a:cs typeface="+mn-cs"/>
              </a:rPr>
              <a:t>. Il </a:t>
            </a:r>
            <a:r>
              <a:rPr lang="en-US" sz="1200" kern="1200" dirty="0" err="1">
                <a:solidFill>
                  <a:schemeClr val="tx1"/>
                </a:solidFill>
                <a:latin typeface="+mn-lt"/>
                <a:ea typeface="+mn-ea"/>
                <a:cs typeface="+mn-cs"/>
              </a:rPr>
              <a:t>s'agit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surtout</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transferts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monétaires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polyvalents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aussi</a:t>
            </a:r>
            <a:r>
              <a:rPr lang="en-US" sz="1200" kern="1200" dirty="0">
                <a:solidFill>
                  <a:schemeClr val="tx1"/>
                </a:solidFill>
                <a:latin typeface="+mn-lt"/>
                <a:ea typeface="+mn-ea"/>
                <a:cs typeface="+mn-cs"/>
              </a:rPr>
              <a:t> de CT et de coupons pour les </a:t>
            </a:r>
            <a:r>
              <a:rPr lang="en-US" sz="1200" kern="1200" dirty="0" err="1">
                <a:solidFill>
                  <a:schemeClr val="tx1"/>
                </a:solidFill>
                <a:latin typeface="+mn-lt"/>
                <a:ea typeface="+mn-ea"/>
                <a:cs typeface="+mn-cs"/>
              </a:rPr>
              <a:t>résultats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sectoriels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comme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l'hébergement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ou</a:t>
            </a:r>
            <a:r>
              <a:rPr lang="en-US" sz="1200" kern="1200" dirty="0">
                <a:solidFill>
                  <a:schemeClr val="tx1"/>
                </a:solidFill>
                <a:latin typeface="+mn-lt"/>
                <a:ea typeface="+mn-ea"/>
                <a:cs typeface="+mn-cs"/>
              </a:rPr>
              <a:t> WASH</a:t>
            </a:r>
          </a:p>
          <a:p>
            <a:pPr marL="353358" indent="-353358">
              <a:buFont typeface="Arial" panose="020B0604020202020204" pitchFamily="34" charset="0"/>
              <a:buChar char="•"/>
            </a:pPr>
            <a:r>
              <a:rPr lang="en-US" sz="1200" kern="1200" dirty="0">
                <a:solidFill>
                  <a:schemeClr val="tx1"/>
                </a:solidFill>
                <a:latin typeface="+mn-lt"/>
                <a:ea typeface="+mn-ea"/>
                <a:cs typeface="+mn-cs"/>
              </a:rPr>
              <a:t>En </a:t>
            </a:r>
            <a:r>
              <a:rPr lang="en-US" sz="1200" kern="1200" dirty="0" err="1">
                <a:solidFill>
                  <a:schemeClr val="tx1"/>
                </a:solidFill>
                <a:latin typeface="+mn-lt"/>
                <a:ea typeface="+mn-ea"/>
                <a:cs typeface="+mn-cs"/>
              </a:rPr>
              <a:t>Équateur</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soins</a:t>
            </a:r>
            <a:r>
              <a:rPr lang="en-US" sz="1200" kern="1200" dirty="0">
                <a:solidFill>
                  <a:schemeClr val="tx1"/>
                </a:solidFill>
                <a:latin typeface="+mn-lt"/>
                <a:ea typeface="+mn-ea"/>
                <a:cs typeface="+mn-cs"/>
              </a:rPr>
              <a:t> de santé </a:t>
            </a:r>
            <a:r>
              <a:rPr lang="en-US" sz="1200" kern="1200" dirty="0" err="1">
                <a:solidFill>
                  <a:schemeClr val="tx1"/>
                </a:solidFill>
                <a:latin typeface="+mn-lt"/>
                <a:ea typeface="+mn-ea"/>
                <a:cs typeface="+mn-cs"/>
              </a:rPr>
              <a:t>sont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universels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gratuits</a:t>
            </a:r>
            <a:r>
              <a:rPr lang="en-US" sz="1200" kern="1200" dirty="0">
                <a:solidFill>
                  <a:schemeClr val="tx1"/>
                </a:solidFill>
                <a:latin typeface="+mn-lt"/>
                <a:ea typeface="+mn-ea"/>
                <a:cs typeface="+mn-cs"/>
              </a:rPr>
              <a:t>, sans </a:t>
            </a:r>
            <a:r>
              <a:rPr lang="en-US" sz="1200" kern="1200" dirty="0" err="1">
                <a:solidFill>
                  <a:schemeClr val="tx1"/>
                </a:solidFill>
                <a:latin typeface="+mn-lt"/>
                <a:ea typeface="+mn-ea"/>
                <a:cs typeface="+mn-cs"/>
              </a:rPr>
              <a:t>égard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nationalité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ou</a:t>
            </a:r>
            <a:r>
              <a:rPr lang="en-US" sz="1200" kern="1200" dirty="0">
                <a:solidFill>
                  <a:schemeClr val="tx1"/>
                </a:solidFill>
                <a:latin typeface="+mn-lt"/>
                <a:ea typeface="+mn-ea"/>
                <a:cs typeface="+mn-cs"/>
              </a:rPr>
              <a:t> au </a:t>
            </a:r>
            <a:r>
              <a:rPr lang="en-US" sz="1200" kern="1200" dirty="0" err="1">
                <a:solidFill>
                  <a:schemeClr val="tx1"/>
                </a:solidFill>
                <a:latin typeface="+mn-lt"/>
                <a:ea typeface="+mn-ea"/>
                <a:cs typeface="+mn-cs"/>
              </a:rPr>
              <a:t>statut</a:t>
            </a:r>
            <a:endParaRPr lang="en-US" sz="1200" kern="1200" dirty="0">
              <a:solidFill>
                <a:schemeClr val="tx1"/>
              </a:solidFill>
              <a:latin typeface="+mn-lt"/>
              <a:ea typeface="+mn-ea"/>
              <a:cs typeface="+mn-cs"/>
            </a:endParaRPr>
          </a:p>
          <a:p>
            <a:pPr marL="353358" indent="-353358">
              <a:buFont typeface="Arial" panose="020B0604020202020204" pitchFamily="34" charset="0"/>
              <a:buChar char="•"/>
            </a:pPr>
            <a:r>
              <a:rPr lang="en-US" sz="1200" kern="1200" dirty="0">
                <a:solidFill>
                  <a:schemeClr val="tx1"/>
                </a:solidFill>
                <a:latin typeface="+mn-lt"/>
                <a:ea typeface="+mn-ea"/>
                <a:cs typeface="+mn-cs"/>
              </a:rPr>
              <a:t>Le </a:t>
            </a:r>
            <a:r>
              <a:rPr lang="en-US" sz="1200" kern="1200" dirty="0" err="1">
                <a:solidFill>
                  <a:schemeClr val="tx1"/>
                </a:solidFill>
                <a:latin typeface="+mn-lt"/>
                <a:ea typeface="+mn-ea"/>
                <a:cs typeface="+mn-cs"/>
              </a:rPr>
              <a:t>gouvernement</a:t>
            </a:r>
            <a:r>
              <a:rPr lang="en-US" sz="1200" kern="1200" dirty="0">
                <a:solidFill>
                  <a:schemeClr val="tx1"/>
                </a:solidFill>
                <a:latin typeface="+mn-lt"/>
                <a:ea typeface="+mn-ea"/>
                <a:cs typeface="+mn-cs"/>
              </a:rPr>
              <a:t> a fait des efforts pour </a:t>
            </a:r>
            <a:r>
              <a:rPr lang="en-US" sz="1200" kern="1200" dirty="0" err="1">
                <a:solidFill>
                  <a:schemeClr val="tx1"/>
                </a:solidFill>
                <a:latin typeface="+mn-lt"/>
                <a:ea typeface="+mn-ea"/>
                <a:cs typeface="+mn-cs"/>
              </a:rPr>
              <a:t>améliorer</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réponse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crise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mais</a:t>
            </a:r>
            <a:r>
              <a:rPr lang="en-US" sz="1200" kern="1200" dirty="0">
                <a:solidFill>
                  <a:schemeClr val="tx1"/>
                </a:solidFill>
                <a:latin typeface="+mn-lt"/>
                <a:ea typeface="+mn-ea"/>
                <a:cs typeface="+mn-cs"/>
              </a:rPr>
              <a:t> le </a:t>
            </a:r>
            <a:r>
              <a:rPr lang="en-US" sz="1200" kern="1200" dirty="0" err="1">
                <a:solidFill>
                  <a:schemeClr val="tx1"/>
                </a:solidFill>
                <a:latin typeface="+mn-lt"/>
                <a:ea typeface="+mn-ea"/>
                <a:cs typeface="+mn-cs"/>
              </a:rPr>
              <a:t>système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saturé</a:t>
            </a:r>
            <a:r>
              <a:rPr lang="en-US" sz="1200" kern="1200" dirty="0">
                <a:solidFill>
                  <a:schemeClr val="tx1"/>
                </a:solidFill>
                <a:latin typeface="+mn-lt"/>
                <a:ea typeface="+mn-ea"/>
                <a:cs typeface="+mn-cs"/>
              </a:rPr>
              <a:t> du fait de la </a:t>
            </a:r>
            <a:r>
              <a:rPr lang="en-US" sz="1200" kern="1200" dirty="0" err="1">
                <a:solidFill>
                  <a:schemeClr val="tx1"/>
                </a:solidFill>
                <a:latin typeface="+mn-lt"/>
                <a:ea typeface="+mn-ea"/>
                <a:cs typeface="+mn-cs"/>
              </a:rPr>
              <a:t>demande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surtout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dans</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lieux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où</a:t>
            </a:r>
            <a:r>
              <a:rPr lang="en-US" sz="1200" kern="1200" dirty="0">
                <a:solidFill>
                  <a:schemeClr val="tx1"/>
                </a:solidFill>
                <a:latin typeface="+mn-lt"/>
                <a:ea typeface="+mn-ea"/>
                <a:cs typeface="+mn-cs"/>
              </a:rPr>
              <a:t> les migrants se </a:t>
            </a:r>
            <a:r>
              <a:rPr lang="en-US" sz="1200" kern="1200" dirty="0" err="1">
                <a:solidFill>
                  <a:schemeClr val="tx1"/>
                </a:solidFill>
                <a:latin typeface="+mn-lt"/>
                <a:ea typeface="+mn-ea"/>
                <a:cs typeface="+mn-cs"/>
              </a:rPr>
              <a:t>rassemblent</a:t>
            </a:r>
            <a:r>
              <a:rPr lang="en-US" sz="1200" kern="1200" dirty="0">
                <a:solidFill>
                  <a:schemeClr val="tx1"/>
                </a:solidFill>
                <a:latin typeface="+mn-lt"/>
                <a:ea typeface="+mn-ea"/>
                <a:cs typeface="+mn-cs"/>
              </a:rPr>
              <a:t>. </a:t>
            </a:r>
          </a:p>
          <a:p>
            <a:pPr marL="353358" indent="-353358">
              <a:buFont typeface="Arial" panose="020B0604020202020204" pitchFamily="34" charset="0"/>
              <a:buChar char="•"/>
            </a:pPr>
            <a:r>
              <a:rPr lang="en-US" sz="1200" kern="1200" dirty="0">
                <a:solidFill>
                  <a:schemeClr val="tx1"/>
                </a:solidFill>
                <a:latin typeface="+mn-lt"/>
                <a:ea typeface="+mn-ea"/>
                <a:cs typeface="+mn-cs"/>
              </a:rPr>
              <a:t>Les migrants </a:t>
            </a:r>
            <a:r>
              <a:rPr lang="en-US" sz="1200" kern="1200" dirty="0" err="1">
                <a:solidFill>
                  <a:schemeClr val="tx1"/>
                </a:solidFill>
                <a:latin typeface="+mn-lt"/>
                <a:ea typeface="+mn-ea"/>
                <a:cs typeface="+mn-cs"/>
              </a:rPr>
              <a:t>arrivent</a:t>
            </a:r>
            <a:r>
              <a:rPr lang="en-US" sz="1200" kern="1200" dirty="0">
                <a:solidFill>
                  <a:schemeClr val="tx1"/>
                </a:solidFill>
                <a:latin typeface="+mn-lt"/>
                <a:ea typeface="+mn-ea"/>
                <a:cs typeface="+mn-cs"/>
              </a:rPr>
              <a:t> mal-en-point. Beaucoup </a:t>
            </a:r>
            <a:r>
              <a:rPr lang="en-US" sz="1200" kern="1200" dirty="0" err="1">
                <a:solidFill>
                  <a:schemeClr val="tx1"/>
                </a:solidFill>
                <a:latin typeface="+mn-lt"/>
                <a:ea typeface="+mn-ea"/>
                <a:cs typeface="+mn-cs"/>
              </a:rPr>
              <a:t>sont</a:t>
            </a:r>
            <a:r>
              <a:rPr lang="en-US" sz="1200" kern="1200" dirty="0">
                <a:solidFill>
                  <a:schemeClr val="tx1"/>
                </a:solidFill>
                <a:latin typeface="+mn-lt"/>
                <a:ea typeface="+mn-ea"/>
                <a:cs typeface="+mn-cs"/>
              </a:rPr>
              <a:t> en </a:t>
            </a:r>
            <a:r>
              <a:rPr lang="en-US" sz="1200" kern="1200" dirty="0" err="1">
                <a:solidFill>
                  <a:schemeClr val="tx1"/>
                </a:solidFill>
                <a:latin typeface="+mn-lt"/>
                <a:ea typeface="+mn-ea"/>
                <a:cs typeface="+mn-cs"/>
              </a:rPr>
              <a:t>mauvais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état</a:t>
            </a:r>
            <a:r>
              <a:rPr lang="en-US" sz="1200" kern="1200" dirty="0">
                <a:solidFill>
                  <a:schemeClr val="tx1"/>
                </a:solidFill>
                <a:latin typeface="+mn-lt"/>
                <a:ea typeface="+mn-ea"/>
                <a:cs typeface="+mn-cs"/>
              </a:rPr>
              <a:t> de santé </a:t>
            </a:r>
            <a:r>
              <a:rPr lang="en-US" sz="1200" kern="1200" dirty="0" err="1">
                <a:solidFill>
                  <a:schemeClr val="tx1"/>
                </a:solidFill>
                <a:latin typeface="+mn-lt"/>
                <a:ea typeface="+mn-ea"/>
                <a:cs typeface="+mn-cs"/>
              </a:rPr>
              <a:t>chronique</a:t>
            </a:r>
            <a:r>
              <a:rPr lang="en-US" sz="1200" kern="1200" dirty="0">
                <a:solidFill>
                  <a:schemeClr val="tx1"/>
                </a:solidFill>
                <a:latin typeface="+mn-lt"/>
                <a:ea typeface="+mn-ea"/>
                <a:cs typeface="+mn-cs"/>
              </a:rPr>
              <a:t> du fait de </a:t>
            </a:r>
            <a:r>
              <a:rPr lang="en-US" sz="1200" kern="1200" dirty="0" err="1">
                <a:solidFill>
                  <a:schemeClr val="tx1"/>
                </a:solidFill>
                <a:latin typeface="+mn-lt"/>
                <a:ea typeface="+mn-ea"/>
                <a:cs typeface="+mn-cs"/>
              </a:rPr>
              <a:t>l'effondrement</a:t>
            </a:r>
            <a:r>
              <a:rPr lang="en-US" sz="1200" kern="1200" dirty="0">
                <a:solidFill>
                  <a:schemeClr val="tx1"/>
                </a:solidFill>
                <a:latin typeface="+mn-lt"/>
                <a:ea typeface="+mn-ea"/>
                <a:cs typeface="+mn-cs"/>
              </a:rPr>
              <a:t> des services au Venezuela,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qui </a:t>
            </a:r>
            <a:r>
              <a:rPr lang="en-US" sz="1200" kern="1200" dirty="0" err="1">
                <a:solidFill>
                  <a:schemeClr val="tx1"/>
                </a:solidFill>
                <a:latin typeface="+mn-lt"/>
                <a:ea typeface="+mn-ea"/>
                <a:cs typeface="+mn-cs"/>
              </a:rPr>
              <a:t>est</a:t>
            </a:r>
            <a:r>
              <a:rPr lang="en-US" sz="1200" kern="1200" dirty="0">
                <a:solidFill>
                  <a:schemeClr val="tx1"/>
                </a:solidFill>
                <a:latin typeface="+mn-lt"/>
                <a:ea typeface="+mn-ea"/>
                <a:cs typeface="+mn-cs"/>
              </a:rPr>
              <a:t> encore </a:t>
            </a:r>
            <a:r>
              <a:rPr lang="en-US" sz="1200" kern="1200" dirty="0" err="1">
                <a:solidFill>
                  <a:schemeClr val="tx1"/>
                </a:solidFill>
                <a:latin typeface="+mn-lt"/>
                <a:ea typeface="+mn-ea"/>
                <a:cs typeface="+mn-cs"/>
              </a:rPr>
              <a:t>aggravé</a:t>
            </a:r>
            <a:r>
              <a:rPr lang="en-US" sz="1200" kern="1200" dirty="0">
                <a:solidFill>
                  <a:schemeClr val="tx1"/>
                </a:solidFill>
                <a:latin typeface="+mn-lt"/>
                <a:ea typeface="+mn-ea"/>
                <a:cs typeface="+mn-cs"/>
              </a:rPr>
              <a:t> par les </a:t>
            </a:r>
            <a:r>
              <a:rPr lang="en-US" sz="1200" kern="1200" dirty="0" err="1">
                <a:solidFill>
                  <a:schemeClr val="tx1"/>
                </a:solidFill>
                <a:latin typeface="+mn-lt"/>
                <a:ea typeface="+mn-ea"/>
                <a:cs typeface="+mn-cs"/>
              </a:rPr>
              <a:t>besoins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sanitaires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aigus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découlant</a:t>
            </a:r>
            <a:r>
              <a:rPr lang="en-US" sz="1200" kern="1200" dirty="0">
                <a:solidFill>
                  <a:schemeClr val="tx1"/>
                </a:solidFill>
                <a:latin typeface="+mn-lt"/>
                <a:ea typeface="+mn-ea"/>
                <a:cs typeface="+mn-cs"/>
              </a:rPr>
              <a:t> du voyage</a:t>
            </a:r>
          </a:p>
          <a:p>
            <a:pPr marL="0" indent="0">
              <a:buFont typeface="Arial" panose="020B0604020202020204" pitchFamily="34" charset="0"/>
              <a:buNone/>
            </a:pPr>
            <a:endParaRPr lang="en-US" sz="1000" dirty="0"/>
          </a:p>
          <a:p>
            <a:pPr marL="171450" indent="-171450">
              <a:buFont typeface="Arial" panose="020B0604020202020204" pitchFamily="34" charset="0"/>
              <a:buChar char="•"/>
            </a:pPr>
            <a:r>
              <a:rPr lang="en-US" sz="1200" kern="1200" dirty="0" err="1">
                <a:solidFill>
                  <a:schemeClr val="tx1"/>
                </a:solidFill>
                <a:latin typeface="+mn-lt"/>
                <a:ea typeface="+mn-ea"/>
                <a:cs typeface="+mn-cs"/>
              </a:rPr>
              <a:t>Réponse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intégrée</a:t>
            </a:r>
            <a:r>
              <a:rPr lang="en-US" sz="1200" kern="1200" dirty="0">
                <a:solidFill>
                  <a:schemeClr val="tx1"/>
                </a:solidFill>
                <a:latin typeface="+mn-lt"/>
                <a:ea typeface="+mn-ea"/>
                <a:cs typeface="+mn-cs"/>
              </a:rPr>
              <a:t> de CARE </a:t>
            </a:r>
            <a:r>
              <a:rPr lang="en-US" sz="1200" kern="1200" dirty="0" err="1">
                <a:solidFill>
                  <a:schemeClr val="tx1"/>
                </a:solidFill>
                <a:latin typeface="+mn-lt"/>
                <a:ea typeface="+mn-ea"/>
                <a:cs typeface="+mn-cs"/>
              </a:rPr>
              <a:t>Équateur</a:t>
            </a:r>
            <a:r>
              <a:rPr lang="en-US" sz="1200" kern="1200" dirty="0">
                <a:solidFill>
                  <a:schemeClr val="tx1"/>
                </a:solidFill>
                <a:latin typeface="+mn-lt"/>
                <a:ea typeface="+mn-ea"/>
                <a:cs typeface="+mn-cs"/>
              </a:rPr>
              <a:t> avec un </a:t>
            </a:r>
            <a:r>
              <a:rPr lang="en-US" sz="1200" kern="1200" dirty="0" err="1">
                <a:solidFill>
                  <a:schemeClr val="tx1"/>
                </a:solidFill>
                <a:latin typeface="+mn-lt"/>
                <a:ea typeface="+mn-ea"/>
                <a:cs typeface="+mn-cs"/>
              </a:rPr>
              <a:t>dispositif</a:t>
            </a:r>
            <a:r>
              <a:rPr lang="en-US" sz="1200" kern="1200" dirty="0">
                <a:solidFill>
                  <a:schemeClr val="tx1"/>
                </a:solidFill>
                <a:latin typeface="+mn-lt"/>
                <a:ea typeface="+mn-ea"/>
                <a:cs typeface="+mn-cs"/>
              </a:rPr>
              <a:t> de protection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l'œuvre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dans</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secteurs</a:t>
            </a:r>
            <a:r>
              <a:rPr lang="en-US" sz="1200" kern="1200" dirty="0">
                <a:solidFill>
                  <a:schemeClr val="tx1"/>
                </a:solidFill>
                <a:latin typeface="+mn-lt"/>
                <a:ea typeface="+mn-ea"/>
                <a:cs typeface="+mn-cs"/>
              </a:rPr>
              <a:t> de la </a:t>
            </a:r>
            <a:r>
              <a:rPr lang="en-US" sz="1200" kern="1200" dirty="0" err="1">
                <a:solidFill>
                  <a:schemeClr val="tx1"/>
                </a:solidFill>
                <a:latin typeface="+mn-lt"/>
                <a:ea typeface="+mn-ea"/>
                <a:cs typeface="+mn-cs"/>
              </a:rPr>
              <a:t>sécurité</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l'hébergement</a:t>
            </a:r>
            <a:r>
              <a:rPr lang="en-US" sz="1200" kern="1200" dirty="0">
                <a:solidFill>
                  <a:schemeClr val="tx1"/>
                </a:solidFill>
                <a:latin typeface="+mn-lt"/>
                <a:ea typeface="+mn-ea"/>
                <a:cs typeface="+mn-cs"/>
              </a:rPr>
              <a:t>, de WASH et des </a:t>
            </a:r>
            <a:r>
              <a:rPr lang="en-US" sz="1200" kern="1200" dirty="0" err="1">
                <a:solidFill>
                  <a:schemeClr val="tx1"/>
                </a:solidFill>
                <a:latin typeface="+mn-lt"/>
                <a:ea typeface="+mn-ea"/>
                <a:cs typeface="+mn-cs"/>
              </a:rPr>
              <a:t>besoins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essentiels</a:t>
            </a:r>
            <a:r>
              <a:rPr lang="en-US" sz="1200" kern="1200" dirty="0">
                <a:solidFill>
                  <a:schemeClr val="tx1"/>
                </a:solidFill>
                <a:latin typeface="+mn-lt"/>
                <a:ea typeface="+mn-ea"/>
                <a:cs typeface="+mn-cs"/>
              </a:rPr>
              <a:t> grâce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transferts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monétaires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polyvalents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des coupons </a:t>
            </a:r>
            <a:r>
              <a:rPr lang="en-US" sz="1200" kern="1200" dirty="0" err="1">
                <a:solidFill>
                  <a:schemeClr val="tx1"/>
                </a:solidFill>
                <a:latin typeface="+mn-lt"/>
                <a:ea typeface="+mn-ea"/>
                <a:cs typeface="+mn-cs"/>
              </a:rPr>
              <a:t>depuis</a:t>
            </a:r>
            <a:r>
              <a:rPr lang="en-US" sz="1200" kern="1200" dirty="0">
                <a:solidFill>
                  <a:schemeClr val="tx1"/>
                </a:solidFill>
                <a:latin typeface="+mn-lt"/>
                <a:ea typeface="+mn-ea"/>
                <a:cs typeface="+mn-cs"/>
              </a:rPr>
              <a:t> 2018. </a:t>
            </a:r>
            <a:r>
              <a:rPr lang="en-US" sz="1200" kern="1200" dirty="0" err="1">
                <a:solidFill>
                  <a:schemeClr val="tx1"/>
                </a:solidFill>
                <a:latin typeface="+mn-lt"/>
                <a:ea typeface="+mn-ea"/>
                <a:cs typeface="+mn-cs"/>
              </a:rPr>
              <a:t>Mais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mesure</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l'évolution</a:t>
            </a:r>
            <a:r>
              <a:rPr lang="en-US" sz="1200" kern="1200" dirty="0">
                <a:solidFill>
                  <a:schemeClr val="tx1"/>
                </a:solidFill>
                <a:latin typeface="+mn-lt"/>
                <a:ea typeface="+mn-ea"/>
                <a:cs typeface="+mn-cs"/>
              </a:rPr>
              <a:t> de la </a:t>
            </a:r>
            <a:r>
              <a:rPr lang="en-US" sz="1200" kern="1200" dirty="0" err="1">
                <a:solidFill>
                  <a:schemeClr val="tx1"/>
                </a:solidFill>
                <a:latin typeface="+mn-lt"/>
                <a:ea typeface="+mn-ea"/>
                <a:cs typeface="+mn-cs"/>
              </a:rPr>
              <a:t>crise</a:t>
            </a:r>
            <a:r>
              <a:rPr lang="en-US" sz="1200" kern="1200" dirty="0">
                <a:solidFill>
                  <a:schemeClr val="tx1"/>
                </a:solidFill>
                <a:latin typeface="+mn-lt"/>
                <a:ea typeface="+mn-ea"/>
                <a:cs typeface="+mn-cs"/>
              </a:rPr>
              <a:t>, nous </a:t>
            </a:r>
            <a:r>
              <a:rPr lang="en-US" sz="1200" kern="1200" dirty="0" err="1">
                <a:solidFill>
                  <a:schemeClr val="tx1"/>
                </a:solidFill>
                <a:latin typeface="+mn-lt"/>
                <a:ea typeface="+mn-ea"/>
                <a:cs typeface="+mn-cs"/>
              </a:rPr>
              <a:t>devons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vraiment</a:t>
            </a:r>
            <a:r>
              <a:rPr lang="en-US" sz="1200" kern="1200" dirty="0">
                <a:solidFill>
                  <a:schemeClr val="tx1"/>
                </a:solidFill>
                <a:latin typeface="+mn-lt"/>
                <a:ea typeface="+mn-ea"/>
                <a:cs typeface="+mn-cs"/>
              </a:rPr>
              <a:t> nous </a:t>
            </a:r>
            <a:r>
              <a:rPr lang="en-US" sz="1200" kern="1200" dirty="0" err="1">
                <a:solidFill>
                  <a:schemeClr val="tx1"/>
                </a:solidFill>
                <a:latin typeface="+mn-lt"/>
                <a:ea typeface="+mn-ea"/>
                <a:cs typeface="+mn-cs"/>
              </a:rPr>
              <a:t>occuper</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certains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besoins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pressants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nous ne </a:t>
            </a:r>
            <a:r>
              <a:rPr lang="en-US" sz="1200" kern="1200" dirty="0" err="1">
                <a:solidFill>
                  <a:schemeClr val="tx1"/>
                </a:solidFill>
                <a:latin typeface="+mn-lt"/>
                <a:ea typeface="+mn-ea"/>
                <a:cs typeface="+mn-cs"/>
              </a:rPr>
              <a:t>considérions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comme</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lacunes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combler</a:t>
            </a:r>
            <a:r>
              <a:rPr lang="en-US" sz="1200" kern="1200" dirty="0">
                <a:solidFill>
                  <a:schemeClr val="tx1"/>
                </a:solidFill>
                <a:latin typeface="+mn-lt"/>
                <a:ea typeface="+mn-ea"/>
                <a:cs typeface="+mn-cs"/>
              </a:rPr>
              <a:t>. </a:t>
            </a:r>
            <a:endParaRPr lang="en-US" sz="1000" dirty="0"/>
          </a:p>
          <a:p>
            <a:pPr marL="353358" indent="-353358">
              <a:buFont typeface="Arial" panose="020B0604020202020204" pitchFamily="34" charset="0"/>
              <a:buChar char="•"/>
            </a:pPr>
            <a:endParaRPr lang="en-US" sz="1000" dirty="0"/>
          </a:p>
          <a:p>
            <a:pPr marL="176679" indent="-176679">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15091-125A-4C47-846F-EF4E6D4628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6990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ltLang="es-EC" sz="1050" dirty="0">
                <a:solidFill>
                  <a:srgbClr val="000000"/>
                </a:solidFill>
                <a:latin typeface="Fira Sans Condensed" panose="020B0503050000020004" pitchFamily="34" charset="77"/>
              </a:rPr>
              <a:t>57 % migrants </a:t>
            </a:r>
            <a:r>
              <a:rPr lang="en-US" altLang="es-EC" sz="1050" dirty="0" err="1">
                <a:solidFill>
                  <a:srgbClr val="000000"/>
                </a:solidFill>
                <a:latin typeface="Fira Sans Condensed" panose="020B0503050000020004" pitchFamily="34" charset="77"/>
              </a:rPr>
              <a:t>ont</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déclaré</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avoir</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besoin</a:t>
            </a:r>
            <a:r>
              <a:rPr lang="en-US" altLang="es-EC" sz="1050" dirty="0">
                <a:solidFill>
                  <a:srgbClr val="000000"/>
                </a:solidFill>
                <a:latin typeface="Fira Sans Condensed" panose="020B0503050000020004" pitchFamily="34" charset="77"/>
              </a:rPr>
              <a:t> de </a:t>
            </a:r>
            <a:r>
              <a:rPr lang="en-US" altLang="es-EC" sz="1050" dirty="0" err="1">
                <a:solidFill>
                  <a:srgbClr val="000000"/>
                </a:solidFill>
                <a:latin typeface="Fira Sans Condensed" panose="020B0503050000020004" pitchFamily="34" charset="77"/>
              </a:rPr>
              <a:t>soins</a:t>
            </a:r>
            <a:r>
              <a:rPr lang="en-US" altLang="es-EC" sz="1050" dirty="0">
                <a:solidFill>
                  <a:srgbClr val="000000"/>
                </a:solidFill>
                <a:latin typeface="Fira Sans Condensed" panose="020B0503050000020004" pitchFamily="34" charset="77"/>
              </a:rPr>
              <a:t> de santé ; 84 % </a:t>
            </a:r>
            <a:r>
              <a:rPr lang="en-US" altLang="es-EC" sz="1050" dirty="0" err="1">
                <a:solidFill>
                  <a:srgbClr val="000000"/>
                </a:solidFill>
                <a:latin typeface="Fira Sans Condensed" panose="020B0503050000020004" pitchFamily="34" charset="77"/>
              </a:rPr>
              <a:t>n'en</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avaient</a:t>
            </a:r>
            <a:r>
              <a:rPr lang="en-US" altLang="es-EC" sz="1050" dirty="0">
                <a:solidFill>
                  <a:srgbClr val="000000"/>
                </a:solidFill>
                <a:latin typeface="Fira Sans Condensed" panose="020B0503050000020004" pitchFamily="34" charset="77"/>
              </a:rPr>
              <a:t> pas encore</a:t>
            </a:r>
            <a:r>
              <a:rPr lang="en-US" altLang="es-EC" sz="1050" baseline="0" dirty="0">
                <a:solidFill>
                  <a:srgbClr val="000000"/>
                </a:solidFill>
                <a:latin typeface="Fira Sans Condensed" panose="020B0503050000020004" pitchFamily="34" charset="77"/>
              </a:rPr>
              <a:t> </a:t>
            </a:r>
            <a:r>
              <a:rPr lang="en-US" altLang="es-EC" sz="1050" baseline="0" dirty="0" err="1">
                <a:solidFill>
                  <a:srgbClr val="000000"/>
                </a:solidFill>
                <a:latin typeface="Fira Sans Condensed" panose="020B0503050000020004" pitchFamily="34" charset="77"/>
              </a:rPr>
              <a:t>reçu</a:t>
            </a:r>
            <a:endParaRPr lang="en-US" altLang="es-EC" sz="1050" baseline="0" dirty="0">
              <a:solidFill>
                <a:srgbClr val="000000"/>
              </a:solidFill>
              <a:latin typeface="Fira Sans Condensed" panose="020B0503050000020004" pitchFamily="34" charset="77"/>
            </a:endParaRPr>
          </a:p>
          <a:p>
            <a:pPr marL="0" indent="0">
              <a:buFont typeface="Arial" panose="020B0604020202020204" pitchFamily="34" charset="0"/>
              <a:buNone/>
            </a:pPr>
            <a:endParaRPr lang="en-US" altLang="es-EC" sz="1050" dirty="0">
              <a:solidFill>
                <a:srgbClr val="000000"/>
              </a:solidFill>
              <a:latin typeface="Fira Sans Condensed" panose="020B0503050000020004" pitchFamily="34" charset="77"/>
            </a:endParaRPr>
          </a:p>
          <a:p>
            <a:pPr marL="342900" indent="-342900">
              <a:buFont typeface="Arial" panose="020B0604020202020204" pitchFamily="34" charset="0"/>
              <a:buChar char="•"/>
            </a:pPr>
            <a:r>
              <a:rPr lang="en-US" altLang="es-EC" sz="1050" dirty="0">
                <a:solidFill>
                  <a:srgbClr val="000000"/>
                </a:solidFill>
                <a:latin typeface="Fira Sans Condensed" panose="020B0503050000020004" pitchFamily="34" charset="77"/>
              </a:rPr>
              <a:t>Les </a:t>
            </a:r>
            <a:r>
              <a:rPr lang="en-US" altLang="es-EC" sz="1050" dirty="0" err="1">
                <a:solidFill>
                  <a:srgbClr val="000000"/>
                </a:solidFill>
                <a:latin typeface="Fira Sans Condensed" panose="020B0503050000020004" pitchFamily="34" charset="77"/>
              </a:rPr>
              <a:t>différences</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étaient</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considérables</a:t>
            </a:r>
            <a:r>
              <a:rPr lang="en-US" altLang="es-EC" sz="1050" dirty="0">
                <a:solidFill>
                  <a:srgbClr val="000000"/>
                </a:solidFill>
                <a:latin typeface="Fira Sans Condensed" panose="020B0503050000020004" pitchFamily="34" charset="77"/>
              </a:rPr>
              <a:t> pour les femmes et les </a:t>
            </a:r>
            <a:r>
              <a:rPr lang="en-US" altLang="es-EC" sz="1050" dirty="0" err="1">
                <a:solidFill>
                  <a:srgbClr val="000000"/>
                </a:solidFill>
                <a:latin typeface="Fira Sans Condensed" panose="020B0503050000020004" pitchFamily="34" charset="77"/>
              </a:rPr>
              <a:t>membres</a:t>
            </a:r>
            <a:r>
              <a:rPr lang="en-US" altLang="es-EC" sz="1050" dirty="0">
                <a:solidFill>
                  <a:srgbClr val="000000"/>
                </a:solidFill>
                <a:latin typeface="Fira Sans Condensed" panose="020B0503050000020004" pitchFamily="34" charset="77"/>
              </a:rPr>
              <a:t> de la </a:t>
            </a:r>
            <a:r>
              <a:rPr lang="en-US" altLang="es-EC" sz="1050" dirty="0" err="1">
                <a:solidFill>
                  <a:srgbClr val="000000"/>
                </a:solidFill>
                <a:latin typeface="Fira Sans Condensed" panose="020B0503050000020004" pitchFamily="34" charset="77"/>
              </a:rPr>
              <a:t>communauté</a:t>
            </a:r>
            <a:r>
              <a:rPr lang="en-US" altLang="es-EC" sz="1050" dirty="0">
                <a:solidFill>
                  <a:srgbClr val="000000"/>
                </a:solidFill>
                <a:latin typeface="Fira Sans Condensed" panose="020B0503050000020004" pitchFamily="34" charset="77"/>
              </a:rPr>
              <a:t> LGBTQI+  </a:t>
            </a:r>
            <a:r>
              <a:rPr lang="en-US" altLang="es-EC" sz="1050" dirty="0" err="1">
                <a:solidFill>
                  <a:srgbClr val="000000"/>
                </a:solidFill>
                <a:latin typeface="Fira Sans Condensed" panose="020B0503050000020004" pitchFamily="34" charset="77"/>
              </a:rPr>
              <a:t>Ils</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signalaient</a:t>
            </a:r>
            <a:r>
              <a:rPr lang="en-US" altLang="es-EC" sz="1050" dirty="0">
                <a:solidFill>
                  <a:srgbClr val="000000"/>
                </a:solidFill>
                <a:latin typeface="Fira Sans Condensed" panose="020B0503050000020004" pitchFamily="34" charset="77"/>
              </a:rPr>
              <a:t> plus </a:t>
            </a:r>
            <a:r>
              <a:rPr lang="en-US" altLang="es-EC" sz="1050" dirty="0" err="1">
                <a:solidFill>
                  <a:srgbClr val="000000"/>
                </a:solidFill>
                <a:latin typeface="Fira Sans Condensed" panose="020B0503050000020004" pitchFamily="34" charset="77"/>
              </a:rPr>
              <a:t>fréquemment</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leur</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besoin</a:t>
            </a:r>
            <a:r>
              <a:rPr lang="en-US" altLang="es-EC" sz="1050" dirty="0">
                <a:solidFill>
                  <a:srgbClr val="000000"/>
                </a:solidFill>
                <a:latin typeface="Fira Sans Condensed" panose="020B0503050000020004" pitchFamily="34" charset="77"/>
              </a:rPr>
              <a:t> des services</a:t>
            </a:r>
          </a:p>
          <a:p>
            <a:pPr marL="0" indent="0">
              <a:buFont typeface="Arial" panose="020B0604020202020204" pitchFamily="34" charset="0"/>
              <a:buNone/>
            </a:pPr>
            <a:endParaRPr lang="en-US" altLang="es-EC" sz="1050" dirty="0">
              <a:solidFill>
                <a:srgbClr val="000000"/>
              </a:solidFill>
              <a:latin typeface="Fira Sans Condensed" panose="020B0503050000020004" pitchFamily="34" charset="77"/>
            </a:endParaRPr>
          </a:p>
          <a:p>
            <a:pPr marL="342900" indent="-342900">
              <a:buFont typeface="Arial" panose="020B0604020202020204" pitchFamily="34" charset="0"/>
              <a:buChar char="•"/>
            </a:pPr>
            <a:r>
              <a:rPr lang="en-US" altLang="es-EC" sz="1050" dirty="0">
                <a:solidFill>
                  <a:srgbClr val="000000"/>
                </a:solidFill>
                <a:latin typeface="Fira Sans Condensed" panose="020B0503050000020004" pitchFamily="34" charset="77"/>
              </a:rPr>
              <a:t>Il y </a:t>
            </a:r>
            <a:r>
              <a:rPr lang="en-US" altLang="es-EC" sz="1050" dirty="0" err="1">
                <a:solidFill>
                  <a:srgbClr val="000000"/>
                </a:solidFill>
                <a:latin typeface="Fira Sans Condensed" panose="020B0503050000020004" pitchFamily="34" charset="77"/>
              </a:rPr>
              <a:t>avait</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une</a:t>
            </a:r>
            <a:r>
              <a:rPr lang="en-US" altLang="es-EC" sz="1050" dirty="0">
                <a:solidFill>
                  <a:srgbClr val="000000"/>
                </a:solidFill>
                <a:latin typeface="Fira Sans Condensed" panose="020B0503050000020004" pitchFamily="34" charset="77"/>
              </a:rPr>
              <a:t> bonne </a:t>
            </a:r>
            <a:r>
              <a:rPr lang="en-US" altLang="es-EC" sz="1050" dirty="0" err="1">
                <a:solidFill>
                  <a:srgbClr val="000000"/>
                </a:solidFill>
                <a:latin typeface="Fira Sans Condensed" panose="020B0503050000020004" pitchFamily="34" charset="77"/>
              </a:rPr>
              <a:t>connaissance</a:t>
            </a:r>
            <a:r>
              <a:rPr lang="en-US" altLang="es-EC" sz="1050" dirty="0">
                <a:solidFill>
                  <a:srgbClr val="000000"/>
                </a:solidFill>
                <a:latin typeface="Fira Sans Condensed" panose="020B0503050000020004" pitchFamily="34" charset="77"/>
              </a:rPr>
              <a:t> de la contraception </a:t>
            </a:r>
            <a:r>
              <a:rPr lang="en-US" altLang="es-EC" sz="1050" dirty="0" err="1">
                <a:solidFill>
                  <a:srgbClr val="000000"/>
                </a:solidFill>
                <a:latin typeface="Fira Sans Condensed" panose="020B0503050000020004" pitchFamily="34" charset="77"/>
              </a:rPr>
              <a:t>dans</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l'ensemble</a:t>
            </a:r>
            <a:r>
              <a:rPr lang="en-US" altLang="es-EC" sz="1050" dirty="0">
                <a:solidFill>
                  <a:srgbClr val="000000"/>
                </a:solidFill>
                <a:latin typeface="Fira Sans Condensed" panose="020B0503050000020004" pitchFamily="34" charset="77"/>
              </a:rPr>
              <a:t> du </a:t>
            </a:r>
            <a:r>
              <a:rPr lang="en-US" altLang="es-EC" sz="1050" dirty="0" err="1">
                <a:solidFill>
                  <a:srgbClr val="000000"/>
                </a:solidFill>
                <a:latin typeface="Fira Sans Condensed" panose="020B0503050000020004" pitchFamily="34" charset="77"/>
              </a:rPr>
              <a:t>groupe</a:t>
            </a:r>
            <a:r>
              <a:rPr lang="en-US" altLang="es-EC" sz="1050" dirty="0">
                <a:solidFill>
                  <a:srgbClr val="000000"/>
                </a:solidFill>
                <a:latin typeface="Fira Sans Condensed" panose="020B0503050000020004" pitchFamily="34" charset="77"/>
              </a:rPr>
              <a:t> ; </a:t>
            </a:r>
            <a:r>
              <a:rPr lang="en-US" altLang="es-EC" sz="1050" dirty="0" err="1">
                <a:solidFill>
                  <a:srgbClr val="000000"/>
                </a:solidFill>
                <a:latin typeface="Fira Sans Condensed" panose="020B0503050000020004" pitchFamily="34" charset="77"/>
              </a:rPr>
              <a:t>mais</a:t>
            </a:r>
            <a:r>
              <a:rPr lang="en-US" altLang="es-EC" sz="1050" dirty="0">
                <a:solidFill>
                  <a:srgbClr val="000000"/>
                </a:solidFill>
                <a:latin typeface="Fira Sans Condensed" panose="020B0503050000020004" pitchFamily="34" charset="77"/>
              </a:rPr>
              <a:t> le </a:t>
            </a:r>
            <a:r>
              <a:rPr lang="en-US" altLang="es-EC" sz="1050" dirty="0" err="1">
                <a:solidFill>
                  <a:srgbClr val="000000"/>
                </a:solidFill>
                <a:latin typeface="Fira Sans Condensed" panose="020B0503050000020004" pitchFamily="34" charset="77"/>
              </a:rPr>
              <a:t>niveau</a:t>
            </a:r>
            <a:r>
              <a:rPr lang="en-US" altLang="es-EC" sz="1050" dirty="0">
                <a:solidFill>
                  <a:srgbClr val="000000"/>
                </a:solidFill>
                <a:latin typeface="Fira Sans Condensed" panose="020B0503050000020004" pitchFamily="34" charset="77"/>
              </a:rPr>
              <a:t> de </a:t>
            </a:r>
            <a:r>
              <a:rPr lang="en-US" altLang="es-EC" sz="1050" dirty="0" err="1">
                <a:solidFill>
                  <a:srgbClr val="000000"/>
                </a:solidFill>
                <a:latin typeface="Fira Sans Condensed" panose="020B0503050000020004" pitchFamily="34" charset="77"/>
              </a:rPr>
              <a:t>compréhension</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était</a:t>
            </a:r>
            <a:r>
              <a:rPr lang="en-US" altLang="es-EC" sz="1050" dirty="0">
                <a:solidFill>
                  <a:srgbClr val="000000"/>
                </a:solidFill>
                <a:latin typeface="Fira Sans Condensed" panose="020B0503050000020004" pitchFamily="34" charset="77"/>
              </a:rPr>
              <a:t> </a:t>
            </a:r>
            <a:r>
              <a:rPr lang="en-US" altLang="es-EC" sz="1050" dirty="0" err="1">
                <a:solidFill>
                  <a:srgbClr val="000000"/>
                </a:solidFill>
                <a:latin typeface="Fira Sans Condensed" panose="020B0503050000020004" pitchFamily="34" charset="77"/>
              </a:rPr>
              <a:t>bien</a:t>
            </a:r>
            <a:r>
              <a:rPr lang="en-US" altLang="es-EC" sz="1050" dirty="0">
                <a:solidFill>
                  <a:srgbClr val="000000"/>
                </a:solidFill>
                <a:latin typeface="Fira Sans Condensed" panose="020B0503050000020004" pitchFamily="34" charset="77"/>
              </a:rPr>
              <a:t> plus </a:t>
            </a:r>
            <a:r>
              <a:rPr lang="en-US" altLang="es-EC" sz="1050" dirty="0" err="1">
                <a:solidFill>
                  <a:srgbClr val="000000"/>
                </a:solidFill>
                <a:latin typeface="Fira Sans Condensed" panose="020B0503050000020004" pitchFamily="34" charset="77"/>
              </a:rPr>
              <a:t>faible</a:t>
            </a:r>
            <a:r>
              <a:rPr lang="en-US" altLang="es-EC" sz="1050" dirty="0">
                <a:solidFill>
                  <a:srgbClr val="000000"/>
                </a:solidFill>
                <a:latin typeface="Fira Sans Condensed" panose="020B0503050000020004" pitchFamily="34" charset="77"/>
              </a:rPr>
              <a:t> chez les adolescents</a:t>
            </a:r>
          </a:p>
          <a:p>
            <a:pPr marL="342900" indent="-342900">
              <a:buFont typeface="Arial" panose="020B0604020202020204" pitchFamily="34" charset="0"/>
              <a:buChar char="•"/>
            </a:pPr>
            <a:r>
              <a:rPr lang="en-US" altLang="es-EC" sz="1050" dirty="0">
                <a:solidFill>
                  <a:srgbClr val="000000"/>
                </a:solidFill>
                <a:latin typeface="Fira Sans Condensed" panose="020B0503050000020004" pitchFamily="34" charset="77"/>
              </a:rPr>
              <a:t>		</a:t>
            </a:r>
          </a:p>
          <a:p>
            <a:pPr marL="342900" indent="-342900">
              <a:buFont typeface="Arial" panose="020B0604020202020204" pitchFamily="34" charset="0"/>
              <a:buChar char="•"/>
            </a:pPr>
            <a:r>
              <a:rPr lang="en-US" sz="1200" kern="1200" dirty="0" err="1">
                <a:solidFill>
                  <a:schemeClr val="tx1"/>
                </a:solidFill>
                <a:latin typeface="+mn-lt"/>
                <a:ea typeface="+mn-ea"/>
                <a:cs typeface="+mn-cs"/>
              </a:rPr>
              <a:t>Malgré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cette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compréhension</a:t>
            </a:r>
            <a:r>
              <a:rPr lang="en-US" sz="1200" kern="1200" dirty="0">
                <a:solidFill>
                  <a:schemeClr val="tx1"/>
                </a:solidFill>
                <a:latin typeface="+mn-lt"/>
                <a:ea typeface="+mn-ea"/>
                <a:cs typeface="+mn-cs"/>
              </a:rPr>
              <a:t>, plus de la </a:t>
            </a:r>
            <a:r>
              <a:rPr lang="en-US" sz="1200" kern="1200" dirty="0" err="1">
                <a:solidFill>
                  <a:schemeClr val="tx1"/>
                </a:solidFill>
                <a:latin typeface="+mn-lt"/>
                <a:ea typeface="+mn-ea"/>
                <a:cs typeface="+mn-cs"/>
              </a:rPr>
              <a:t>moitié</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hommes</a:t>
            </a:r>
            <a:r>
              <a:rPr lang="en-US" sz="1200" kern="1200" dirty="0">
                <a:solidFill>
                  <a:schemeClr val="tx1"/>
                </a:solidFill>
                <a:latin typeface="+mn-lt"/>
                <a:ea typeface="+mn-ea"/>
                <a:cs typeface="+mn-cs"/>
              </a:rPr>
              <a:t> et des femmes </a:t>
            </a:r>
            <a:r>
              <a:rPr lang="en-US" sz="1200" kern="1200" dirty="0" err="1">
                <a:solidFill>
                  <a:schemeClr val="tx1"/>
                </a:solidFill>
                <a:latin typeface="+mn-lt"/>
                <a:ea typeface="+mn-ea"/>
                <a:cs typeface="+mn-cs"/>
              </a:rPr>
              <a:t>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déclaré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qu'ils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n'avaient</a:t>
            </a:r>
            <a:r>
              <a:rPr lang="en-US" sz="1200" kern="1200" dirty="0">
                <a:solidFill>
                  <a:schemeClr val="tx1"/>
                </a:solidFill>
                <a:latin typeface="+mn-lt"/>
                <a:ea typeface="+mn-ea"/>
                <a:cs typeface="+mn-cs"/>
              </a:rPr>
              <a:t> pas </a:t>
            </a:r>
            <a:r>
              <a:rPr lang="en-US" sz="1200" kern="1200" dirty="0" err="1">
                <a:solidFill>
                  <a:schemeClr val="tx1"/>
                </a:solidFill>
                <a:latin typeface="+mn-lt"/>
                <a:ea typeface="+mn-ea"/>
                <a:cs typeface="+mn-cs"/>
              </a:rPr>
              <a:t>accès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la contraception ; quant aux </a:t>
            </a:r>
            <a:r>
              <a:rPr lang="en-US" sz="1200" kern="1200" dirty="0" err="1">
                <a:solidFill>
                  <a:schemeClr val="tx1"/>
                </a:solidFill>
                <a:latin typeface="+mn-lt"/>
                <a:ea typeface="+mn-ea"/>
                <a:cs typeface="+mn-cs"/>
              </a:rPr>
              <a:t>personnes</a:t>
            </a:r>
            <a:r>
              <a:rPr lang="en-US" sz="1200" kern="1200" dirty="0">
                <a:solidFill>
                  <a:schemeClr val="tx1"/>
                </a:solidFill>
                <a:latin typeface="+mn-lt"/>
                <a:ea typeface="+mn-ea"/>
                <a:cs typeface="+mn-cs"/>
              </a:rPr>
              <a:t> LGBTQI+ </a:t>
            </a:r>
            <a:r>
              <a:rPr lang="en-US" sz="1200" kern="1200" dirty="0" err="1">
                <a:solidFill>
                  <a:schemeClr val="tx1"/>
                </a:solidFill>
                <a:latin typeface="+mn-lt"/>
                <a:ea typeface="+mn-ea"/>
                <a:cs typeface="+mn-cs"/>
              </a:rPr>
              <a:t>il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était</a:t>
            </a:r>
            <a:r>
              <a:rPr lang="en-US" sz="1200" kern="1200" dirty="0">
                <a:solidFill>
                  <a:schemeClr val="tx1"/>
                </a:solidFill>
                <a:latin typeface="+mn-lt"/>
                <a:ea typeface="+mn-ea"/>
                <a:cs typeface="+mn-cs"/>
              </a:rPr>
              <a:t> encore </a:t>
            </a:r>
            <a:r>
              <a:rPr lang="en-US" sz="1200" kern="1200" dirty="0" err="1">
                <a:solidFill>
                  <a:schemeClr val="tx1"/>
                </a:solidFill>
                <a:latin typeface="+mn-lt"/>
                <a:ea typeface="+mn-ea"/>
                <a:cs typeface="+mn-cs"/>
              </a:rPr>
              <a:t>moins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sûr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qu'ils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aient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accès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contraceptifs</a:t>
            </a:r>
            <a:r>
              <a:rPr lang="en-US" sz="1200" kern="1200" dirty="0">
                <a:solidFill>
                  <a:schemeClr val="tx1"/>
                </a:solidFill>
                <a:latin typeface="+mn-lt"/>
                <a:ea typeface="+mn-ea"/>
                <a:cs typeface="+mn-cs"/>
              </a:rPr>
              <a:t>.</a:t>
            </a:r>
          </a:p>
          <a:p>
            <a:pPr marL="342900" indent="-342900">
              <a:buFont typeface="Arial" panose="020B0604020202020204" pitchFamily="34" charset="0"/>
              <a:buChar char="•"/>
            </a:pPr>
            <a:endParaRPr lang="en-US" sz="1050" dirty="0">
              <a:solidFill>
                <a:srgbClr val="000000"/>
              </a:solidFill>
              <a:latin typeface="Fira Sans Condensed" panose="020B0503050000020004" pitchFamily="34" charset="77"/>
            </a:endParaRPr>
          </a:p>
          <a:p>
            <a:pPr marL="342900" indent="-342900">
              <a:buFont typeface="Arial" panose="020B0604020202020204" pitchFamily="34" charset="0"/>
              <a:buChar char="•"/>
            </a:pPr>
            <a:r>
              <a:rPr lang="en-US" sz="1200" kern="1200" dirty="0">
                <a:solidFill>
                  <a:schemeClr val="tx1"/>
                </a:solidFill>
                <a:latin typeface="+mn-lt"/>
                <a:ea typeface="+mn-ea"/>
                <a:cs typeface="+mn-cs"/>
              </a:rPr>
              <a:t>En </a:t>
            </a:r>
            <a:r>
              <a:rPr lang="en-US" sz="1200" kern="1200" dirty="0" err="1">
                <a:solidFill>
                  <a:schemeClr val="tx1"/>
                </a:solidFill>
                <a:latin typeface="+mn-lt"/>
                <a:ea typeface="+mn-ea"/>
                <a:cs typeface="+mn-cs"/>
              </a:rPr>
              <a:t>recherchant</a:t>
            </a:r>
            <a:r>
              <a:rPr lang="en-US" sz="1200" kern="1200" dirty="0">
                <a:solidFill>
                  <a:schemeClr val="tx1"/>
                </a:solidFill>
                <a:latin typeface="+mn-lt"/>
                <a:ea typeface="+mn-ea"/>
                <a:cs typeface="+mn-cs"/>
              </a:rPr>
              <a:t> les raisons de </a:t>
            </a:r>
            <a:r>
              <a:rPr lang="en-US" sz="1200" kern="1200" dirty="0" err="1">
                <a:solidFill>
                  <a:schemeClr val="tx1"/>
                </a:solidFill>
                <a:latin typeface="+mn-lt"/>
                <a:ea typeface="+mn-ea"/>
                <a:cs typeface="+mn-cs"/>
              </a:rPr>
              <a:t>cette</a:t>
            </a:r>
            <a:r>
              <a:rPr lang="en-US" sz="1200" kern="1200" dirty="0">
                <a:solidFill>
                  <a:schemeClr val="tx1"/>
                </a:solidFill>
                <a:latin typeface="+mn-lt"/>
                <a:ea typeface="+mn-ea"/>
                <a:cs typeface="+mn-cs"/>
              </a:rPr>
              <a:t> situation de santé, </a:t>
            </a:r>
            <a:r>
              <a:rPr lang="en-US" sz="1200" kern="1200" dirty="0" err="1">
                <a:solidFill>
                  <a:schemeClr val="tx1"/>
                </a:solidFill>
                <a:latin typeface="+mn-lt"/>
                <a:ea typeface="+mn-ea"/>
                <a:cs typeface="+mn-cs"/>
              </a:rPr>
              <a:t>voici</a:t>
            </a:r>
            <a:r>
              <a:rPr lang="en-US" sz="1200" kern="1200" dirty="0">
                <a:solidFill>
                  <a:schemeClr val="tx1"/>
                </a:solidFill>
                <a:latin typeface="+mn-lt"/>
                <a:ea typeface="+mn-ea"/>
                <a:cs typeface="+mn-cs"/>
              </a:rPr>
              <a:t> les obstacles aux </a:t>
            </a:r>
            <a:r>
              <a:rPr lang="en-US" sz="1200" kern="1200" dirty="0" err="1">
                <a:solidFill>
                  <a:schemeClr val="tx1"/>
                </a:solidFill>
                <a:latin typeface="+mn-lt"/>
                <a:ea typeface="+mn-ea"/>
                <a:cs typeface="+mn-cs"/>
              </a:rPr>
              <a:t>comportements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favorisant</a:t>
            </a:r>
            <a:r>
              <a:rPr lang="en-US" sz="1200" kern="1200" dirty="0">
                <a:solidFill>
                  <a:schemeClr val="tx1"/>
                </a:solidFill>
                <a:latin typeface="+mn-lt"/>
                <a:ea typeface="+mn-ea"/>
                <a:cs typeface="+mn-cs"/>
              </a:rPr>
              <a:t> la santé : </a:t>
            </a:r>
          </a:p>
          <a:p>
            <a:pPr marL="342900" indent="-342900">
              <a:buFont typeface="Arial" panose="020B0604020202020204" pitchFamily="34" charset="0"/>
              <a:buChar char="•"/>
            </a:pPr>
            <a:r>
              <a:rPr lang="en-US" sz="1200" kern="1200" dirty="0" err="1">
                <a:solidFill>
                  <a:schemeClr val="tx1"/>
                </a:solidFill>
                <a:latin typeface="+mn-lt"/>
                <a:ea typeface="+mn-ea"/>
                <a:cs typeface="+mn-cs"/>
              </a:rPr>
              <a:t>Manque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d'informations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comportement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xénophobe</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certains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prestataires</a:t>
            </a:r>
            <a:r>
              <a:rPr lang="en-US" sz="1200" kern="1200" dirty="0">
                <a:solidFill>
                  <a:schemeClr val="tx1"/>
                </a:solidFill>
                <a:latin typeface="+mn-lt"/>
                <a:ea typeface="+mn-ea"/>
                <a:cs typeface="+mn-cs"/>
              </a:rPr>
              <a:t> de service, </a:t>
            </a:r>
            <a:r>
              <a:rPr lang="en-US" sz="1200" kern="1200" dirty="0" err="1">
                <a:solidFill>
                  <a:schemeClr val="tx1"/>
                </a:solidFill>
                <a:latin typeface="+mn-lt"/>
                <a:ea typeface="+mn-ea"/>
                <a:cs typeface="+mn-cs"/>
              </a:rPr>
              <a:t>stéréotypes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traditionnels</a:t>
            </a:r>
            <a:endParaRPr lang="en-US" sz="1200" kern="1200" dirty="0">
              <a:solidFill>
                <a:schemeClr val="tx1"/>
              </a:solidFill>
              <a:latin typeface="+mn-lt"/>
              <a:ea typeface="+mn-ea"/>
              <a:cs typeface="+mn-cs"/>
            </a:endParaRPr>
          </a:p>
          <a:p>
            <a:pPr marL="342900" indent="-342900">
              <a:buFont typeface="Arial" panose="020B0604020202020204" pitchFamily="34" charset="0"/>
              <a:buChar char="•"/>
            </a:pPr>
            <a:endParaRPr lang="en-US" sz="1050" dirty="0">
              <a:solidFill>
                <a:srgbClr val="000000"/>
              </a:solidFill>
              <a:latin typeface="Fira Sans Condensed" panose="020B0503050000020004" pitchFamily="34" charset="77"/>
            </a:endParaRPr>
          </a:p>
          <a:p>
            <a:pPr marL="342900" indent="-342900">
              <a:buFont typeface="Arial" panose="020B0604020202020204" pitchFamily="34" charset="0"/>
              <a:buChar char="•"/>
            </a:pPr>
            <a:r>
              <a:rPr lang="en-US" sz="1200" kern="1200" dirty="0">
                <a:solidFill>
                  <a:schemeClr val="tx1"/>
                </a:solidFill>
                <a:latin typeface="+mn-lt"/>
                <a:ea typeface="+mn-ea"/>
                <a:cs typeface="+mn-cs"/>
              </a:rPr>
              <a:t>Les </a:t>
            </a:r>
            <a:r>
              <a:rPr lang="en-US" sz="1200" kern="1200" dirty="0" err="1">
                <a:solidFill>
                  <a:schemeClr val="tx1"/>
                </a:solidFill>
                <a:latin typeface="+mn-lt"/>
                <a:ea typeface="+mn-ea"/>
                <a:cs typeface="+mn-cs"/>
              </a:rPr>
              <a:t>professionnels</a:t>
            </a:r>
            <a:r>
              <a:rPr lang="en-US" sz="1200" kern="1200" dirty="0">
                <a:solidFill>
                  <a:schemeClr val="tx1"/>
                </a:solidFill>
                <a:latin typeface="+mn-lt"/>
                <a:ea typeface="+mn-ea"/>
                <a:cs typeface="+mn-cs"/>
              </a:rPr>
              <a:t> de santé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nous </a:t>
            </a:r>
            <a:r>
              <a:rPr lang="en-US" sz="1200" kern="1200" dirty="0" err="1">
                <a:solidFill>
                  <a:schemeClr val="tx1"/>
                </a:solidFill>
                <a:latin typeface="+mn-lt"/>
                <a:ea typeface="+mn-ea"/>
                <a:cs typeface="+mn-cs"/>
              </a:rPr>
              <a:t>avons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interrogé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indiqué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centres</a:t>
            </a:r>
            <a:r>
              <a:rPr lang="en-US" sz="1200" kern="1200" dirty="0">
                <a:solidFill>
                  <a:schemeClr val="tx1"/>
                </a:solidFill>
                <a:latin typeface="+mn-lt"/>
                <a:ea typeface="+mn-ea"/>
                <a:cs typeface="+mn-cs"/>
              </a:rPr>
              <a:t> de santé </a:t>
            </a:r>
            <a:r>
              <a:rPr lang="en-US" sz="1200" kern="1200" dirty="0" err="1">
                <a:solidFill>
                  <a:schemeClr val="tx1"/>
                </a:solidFill>
                <a:latin typeface="+mn-lt"/>
                <a:ea typeface="+mn-ea"/>
                <a:cs typeface="+mn-cs"/>
              </a:rPr>
              <a:t>étaient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saturés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qu'il</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avait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une</a:t>
            </a:r>
            <a:r>
              <a:rPr lang="en-US" sz="1200" kern="1200" dirty="0">
                <a:solidFill>
                  <a:schemeClr val="tx1"/>
                </a:solidFill>
                <a:latin typeface="+mn-lt"/>
                <a:ea typeface="+mn-ea"/>
                <a:cs typeface="+mn-cs"/>
              </a:rPr>
              <a:t> augmentation de </a:t>
            </a:r>
            <a:r>
              <a:rPr lang="en-US" sz="1200" kern="1200" dirty="0" err="1">
                <a:solidFill>
                  <a:schemeClr val="tx1"/>
                </a:solidFill>
                <a:latin typeface="+mn-lt"/>
                <a:ea typeface="+mn-ea"/>
                <a:cs typeface="+mn-cs"/>
              </a:rPr>
              <a:t>grossesses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d'accouchements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risque</a:t>
            </a:r>
            <a:r>
              <a:rPr lang="en-US" sz="1200" kern="1200" dirty="0">
                <a:solidFill>
                  <a:schemeClr val="tx1"/>
                </a:solidFill>
                <a:latin typeface="+mn-lt"/>
                <a:ea typeface="+mn-ea"/>
                <a:cs typeface="+mn-cs"/>
              </a:rPr>
              <a:t> (par ex. </a:t>
            </a:r>
            <a:r>
              <a:rPr lang="en-US" sz="1200" kern="1200" dirty="0" err="1">
                <a:solidFill>
                  <a:schemeClr val="tx1"/>
                </a:solidFill>
                <a:latin typeface="+mn-lt"/>
                <a:ea typeface="+mn-ea"/>
                <a:cs typeface="+mn-cs"/>
              </a:rPr>
              <a:t>mères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atteintes</a:t>
            </a:r>
            <a:r>
              <a:rPr lang="en-US" sz="1200" kern="1200" dirty="0">
                <a:solidFill>
                  <a:schemeClr val="tx1"/>
                </a:solidFill>
                <a:latin typeface="+mn-lt"/>
                <a:ea typeface="+mn-ea"/>
                <a:cs typeface="+mn-cs"/>
              </a:rPr>
              <a:t> de MST, adolescents)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609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Arial" panose="020B0604020202020204" pitchFamily="34" charset="0"/>
              <a:buChar char="•"/>
            </a:pPr>
            <a:r>
              <a:rPr lang="en-US" sz="1200" kern="1200" dirty="0">
                <a:solidFill>
                  <a:schemeClr val="tx1"/>
                </a:solidFill>
                <a:latin typeface="+mn-lt"/>
                <a:ea typeface="+mn-ea"/>
                <a:cs typeface="+mn-cs"/>
              </a:rPr>
              <a:t>Le </a:t>
            </a:r>
            <a:r>
              <a:rPr lang="en-US" sz="1200" kern="1200" dirty="0" err="1">
                <a:solidFill>
                  <a:schemeClr val="tx1"/>
                </a:solidFill>
                <a:latin typeface="+mn-lt"/>
                <a:ea typeface="+mn-ea"/>
                <a:cs typeface="+mn-cs"/>
              </a:rPr>
              <a:t>projet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axé</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façon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générale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la protection, </a:t>
            </a:r>
            <a:r>
              <a:rPr lang="en-US" sz="1200" kern="1200" dirty="0" err="1">
                <a:solidFill>
                  <a:schemeClr val="tx1"/>
                </a:solidFill>
                <a:latin typeface="+mn-lt"/>
                <a:ea typeface="+mn-ea"/>
                <a:cs typeface="+mn-cs"/>
              </a:rPr>
              <a:t>particulièrement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celle</a:t>
            </a:r>
            <a:r>
              <a:rPr lang="en-US" sz="1200" kern="1200" dirty="0">
                <a:solidFill>
                  <a:schemeClr val="tx1"/>
                </a:solidFill>
                <a:latin typeface="+mn-lt"/>
                <a:ea typeface="+mn-ea"/>
                <a:cs typeface="+mn-cs"/>
              </a:rPr>
              <a:t> des femmes et des populations LGBTIQ+ </a:t>
            </a:r>
            <a:r>
              <a:rPr lang="en-US" sz="1200" kern="1200" dirty="0" err="1">
                <a:solidFill>
                  <a:schemeClr val="tx1"/>
                </a:solidFill>
                <a:latin typeface="+mn-lt"/>
                <a:ea typeface="+mn-ea"/>
                <a:cs typeface="+mn-cs"/>
              </a:rPr>
              <a:t>ainsi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la santé </a:t>
            </a:r>
            <a:r>
              <a:rPr lang="en-US" sz="1200" kern="1200" dirty="0" err="1">
                <a:solidFill>
                  <a:schemeClr val="tx1"/>
                </a:solidFill>
                <a:latin typeface="+mn-lt"/>
                <a:ea typeface="+mn-ea"/>
                <a:cs typeface="+mn-cs"/>
              </a:rPr>
              <a:t>sexuelle</a:t>
            </a:r>
            <a:r>
              <a:rPr lang="en-US" sz="1200" kern="1200" dirty="0">
                <a:solidFill>
                  <a:schemeClr val="tx1"/>
                </a:solidFill>
                <a:latin typeface="+mn-lt"/>
                <a:ea typeface="+mn-ea"/>
                <a:cs typeface="+mn-cs"/>
              </a:rPr>
              <a:t> et reproductive</a:t>
            </a:r>
          </a:p>
          <a:p>
            <a:pPr marL="0" indent="0">
              <a:lnSpc>
                <a:spcPct val="150000"/>
              </a:lnSpc>
              <a:buFont typeface="Arial" panose="020B0604020202020204" pitchFamily="34" charset="0"/>
              <a:buNone/>
            </a:pPr>
            <a:endParaRPr lang="en-US" sz="1200" dirty="0">
              <a:solidFill>
                <a:srgbClr val="000000"/>
              </a:solidFill>
              <a:latin typeface="Fira Sans Condensed" panose="020B0503050000020004" pitchFamily="34" charset="77"/>
            </a:endParaRPr>
          </a:p>
          <a:p>
            <a:pPr marL="342900" indent="-342900">
              <a:lnSpc>
                <a:spcPct val="150000"/>
              </a:lnSpc>
              <a:buFont typeface="Arial" panose="020B0604020202020204" pitchFamily="34" charset="0"/>
              <a:buChar char="•"/>
            </a:pPr>
            <a:r>
              <a:rPr lang="en-US" sz="1200" kern="1200" dirty="0">
                <a:solidFill>
                  <a:schemeClr val="tx1"/>
                </a:solidFill>
                <a:latin typeface="+mn-lt"/>
                <a:ea typeface="+mn-ea"/>
                <a:cs typeface="+mn-cs"/>
              </a:rPr>
              <a:t>Pour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composant</a:t>
            </a:r>
            <a:r>
              <a:rPr lang="en-US" sz="1200" kern="1200" dirty="0">
                <a:solidFill>
                  <a:schemeClr val="tx1"/>
                </a:solidFill>
                <a:latin typeface="+mn-lt"/>
                <a:ea typeface="+mn-ea"/>
                <a:cs typeface="+mn-cs"/>
              </a:rPr>
              <a:t> de santé, nous </a:t>
            </a:r>
            <a:r>
              <a:rPr lang="en-US" sz="1200" kern="1200" dirty="0" err="1">
                <a:solidFill>
                  <a:schemeClr val="tx1"/>
                </a:solidFill>
                <a:latin typeface="+mn-lt"/>
                <a:ea typeface="+mn-ea"/>
                <a:cs typeface="+mn-cs"/>
              </a:rPr>
              <a:t>avons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ciblé</a:t>
            </a:r>
            <a:r>
              <a:rPr lang="en-US" sz="1200" kern="1200" dirty="0">
                <a:solidFill>
                  <a:schemeClr val="tx1"/>
                </a:solidFill>
                <a:latin typeface="+mn-lt"/>
                <a:ea typeface="+mn-ea"/>
                <a:cs typeface="+mn-cs"/>
              </a:rPr>
              <a:t> les migrants </a:t>
            </a:r>
            <a:r>
              <a:rPr lang="en-US" sz="1200" kern="1200" dirty="0" err="1">
                <a:solidFill>
                  <a:schemeClr val="tx1"/>
                </a:solidFill>
                <a:latin typeface="+mn-lt"/>
                <a:ea typeface="+mn-ea"/>
                <a:cs typeface="+mn-cs"/>
              </a:rPr>
              <a:t>vénézueliens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ainsi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qu'un</a:t>
            </a:r>
            <a:r>
              <a:rPr lang="en-US" sz="1200" kern="1200" dirty="0">
                <a:solidFill>
                  <a:schemeClr val="tx1"/>
                </a:solidFill>
                <a:latin typeface="+mn-lt"/>
                <a:ea typeface="+mn-ea"/>
                <a:cs typeface="+mn-cs"/>
              </a:rPr>
              <a:t> % plus </a:t>
            </a:r>
            <a:r>
              <a:rPr lang="en-US" sz="1200" kern="1200" dirty="0" err="1">
                <a:solidFill>
                  <a:schemeClr val="tx1"/>
                </a:solidFill>
                <a:latin typeface="+mn-lt"/>
                <a:ea typeface="+mn-ea"/>
                <a:cs typeface="+mn-cs"/>
              </a:rPr>
              <a:t>faible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d'Équatoriens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vulnérables</a:t>
            </a:r>
            <a:r>
              <a:rPr lang="en-US" sz="1200" kern="1200" dirty="0">
                <a:solidFill>
                  <a:schemeClr val="tx1"/>
                </a:solidFill>
                <a:latin typeface="+mn-lt"/>
                <a:ea typeface="+mn-ea"/>
                <a:cs typeface="+mn-cs"/>
              </a:rPr>
              <a:t>.</a:t>
            </a:r>
          </a:p>
          <a:p>
            <a:pPr marL="342900" indent="-342900">
              <a:lnSpc>
                <a:spcPct val="150000"/>
              </a:lnSpc>
              <a:buFont typeface="Arial" panose="020B0604020202020204" pitchFamily="34" charset="0"/>
              <a:buChar char="•"/>
            </a:pPr>
            <a:endParaRPr lang="en-US" sz="1200" kern="1200" dirty="0">
              <a:solidFill>
                <a:schemeClr val="tx1"/>
              </a:solidFill>
              <a:latin typeface="+mn-lt"/>
              <a:ea typeface="+mn-ea"/>
              <a:cs typeface="+mn-cs"/>
            </a:endParaRPr>
          </a:p>
          <a:p>
            <a:pPr marL="342900" indent="-342900">
              <a:lnSpc>
                <a:spcPct val="150000"/>
              </a:lnSpc>
              <a:buFont typeface="Arial" panose="020B0604020202020204" pitchFamily="34" charset="0"/>
              <a:buChar char="•"/>
            </a:pPr>
            <a:r>
              <a:rPr lang="en-US" sz="1200" kern="1200" dirty="0">
                <a:solidFill>
                  <a:schemeClr val="tx1"/>
                </a:solidFill>
                <a:latin typeface="+mn-lt"/>
                <a:ea typeface="+mn-ea"/>
                <a:cs typeface="+mn-cs"/>
              </a:rPr>
              <a:t>Nous nous </a:t>
            </a:r>
            <a:r>
              <a:rPr lang="en-US" sz="1200" kern="1200" dirty="0" err="1">
                <a:solidFill>
                  <a:schemeClr val="tx1"/>
                </a:solidFill>
                <a:latin typeface="+mn-lt"/>
                <a:ea typeface="+mn-ea"/>
                <a:cs typeface="+mn-cs"/>
              </a:rPr>
              <a:t>sommes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efforcés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satisfaire</a:t>
            </a:r>
            <a:r>
              <a:rPr lang="en-US" sz="1200" kern="1200" dirty="0">
                <a:solidFill>
                  <a:schemeClr val="tx1"/>
                </a:solidFill>
                <a:latin typeface="+mn-lt"/>
                <a:ea typeface="+mn-ea"/>
                <a:cs typeface="+mn-cs"/>
              </a:rPr>
              <a:t> aux </a:t>
            </a:r>
            <a:r>
              <a:rPr lang="en-US" sz="1200" kern="1200" dirty="0" err="1">
                <a:solidFill>
                  <a:schemeClr val="tx1"/>
                </a:solidFill>
                <a:latin typeface="+mn-lt"/>
                <a:ea typeface="+mn-ea"/>
                <a:cs typeface="+mn-cs"/>
              </a:rPr>
              <a:t>besoins</a:t>
            </a:r>
            <a:r>
              <a:rPr lang="en-US" sz="1200" kern="1200" dirty="0">
                <a:solidFill>
                  <a:schemeClr val="tx1"/>
                </a:solidFill>
                <a:latin typeface="+mn-lt"/>
                <a:ea typeface="+mn-ea"/>
                <a:cs typeface="+mn-cs"/>
              </a:rPr>
              <a:t> en </a:t>
            </a:r>
            <a:r>
              <a:rPr lang="en-US" sz="1200" kern="1200" dirty="0" err="1">
                <a:solidFill>
                  <a:schemeClr val="tx1"/>
                </a:solidFill>
                <a:latin typeface="+mn-lt"/>
                <a:ea typeface="+mn-ea"/>
                <a:cs typeface="+mn-cs"/>
              </a:rPr>
              <a:t>matière</a:t>
            </a:r>
            <a:r>
              <a:rPr lang="en-US" sz="1200" kern="1200" dirty="0">
                <a:solidFill>
                  <a:schemeClr val="tx1"/>
                </a:solidFill>
                <a:latin typeface="+mn-lt"/>
                <a:ea typeface="+mn-ea"/>
                <a:cs typeface="+mn-cs"/>
              </a:rPr>
              <a:t> de santé </a:t>
            </a:r>
            <a:r>
              <a:rPr lang="en-US" sz="1200" kern="1200" dirty="0" err="1">
                <a:solidFill>
                  <a:schemeClr val="tx1"/>
                </a:solidFill>
                <a:latin typeface="+mn-lt"/>
                <a:ea typeface="+mn-ea"/>
                <a:cs typeface="+mn-cs"/>
              </a:rPr>
              <a:t>d'après</a:t>
            </a:r>
            <a:r>
              <a:rPr lang="en-US" sz="1200" kern="1200" dirty="0">
                <a:solidFill>
                  <a:schemeClr val="tx1"/>
                </a:solidFill>
                <a:latin typeface="+mn-lt"/>
                <a:ea typeface="+mn-ea"/>
                <a:cs typeface="+mn-cs"/>
              </a:rPr>
              <a:t> les directives du </a:t>
            </a:r>
            <a:r>
              <a:rPr lang="en-US" sz="1200" kern="1200" dirty="0" err="1">
                <a:solidFill>
                  <a:schemeClr val="tx1"/>
                </a:solidFill>
                <a:latin typeface="+mn-lt"/>
                <a:ea typeface="+mn-ea"/>
                <a:cs typeface="+mn-cs"/>
              </a:rPr>
              <a:t>ministère</a:t>
            </a:r>
            <a:r>
              <a:rPr lang="en-US" sz="1200" kern="1200" dirty="0">
                <a:solidFill>
                  <a:schemeClr val="tx1"/>
                </a:solidFill>
                <a:latin typeface="+mn-lt"/>
                <a:ea typeface="+mn-ea"/>
                <a:cs typeface="+mn-cs"/>
              </a:rPr>
              <a:t> de la santé </a:t>
            </a:r>
            <a:r>
              <a:rPr lang="en-US" sz="1200" kern="1200" dirty="0" err="1">
                <a:solidFill>
                  <a:schemeClr val="tx1"/>
                </a:solidFill>
                <a:latin typeface="+mn-lt"/>
                <a:ea typeface="+mn-ea"/>
                <a:cs typeface="+mn-cs"/>
              </a:rPr>
              <a:t>publique</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système</a:t>
            </a:r>
            <a:r>
              <a:rPr lang="en-US" sz="1200" kern="1200" dirty="0">
                <a:solidFill>
                  <a:schemeClr val="tx1"/>
                </a:solidFill>
                <a:latin typeface="+mn-lt"/>
                <a:ea typeface="+mn-ea"/>
                <a:cs typeface="+mn-cs"/>
              </a:rPr>
              <a:t> de santé national et du {ut2}</a:t>
            </a:r>
            <a:r>
              <a:rPr lang="en-US" sz="1200" kern="1200" dirty="0" err="1">
                <a:solidFill>
                  <a:schemeClr val="tx1"/>
                </a:solidFill>
                <a:latin typeface="+mn-lt"/>
                <a:ea typeface="+mn-ea"/>
                <a:cs typeface="+mn-cs"/>
              </a:rPr>
              <a:t>Dispositif</a:t>
            </a:r>
            <a:r>
              <a:rPr lang="en-US" sz="1200" kern="1200" dirty="0">
                <a:solidFill>
                  <a:schemeClr val="tx1"/>
                </a:solidFill>
                <a:latin typeface="+mn-lt"/>
                <a:ea typeface="+mn-ea"/>
                <a:cs typeface="+mn-cs"/>
              </a:rPr>
              <a:t> minimum </a:t>
            </a:r>
            <a:r>
              <a:rPr lang="en-US" sz="1200" kern="1200" dirty="0" err="1">
                <a:solidFill>
                  <a:schemeClr val="tx1"/>
                </a:solidFill>
                <a:latin typeface="+mn-lt"/>
                <a:ea typeface="+mn-ea"/>
                <a:cs typeface="+mn-cs"/>
              </a:rPr>
              <a:t>d'urgence</a:t>
            </a:r>
            <a:r>
              <a:rPr lang="en-US" sz="1200" kern="1200" dirty="0">
                <a:solidFill>
                  <a:schemeClr val="tx1"/>
                </a:solidFill>
                <a:latin typeface="+mn-lt"/>
                <a:ea typeface="+mn-ea"/>
                <a:cs typeface="+mn-cs"/>
              </a:rPr>
              <a:t> (Minimum Initial service package, MISP)</a:t>
            </a:r>
          </a:p>
          <a:p>
            <a:pPr marL="0" indent="0">
              <a:lnSpc>
                <a:spcPct val="150000"/>
              </a:lnSpc>
              <a:buFont typeface="Arial" panose="020B0604020202020204" pitchFamily="34" charset="0"/>
              <a:buNone/>
            </a:pPr>
            <a:endParaRPr lang="en-US" sz="1200" dirty="0">
              <a:solidFill>
                <a:srgbClr val="000000"/>
              </a:solidFill>
              <a:latin typeface="Fira Sans Condensed" panose="020B0503050000020004" pitchFamily="34" charset="77"/>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kern="1200" dirty="0" err="1">
                <a:solidFill>
                  <a:schemeClr val="tx1"/>
                </a:solidFill>
                <a:latin typeface="+mn-lt"/>
                <a:ea typeface="+mn-ea"/>
                <a:cs typeface="+mn-cs"/>
              </a:rPr>
              <a:t>Étant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donné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besoins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dépendent</a:t>
            </a:r>
            <a:r>
              <a:rPr lang="en-US" sz="1200" kern="1200" dirty="0">
                <a:solidFill>
                  <a:schemeClr val="tx1"/>
                </a:solidFill>
                <a:latin typeface="+mn-lt"/>
                <a:ea typeface="+mn-ea"/>
                <a:cs typeface="+mn-cs"/>
              </a:rPr>
              <a:t> du lieu </a:t>
            </a:r>
            <a:r>
              <a:rPr lang="en-US" sz="1200" kern="1200" dirty="0" err="1">
                <a:solidFill>
                  <a:schemeClr val="tx1"/>
                </a:solidFill>
                <a:latin typeface="+mn-lt"/>
                <a:ea typeface="+mn-ea"/>
                <a:cs typeface="+mn-cs"/>
              </a:rPr>
              <a:t>où</a:t>
            </a:r>
            <a:r>
              <a:rPr lang="en-US" sz="1200" kern="1200" dirty="0">
                <a:solidFill>
                  <a:schemeClr val="tx1"/>
                </a:solidFill>
                <a:latin typeface="+mn-lt"/>
                <a:ea typeface="+mn-ea"/>
                <a:cs typeface="+mn-cs"/>
              </a:rPr>
              <a:t> se </a:t>
            </a:r>
            <a:r>
              <a:rPr lang="en-US" sz="1200" kern="1200" dirty="0" err="1">
                <a:solidFill>
                  <a:schemeClr val="tx1"/>
                </a:solidFill>
                <a:latin typeface="+mn-lt"/>
                <a:ea typeface="+mn-ea"/>
                <a:cs typeface="+mn-cs"/>
              </a:rPr>
              <a:t>trouvent</a:t>
            </a:r>
            <a:r>
              <a:rPr lang="en-US" sz="1200" kern="1200" dirty="0">
                <a:solidFill>
                  <a:schemeClr val="tx1"/>
                </a:solidFill>
                <a:latin typeface="+mn-lt"/>
                <a:ea typeface="+mn-ea"/>
                <a:cs typeface="+mn-cs"/>
              </a:rPr>
              <a:t> les participants, nous </a:t>
            </a:r>
            <a:r>
              <a:rPr lang="en-US" sz="1200" kern="1200" dirty="0" err="1">
                <a:solidFill>
                  <a:schemeClr val="tx1"/>
                </a:solidFill>
                <a:latin typeface="+mn-lt"/>
                <a:ea typeface="+mn-ea"/>
                <a:cs typeface="+mn-cs"/>
              </a:rPr>
              <a:t>avons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analysé</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marchés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locaux</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produits</a:t>
            </a:r>
            <a:r>
              <a:rPr lang="en-US" sz="1200" kern="1200" dirty="0">
                <a:solidFill>
                  <a:schemeClr val="tx1"/>
                </a:solidFill>
                <a:latin typeface="+mn-lt"/>
                <a:ea typeface="+mn-ea"/>
                <a:cs typeface="+mn-cs"/>
              </a:rPr>
              <a:t> et de services en nous </a:t>
            </a:r>
            <a:r>
              <a:rPr lang="en-US" sz="1200" kern="1200" dirty="0" err="1">
                <a:solidFill>
                  <a:schemeClr val="tx1"/>
                </a:solidFill>
                <a:latin typeface="+mn-lt"/>
                <a:ea typeface="+mn-ea"/>
                <a:cs typeface="+mn-cs"/>
              </a:rPr>
              <a:t>basant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le rapport </a:t>
            </a:r>
            <a:r>
              <a:rPr lang="en-US" sz="1200" kern="1200" dirty="0" err="1">
                <a:solidFill>
                  <a:schemeClr val="tx1"/>
                </a:solidFill>
                <a:latin typeface="+mn-lt"/>
                <a:ea typeface="+mn-ea"/>
                <a:cs typeface="+mn-cs"/>
              </a:rPr>
              <a:t>coût-efficacité</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besoins</a:t>
            </a:r>
            <a:r>
              <a:rPr lang="en-US" sz="1200" kern="1200" dirty="0">
                <a:solidFill>
                  <a:schemeClr val="tx1"/>
                </a:solidFill>
                <a:latin typeface="+mn-lt"/>
                <a:ea typeface="+mn-ea"/>
                <a:cs typeface="+mn-cs"/>
              </a:rPr>
              <a:t> et les </a:t>
            </a:r>
            <a:r>
              <a:rPr lang="en-US" sz="1200" kern="1200" dirty="0" err="1">
                <a:solidFill>
                  <a:schemeClr val="tx1"/>
                </a:solidFill>
                <a:latin typeface="+mn-lt"/>
                <a:ea typeface="+mn-ea"/>
                <a:cs typeface="+mn-cs"/>
              </a:rPr>
              <a:t>normes</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ministère</a:t>
            </a:r>
            <a:r>
              <a:rPr lang="en-US" sz="1200" kern="1200" dirty="0">
                <a:solidFill>
                  <a:schemeClr val="tx1"/>
                </a:solidFill>
                <a:latin typeface="+mn-lt"/>
                <a:ea typeface="+mn-ea"/>
                <a:cs typeface="+mn-cs"/>
              </a:rPr>
              <a:t>.</a:t>
            </a:r>
            <a:endParaRPr lang="en-US" sz="1200" dirty="0">
              <a:solidFill>
                <a:srgbClr val="000000"/>
              </a:solidFill>
              <a:latin typeface="Fira Sans Condensed" panose="020B0503050000020004" pitchFamily="34" charset="77"/>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Fira Sans Condensed" panose="020B0503050000020004" pitchFamily="34" charset="77"/>
            </a:endParaRPr>
          </a:p>
          <a:p>
            <a:pPr marL="342900" indent="-342900">
              <a:lnSpc>
                <a:spcPct val="150000"/>
              </a:lnSpc>
              <a:buFont typeface="Arial" panose="020B0604020202020204" pitchFamily="34" charset="0"/>
              <a:buChar char="•"/>
            </a:pPr>
            <a:r>
              <a:rPr lang="en-US" sz="1200" kern="1200" dirty="0">
                <a:solidFill>
                  <a:schemeClr val="tx1"/>
                </a:solidFill>
                <a:latin typeface="+mn-lt"/>
                <a:ea typeface="+mn-ea"/>
                <a:cs typeface="+mn-cs"/>
              </a:rPr>
              <a:t>Les </a:t>
            </a:r>
            <a:r>
              <a:rPr lang="en-US" sz="1200" kern="1200" dirty="0" err="1">
                <a:solidFill>
                  <a:schemeClr val="tx1"/>
                </a:solidFill>
                <a:latin typeface="+mn-lt"/>
                <a:ea typeface="+mn-ea"/>
                <a:cs typeface="+mn-cs"/>
              </a:rPr>
              <a:t>secteurs</a:t>
            </a:r>
            <a:r>
              <a:rPr lang="en-US" sz="1200" kern="1200" dirty="0">
                <a:solidFill>
                  <a:schemeClr val="tx1"/>
                </a:solidFill>
                <a:latin typeface="+mn-lt"/>
                <a:ea typeface="+mn-ea"/>
                <a:cs typeface="+mn-cs"/>
              </a:rPr>
              <a:t> public et </a:t>
            </a:r>
            <a:r>
              <a:rPr lang="en-US" sz="1200" kern="1200" dirty="0" err="1">
                <a:solidFill>
                  <a:schemeClr val="tx1"/>
                </a:solidFill>
                <a:latin typeface="+mn-lt"/>
                <a:ea typeface="+mn-ea"/>
                <a:cs typeface="+mn-cs"/>
              </a:rPr>
              <a:t>privé</a:t>
            </a:r>
            <a:r>
              <a:rPr lang="en-US" sz="1200" kern="1200" dirty="0">
                <a:solidFill>
                  <a:schemeClr val="tx1"/>
                </a:solidFill>
                <a:latin typeface="+mn-lt"/>
                <a:ea typeface="+mn-ea"/>
                <a:cs typeface="+mn-cs"/>
              </a:rPr>
              <a:t> font </a:t>
            </a:r>
            <a:r>
              <a:rPr lang="en-US" sz="1200" kern="1200" dirty="0" err="1">
                <a:solidFill>
                  <a:schemeClr val="tx1"/>
                </a:solidFill>
                <a:latin typeface="+mn-lt"/>
                <a:ea typeface="+mn-ea"/>
                <a:cs typeface="+mn-cs"/>
              </a:rPr>
              <a:t>tous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deux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partie</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système</a:t>
            </a:r>
            <a:endParaRPr lang="en-US" sz="2000" dirty="0">
              <a:solidFill>
                <a:srgbClr val="000000"/>
              </a:solidFill>
              <a:latin typeface="Fira Sans Condensed" panose="020B0503050000020004" pitchFamily="34"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37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 </a:t>
            </a:r>
            <a:r>
              <a:rPr lang="en-US" sz="1200" kern="1200" dirty="0" err="1">
                <a:solidFill>
                  <a:schemeClr val="tx1"/>
                </a:solidFill>
                <a:latin typeface="+mn-lt"/>
                <a:ea typeface="+mn-ea"/>
                <a:cs typeface="+mn-cs"/>
              </a:rPr>
              <a:t>équipes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créé</a:t>
            </a:r>
            <a:r>
              <a:rPr lang="en-US" sz="1200" kern="1200" dirty="0">
                <a:solidFill>
                  <a:schemeClr val="tx1"/>
                </a:solidFill>
                <a:latin typeface="+mn-lt"/>
                <a:ea typeface="+mn-ea"/>
                <a:cs typeface="+mn-cs"/>
              </a:rPr>
              <a:t> 6 types </a:t>
            </a:r>
            <a:r>
              <a:rPr lang="en-US" sz="1200" kern="1200" dirty="0" err="1">
                <a:solidFill>
                  <a:schemeClr val="tx1"/>
                </a:solidFill>
                <a:latin typeface="+mn-lt"/>
                <a:ea typeface="+mn-ea"/>
                <a:cs typeface="+mn-cs"/>
              </a:rPr>
              <a:t>différents</a:t>
            </a:r>
            <a:r>
              <a:rPr lang="en-US" sz="1200" kern="1200" dirty="0">
                <a:solidFill>
                  <a:schemeClr val="tx1"/>
                </a:solidFill>
                <a:latin typeface="+mn-lt"/>
                <a:ea typeface="+mn-ea"/>
                <a:cs typeface="+mn-cs"/>
              </a:rPr>
              <a:t> de coupons pour la santé. On </a:t>
            </a:r>
            <a:r>
              <a:rPr lang="en-US" sz="1200" kern="1200" dirty="0" err="1">
                <a:solidFill>
                  <a:schemeClr val="tx1"/>
                </a:solidFill>
                <a:latin typeface="+mn-lt"/>
                <a:ea typeface="+mn-ea"/>
                <a:cs typeface="+mn-cs"/>
              </a:rPr>
              <a:t>peut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voir</a:t>
            </a:r>
            <a:r>
              <a:rPr lang="en-US" sz="1200" kern="1200" dirty="0">
                <a:solidFill>
                  <a:schemeClr val="tx1"/>
                </a:solidFill>
                <a:latin typeface="+mn-lt"/>
                <a:ea typeface="+mn-ea"/>
                <a:cs typeface="+mn-cs"/>
              </a:rPr>
              <a:t> ci-</a:t>
            </a:r>
            <a:r>
              <a:rPr lang="en-US" sz="1200" kern="1200" dirty="0" err="1">
                <a:solidFill>
                  <a:schemeClr val="tx1"/>
                </a:solidFill>
                <a:latin typeface="+mn-lt"/>
                <a:ea typeface="+mn-ea"/>
                <a:cs typeface="+mn-cs"/>
              </a:rPr>
              <a:t>dessus</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différents</a:t>
            </a:r>
            <a:r>
              <a:rPr lang="en-US" sz="1200" kern="1200" dirty="0">
                <a:solidFill>
                  <a:schemeClr val="tx1"/>
                </a:solidFill>
                <a:latin typeface="+mn-lt"/>
                <a:ea typeface="+mn-ea"/>
                <a:cs typeface="+mn-cs"/>
              </a:rPr>
              <a:t> types de coupons.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reçoit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dépend</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besoin</a:t>
            </a:r>
            <a:r>
              <a:rPr lang="en-US" sz="1200" kern="1200" dirty="0">
                <a:solidFill>
                  <a:schemeClr val="tx1"/>
                </a:solidFill>
                <a:latin typeface="+mn-lt"/>
                <a:ea typeface="+mn-ea"/>
                <a:cs typeface="+mn-cs"/>
              </a:rPr>
              <a:t> et du type de participant. CARE a </a:t>
            </a:r>
            <a:r>
              <a:rPr lang="en-US" sz="1200" kern="1200" dirty="0" err="1">
                <a:solidFill>
                  <a:schemeClr val="tx1"/>
                </a:solidFill>
                <a:latin typeface="+mn-lt"/>
                <a:ea typeface="+mn-ea"/>
                <a:cs typeface="+mn-cs"/>
              </a:rPr>
              <a:t>conçu</a:t>
            </a:r>
            <a:r>
              <a:rPr lang="en-US" sz="1200" kern="1200" dirty="0">
                <a:solidFill>
                  <a:schemeClr val="tx1"/>
                </a:solidFill>
                <a:latin typeface="+mn-lt"/>
                <a:ea typeface="+mn-ea"/>
                <a:cs typeface="+mn-cs"/>
              </a:rPr>
              <a:t> des POS pour </a:t>
            </a:r>
            <a:r>
              <a:rPr lang="en-US" sz="1200" kern="1200" dirty="0" err="1">
                <a:solidFill>
                  <a:schemeClr val="tx1"/>
                </a:solidFill>
                <a:latin typeface="+mn-lt"/>
                <a:ea typeface="+mn-ea"/>
                <a:cs typeface="+mn-cs"/>
              </a:rPr>
              <a:t>gérer</a:t>
            </a:r>
            <a:r>
              <a:rPr lang="en-US" sz="1200" kern="1200" dirty="0">
                <a:solidFill>
                  <a:schemeClr val="tx1"/>
                </a:solidFill>
                <a:latin typeface="+mn-lt"/>
                <a:ea typeface="+mn-ea"/>
                <a:cs typeface="+mn-cs"/>
              </a:rPr>
              <a:t> le </a:t>
            </a:r>
            <a:r>
              <a:rPr lang="en-US" sz="1200" kern="1200" dirty="0" err="1">
                <a:solidFill>
                  <a:schemeClr val="tx1"/>
                </a:solidFill>
                <a:latin typeface="+mn-lt"/>
                <a:ea typeface="+mn-ea"/>
                <a:cs typeface="+mn-cs"/>
              </a:rPr>
              <a:t>processus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depuis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l'identification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jusqu'au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suivi</a:t>
            </a:r>
            <a:r>
              <a:rPr lang="en-US" sz="1200" kern="1200" dirty="0">
                <a:solidFill>
                  <a:schemeClr val="tx1"/>
                </a:solidFill>
                <a:latin typeface="+mn-lt"/>
                <a:ea typeface="+mn-ea"/>
                <a:cs typeface="+mn-cs"/>
              </a:rPr>
              <a:t>, tenant </a:t>
            </a:r>
            <a:r>
              <a:rPr lang="en-US" sz="1200" kern="1200" dirty="0" err="1">
                <a:solidFill>
                  <a:schemeClr val="tx1"/>
                </a:solidFill>
                <a:latin typeface="+mn-lt"/>
                <a:ea typeface="+mn-ea"/>
                <a:cs typeface="+mn-cs"/>
              </a:rPr>
              <a:t>compte</a:t>
            </a:r>
            <a:r>
              <a:rPr lang="en-US" sz="1200" kern="1200" dirty="0">
                <a:solidFill>
                  <a:schemeClr val="tx1"/>
                </a:solidFill>
                <a:latin typeface="+mn-lt"/>
                <a:ea typeface="+mn-ea"/>
                <a:cs typeface="+mn-cs"/>
              </a:rPr>
              <a:t> de la </a:t>
            </a:r>
            <a:r>
              <a:rPr lang="en-US" sz="1200" kern="1200" dirty="0" err="1">
                <a:solidFill>
                  <a:schemeClr val="tx1"/>
                </a:solidFill>
                <a:latin typeface="+mn-lt"/>
                <a:ea typeface="+mn-ea"/>
                <a:cs typeface="+mn-cs"/>
              </a:rPr>
              <a:t>confidentialité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étant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donné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ces</a:t>
            </a:r>
            <a:r>
              <a:rPr lang="en-US" sz="1200" kern="1200" dirty="0">
                <a:solidFill>
                  <a:schemeClr val="tx1"/>
                </a:solidFill>
                <a:latin typeface="+mn-lt"/>
                <a:ea typeface="+mn-ea"/>
                <a:cs typeface="+mn-cs"/>
              </a:rPr>
              <a:t> populations </a:t>
            </a:r>
            <a:r>
              <a:rPr lang="en-US" sz="1200" kern="1200" dirty="0" err="1">
                <a:solidFill>
                  <a:schemeClr val="tx1"/>
                </a:solidFill>
                <a:latin typeface="+mn-lt"/>
                <a:ea typeface="+mn-ea"/>
                <a:cs typeface="+mn-cs"/>
              </a:rPr>
              <a:t>sont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très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vulnérables</a:t>
            </a:r>
            <a:r>
              <a:rPr lang="en-US" sz="1200" kern="1200" dirty="0">
                <a:solidFill>
                  <a:schemeClr val="tx1"/>
                </a:solidFill>
                <a:latin typeface="+mn-lt"/>
                <a:ea typeface="+mn-ea"/>
                <a:cs typeface="+mn-cs"/>
              </a:rPr>
              <a:t>. Les POS </a:t>
            </a:r>
            <a:r>
              <a:rPr lang="en-US" sz="1200" kern="1200" dirty="0" err="1">
                <a:solidFill>
                  <a:schemeClr val="tx1"/>
                </a:solidFill>
                <a:latin typeface="+mn-lt"/>
                <a:ea typeface="+mn-ea"/>
                <a:cs typeface="+mn-cs"/>
              </a:rPr>
              <a:t>clarifient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également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le coupon </a:t>
            </a:r>
            <a:r>
              <a:rPr lang="en-US" sz="1200" kern="1200" dirty="0" err="1">
                <a:solidFill>
                  <a:schemeClr val="tx1"/>
                </a:solidFill>
                <a:latin typeface="+mn-lt"/>
                <a:ea typeface="+mn-ea"/>
                <a:cs typeface="+mn-cs"/>
              </a:rPr>
              <a:t>doit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inclure</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quels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sont</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groupes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visés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Chaque</a:t>
            </a:r>
            <a:r>
              <a:rPr lang="en-US" sz="1200" kern="1200" dirty="0">
                <a:solidFill>
                  <a:schemeClr val="tx1"/>
                </a:solidFill>
                <a:latin typeface="+mn-lt"/>
                <a:ea typeface="+mn-ea"/>
                <a:cs typeface="+mn-cs"/>
              </a:rPr>
              <a:t> coupon </a:t>
            </a:r>
            <a:r>
              <a:rPr lang="en-US" sz="1200" kern="1200" dirty="0" err="1">
                <a:solidFill>
                  <a:schemeClr val="tx1"/>
                </a:solidFill>
                <a:latin typeface="+mn-lt"/>
                <a:ea typeface="+mn-ea"/>
                <a:cs typeface="+mn-cs"/>
              </a:rPr>
              <a:t>comporte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valeur</a:t>
            </a:r>
            <a:r>
              <a:rPr lang="en-US" sz="1200" kern="1200" dirty="0">
                <a:solidFill>
                  <a:schemeClr val="tx1"/>
                </a:solidFill>
                <a:latin typeface="+mn-lt"/>
                <a:ea typeface="+mn-ea"/>
                <a:cs typeface="+mn-cs"/>
              </a:rPr>
              <a:t> maximum, </a:t>
            </a:r>
            <a:r>
              <a:rPr lang="en-US" sz="1200" kern="1200" dirty="0" err="1">
                <a:solidFill>
                  <a:schemeClr val="tx1"/>
                </a:solidFill>
                <a:latin typeface="+mn-lt"/>
                <a:ea typeface="+mn-ea"/>
                <a:cs typeface="+mn-cs"/>
              </a:rPr>
              <a:t>basée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coûts</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produits</a:t>
            </a:r>
            <a:r>
              <a:rPr lang="en-US" sz="1200" kern="1200" dirty="0">
                <a:solidFill>
                  <a:schemeClr val="tx1"/>
                </a:solidFill>
                <a:latin typeface="+mn-lt"/>
                <a:ea typeface="+mn-ea"/>
                <a:cs typeface="+mn-cs"/>
              </a:rPr>
              <a:t> et des services </a:t>
            </a:r>
            <a:r>
              <a:rPr lang="en-US" sz="1200" kern="1200" dirty="0" err="1">
                <a:solidFill>
                  <a:schemeClr val="tx1"/>
                </a:solidFill>
                <a:latin typeface="+mn-lt"/>
                <a:ea typeface="+mn-ea"/>
                <a:cs typeface="+mn-cs"/>
              </a:rPr>
              <a:t>d'après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évaluation</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marché</a:t>
            </a:r>
            <a:r>
              <a:rPr lang="en-US" sz="1200" kern="1200" dirty="0">
                <a:solidFill>
                  <a:schemeClr val="tx1"/>
                </a:solidFill>
                <a:latin typeface="+mn-lt"/>
                <a:ea typeface="+mn-ea"/>
                <a:cs typeface="+mn-cs"/>
              </a:rPr>
              <a:t> local tenant </a:t>
            </a:r>
            <a:r>
              <a:rPr lang="en-US" sz="1200" kern="1200" dirty="0" err="1">
                <a:solidFill>
                  <a:schemeClr val="tx1"/>
                </a:solidFill>
                <a:latin typeface="+mn-lt"/>
                <a:ea typeface="+mn-ea"/>
                <a:cs typeface="+mn-cs"/>
              </a:rPr>
              <a:t>compte</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facteur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coût-efficacité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ainsi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produits</a:t>
            </a:r>
            <a:r>
              <a:rPr lang="en-US" sz="1200" kern="1200" dirty="0">
                <a:solidFill>
                  <a:schemeClr val="tx1"/>
                </a:solidFill>
                <a:latin typeface="+mn-lt"/>
                <a:ea typeface="+mn-ea"/>
                <a:cs typeface="+mn-cs"/>
              </a:rPr>
              <a:t>, services et </a:t>
            </a:r>
            <a:r>
              <a:rPr lang="en-US" sz="1200" kern="1200" dirty="0" err="1">
                <a:solidFill>
                  <a:schemeClr val="tx1"/>
                </a:solidFill>
                <a:latin typeface="+mn-lt"/>
                <a:ea typeface="+mn-ea"/>
                <a:cs typeface="+mn-cs"/>
              </a:rPr>
              <a:t>médicaments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suggérés</a:t>
            </a:r>
            <a:r>
              <a:rPr lang="en-US" sz="1200" kern="1200" dirty="0">
                <a:solidFill>
                  <a:schemeClr val="tx1"/>
                </a:solidFill>
                <a:latin typeface="+mn-lt"/>
                <a:ea typeface="+mn-ea"/>
                <a:cs typeface="+mn-cs"/>
              </a:rPr>
              <a:t> par le </a:t>
            </a:r>
            <a:r>
              <a:rPr lang="en-US" sz="1200" kern="1200" dirty="0" err="1">
                <a:solidFill>
                  <a:schemeClr val="tx1"/>
                </a:solidFill>
                <a:latin typeface="+mn-lt"/>
                <a:ea typeface="+mn-ea"/>
                <a:cs typeface="+mn-cs"/>
              </a:rPr>
              <a:t>ministère</a:t>
            </a:r>
            <a:r>
              <a:rPr lang="en-US" sz="1200" kern="1200" dirty="0">
                <a:solidFill>
                  <a:schemeClr val="tx1"/>
                </a:solidFill>
                <a:latin typeface="+mn-lt"/>
                <a:ea typeface="+mn-ea"/>
                <a:cs typeface="+mn-cs"/>
              </a:rPr>
              <a:t>. Par </a:t>
            </a:r>
            <a:r>
              <a:rPr lang="en-US" sz="1200" kern="1200" dirty="0" err="1">
                <a:solidFill>
                  <a:schemeClr val="tx1"/>
                </a:solidFill>
                <a:latin typeface="+mn-lt"/>
                <a:ea typeface="+mn-ea"/>
                <a:cs typeface="+mn-cs"/>
              </a:rPr>
              <a:t>exemple</a:t>
            </a:r>
            <a:r>
              <a:rPr lang="en-US" sz="1200" kern="1200" dirty="0">
                <a:solidFill>
                  <a:schemeClr val="tx1"/>
                </a:solidFill>
                <a:latin typeface="+mn-lt"/>
                <a:ea typeface="+mn-ea"/>
                <a:cs typeface="+mn-cs"/>
              </a:rPr>
              <a:t>, pour le premier coupon, les </a:t>
            </a:r>
            <a:r>
              <a:rPr lang="en-US" sz="1200" kern="1200" dirty="0" err="1">
                <a:solidFill>
                  <a:schemeClr val="tx1"/>
                </a:solidFill>
                <a:latin typeface="+mn-lt"/>
                <a:ea typeface="+mn-ea"/>
                <a:cs typeface="+mn-cs"/>
              </a:rPr>
              <a:t>survivantes</a:t>
            </a:r>
            <a:r>
              <a:rPr lang="en-US" sz="1200" kern="1200" dirty="0">
                <a:solidFill>
                  <a:schemeClr val="tx1"/>
                </a:solidFill>
                <a:latin typeface="+mn-lt"/>
                <a:ea typeface="+mn-ea"/>
                <a:cs typeface="+mn-cs"/>
              </a:rPr>
              <a:t> de la  GBV </a:t>
            </a:r>
            <a:r>
              <a:rPr lang="en-US" sz="1200" kern="1200" dirty="0" err="1">
                <a:solidFill>
                  <a:schemeClr val="tx1"/>
                </a:solidFill>
                <a:latin typeface="+mn-lt"/>
                <a:ea typeface="+mn-ea"/>
                <a:cs typeface="+mn-cs"/>
              </a:rPr>
              <a:t>peuvent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accéder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150 $ au maximum, </a:t>
            </a:r>
            <a:r>
              <a:rPr lang="en-US" sz="1200" kern="1200" dirty="0" err="1">
                <a:solidFill>
                  <a:schemeClr val="tx1"/>
                </a:solidFill>
                <a:latin typeface="+mn-lt"/>
                <a:ea typeface="+mn-ea"/>
                <a:cs typeface="+mn-cs"/>
              </a:rPr>
              <a:t>tandis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les  LGBTG + ne </a:t>
            </a:r>
            <a:r>
              <a:rPr lang="en-US" sz="1200" kern="1200" dirty="0" err="1">
                <a:solidFill>
                  <a:schemeClr val="tx1"/>
                </a:solidFill>
                <a:latin typeface="+mn-lt"/>
                <a:ea typeface="+mn-ea"/>
                <a:cs typeface="+mn-cs"/>
              </a:rPr>
              <a:t>toucheraient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qu'un</a:t>
            </a:r>
            <a:r>
              <a:rPr lang="en-US" sz="1200" kern="1200" dirty="0">
                <a:solidFill>
                  <a:schemeClr val="tx1"/>
                </a:solidFill>
                <a:latin typeface="+mn-lt"/>
                <a:ea typeface="+mn-ea"/>
                <a:cs typeface="+mn-cs"/>
              </a:rPr>
              <a:t> maximum de 30 $</a:t>
            </a:r>
          </a:p>
          <a:p>
            <a:endParaRPr lang="en-US" dirty="0"/>
          </a:p>
          <a:p>
            <a:r>
              <a:rPr lang="en-US" sz="1200" kern="1200" dirty="0">
                <a:solidFill>
                  <a:schemeClr val="tx1"/>
                </a:solidFill>
                <a:latin typeface="+mn-lt"/>
                <a:ea typeface="+mn-ea"/>
                <a:cs typeface="+mn-cs"/>
              </a:rPr>
              <a:t>Les participants </a:t>
            </a:r>
            <a:r>
              <a:rPr lang="en-US" sz="1200" kern="1200" dirty="0" err="1">
                <a:solidFill>
                  <a:schemeClr val="tx1"/>
                </a:solidFill>
                <a:latin typeface="+mn-lt"/>
                <a:ea typeface="+mn-ea"/>
                <a:cs typeface="+mn-cs"/>
              </a:rPr>
              <a:t>peuvent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accéder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prestataires</a:t>
            </a:r>
            <a:r>
              <a:rPr lang="en-US" sz="1200" kern="1200" dirty="0">
                <a:solidFill>
                  <a:schemeClr val="tx1"/>
                </a:solidFill>
                <a:latin typeface="+mn-lt"/>
                <a:ea typeface="+mn-ea"/>
                <a:cs typeface="+mn-cs"/>
              </a:rPr>
              <a:t> publics </a:t>
            </a:r>
            <a:r>
              <a:rPr lang="en-US" sz="1200" kern="1200" dirty="0" err="1">
                <a:solidFill>
                  <a:schemeClr val="tx1"/>
                </a:solidFill>
                <a:latin typeface="+mn-lt"/>
                <a:ea typeface="+mn-ea"/>
                <a:cs typeface="+mn-cs"/>
              </a:rPr>
              <a:t>ou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privés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selon</a:t>
            </a:r>
            <a:r>
              <a:rPr lang="en-US" sz="1200" kern="1200" dirty="0">
                <a:solidFill>
                  <a:schemeClr val="tx1"/>
                </a:solidFill>
                <a:latin typeface="+mn-lt"/>
                <a:ea typeface="+mn-ea"/>
                <a:cs typeface="+mn-cs"/>
              </a:rPr>
              <a:t> le lieu et la </a:t>
            </a:r>
            <a:r>
              <a:rPr lang="en-US" sz="1200" kern="1200" dirty="0" err="1">
                <a:solidFill>
                  <a:schemeClr val="tx1"/>
                </a:solidFill>
                <a:latin typeface="+mn-lt"/>
                <a:ea typeface="+mn-ea"/>
                <a:cs typeface="+mn-cs"/>
              </a:rPr>
              <a:t>capacité</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fournisseurs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ajoutons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aussi</a:t>
            </a:r>
            <a:r>
              <a:rPr lang="en-US" sz="1200" kern="1200" dirty="0">
                <a:solidFill>
                  <a:schemeClr val="tx1"/>
                </a:solidFill>
                <a:latin typeface="+mn-lt"/>
                <a:ea typeface="+mn-ea"/>
                <a:cs typeface="+mn-cs"/>
              </a:rPr>
              <a:t> aux coupons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des services et des distributions </a:t>
            </a:r>
            <a:r>
              <a:rPr lang="en-US" sz="1200" kern="1200" dirty="0" err="1">
                <a:solidFill>
                  <a:schemeClr val="tx1"/>
                </a:solidFill>
                <a:latin typeface="+mn-lt"/>
                <a:ea typeface="+mn-ea"/>
                <a:cs typeface="+mn-cs"/>
              </a:rPr>
              <a:t>complémentaires</a:t>
            </a:r>
            <a:r>
              <a:rPr lang="en-US" sz="1200" kern="1200" dirty="0">
                <a:solidFill>
                  <a:schemeClr val="tx1"/>
                </a:solidFill>
                <a:latin typeface="+mn-lt"/>
                <a:ea typeface="+mn-ea"/>
                <a:cs typeface="+mn-cs"/>
              </a:rPr>
              <a:t>. On y </a:t>
            </a:r>
            <a:r>
              <a:rPr lang="en-US" sz="1200" kern="1200" dirty="0" err="1">
                <a:solidFill>
                  <a:schemeClr val="tx1"/>
                </a:solidFill>
                <a:latin typeface="+mn-lt"/>
                <a:ea typeface="+mn-ea"/>
                <a:cs typeface="+mn-cs"/>
              </a:rPr>
              <a:t>inclut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aussi</a:t>
            </a:r>
            <a:r>
              <a:rPr lang="en-US" sz="1200" kern="1200" dirty="0">
                <a:solidFill>
                  <a:schemeClr val="tx1"/>
                </a:solidFill>
                <a:latin typeface="+mn-lt"/>
                <a:ea typeface="+mn-ea"/>
                <a:cs typeface="+mn-cs"/>
              </a:rPr>
              <a:t> des ateliers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la santé </a:t>
            </a:r>
            <a:r>
              <a:rPr lang="en-US" sz="1200" kern="1200" dirty="0" err="1">
                <a:solidFill>
                  <a:schemeClr val="tx1"/>
                </a:solidFill>
                <a:latin typeface="+mn-lt"/>
                <a:ea typeface="+mn-ea"/>
                <a:cs typeface="+mn-cs"/>
              </a:rPr>
              <a:t>sexuelle</a:t>
            </a:r>
            <a:r>
              <a:rPr lang="en-US" sz="1200" kern="1200" dirty="0">
                <a:solidFill>
                  <a:schemeClr val="tx1"/>
                </a:solidFill>
                <a:latin typeface="+mn-lt"/>
                <a:ea typeface="+mn-ea"/>
                <a:cs typeface="+mn-cs"/>
              </a:rPr>
              <a:t> et reproductive, la </a:t>
            </a:r>
            <a:r>
              <a:rPr lang="en-US" sz="1200" kern="1200" dirty="0" err="1">
                <a:solidFill>
                  <a:schemeClr val="tx1"/>
                </a:solidFill>
                <a:latin typeface="+mn-lt"/>
                <a:ea typeface="+mn-ea"/>
                <a:cs typeface="+mn-cs"/>
              </a:rPr>
              <a:t>prévention</a:t>
            </a:r>
            <a:r>
              <a:rPr lang="en-US" sz="1200" kern="1200" dirty="0">
                <a:solidFill>
                  <a:schemeClr val="tx1"/>
                </a:solidFill>
                <a:latin typeface="+mn-lt"/>
                <a:ea typeface="+mn-ea"/>
                <a:cs typeface="+mn-cs"/>
              </a:rPr>
              <a:t> de la GBV, la </a:t>
            </a:r>
            <a:r>
              <a:rPr lang="en-US" sz="1200" kern="1200" dirty="0" err="1">
                <a:solidFill>
                  <a:schemeClr val="tx1"/>
                </a:solidFill>
                <a:latin typeface="+mn-lt"/>
                <a:ea typeface="+mn-ea"/>
                <a:cs typeface="+mn-cs"/>
              </a:rPr>
              <a:t>diversité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sexuelle</a:t>
            </a:r>
            <a:r>
              <a:rPr lang="en-US" sz="1200" kern="1200" dirty="0">
                <a:solidFill>
                  <a:schemeClr val="tx1"/>
                </a:solidFill>
                <a:latin typeface="+mn-lt"/>
                <a:ea typeface="+mn-ea"/>
                <a:cs typeface="+mn-cs"/>
              </a:rPr>
              <a:t> et la </a:t>
            </a:r>
            <a:r>
              <a:rPr lang="en-US" sz="1200" kern="1200" dirty="0" err="1">
                <a:solidFill>
                  <a:schemeClr val="tx1"/>
                </a:solidFill>
                <a:latin typeface="+mn-lt"/>
                <a:ea typeface="+mn-ea"/>
                <a:cs typeface="+mn-cs"/>
              </a:rPr>
              <a:t>traite</a:t>
            </a:r>
            <a:r>
              <a:rPr lang="en-US" sz="1200" kern="1200" dirty="0">
                <a:solidFill>
                  <a:schemeClr val="tx1"/>
                </a:solidFill>
                <a:latin typeface="+mn-lt"/>
                <a:ea typeface="+mn-ea"/>
                <a:cs typeface="+mn-cs"/>
              </a:rPr>
              <a:t> des </a:t>
            </a:r>
            <a:r>
              <a:rPr lang="en-US" sz="1200" kern="1200" dirty="0" err="1">
                <a:solidFill>
                  <a:schemeClr val="tx1"/>
                </a:solidFill>
                <a:latin typeface="+mn-lt"/>
                <a:ea typeface="+mn-ea"/>
                <a:cs typeface="+mn-cs"/>
              </a:rPr>
              <a:t>êtres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humains</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52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Coup </a:t>
            </a:r>
            <a:r>
              <a:rPr lang="en-US" sz="1200" kern="1200" dirty="0" err="1">
                <a:solidFill>
                  <a:schemeClr val="tx1"/>
                </a:solidFill>
                <a:latin typeface="+mn-lt"/>
                <a:ea typeface="+mn-ea"/>
                <a:cs typeface="+mn-cs"/>
              </a:rPr>
              <a:t>d'œil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rapide</a:t>
            </a:r>
            <a:r>
              <a:rPr lang="en-US" sz="1200" kern="1200" dirty="0">
                <a:solidFill>
                  <a:schemeClr val="tx1"/>
                </a:solidFill>
                <a:latin typeface="+mn-lt"/>
                <a:ea typeface="+mn-ea"/>
                <a:cs typeface="+mn-cs"/>
              </a:rPr>
              <a:t> aux coupons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reçoivent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nos</a:t>
            </a:r>
            <a:r>
              <a:rPr lang="en-US" sz="1200" kern="1200" dirty="0">
                <a:solidFill>
                  <a:schemeClr val="tx1"/>
                </a:solidFill>
                <a:latin typeface="+mn-lt"/>
                <a:ea typeface="+mn-ea"/>
                <a:cs typeface="+mn-cs"/>
              </a:rPr>
              <a:t> participants. </a:t>
            </a:r>
            <a:r>
              <a:rPr lang="en-US" sz="1200" kern="1200" dirty="0" err="1">
                <a:solidFill>
                  <a:schemeClr val="tx1"/>
                </a:solidFill>
                <a:latin typeface="+mn-lt"/>
                <a:ea typeface="+mn-ea"/>
                <a:cs typeface="+mn-cs"/>
              </a:rPr>
              <a:t>Celui</a:t>
            </a:r>
            <a:r>
              <a:rPr lang="en-US" sz="1200" kern="1200" dirty="0">
                <a:solidFill>
                  <a:schemeClr val="tx1"/>
                </a:solidFill>
                <a:latin typeface="+mn-lt"/>
                <a:ea typeface="+mn-ea"/>
                <a:cs typeface="+mn-cs"/>
              </a:rPr>
              <a:t> de gauche </a:t>
            </a:r>
            <a:r>
              <a:rPr lang="en-US" sz="1200" kern="1200" dirty="0" err="1">
                <a:solidFill>
                  <a:schemeClr val="tx1"/>
                </a:solidFill>
                <a:latin typeface="+mn-lt"/>
                <a:ea typeface="+mn-ea"/>
                <a:cs typeface="+mn-cs"/>
              </a:rPr>
              <a:t>est</a:t>
            </a:r>
            <a:r>
              <a:rPr lang="en-US" sz="1200" kern="1200" dirty="0">
                <a:solidFill>
                  <a:schemeClr val="tx1"/>
                </a:solidFill>
                <a:latin typeface="+mn-lt"/>
                <a:ea typeface="+mn-ea"/>
                <a:cs typeface="+mn-cs"/>
              </a:rPr>
              <a:t> pour les tests de </a:t>
            </a:r>
            <a:r>
              <a:rPr lang="en-US" sz="1200" kern="1200" dirty="0" err="1">
                <a:solidFill>
                  <a:schemeClr val="tx1"/>
                </a:solidFill>
                <a:latin typeface="+mn-lt"/>
                <a:ea typeface="+mn-ea"/>
                <a:cs typeface="+mn-cs"/>
              </a:rPr>
              <a:t>laboratoire</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celui</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droite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sert</a:t>
            </a:r>
            <a:r>
              <a:rPr lang="en-US" sz="1200" kern="1200" dirty="0">
                <a:solidFill>
                  <a:schemeClr val="tx1"/>
                </a:solidFill>
                <a:latin typeface="+mn-lt"/>
                <a:ea typeface="+mn-ea"/>
                <a:cs typeface="+mn-cs"/>
              </a:rPr>
              <a:t> aux </a:t>
            </a:r>
            <a:r>
              <a:rPr lang="en-US" sz="1200" kern="1200" dirty="0" err="1">
                <a:solidFill>
                  <a:schemeClr val="tx1"/>
                </a:solidFill>
                <a:latin typeface="+mn-lt"/>
                <a:ea typeface="+mn-ea"/>
                <a:cs typeface="+mn-cs"/>
              </a:rPr>
              <a:t>médicaments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ordonnance</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962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28600">
              <a:lnSpc>
                <a:spcPct val="90000"/>
              </a:lnSpc>
              <a:spcAft>
                <a:spcPts val="600"/>
              </a:spcAft>
              <a:buFont typeface="Arial"/>
              <a:buChar char="•"/>
            </a:pPr>
            <a:r>
              <a:rPr lang="fr-FR" sz="1200" kern="1200" noProof="0" dirty="0">
                <a:solidFill>
                  <a:schemeClr val="tx1"/>
                </a:solidFill>
                <a:latin typeface="+mn-lt"/>
                <a:ea typeface="+mn-ea"/>
                <a:cs typeface="+mn-cs"/>
              </a:rPr>
              <a:t>Dans l'ensemble, les partenaires ont apporté des soutiens médicaux à plus de 3000 personnes</a:t>
            </a:r>
          </a:p>
          <a:p>
            <a:pPr marL="285750" indent="-228600">
              <a:lnSpc>
                <a:spcPct val="90000"/>
              </a:lnSpc>
              <a:spcAft>
                <a:spcPts val="600"/>
              </a:spcAft>
              <a:buFont typeface="Arial"/>
              <a:buChar char="•"/>
            </a:pPr>
            <a:r>
              <a:rPr lang="fr-FR" sz="1200" kern="1200" noProof="0" dirty="0">
                <a:solidFill>
                  <a:schemeClr val="tx1"/>
                </a:solidFill>
                <a:latin typeface="+mn-lt"/>
                <a:ea typeface="+mn-ea"/>
                <a:cs typeface="+mn-cs"/>
              </a:rPr>
              <a:t>589 personnes ont reçu des coupons pour des médicaments, traitements, examens médicaux, dépistages des MST/VIH, tests de grossesse, contraceptifs et lubrifiants ;</a:t>
            </a:r>
          </a:p>
          <a:p>
            <a:pPr marL="285750" indent="-228600">
              <a:lnSpc>
                <a:spcPct val="90000"/>
              </a:lnSpc>
              <a:spcAft>
                <a:spcPts val="600"/>
              </a:spcAft>
              <a:buFont typeface="Arial"/>
              <a:buChar char="•"/>
            </a:pPr>
            <a:r>
              <a:rPr lang="fr-FR" sz="1200" noProof="0" dirty="0">
                <a:solidFill>
                  <a:srgbClr val="000000"/>
                </a:solidFill>
                <a:latin typeface="Fira Sans Condensed" charset="0"/>
              </a:rPr>
              <a:t>519 </a:t>
            </a:r>
            <a:r>
              <a:rPr lang="fr-FR" sz="1200" kern="1200" noProof="0" dirty="0">
                <a:solidFill>
                  <a:schemeClr val="tx1"/>
                </a:solidFill>
                <a:latin typeface="+mn-lt"/>
                <a:ea typeface="+mn-ea"/>
                <a:cs typeface="+mn-cs"/>
              </a:rPr>
              <a:t>consultations et transferts médicaux au système de santé nationa</a:t>
            </a:r>
            <a:r>
              <a:rPr lang="fr-FR" sz="1200" kern="1200" noProof="0" dirty="0">
                <a:solidFill>
                  <a:srgbClr val="000000"/>
                </a:solidFill>
                <a:latin typeface="Fira Sans Condensed" charset="0"/>
                <a:ea typeface="+mn-ea"/>
                <a:cs typeface="+mn-cs"/>
              </a:rPr>
              <a:t>l.</a:t>
            </a:r>
          </a:p>
          <a:p>
            <a:pPr marL="285750" indent="-228600">
              <a:lnSpc>
                <a:spcPct val="90000"/>
              </a:lnSpc>
              <a:spcAft>
                <a:spcPts val="600"/>
              </a:spcAft>
              <a:buFont typeface="Arial"/>
              <a:buChar char="•"/>
            </a:pPr>
            <a:r>
              <a:rPr lang="fr-FR" sz="1200" kern="1200" noProof="0" dirty="0">
                <a:solidFill>
                  <a:schemeClr val="tx1"/>
                </a:solidFill>
                <a:latin typeface="+mn-lt"/>
                <a:ea typeface="+mn-ea"/>
                <a:cs typeface="+mn-cs"/>
              </a:rPr>
              <a:t>2253 personnes ont reçu de l'aide en matière de santé sexuelle et procréative ou de santé émotionnelle.</a:t>
            </a:r>
            <a:r>
              <a:rPr lang="fr-FR" sz="1200" noProof="0" dirty="0">
                <a:solidFill>
                  <a:srgbClr val="000000"/>
                </a:solidFill>
                <a:latin typeface="Fira Sans Condensed" charset="0"/>
              </a:rPr>
              <a:t> </a:t>
            </a:r>
          </a:p>
          <a:p>
            <a:pPr marL="285750" indent="-228600">
              <a:lnSpc>
                <a:spcPct val="90000"/>
              </a:lnSpc>
              <a:spcAft>
                <a:spcPts val="600"/>
              </a:spcAft>
              <a:buFont typeface="Arial"/>
              <a:buChar char="•"/>
            </a:pPr>
            <a:r>
              <a:rPr lang="fr-FR" sz="1200" kern="1200" noProof="0" dirty="0">
                <a:solidFill>
                  <a:schemeClr val="tx1"/>
                </a:solidFill>
                <a:latin typeface="+mn-lt"/>
                <a:ea typeface="+mn-ea"/>
                <a:cs typeface="+mn-cs"/>
              </a:rPr>
              <a:t>CARE et ses partenaires ont assuré une bonne coordination avec le ministère de la santé aux niveaux locaux, ce qui est essentiel pour répondre à ces besoins urgents.</a:t>
            </a:r>
            <a:endParaRPr lang="fr-FR" sz="1200" noProof="0" dirty="0">
              <a:solidFill>
                <a:srgbClr val="000000"/>
              </a:solidFill>
              <a:latin typeface="Fira Sans Condensed" charset="0"/>
            </a:endParaRPr>
          </a:p>
          <a:p>
            <a:pPr marL="285750" indent="-228600">
              <a:lnSpc>
                <a:spcPct val="90000"/>
              </a:lnSpc>
              <a:spcAft>
                <a:spcPts val="600"/>
              </a:spcAft>
              <a:buFont typeface="Arial"/>
              <a:buChar char="•"/>
            </a:pPr>
            <a:r>
              <a:rPr lang="fr-FR" sz="1200" kern="1200" noProof="0" dirty="0">
                <a:solidFill>
                  <a:schemeClr val="tx1"/>
                </a:solidFill>
                <a:latin typeface="+mn-lt"/>
                <a:ea typeface="+mn-ea"/>
                <a:cs typeface="+mn-cs"/>
              </a:rPr>
              <a:t>A l'avenir, CARE Équateur prévoit de s'étendre, de s'améliorer et de s'intégrer aux TM utilisés dans la gestion des cas de GBV </a:t>
            </a:r>
            <a:r>
              <a:rPr lang="fr-FR" sz="1200" noProof="0" dirty="0">
                <a:solidFill>
                  <a:srgbClr val="000000"/>
                </a:solidFill>
                <a:latin typeface="Fira Sans Condensed" charset="0"/>
              </a:rPr>
              <a:t>; </a:t>
            </a:r>
          </a:p>
          <a:p>
            <a:pPr marL="285750" marR="0" indent="-228600" algn="l" defTabSz="914400" rtl="0" eaLnBrk="1" fontAlgn="auto" latinLnBrk="0" hangingPunct="1">
              <a:lnSpc>
                <a:spcPct val="90000"/>
              </a:lnSpc>
              <a:spcBef>
                <a:spcPts val="0"/>
              </a:spcBef>
              <a:spcAft>
                <a:spcPts val="600"/>
              </a:spcAft>
              <a:buClrTx/>
              <a:buSzTx/>
              <a:buFont typeface="Arial"/>
              <a:buChar char="•"/>
              <a:tabLst/>
              <a:defRPr/>
            </a:pPr>
            <a:r>
              <a:rPr lang="fr-FR" sz="1200" kern="1200" noProof="0" dirty="0">
                <a:solidFill>
                  <a:schemeClr val="tx1"/>
                </a:solidFill>
                <a:latin typeface="+mn-lt"/>
                <a:ea typeface="+mn-ea"/>
                <a:cs typeface="+mn-cs"/>
              </a:rPr>
              <a:t>Nous mettons considérablement l'accent sur les leçons à tirer de cette expérience pour nous améliorer à l'avenir</a:t>
            </a:r>
            <a:r>
              <a:rPr lang="fr-FR" sz="1200" noProof="0" dirty="0">
                <a:solidFill>
                  <a:srgbClr val="000000"/>
                </a:solidFill>
                <a:latin typeface="Fira Sans Condensed" charset="0"/>
              </a:rPr>
              <a:t> </a:t>
            </a:r>
          </a:p>
          <a:p>
            <a:pPr marL="285750" indent="-228600">
              <a:lnSpc>
                <a:spcPct val="90000"/>
              </a:lnSpc>
              <a:spcAft>
                <a:spcPts val="600"/>
              </a:spcAft>
              <a:buFont typeface="Arial"/>
              <a:buChar char="•"/>
            </a:pPr>
            <a:r>
              <a:rPr lang="fr-FR" sz="1200" kern="1200" noProof="0" dirty="0">
                <a:solidFill>
                  <a:schemeClr val="tx1"/>
                </a:solidFill>
                <a:latin typeface="+mn-lt"/>
                <a:ea typeface="+mn-ea"/>
                <a:cs typeface="+mn-cs"/>
              </a:rPr>
              <a:t>Enfin, CARE a adopté comme priorité qu'il faut davantage de TM pour la santé et cette expérience nous a aidés à mieux communiquer avec les autres bureaux du pays dans la région et dans le monde</a:t>
            </a:r>
            <a:endParaRPr lang="fr-FR"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74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23795-4846-46B5-93B7-4C87B9877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4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C322D-20A1-3A41-A13B-DB0DA2ACF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369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9D9AD-F147-43B5-8A12-959228B2AAFB}" type="slidenum">
              <a:rPr lang="en-US" smtClean="0"/>
              <a:t>53</a:t>
            </a:fld>
            <a:endParaRPr lang="en-US"/>
          </a:p>
        </p:txBody>
      </p:sp>
    </p:spTree>
    <p:extLst>
      <p:ext uri="{BB962C8B-B14F-4D97-AF65-F5344CB8AC3E}">
        <p14:creationId xmlns:p14="http://schemas.microsoft.com/office/powerpoint/2010/main" val="113417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b="0" i="0" kern="1200" dirty="0">
                <a:solidFill>
                  <a:schemeClr val="tx1"/>
                </a:solidFill>
                <a:effectLst/>
                <a:latin typeface="+mn-lt"/>
                <a:ea typeface="+mn-ea"/>
                <a:cs typeface="+mn-cs"/>
              </a:rPr>
              <a:t>Cette définition contient trois objectifs de la couverture universelle, liés entre eux:</a:t>
            </a:r>
          </a:p>
          <a:p>
            <a:pPr marL="171450" indent="-171450" fontAlgn="base">
              <a:buFont typeface="Arial" panose="020B0604020202020204" pitchFamily="34" charset="0"/>
              <a:buChar char="•"/>
            </a:pPr>
            <a:r>
              <a:rPr lang="fr-FR" sz="1200" b="0" i="0" kern="1200" dirty="0">
                <a:solidFill>
                  <a:schemeClr val="tx1"/>
                </a:solidFill>
                <a:effectLst/>
                <a:latin typeface="+mn-lt"/>
                <a:ea typeface="+mn-ea"/>
                <a:cs typeface="+mn-cs"/>
              </a:rPr>
              <a:t>l’accès équitable aux services de santé – tous ceux qui ont besoin des services de santé, quels que soient leurs moyens financiers, doivent pouvoir y accéder;</a:t>
            </a:r>
          </a:p>
          <a:p>
            <a:pPr marL="171450" indent="-171450" fontAlgn="base">
              <a:buFont typeface="Arial" panose="020B0604020202020204" pitchFamily="34" charset="0"/>
              <a:buChar char="•"/>
            </a:pPr>
            <a:r>
              <a:rPr lang="fr-FR" sz="1200" b="0" i="0" kern="1200" dirty="0">
                <a:solidFill>
                  <a:schemeClr val="tx1"/>
                </a:solidFill>
                <a:effectLst/>
                <a:latin typeface="+mn-lt"/>
                <a:ea typeface="+mn-ea"/>
                <a:cs typeface="+mn-cs"/>
              </a:rPr>
              <a:t>la qualité – les services de santé doivent être d’une qualité suffisante pour améliorer la santé de ceux qui en bénéficient;</a:t>
            </a:r>
          </a:p>
          <a:p>
            <a:pPr marL="171450" indent="-171450" fontAlgn="base">
              <a:buFont typeface="Arial" panose="020B0604020202020204" pitchFamily="34" charset="0"/>
              <a:buChar char="•"/>
            </a:pPr>
            <a:r>
              <a:rPr lang="fr-FR" sz="1200" b="1" i="0" kern="1200" dirty="0">
                <a:solidFill>
                  <a:schemeClr val="tx1"/>
                </a:solidFill>
                <a:effectLst/>
                <a:latin typeface="+mn-lt"/>
                <a:ea typeface="+mn-ea"/>
                <a:cs typeface="+mn-cs"/>
              </a:rPr>
              <a:t>la protection financière </a:t>
            </a:r>
            <a:r>
              <a:rPr lang="fr-FR" sz="1200" b="0" i="0" kern="1200" dirty="0">
                <a:solidFill>
                  <a:schemeClr val="tx1"/>
                </a:solidFill>
                <a:effectLst/>
                <a:latin typeface="+mn-lt"/>
                <a:ea typeface="+mn-ea"/>
                <a:cs typeface="+mn-cs"/>
              </a:rPr>
              <a:t>– le coût des soins ne doit pas exposer les usagers à des difficultés financières</a:t>
            </a:r>
          </a:p>
          <a:p>
            <a:pPr marL="171450" indent="-171450" fontAlgn="base">
              <a:buFont typeface="Arial" panose="020B0604020202020204" pitchFamily="34" charset="0"/>
              <a:buChar char="•"/>
            </a:pPr>
            <a:endParaRPr lang="fr-FR"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fr-FR" sz="1200" b="0" i="0" kern="1200" dirty="0">
                <a:solidFill>
                  <a:schemeClr val="tx1"/>
                </a:solidFill>
                <a:effectLst/>
                <a:latin typeface="+mn-lt"/>
                <a:ea typeface="+mn-ea"/>
                <a:cs typeface="+mn-cs"/>
              </a:rPr>
              <a:t>Source: OMS, « Qu’est-ce que la couverture universelle? » </a:t>
            </a:r>
            <a:r>
              <a:rPr lang="en-US" dirty="0">
                <a:hlinkClick r:id="rId3"/>
              </a:rPr>
              <a:t>https://</a:t>
            </a:r>
            <a:r>
              <a:rPr lang="en-US" dirty="0" err="1">
                <a:hlinkClick r:id="rId3"/>
              </a:rPr>
              <a:t>www.who.int</a:t>
            </a:r>
            <a:r>
              <a:rPr lang="en-US" dirty="0">
                <a:hlinkClick r:id="rId3"/>
              </a:rPr>
              <a:t>/</a:t>
            </a:r>
            <a:r>
              <a:rPr lang="en-US" dirty="0" err="1">
                <a:hlinkClick r:id="rId3"/>
              </a:rPr>
              <a:t>health_financing</a:t>
            </a:r>
            <a:r>
              <a:rPr lang="en-US" dirty="0">
                <a:hlinkClick r:id="rId3"/>
              </a:rPr>
              <a:t>/</a:t>
            </a:r>
            <a:r>
              <a:rPr lang="en-US" dirty="0" err="1">
                <a:hlinkClick r:id="rId3"/>
              </a:rPr>
              <a:t>universal_coverage_definition</a:t>
            </a:r>
            <a:r>
              <a:rPr lang="en-US" dirty="0">
                <a:hlinkClick r:id="rId3"/>
              </a:rPr>
              <a:t>/</a:t>
            </a:r>
            <a:r>
              <a:rPr lang="en-US" dirty="0" err="1">
                <a:hlinkClick r:id="rId3"/>
              </a:rPr>
              <a:t>fr</a:t>
            </a:r>
            <a:r>
              <a:rPr lang="en-US" dirty="0">
                <a:hlinkClick r:id="rId3"/>
              </a:rPr>
              <a:t>/</a:t>
            </a:r>
            <a:endParaRPr lang="fr-FR"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D51C9-C57F-48A9-85FB-FA51B50E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90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lang="en-US" sz="1800" b="0" dirty="0">
                <a:solidFill>
                  <a:prstClr val="white"/>
                </a:solidFill>
                <a:latin typeface="+mn-lt"/>
              </a:rPr>
              <a:t>Source: </a:t>
            </a:r>
          </a:p>
          <a:p>
            <a:r>
              <a:rPr lang="en-US" sz="1200" b="0" i="0" u="none" strike="noStrike" kern="1200" baseline="0" dirty="0">
                <a:solidFill>
                  <a:schemeClr val="tx1"/>
                </a:solidFill>
                <a:latin typeface="+mn-lt"/>
                <a:ea typeface="+mn-ea"/>
                <a:cs typeface="+mn-cs"/>
              </a:rPr>
              <a:t>J. </a:t>
            </a:r>
            <a:r>
              <a:rPr lang="en-US" sz="1200" b="0" i="0" u="none" strike="noStrike" kern="1200" baseline="0" dirty="0" err="1">
                <a:solidFill>
                  <a:schemeClr val="tx1"/>
                </a:solidFill>
                <a:latin typeface="+mn-lt"/>
                <a:ea typeface="+mn-ea"/>
                <a:cs typeface="+mn-cs"/>
              </a:rPr>
              <a:t>Kutzin</a:t>
            </a:r>
            <a:r>
              <a:rPr lang="en-US" sz="1200" b="0" i="0" u="none" strike="noStrike" kern="1200" baseline="0" dirty="0">
                <a:solidFill>
                  <a:schemeClr val="tx1"/>
                </a:solidFill>
                <a:latin typeface="+mn-lt"/>
                <a:ea typeface="+mn-ea"/>
                <a:cs typeface="+mn-cs"/>
              </a:rPr>
              <a:t>, S. Witter, M. Jowett, D. </a:t>
            </a:r>
            <a:r>
              <a:rPr lang="en-US" sz="1200" b="0" i="0" u="none" strike="noStrike" kern="1200" baseline="0" dirty="0" err="1">
                <a:solidFill>
                  <a:schemeClr val="tx1"/>
                </a:solidFill>
                <a:latin typeface="+mn-lt"/>
                <a:ea typeface="+mn-ea"/>
                <a:cs typeface="+mn-cs"/>
              </a:rPr>
              <a:t>Bayarsaikhan</a:t>
            </a:r>
            <a:r>
              <a:rPr lang="en-US" sz="1200" b="0"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Développer une stratégie national de financement de la santé publique: guide de référence, </a:t>
            </a:r>
            <a:r>
              <a:rPr lang="fr-FR" sz="1200" b="0" i="1" u="none" strike="noStrike" kern="1200" baseline="0" dirty="0">
                <a:solidFill>
                  <a:schemeClr val="tx1"/>
                </a:solidFill>
                <a:latin typeface="+mn-lt"/>
                <a:ea typeface="+mn-ea"/>
                <a:cs typeface="+mn-cs"/>
              </a:rPr>
              <a:t>Financement de la santé. Orientations No 3</a:t>
            </a:r>
            <a:r>
              <a:rPr lang="fr-FR" sz="1200" b="0" i="0" u="none" strike="noStrike" kern="1200" baseline="0" dirty="0">
                <a:solidFill>
                  <a:schemeClr val="tx1"/>
                </a:solidFill>
                <a:latin typeface="+mn-lt"/>
                <a:ea typeface="+mn-ea"/>
                <a:cs typeface="+mn-cs"/>
              </a:rPr>
              <a:t>, Genève, 2018</a:t>
            </a:r>
          </a:p>
          <a:p>
            <a:endParaRPr lang="en-US" sz="1800" b="0" dirty="0">
              <a:solidFill>
                <a:prstClr val="white"/>
              </a:solidFill>
              <a:latin typeface="+mn-lt"/>
            </a:endParaRPr>
          </a:p>
          <a:p>
            <a:pPr algn="l" defTabSz="685800">
              <a:defRPr/>
            </a:pPr>
            <a:r>
              <a:rPr lang="en-US" sz="1800" b="0" dirty="0">
                <a:solidFill>
                  <a:prstClr val="white"/>
                </a:solidFill>
                <a:latin typeface="+mn-lt"/>
              </a:rPr>
              <a:t>Il y a </a:t>
            </a:r>
            <a:r>
              <a:rPr lang="en-US" sz="1800" b="0" dirty="0" err="1">
                <a:solidFill>
                  <a:prstClr val="white"/>
                </a:solidFill>
                <a:latin typeface="+mn-lt"/>
              </a:rPr>
              <a:t>differentes</a:t>
            </a:r>
            <a:r>
              <a:rPr lang="en-US" sz="1800" b="0" dirty="0">
                <a:solidFill>
                  <a:prstClr val="white"/>
                </a:solidFill>
                <a:latin typeface="+mn-lt"/>
              </a:rPr>
              <a:t> strategies pour assurer </a:t>
            </a:r>
            <a:r>
              <a:rPr lang="en-US" sz="1800" b="0" dirty="0" err="1">
                <a:solidFill>
                  <a:prstClr val="white"/>
                </a:solidFill>
                <a:latin typeface="+mn-lt"/>
              </a:rPr>
              <a:t>une</a:t>
            </a:r>
            <a:r>
              <a:rPr lang="en-US" sz="1800" b="0" dirty="0">
                <a:solidFill>
                  <a:prstClr val="white"/>
                </a:solidFill>
                <a:latin typeface="+mn-lt"/>
              </a:rPr>
              <a:t> protection </a:t>
            </a:r>
            <a:r>
              <a:rPr lang="en-US" sz="1800" b="0" dirty="0" err="1">
                <a:solidFill>
                  <a:prstClr val="white"/>
                </a:solidFill>
                <a:latin typeface="+mn-lt"/>
              </a:rPr>
              <a:t>financiere</a:t>
            </a:r>
            <a:r>
              <a:rPr lang="en-US" sz="1800" b="0" dirty="0">
                <a:solidFill>
                  <a:prstClr val="white"/>
                </a:solidFill>
                <a:latin typeface="+mn-lt"/>
              </a:rPr>
              <a:t> des patients/</a:t>
            </a:r>
            <a:r>
              <a:rPr lang="en-US" sz="1800" b="0" dirty="0" err="1">
                <a:solidFill>
                  <a:prstClr val="white"/>
                </a:solidFill>
                <a:latin typeface="+mn-lt"/>
              </a:rPr>
              <a:t>usagers</a:t>
            </a:r>
            <a:r>
              <a:rPr lang="en-US" sz="1800" b="0" dirty="0">
                <a:solidFill>
                  <a:prstClr val="white"/>
                </a:solidFill>
                <a:latin typeface="+mn-lt"/>
              </a:rPr>
              <a:t>. </a:t>
            </a:r>
          </a:p>
          <a:p>
            <a:pPr algn="l" defTabSz="685800">
              <a:defRPr/>
            </a:pPr>
            <a:r>
              <a:rPr lang="en-US" sz="1800" b="0" dirty="0">
                <a:solidFill>
                  <a:prstClr val="white"/>
                </a:solidFill>
                <a:latin typeface="+mn-lt"/>
              </a:rPr>
              <a:t>La </a:t>
            </a:r>
            <a:r>
              <a:rPr lang="en-US" sz="1800" b="0" dirty="0" err="1">
                <a:solidFill>
                  <a:prstClr val="white"/>
                </a:solidFill>
                <a:latin typeface="+mn-lt"/>
              </a:rPr>
              <a:t>plupart</a:t>
            </a:r>
            <a:r>
              <a:rPr lang="en-US" sz="1800" b="0" dirty="0">
                <a:solidFill>
                  <a:prstClr val="white"/>
                </a:solidFill>
                <a:latin typeface="+mn-lt"/>
              </a:rPr>
              <a:t> du temps </a:t>
            </a:r>
            <a:r>
              <a:rPr lang="en-US" sz="1800" b="0" dirty="0" err="1">
                <a:solidFill>
                  <a:prstClr val="white"/>
                </a:solidFill>
                <a:latin typeface="+mn-lt"/>
              </a:rPr>
              <a:t>ces</a:t>
            </a:r>
            <a:r>
              <a:rPr lang="en-US" sz="1800" b="0" dirty="0">
                <a:solidFill>
                  <a:prstClr val="white"/>
                </a:solidFill>
                <a:latin typeface="+mn-lt"/>
              </a:rPr>
              <a:t> strategies se </a:t>
            </a:r>
            <a:r>
              <a:rPr lang="en-US" sz="1800" b="0" dirty="0" err="1">
                <a:solidFill>
                  <a:prstClr val="white"/>
                </a:solidFill>
                <a:latin typeface="+mn-lt"/>
              </a:rPr>
              <a:t>concentrent</a:t>
            </a:r>
            <a:r>
              <a:rPr lang="en-US" sz="1800" b="0" dirty="0">
                <a:solidFill>
                  <a:prstClr val="white"/>
                </a:solidFill>
                <a:latin typeface="+mn-lt"/>
              </a:rPr>
              <a:t> au </a:t>
            </a:r>
            <a:r>
              <a:rPr lang="en-US" sz="1800" b="0" dirty="0" err="1">
                <a:solidFill>
                  <a:prstClr val="white"/>
                </a:solidFill>
                <a:latin typeface="+mn-lt"/>
              </a:rPr>
              <a:t>niveau</a:t>
            </a:r>
            <a:r>
              <a:rPr lang="en-US" sz="1800" b="0" dirty="0">
                <a:solidFill>
                  <a:prstClr val="white"/>
                </a:solidFill>
                <a:latin typeface="+mn-lt"/>
              </a:rPr>
              <a:t> du </a:t>
            </a:r>
            <a:r>
              <a:rPr lang="en-US" sz="1800" b="0" dirty="0" err="1">
                <a:solidFill>
                  <a:prstClr val="white"/>
                </a:solidFill>
                <a:latin typeface="+mn-lt"/>
              </a:rPr>
              <a:t>financement</a:t>
            </a:r>
            <a:r>
              <a:rPr lang="en-US" sz="1800" b="0" dirty="0">
                <a:solidFill>
                  <a:prstClr val="white"/>
                </a:solidFill>
                <a:latin typeface="+mn-lt"/>
              </a:rPr>
              <a:t> de “</a:t>
            </a:r>
            <a:r>
              <a:rPr lang="en-US" sz="1800" b="0" dirty="0" err="1">
                <a:solidFill>
                  <a:prstClr val="white"/>
                </a:solidFill>
                <a:latin typeface="+mn-lt"/>
              </a:rPr>
              <a:t>l’offre</a:t>
            </a:r>
            <a:r>
              <a:rPr lang="en-US" sz="1800" b="0" dirty="0">
                <a:solidFill>
                  <a:prstClr val="white"/>
                </a:solidFill>
                <a:latin typeface="+mn-lt"/>
              </a:rPr>
              <a:t> de sante”, avec </a:t>
            </a:r>
            <a:r>
              <a:rPr lang="en-US" sz="1800" b="0" dirty="0" err="1">
                <a:solidFill>
                  <a:prstClr val="white"/>
                </a:solidFill>
                <a:latin typeface="+mn-lt"/>
              </a:rPr>
              <a:t>l’idee</a:t>
            </a:r>
            <a:r>
              <a:rPr lang="en-US" sz="1800" b="0" dirty="0">
                <a:solidFill>
                  <a:prstClr val="white"/>
                </a:solidFill>
                <a:latin typeface="+mn-lt"/>
              </a:rPr>
              <a:t> que </a:t>
            </a:r>
            <a:r>
              <a:rPr lang="en-US" sz="1800" b="0" dirty="0" err="1">
                <a:solidFill>
                  <a:prstClr val="white"/>
                </a:solidFill>
                <a:latin typeface="+mn-lt"/>
              </a:rPr>
              <a:t>si</a:t>
            </a:r>
            <a:r>
              <a:rPr lang="en-US" sz="1800" b="0" dirty="0">
                <a:solidFill>
                  <a:prstClr val="white"/>
                </a:solidFill>
                <a:latin typeface="+mn-lt"/>
              </a:rPr>
              <a:t> on </a:t>
            </a:r>
            <a:r>
              <a:rPr lang="en-US" sz="1800" b="0" dirty="0" err="1">
                <a:solidFill>
                  <a:prstClr val="white"/>
                </a:solidFill>
                <a:latin typeface="+mn-lt"/>
              </a:rPr>
              <a:t>augmente</a:t>
            </a:r>
            <a:r>
              <a:rPr lang="en-US" sz="1800" b="0" dirty="0">
                <a:solidFill>
                  <a:prstClr val="white"/>
                </a:solidFill>
                <a:latin typeface="+mn-lt"/>
              </a:rPr>
              <a:t> la </a:t>
            </a:r>
            <a:r>
              <a:rPr lang="en-US" sz="1800" b="0" dirty="0" err="1">
                <a:solidFill>
                  <a:prstClr val="white"/>
                </a:solidFill>
                <a:latin typeface="+mn-lt"/>
              </a:rPr>
              <a:t>quantite</a:t>
            </a:r>
            <a:r>
              <a:rPr lang="en-US" sz="1800" b="0" dirty="0">
                <a:solidFill>
                  <a:prstClr val="white"/>
                </a:solidFill>
                <a:latin typeface="+mn-lt"/>
              </a:rPr>
              <a:t> et </a:t>
            </a:r>
            <a:r>
              <a:rPr lang="en-US" sz="1800" b="0" dirty="0" err="1">
                <a:solidFill>
                  <a:prstClr val="white"/>
                </a:solidFill>
                <a:latin typeface="+mn-lt"/>
              </a:rPr>
              <a:t>qualite</a:t>
            </a:r>
            <a:r>
              <a:rPr lang="en-US" sz="1800" b="0" dirty="0">
                <a:solidFill>
                  <a:prstClr val="white"/>
                </a:solidFill>
                <a:latin typeface="+mn-lt"/>
              </a:rPr>
              <a:t> des </a:t>
            </a:r>
            <a:r>
              <a:rPr lang="en-US" sz="1800" b="0" dirty="0" err="1">
                <a:solidFill>
                  <a:prstClr val="white"/>
                </a:solidFill>
                <a:latin typeface="+mn-lt"/>
              </a:rPr>
              <a:t>soins</a:t>
            </a:r>
            <a:r>
              <a:rPr lang="en-US" sz="1800" b="0" dirty="0">
                <a:solidFill>
                  <a:prstClr val="white"/>
                </a:solidFill>
                <a:latin typeface="+mn-lt"/>
              </a:rPr>
              <a:t> et que </a:t>
            </a:r>
            <a:r>
              <a:rPr lang="en-US" sz="1800" b="0" dirty="0" err="1">
                <a:solidFill>
                  <a:prstClr val="white"/>
                </a:solidFill>
                <a:latin typeface="+mn-lt"/>
              </a:rPr>
              <a:t>l’on</a:t>
            </a:r>
            <a:r>
              <a:rPr lang="en-US" sz="1800" b="0" dirty="0">
                <a:solidFill>
                  <a:prstClr val="white"/>
                </a:solidFill>
                <a:latin typeface="+mn-lt"/>
              </a:rPr>
              <a:t> </a:t>
            </a:r>
            <a:r>
              <a:rPr lang="en-US" sz="1800" b="0" dirty="0" err="1">
                <a:solidFill>
                  <a:prstClr val="white"/>
                </a:solidFill>
                <a:latin typeface="+mn-lt"/>
              </a:rPr>
              <a:t>etablit</a:t>
            </a:r>
            <a:r>
              <a:rPr lang="en-US" sz="1800" b="0" dirty="0">
                <a:solidFill>
                  <a:prstClr val="white"/>
                </a:solidFill>
                <a:latin typeface="+mn-lt"/>
              </a:rPr>
              <a:t> un </a:t>
            </a:r>
            <a:r>
              <a:rPr lang="en-US" sz="1800" b="0" dirty="0" err="1">
                <a:solidFill>
                  <a:prstClr val="white"/>
                </a:solidFill>
                <a:latin typeface="+mn-lt"/>
              </a:rPr>
              <a:t>systeme</a:t>
            </a:r>
            <a:r>
              <a:rPr lang="en-US" sz="1800" b="0" dirty="0">
                <a:solidFill>
                  <a:prstClr val="white"/>
                </a:solidFill>
                <a:latin typeface="+mn-lt"/>
              </a:rPr>
              <a:t> </a:t>
            </a:r>
            <a:r>
              <a:rPr lang="en-US" sz="1800" b="0" dirty="0" err="1">
                <a:solidFill>
                  <a:prstClr val="white"/>
                </a:solidFill>
                <a:latin typeface="+mn-lt"/>
              </a:rPr>
              <a:t>efficace</a:t>
            </a:r>
            <a:r>
              <a:rPr lang="en-US" sz="1800" b="0" dirty="0">
                <a:solidFill>
                  <a:prstClr val="white"/>
                </a:solidFill>
                <a:latin typeface="+mn-lt"/>
              </a:rPr>
              <a:t> de repartition des resources, les prix des services de sante </a:t>
            </a:r>
            <a:r>
              <a:rPr lang="en-US" sz="1800" b="0" dirty="0" err="1">
                <a:solidFill>
                  <a:prstClr val="white"/>
                </a:solidFill>
                <a:latin typeface="+mn-lt"/>
              </a:rPr>
              <a:t>vont</a:t>
            </a:r>
            <a:r>
              <a:rPr lang="en-US" sz="1800" b="0" dirty="0">
                <a:solidFill>
                  <a:prstClr val="white"/>
                </a:solidFill>
                <a:latin typeface="+mn-lt"/>
              </a:rPr>
              <a:t> </a:t>
            </a:r>
            <a:r>
              <a:rPr lang="en-US" sz="1800" b="0" dirty="0" err="1">
                <a:solidFill>
                  <a:prstClr val="white"/>
                </a:solidFill>
                <a:latin typeface="+mn-lt"/>
              </a:rPr>
              <a:t>baisser</a:t>
            </a:r>
            <a:r>
              <a:rPr lang="en-US" sz="1800" b="0" dirty="0">
                <a:solidFill>
                  <a:prstClr val="white"/>
                </a:solidFill>
                <a:latin typeface="+mn-lt"/>
              </a:rPr>
              <a:t> pour les </a:t>
            </a:r>
            <a:r>
              <a:rPr lang="en-US" sz="1800" b="0" dirty="0" err="1">
                <a:solidFill>
                  <a:prstClr val="white"/>
                </a:solidFill>
                <a:latin typeface="+mn-lt"/>
              </a:rPr>
              <a:t>usagers</a:t>
            </a:r>
            <a:r>
              <a:rPr lang="en-US" sz="1800" b="0" dirty="0">
                <a:solidFill>
                  <a:prstClr val="white"/>
                </a:solidFill>
                <a:latin typeface="+mn-lt"/>
              </a:rPr>
              <a:t> et </a:t>
            </a:r>
            <a:r>
              <a:rPr lang="en-US" sz="1800" b="0" dirty="0" err="1">
                <a:solidFill>
                  <a:prstClr val="white"/>
                </a:solidFill>
                <a:latin typeface="+mn-lt"/>
              </a:rPr>
              <a:t>ils</a:t>
            </a:r>
            <a:r>
              <a:rPr lang="en-US" sz="1800" b="0" dirty="0">
                <a:solidFill>
                  <a:prstClr val="white"/>
                </a:solidFill>
                <a:latin typeface="+mn-lt"/>
              </a:rPr>
              <a:t> </a:t>
            </a:r>
            <a:r>
              <a:rPr lang="en-US" sz="1800" b="0" dirty="0" err="1">
                <a:solidFill>
                  <a:prstClr val="white"/>
                </a:solidFill>
                <a:latin typeface="+mn-lt"/>
              </a:rPr>
              <a:t>pourront</a:t>
            </a:r>
            <a:r>
              <a:rPr lang="en-US" sz="1800" b="0" dirty="0">
                <a:solidFill>
                  <a:prstClr val="white"/>
                </a:solidFill>
                <a:latin typeface="+mn-lt"/>
              </a:rPr>
              <a:t> </a:t>
            </a:r>
            <a:r>
              <a:rPr lang="en-US" sz="1800" b="0" dirty="0" err="1">
                <a:solidFill>
                  <a:prstClr val="white"/>
                </a:solidFill>
                <a:latin typeface="+mn-lt"/>
              </a:rPr>
              <a:t>avoir</a:t>
            </a:r>
            <a:r>
              <a:rPr lang="en-US" sz="1800" b="0" dirty="0">
                <a:solidFill>
                  <a:prstClr val="white"/>
                </a:solidFill>
                <a:latin typeface="+mn-lt"/>
              </a:rPr>
              <a:t> </a:t>
            </a:r>
            <a:r>
              <a:rPr lang="en-US" sz="1800" b="0" dirty="0" err="1">
                <a:solidFill>
                  <a:prstClr val="white"/>
                </a:solidFill>
                <a:latin typeface="+mn-lt"/>
              </a:rPr>
              <a:t>cet</a:t>
            </a:r>
            <a:r>
              <a:rPr lang="en-US" sz="1800" b="0" dirty="0">
                <a:solidFill>
                  <a:prstClr val="white"/>
                </a:solidFill>
                <a:latin typeface="+mn-lt"/>
              </a:rPr>
              <a:t> access financier equitable </a:t>
            </a:r>
            <a:r>
              <a:rPr lang="en-US" sz="1800" b="0" dirty="0" err="1">
                <a:solidFill>
                  <a:prstClr val="white"/>
                </a:solidFill>
                <a:latin typeface="+mn-lt"/>
              </a:rPr>
              <a:t>dont</a:t>
            </a:r>
            <a:r>
              <a:rPr lang="en-US" sz="1800" b="0" dirty="0">
                <a:solidFill>
                  <a:prstClr val="white"/>
                </a:solidFill>
                <a:latin typeface="+mn-lt"/>
              </a:rPr>
              <a:t> nous </a:t>
            </a:r>
            <a:r>
              <a:rPr lang="en-US" sz="1800" b="0" dirty="0" err="1">
                <a:solidFill>
                  <a:prstClr val="white"/>
                </a:solidFill>
                <a:latin typeface="+mn-lt"/>
              </a:rPr>
              <a:t>parlions</a:t>
            </a:r>
            <a:r>
              <a:rPr lang="en-US" sz="1800" b="0" dirty="0">
                <a:solidFill>
                  <a:prstClr val="white"/>
                </a:solidFill>
                <a:latin typeface="+mn-lt"/>
              </a:rPr>
              <a:t> </a:t>
            </a:r>
            <a:r>
              <a:rPr lang="en-US" sz="1800" b="0" dirty="0" err="1">
                <a:solidFill>
                  <a:prstClr val="white"/>
                </a:solidFill>
                <a:latin typeface="+mn-lt"/>
              </a:rPr>
              <a:t>precedemment</a:t>
            </a:r>
            <a:r>
              <a:rPr lang="en-US" sz="1800" b="0" dirty="0">
                <a:solidFill>
                  <a:prstClr val="white"/>
                </a:solidFill>
                <a:latin typeface="+mn-lt"/>
              </a:rPr>
              <a:t>. </a:t>
            </a:r>
          </a:p>
          <a:p>
            <a:pPr algn="l" defTabSz="685800">
              <a:defRPr/>
            </a:pPr>
            <a:endParaRPr lang="en-US" sz="1800" b="0" dirty="0">
              <a:solidFill>
                <a:prstClr val="white"/>
              </a:solidFill>
              <a:latin typeface="+mn-lt"/>
            </a:endParaRPr>
          </a:p>
          <a:p>
            <a:pPr algn="l" defTabSz="685800">
              <a:defRPr/>
            </a:pPr>
            <a:r>
              <a:rPr lang="en-US" sz="1800" b="0" dirty="0" err="1">
                <a:solidFill>
                  <a:prstClr val="white"/>
                </a:solidFill>
                <a:latin typeface="+mn-lt"/>
              </a:rPr>
              <a:t>Cette</a:t>
            </a:r>
            <a:r>
              <a:rPr lang="en-US" sz="1800" b="0" dirty="0">
                <a:solidFill>
                  <a:prstClr val="white"/>
                </a:solidFill>
                <a:latin typeface="+mn-lt"/>
              </a:rPr>
              <a:t> </a:t>
            </a:r>
            <a:r>
              <a:rPr lang="en-US" sz="1800" b="0" dirty="0" err="1">
                <a:solidFill>
                  <a:prstClr val="white"/>
                </a:solidFill>
                <a:latin typeface="+mn-lt"/>
              </a:rPr>
              <a:t>strategie</a:t>
            </a:r>
            <a:r>
              <a:rPr lang="en-US" sz="1800" b="0" dirty="0">
                <a:solidFill>
                  <a:prstClr val="white"/>
                </a:solidFill>
                <a:latin typeface="+mn-lt"/>
              </a:rPr>
              <a:t> de </a:t>
            </a:r>
            <a:r>
              <a:rPr lang="en-US" sz="1800" b="0" dirty="0" err="1">
                <a:solidFill>
                  <a:prstClr val="white"/>
                </a:solidFill>
                <a:latin typeface="+mn-lt"/>
              </a:rPr>
              <a:t>financement</a:t>
            </a:r>
            <a:r>
              <a:rPr lang="en-US" sz="1800" b="0" dirty="0">
                <a:solidFill>
                  <a:prstClr val="white"/>
                </a:solidFill>
                <a:latin typeface="+mn-lt"/>
              </a:rPr>
              <a:t> par </a:t>
            </a:r>
            <a:r>
              <a:rPr lang="en-US" sz="1800" b="0" dirty="0" err="1">
                <a:solidFill>
                  <a:prstClr val="white"/>
                </a:solidFill>
                <a:latin typeface="+mn-lt"/>
              </a:rPr>
              <a:t>l’offre</a:t>
            </a:r>
            <a:r>
              <a:rPr lang="en-US" sz="1800" b="0" dirty="0">
                <a:solidFill>
                  <a:prstClr val="white"/>
                </a:solidFill>
                <a:latin typeface="+mn-lt"/>
              </a:rPr>
              <a:t> (equivalent aux interventions de </a:t>
            </a:r>
            <a:r>
              <a:rPr lang="en-US" sz="1800" b="0" dirty="0" err="1">
                <a:solidFill>
                  <a:prstClr val="white"/>
                </a:solidFill>
                <a:latin typeface="+mn-lt"/>
              </a:rPr>
              <a:t>renforcement</a:t>
            </a:r>
            <a:r>
              <a:rPr lang="en-US" sz="1800" b="0" dirty="0">
                <a:solidFill>
                  <a:prstClr val="white"/>
                </a:solidFill>
                <a:latin typeface="+mn-lt"/>
              </a:rPr>
              <a:t> du </a:t>
            </a:r>
            <a:r>
              <a:rPr lang="en-US" sz="1800" b="0" dirty="0" err="1">
                <a:solidFill>
                  <a:prstClr val="white"/>
                </a:solidFill>
                <a:latin typeface="+mn-lt"/>
              </a:rPr>
              <a:t>marche</a:t>
            </a:r>
            <a:r>
              <a:rPr lang="en-US" sz="1800" b="0" dirty="0">
                <a:solidFill>
                  <a:prstClr val="white"/>
                </a:solidFill>
                <a:latin typeface="+mn-lt"/>
              </a:rPr>
              <a:t> pour les experts TM) </a:t>
            </a:r>
            <a:r>
              <a:rPr lang="en-US" sz="1800" b="0" dirty="0" err="1">
                <a:solidFill>
                  <a:prstClr val="white"/>
                </a:solidFill>
                <a:latin typeface="+mn-lt"/>
              </a:rPr>
              <a:t>reste</a:t>
            </a:r>
            <a:r>
              <a:rPr lang="en-US" sz="1800" b="0" dirty="0">
                <a:solidFill>
                  <a:prstClr val="white"/>
                </a:solidFill>
                <a:latin typeface="+mn-lt"/>
              </a:rPr>
              <a:t> bien sur </a:t>
            </a:r>
            <a:r>
              <a:rPr lang="en-US" sz="1800" b="0" dirty="0" err="1">
                <a:solidFill>
                  <a:prstClr val="white"/>
                </a:solidFill>
                <a:latin typeface="+mn-lt"/>
              </a:rPr>
              <a:t>pertinente</a:t>
            </a:r>
            <a:r>
              <a:rPr lang="en-US" sz="1800" b="0" dirty="0">
                <a:solidFill>
                  <a:prstClr val="white"/>
                </a:solidFill>
                <a:latin typeface="+mn-lt"/>
              </a:rPr>
              <a:t> et </a:t>
            </a:r>
            <a:r>
              <a:rPr lang="en-US" sz="1800" b="0" dirty="0" err="1">
                <a:solidFill>
                  <a:prstClr val="white"/>
                </a:solidFill>
                <a:latin typeface="+mn-lt"/>
              </a:rPr>
              <a:t>doit</a:t>
            </a:r>
            <a:r>
              <a:rPr lang="en-US" sz="1800" b="0" dirty="0">
                <a:solidFill>
                  <a:prstClr val="white"/>
                </a:solidFill>
                <a:latin typeface="+mn-lt"/>
              </a:rPr>
              <a:t> </a:t>
            </a:r>
            <a:r>
              <a:rPr lang="en-US" sz="1800" b="0" dirty="0" err="1">
                <a:solidFill>
                  <a:prstClr val="white"/>
                </a:solidFill>
                <a:latin typeface="+mn-lt"/>
              </a:rPr>
              <a:t>etre</a:t>
            </a:r>
            <a:r>
              <a:rPr lang="en-US" sz="1800" b="0" dirty="0">
                <a:solidFill>
                  <a:prstClr val="white"/>
                </a:solidFill>
                <a:latin typeface="+mn-lt"/>
              </a:rPr>
              <a:t> la premiere demarche pour faire </a:t>
            </a:r>
            <a:r>
              <a:rPr lang="en-US" sz="1800" b="0" dirty="0" err="1">
                <a:solidFill>
                  <a:prstClr val="white"/>
                </a:solidFill>
                <a:latin typeface="+mn-lt"/>
              </a:rPr>
              <a:t>baisser</a:t>
            </a:r>
            <a:r>
              <a:rPr lang="en-US" sz="1800" b="0" dirty="0">
                <a:solidFill>
                  <a:prstClr val="white"/>
                </a:solidFill>
                <a:latin typeface="+mn-lt"/>
              </a:rPr>
              <a:t> les </a:t>
            </a:r>
            <a:r>
              <a:rPr lang="en-US" sz="1800" b="0" dirty="0" err="1">
                <a:solidFill>
                  <a:prstClr val="white"/>
                </a:solidFill>
                <a:latin typeface="+mn-lt"/>
              </a:rPr>
              <a:t>couts</a:t>
            </a:r>
            <a:r>
              <a:rPr lang="en-US" sz="1800" b="0" dirty="0">
                <a:solidFill>
                  <a:prstClr val="white"/>
                </a:solidFill>
                <a:latin typeface="+mn-lt"/>
              </a:rPr>
              <a:t> de sante. </a:t>
            </a:r>
            <a:r>
              <a:rPr lang="en-US" sz="1800" b="0" dirty="0" err="1">
                <a:solidFill>
                  <a:prstClr val="white"/>
                </a:solidFill>
                <a:latin typeface="+mn-lt"/>
              </a:rPr>
              <a:t>Neanmoins</a:t>
            </a:r>
            <a:r>
              <a:rPr lang="en-US" sz="1800" b="0" dirty="0">
                <a:solidFill>
                  <a:prstClr val="white"/>
                </a:solidFill>
                <a:latin typeface="+mn-lt"/>
              </a:rPr>
              <a:t>. Nous </a:t>
            </a:r>
            <a:r>
              <a:rPr lang="en-US" sz="1800" b="0" dirty="0" err="1">
                <a:solidFill>
                  <a:prstClr val="white"/>
                </a:solidFill>
                <a:latin typeface="+mn-lt"/>
              </a:rPr>
              <a:t>savons</a:t>
            </a:r>
            <a:r>
              <a:rPr lang="en-US" sz="1800" b="0" dirty="0">
                <a:solidFill>
                  <a:prstClr val="white"/>
                </a:solidFill>
                <a:latin typeface="+mn-lt"/>
              </a:rPr>
              <a:t> </a:t>
            </a:r>
            <a:r>
              <a:rPr lang="en-US" sz="1800" b="0" dirty="0" err="1">
                <a:solidFill>
                  <a:prstClr val="white"/>
                </a:solidFill>
                <a:latin typeface="+mn-lt"/>
              </a:rPr>
              <a:t>tous</a:t>
            </a:r>
            <a:r>
              <a:rPr lang="en-US" sz="1800" b="0" dirty="0">
                <a:solidFill>
                  <a:prstClr val="white"/>
                </a:solidFill>
                <a:latin typeface="+mn-lt"/>
              </a:rPr>
              <a:t> dans </a:t>
            </a:r>
            <a:r>
              <a:rPr lang="en-US" sz="1800" b="0" dirty="0" err="1">
                <a:solidFill>
                  <a:prstClr val="white"/>
                </a:solidFill>
                <a:latin typeface="+mn-lt"/>
              </a:rPr>
              <a:t>nos</a:t>
            </a:r>
            <a:r>
              <a:rPr lang="en-US" sz="1800" b="0" dirty="0">
                <a:solidFill>
                  <a:prstClr val="white"/>
                </a:solidFill>
                <a:latin typeface="+mn-lt"/>
              </a:rPr>
              <a:t> pays </a:t>
            </a:r>
            <a:r>
              <a:rPr lang="en-US" sz="1800" b="0" dirty="0" err="1">
                <a:solidFill>
                  <a:prstClr val="white"/>
                </a:solidFill>
                <a:latin typeface="+mn-lt"/>
              </a:rPr>
              <a:t>respectifs</a:t>
            </a:r>
            <a:r>
              <a:rPr lang="en-US" sz="1800" b="0" dirty="0">
                <a:solidFill>
                  <a:prstClr val="white"/>
                </a:solidFill>
                <a:latin typeface="+mn-lt"/>
              </a:rPr>
              <a:t> que jamais </a:t>
            </a:r>
            <a:r>
              <a:rPr lang="en-US" sz="1800" b="0" dirty="0" err="1">
                <a:solidFill>
                  <a:prstClr val="white"/>
                </a:solidFill>
                <a:latin typeface="+mn-lt"/>
              </a:rPr>
              <a:t>rien</a:t>
            </a:r>
            <a:r>
              <a:rPr lang="en-US" sz="1800" b="0" dirty="0">
                <a:solidFill>
                  <a:prstClr val="white"/>
                </a:solidFill>
                <a:latin typeface="+mn-lt"/>
              </a:rPr>
              <a:t> </a:t>
            </a:r>
            <a:r>
              <a:rPr lang="en-US" sz="1800" b="0" dirty="0" err="1">
                <a:solidFill>
                  <a:prstClr val="white"/>
                </a:solidFill>
                <a:latin typeface="+mn-lt"/>
              </a:rPr>
              <a:t>n’est</a:t>
            </a:r>
            <a:r>
              <a:rPr lang="en-US" sz="1800" b="0" dirty="0">
                <a:solidFill>
                  <a:prstClr val="white"/>
                </a:solidFill>
                <a:latin typeface="+mn-lt"/>
              </a:rPr>
              <a:t> </a:t>
            </a:r>
            <a:r>
              <a:rPr lang="en-US" sz="1800" b="0" dirty="0" err="1">
                <a:solidFill>
                  <a:prstClr val="white"/>
                </a:solidFill>
                <a:latin typeface="+mn-lt"/>
              </a:rPr>
              <a:t>totalement</a:t>
            </a:r>
            <a:r>
              <a:rPr lang="en-US" sz="1800" b="0" dirty="0">
                <a:solidFill>
                  <a:prstClr val="white"/>
                </a:solidFill>
                <a:latin typeface="+mn-lt"/>
              </a:rPr>
              <a:t> </a:t>
            </a:r>
            <a:r>
              <a:rPr lang="en-US" sz="1800" b="0" dirty="0" err="1">
                <a:solidFill>
                  <a:prstClr val="white"/>
                </a:solidFill>
                <a:latin typeface="+mn-lt"/>
              </a:rPr>
              <a:t>gratuit</a:t>
            </a:r>
            <a:r>
              <a:rPr lang="en-US" sz="1800" b="0" dirty="0">
                <a:solidFill>
                  <a:prstClr val="white"/>
                </a:solidFill>
                <a:latin typeface="+mn-lt"/>
              </a:rPr>
              <a:t> et </a:t>
            </a:r>
            <a:r>
              <a:rPr lang="en-US" sz="1800" b="0" dirty="0" err="1">
                <a:solidFill>
                  <a:prstClr val="white"/>
                </a:solidFill>
                <a:latin typeface="+mn-lt"/>
              </a:rPr>
              <a:t>qu’il</a:t>
            </a:r>
            <a:r>
              <a:rPr lang="en-US" sz="1800" b="0" dirty="0">
                <a:solidFill>
                  <a:prstClr val="white"/>
                </a:solidFill>
                <a:latin typeface="+mn-lt"/>
              </a:rPr>
              <a:t> y a des </a:t>
            </a:r>
            <a:r>
              <a:rPr lang="en-US" sz="1800" b="0" dirty="0" err="1">
                <a:solidFill>
                  <a:prstClr val="white"/>
                </a:solidFill>
                <a:latin typeface="+mn-lt"/>
              </a:rPr>
              <a:t>couts</a:t>
            </a:r>
            <a:r>
              <a:rPr lang="en-US" sz="1800" b="0" dirty="0">
                <a:solidFill>
                  <a:prstClr val="white"/>
                </a:solidFill>
                <a:latin typeface="+mn-lt"/>
              </a:rPr>
              <a:t> annexes qui </a:t>
            </a:r>
            <a:r>
              <a:rPr lang="en-US" sz="1800" b="0" dirty="0" err="1">
                <a:solidFill>
                  <a:prstClr val="white"/>
                </a:solidFill>
                <a:latin typeface="+mn-lt"/>
              </a:rPr>
              <a:t>peuvent</a:t>
            </a:r>
            <a:r>
              <a:rPr lang="en-US" sz="1800" b="0" dirty="0">
                <a:solidFill>
                  <a:prstClr val="white"/>
                </a:solidFill>
                <a:latin typeface="+mn-lt"/>
              </a:rPr>
              <a:t> </a:t>
            </a:r>
            <a:r>
              <a:rPr lang="en-US" sz="1800" b="0" dirty="0" err="1">
                <a:solidFill>
                  <a:prstClr val="white"/>
                </a:solidFill>
                <a:latin typeface="+mn-lt"/>
              </a:rPr>
              <a:t>avoir</a:t>
            </a:r>
            <a:r>
              <a:rPr lang="en-US" sz="1800" b="0" dirty="0">
                <a:solidFill>
                  <a:prstClr val="white"/>
                </a:solidFill>
                <a:latin typeface="+mn-lt"/>
              </a:rPr>
              <a:t> un impact </a:t>
            </a:r>
            <a:r>
              <a:rPr lang="en-US" sz="1800" b="0" dirty="0" err="1">
                <a:solidFill>
                  <a:prstClr val="white"/>
                </a:solidFill>
                <a:latin typeface="+mn-lt"/>
              </a:rPr>
              <a:t>majeur</a:t>
            </a:r>
            <a:r>
              <a:rPr lang="en-US" sz="1800" b="0" dirty="0">
                <a:solidFill>
                  <a:prstClr val="white"/>
                </a:solidFill>
                <a:latin typeface="+mn-lt"/>
              </a:rPr>
              <a:t> sur </a:t>
            </a:r>
            <a:r>
              <a:rPr lang="en-US" sz="1800" b="0" dirty="0" err="1">
                <a:solidFill>
                  <a:prstClr val="white"/>
                </a:solidFill>
                <a:latin typeface="+mn-lt"/>
              </a:rPr>
              <a:t>l’acces</a:t>
            </a:r>
            <a:r>
              <a:rPr lang="en-US" sz="1800" b="0" dirty="0">
                <a:solidFill>
                  <a:prstClr val="white"/>
                </a:solidFill>
                <a:latin typeface="+mn-lt"/>
              </a:rPr>
              <a:t> des </a:t>
            </a:r>
            <a:r>
              <a:rPr lang="en-US" sz="1800" b="0" dirty="0" err="1">
                <a:solidFill>
                  <a:prstClr val="white"/>
                </a:solidFill>
                <a:latin typeface="+mn-lt"/>
              </a:rPr>
              <a:t>menages</a:t>
            </a:r>
            <a:r>
              <a:rPr lang="en-US" sz="1800" b="0" dirty="0">
                <a:solidFill>
                  <a:prstClr val="white"/>
                </a:solidFill>
                <a:latin typeface="+mn-lt"/>
              </a:rPr>
              <a:t> </a:t>
            </a:r>
            <a:r>
              <a:rPr lang="en-US" sz="1800" b="0" dirty="0" err="1">
                <a:solidFill>
                  <a:prstClr val="white"/>
                </a:solidFill>
                <a:latin typeface="+mn-lt"/>
              </a:rPr>
              <a:t>pauvres</a:t>
            </a:r>
            <a:r>
              <a:rPr lang="en-US" sz="1800" b="0" dirty="0">
                <a:solidFill>
                  <a:prstClr val="white"/>
                </a:solidFill>
                <a:latin typeface="+mn-lt"/>
              </a:rPr>
              <a:t> aux </a:t>
            </a:r>
            <a:r>
              <a:rPr lang="en-US" sz="1800" b="0" dirty="0" err="1">
                <a:solidFill>
                  <a:prstClr val="white"/>
                </a:solidFill>
                <a:latin typeface="+mn-lt"/>
              </a:rPr>
              <a:t>soins</a:t>
            </a:r>
            <a:r>
              <a:rPr lang="en-US" sz="1800" b="0" dirty="0">
                <a:solidFill>
                  <a:prstClr val="white"/>
                </a:solidFill>
                <a:latin typeface="+mn-lt"/>
              </a:rPr>
              <a:t> de sante. </a:t>
            </a:r>
          </a:p>
          <a:p>
            <a:pPr algn="l" defTabSz="685800">
              <a:defRPr/>
            </a:pPr>
            <a:endParaRPr lang="en-US" sz="1800" b="0" dirty="0">
              <a:solidFill>
                <a:prstClr val="white"/>
              </a:solidFill>
              <a:latin typeface="+mn-lt"/>
            </a:endParaRPr>
          </a:p>
          <a:p>
            <a:pPr algn="l" defTabSz="685800">
              <a:defRPr/>
            </a:pPr>
            <a:r>
              <a:rPr lang="en-US" sz="1800" b="0" dirty="0">
                <a:solidFill>
                  <a:prstClr val="white"/>
                </a:solidFill>
                <a:latin typeface="+mn-lt"/>
              </a:rPr>
              <a:t>Dans </a:t>
            </a:r>
            <a:r>
              <a:rPr lang="en-US" sz="1800" b="0" dirty="0" err="1">
                <a:solidFill>
                  <a:prstClr val="white"/>
                </a:solidFill>
                <a:latin typeface="+mn-lt"/>
              </a:rPr>
              <a:t>ces</a:t>
            </a:r>
            <a:r>
              <a:rPr lang="en-US" sz="1800" b="0" dirty="0">
                <a:solidFill>
                  <a:prstClr val="white"/>
                </a:solidFill>
                <a:latin typeface="+mn-lt"/>
              </a:rPr>
              <a:t> </a:t>
            </a:r>
            <a:r>
              <a:rPr lang="en-US" sz="1800" b="0" dirty="0" err="1">
                <a:solidFill>
                  <a:prstClr val="white"/>
                </a:solidFill>
                <a:latin typeface="+mn-lt"/>
              </a:rPr>
              <a:t>cas</a:t>
            </a:r>
            <a:r>
              <a:rPr lang="en-US" sz="1800" b="0" dirty="0">
                <a:solidFill>
                  <a:prstClr val="white"/>
                </a:solidFill>
                <a:latin typeface="+mn-lt"/>
              </a:rPr>
              <a:t>, des strategies de </a:t>
            </a:r>
            <a:r>
              <a:rPr lang="en-US" sz="1800" b="0" dirty="0" err="1">
                <a:solidFill>
                  <a:prstClr val="white"/>
                </a:solidFill>
                <a:latin typeface="+mn-lt"/>
              </a:rPr>
              <a:t>financement</a:t>
            </a:r>
            <a:r>
              <a:rPr lang="en-US" sz="1800" b="0" dirty="0">
                <a:solidFill>
                  <a:prstClr val="white"/>
                </a:solidFill>
                <a:latin typeface="+mn-lt"/>
              </a:rPr>
              <a:t> par la </a:t>
            </a:r>
            <a:r>
              <a:rPr lang="en-US" sz="1800" b="0" dirty="0" err="1">
                <a:solidFill>
                  <a:prstClr val="white"/>
                </a:solidFill>
                <a:latin typeface="+mn-lt"/>
              </a:rPr>
              <a:t>demande</a:t>
            </a:r>
            <a:r>
              <a:rPr lang="en-US" sz="1800" b="0" dirty="0">
                <a:solidFill>
                  <a:prstClr val="white"/>
                </a:solidFill>
                <a:latin typeface="+mn-lt"/>
              </a:rPr>
              <a:t> (don’t les </a:t>
            </a:r>
            <a:r>
              <a:rPr lang="en-US" sz="1800" b="0" dirty="0" err="1">
                <a:solidFill>
                  <a:prstClr val="white"/>
                </a:solidFill>
                <a:latin typeface="+mn-lt"/>
              </a:rPr>
              <a:t>tramsferts</a:t>
            </a:r>
            <a:r>
              <a:rPr lang="en-US" sz="1800" b="0" dirty="0">
                <a:solidFill>
                  <a:prstClr val="white"/>
                </a:solidFill>
                <a:latin typeface="+mn-lt"/>
              </a:rPr>
              <a:t> </a:t>
            </a:r>
            <a:r>
              <a:rPr lang="en-US" sz="1800" b="0" dirty="0" err="1">
                <a:solidFill>
                  <a:prstClr val="white"/>
                </a:solidFill>
                <a:latin typeface="+mn-lt"/>
              </a:rPr>
              <a:t>monetaires</a:t>
            </a:r>
            <a:r>
              <a:rPr lang="en-US" sz="1800" b="0" dirty="0">
                <a:solidFill>
                  <a:prstClr val="white"/>
                </a:solidFill>
                <a:latin typeface="+mn-lt"/>
              </a:rPr>
              <a:t>) </a:t>
            </a:r>
            <a:r>
              <a:rPr lang="en-US" sz="1800" b="0" dirty="0" err="1">
                <a:solidFill>
                  <a:prstClr val="white"/>
                </a:solidFill>
                <a:latin typeface="+mn-lt"/>
              </a:rPr>
              <a:t>peuvent</a:t>
            </a:r>
            <a:r>
              <a:rPr lang="en-US" sz="1800" b="0" dirty="0">
                <a:solidFill>
                  <a:prstClr val="white"/>
                </a:solidFill>
                <a:latin typeface="+mn-lt"/>
              </a:rPr>
              <a:t> </a:t>
            </a:r>
            <a:r>
              <a:rPr lang="en-US" sz="1800" b="0" dirty="0" err="1">
                <a:solidFill>
                  <a:prstClr val="white"/>
                </a:solidFill>
                <a:latin typeface="+mn-lt"/>
              </a:rPr>
              <a:t>etre</a:t>
            </a:r>
            <a:r>
              <a:rPr lang="en-US" sz="1800" b="0" dirty="0">
                <a:solidFill>
                  <a:prstClr val="white"/>
                </a:solidFill>
                <a:latin typeface="+mn-lt"/>
              </a:rPr>
              <a:t> necessaires. </a:t>
            </a:r>
          </a:p>
          <a:p>
            <a:pPr algn="l" defTabSz="685800">
              <a:defRPr/>
            </a:pPr>
            <a:endParaRPr lang="en-US" sz="1800" b="0" dirty="0">
              <a:solidFill>
                <a:prstClr val="white"/>
              </a:solidFill>
              <a:latin typeface="+mn-lt"/>
            </a:endParaRPr>
          </a:p>
          <a:p>
            <a:pPr algn="l" defTabSz="685800">
              <a:defRPr/>
            </a:pPr>
            <a:endParaRPr lang="en-US" sz="1800" b="0" dirty="0">
              <a:solidFill>
                <a:prstClr val="white"/>
              </a:solidFill>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23795-4846-46B5-93B7-4C87B9877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46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a:t>
            </a:r>
            <a:r>
              <a:rPr lang="en-US" dirty="0" err="1"/>
              <a:t>modele</a:t>
            </a:r>
            <a:r>
              <a:rPr lang="en-US" dirty="0"/>
              <a:t> des trois retards (“three delay model”) a </a:t>
            </a:r>
            <a:r>
              <a:rPr lang="en-US" dirty="0" err="1"/>
              <a:t>ete</a:t>
            </a:r>
            <a:r>
              <a:rPr lang="en-US" dirty="0"/>
              <a:t> developpe par </a:t>
            </a:r>
            <a:r>
              <a:rPr lang="en-US" dirty="0" err="1"/>
              <a:t>Thadeus</a:t>
            </a:r>
            <a:r>
              <a:rPr lang="en-US" dirty="0"/>
              <a:t> et Maine et </a:t>
            </a:r>
            <a:r>
              <a:rPr lang="en-US" dirty="0" err="1"/>
              <a:t>aujourd;hui</a:t>
            </a:r>
            <a:r>
              <a:rPr lang="en-US" dirty="0"/>
              <a:t> </a:t>
            </a:r>
            <a:r>
              <a:rPr lang="en-US" dirty="0" err="1"/>
              <a:t>largement</a:t>
            </a:r>
            <a:r>
              <a:rPr lang="en-US" dirty="0"/>
              <a:t> </a:t>
            </a:r>
            <a:r>
              <a:rPr lang="en-US" dirty="0" err="1"/>
              <a:t>utilise</a:t>
            </a:r>
            <a:r>
              <a:rPr lang="en-US" dirty="0"/>
              <a:t> pour </a:t>
            </a:r>
            <a:r>
              <a:rPr lang="en-US" dirty="0" err="1"/>
              <a:t>analyser</a:t>
            </a:r>
            <a:r>
              <a:rPr lang="en-US" dirty="0"/>
              <a:t> les causes de </a:t>
            </a:r>
            <a:r>
              <a:rPr lang="en-US" dirty="0" err="1"/>
              <a:t>mortalite</a:t>
            </a:r>
            <a:r>
              <a:rPr lang="en-US" dirty="0"/>
              <a:t> </a:t>
            </a:r>
            <a:r>
              <a:rPr lang="en-US" dirty="0" err="1"/>
              <a:t>maternelle</a:t>
            </a:r>
            <a:r>
              <a:rPr lang="en-US" dirty="0"/>
              <a:t>, </a:t>
            </a:r>
            <a:r>
              <a:rPr lang="en-US" dirty="0" err="1"/>
              <a:t>mais</a:t>
            </a:r>
            <a:r>
              <a:rPr lang="en-US" dirty="0"/>
              <a:t> </a:t>
            </a:r>
            <a:r>
              <a:rPr lang="en-US" dirty="0" err="1"/>
              <a:t>ce</a:t>
            </a:r>
            <a:r>
              <a:rPr lang="en-US" dirty="0"/>
              <a:t> </a:t>
            </a:r>
            <a:r>
              <a:rPr lang="en-US" dirty="0" err="1"/>
              <a:t>modele</a:t>
            </a:r>
            <a:r>
              <a:rPr lang="en-US" dirty="0"/>
              <a:t> </a:t>
            </a:r>
            <a:r>
              <a:rPr lang="en-US" dirty="0" err="1"/>
              <a:t>peut</a:t>
            </a:r>
            <a:r>
              <a:rPr lang="en-US" dirty="0"/>
              <a:t> </a:t>
            </a:r>
            <a:r>
              <a:rPr lang="en-US" dirty="0" err="1"/>
              <a:t>aussi</a:t>
            </a:r>
            <a:r>
              <a:rPr lang="en-US" dirty="0"/>
              <a:t> </a:t>
            </a:r>
            <a:r>
              <a:rPr lang="en-US" dirty="0" err="1"/>
              <a:t>avoir</a:t>
            </a:r>
            <a:r>
              <a:rPr lang="en-US" dirty="0"/>
              <a:t> des applications plus larges (accidents de la route, </a:t>
            </a:r>
            <a:r>
              <a:rPr lang="en-US" dirty="0" err="1"/>
              <a:t>soins</a:t>
            </a:r>
            <a:r>
              <a:rPr lang="en-US" dirty="0"/>
              <a:t> aux urgencies etc.).</a:t>
            </a:r>
          </a:p>
          <a:p>
            <a:endParaRPr lang="en-US" dirty="0"/>
          </a:p>
          <a:p>
            <a:r>
              <a:rPr lang="en-US" dirty="0"/>
              <a:t>Pour le </a:t>
            </a:r>
            <a:r>
              <a:rPr lang="en-US" dirty="0" err="1"/>
              <a:t>cas</a:t>
            </a:r>
            <a:r>
              <a:rPr lang="en-US" dirty="0"/>
              <a:t> des </a:t>
            </a:r>
            <a:r>
              <a:rPr lang="en-US" dirty="0" err="1"/>
              <a:t>transferts</a:t>
            </a:r>
            <a:r>
              <a:rPr lang="en-US" dirty="0"/>
              <a:t> </a:t>
            </a:r>
            <a:r>
              <a:rPr lang="en-US" dirty="0" err="1"/>
              <a:t>monetaires</a:t>
            </a:r>
            <a:r>
              <a:rPr lang="en-US" dirty="0"/>
              <a:t> </a:t>
            </a:r>
            <a:r>
              <a:rPr lang="en-US" dirty="0" err="1"/>
              <a:t>en</a:t>
            </a:r>
            <a:r>
              <a:rPr lang="en-US" dirty="0"/>
              <a:t> sante, </a:t>
            </a:r>
            <a:r>
              <a:rPr lang="en-US" dirty="0" err="1"/>
              <a:t>ce</a:t>
            </a:r>
            <a:r>
              <a:rPr lang="en-US" dirty="0"/>
              <a:t> cadre </a:t>
            </a:r>
            <a:r>
              <a:rPr lang="en-US" dirty="0" err="1"/>
              <a:t>conceptuel</a:t>
            </a:r>
            <a:r>
              <a:rPr lang="en-US" dirty="0"/>
              <a:t> </a:t>
            </a:r>
            <a:r>
              <a:rPr lang="en-US" dirty="0" err="1"/>
              <a:t>rappelle</a:t>
            </a:r>
            <a:r>
              <a:rPr lang="en-US" dirty="0"/>
              <a:t> </a:t>
            </a:r>
            <a:r>
              <a:rPr lang="en-US" dirty="0" err="1"/>
              <a:t>qu’effectivement</a:t>
            </a:r>
            <a:r>
              <a:rPr lang="en-US" dirty="0"/>
              <a:t>, les </a:t>
            </a:r>
            <a:r>
              <a:rPr lang="en-US" dirty="0" err="1"/>
              <a:t>barrieres</a:t>
            </a:r>
            <a:r>
              <a:rPr lang="en-US" dirty="0"/>
              <a:t> </a:t>
            </a:r>
            <a:r>
              <a:rPr lang="en-US" dirty="0" err="1"/>
              <a:t>economiques</a:t>
            </a:r>
            <a:r>
              <a:rPr lang="en-US" dirty="0"/>
              <a:t> </a:t>
            </a:r>
            <a:r>
              <a:rPr lang="en-US" dirty="0" err="1"/>
              <a:t>peuvent</a:t>
            </a:r>
            <a:r>
              <a:rPr lang="en-US" dirty="0"/>
              <a:t> </a:t>
            </a:r>
            <a:r>
              <a:rPr lang="en-US" dirty="0" err="1"/>
              <a:t>largement</a:t>
            </a:r>
            <a:r>
              <a:rPr lang="en-US" dirty="0"/>
              <a:t> </a:t>
            </a:r>
            <a:r>
              <a:rPr lang="en-US" dirty="0" err="1"/>
              <a:t>contribuer</a:t>
            </a:r>
            <a:r>
              <a:rPr lang="en-US" dirty="0"/>
              <a:t> au retard 2, </a:t>
            </a:r>
            <a:r>
              <a:rPr lang="en-US" dirty="0" err="1"/>
              <a:t>mais</a:t>
            </a:r>
            <a:r>
              <a:rPr lang="en-US" dirty="0"/>
              <a:t> </a:t>
            </a:r>
            <a:r>
              <a:rPr lang="en-US" dirty="0" err="1"/>
              <a:t>il</a:t>
            </a:r>
            <a:r>
              <a:rPr lang="en-US" dirty="0"/>
              <a:t> </a:t>
            </a:r>
            <a:r>
              <a:rPr lang="en-US" dirty="0" err="1"/>
              <a:t>est</a:t>
            </a:r>
            <a:r>
              <a:rPr lang="en-US" dirty="0"/>
              <a:t> </a:t>
            </a:r>
            <a:r>
              <a:rPr lang="en-US" dirty="0" err="1"/>
              <a:t>aussi</a:t>
            </a:r>
            <a:r>
              <a:rPr lang="en-US" dirty="0"/>
              <a:t> important de </a:t>
            </a:r>
            <a:r>
              <a:rPr lang="en-US" dirty="0" err="1"/>
              <a:t>noter</a:t>
            </a:r>
            <a:r>
              <a:rPr lang="en-US" dirty="0"/>
              <a:t> que </a:t>
            </a:r>
            <a:r>
              <a:rPr lang="en-US" dirty="0" err="1"/>
              <a:t>d’autres</a:t>
            </a:r>
            <a:r>
              <a:rPr lang="en-US" dirty="0"/>
              <a:t> </a:t>
            </a:r>
            <a:r>
              <a:rPr lang="en-US" dirty="0" err="1"/>
              <a:t>barrieres</a:t>
            </a:r>
            <a:r>
              <a:rPr lang="en-US" dirty="0"/>
              <a:t> qui ne </a:t>
            </a:r>
            <a:r>
              <a:rPr lang="en-US" dirty="0" err="1"/>
              <a:t>sont</a:t>
            </a:r>
            <a:r>
              <a:rPr lang="en-US" dirty="0"/>
              <a:t> pas </a:t>
            </a:r>
            <a:r>
              <a:rPr lang="en-US" dirty="0" err="1"/>
              <a:t>economiques</a:t>
            </a:r>
            <a:r>
              <a:rPr lang="en-US" dirty="0"/>
              <a:t> (et ne </a:t>
            </a:r>
            <a:r>
              <a:rPr lang="en-US" dirty="0" err="1"/>
              <a:t>seront</a:t>
            </a:r>
            <a:r>
              <a:rPr lang="en-US" dirty="0"/>
              <a:t> </a:t>
            </a:r>
            <a:r>
              <a:rPr lang="en-US" dirty="0" err="1"/>
              <a:t>donc</a:t>
            </a:r>
            <a:r>
              <a:rPr lang="en-US" dirty="0"/>
              <a:t> pas </a:t>
            </a:r>
            <a:r>
              <a:rPr lang="en-US" dirty="0" err="1"/>
              <a:t>reglees</a:t>
            </a:r>
            <a:r>
              <a:rPr lang="en-US" dirty="0"/>
              <a:t> par les TM) </a:t>
            </a:r>
            <a:r>
              <a:rPr lang="en-US" dirty="0" err="1"/>
              <a:t>influencent</a:t>
            </a:r>
            <a:r>
              <a:rPr lang="en-US" dirty="0"/>
              <a:t> </a:t>
            </a:r>
            <a:r>
              <a:rPr lang="en-US" dirty="0" err="1"/>
              <a:t>aussi</a:t>
            </a:r>
            <a:r>
              <a:rPr lang="en-US" dirty="0"/>
              <a:t> la recherche, </a:t>
            </a:r>
            <a:r>
              <a:rPr lang="en-US" dirty="0" err="1"/>
              <a:t>l’acces</a:t>
            </a:r>
            <a:r>
              <a:rPr lang="en-US" dirty="0"/>
              <a:t> et </a:t>
            </a:r>
            <a:r>
              <a:rPr lang="en-US" dirty="0" err="1"/>
              <a:t>l’utilization</a:t>
            </a:r>
            <a:r>
              <a:rPr lang="en-US" dirty="0"/>
              <a:t> de </a:t>
            </a:r>
            <a:r>
              <a:rPr lang="en-US" dirty="0" err="1"/>
              <a:t>soins</a:t>
            </a:r>
            <a:r>
              <a:rPr lang="en-US" dirty="0"/>
              <a:t>. </a:t>
            </a:r>
          </a:p>
          <a:p>
            <a:endParaRPr lang="en-US" dirty="0"/>
          </a:p>
          <a:p>
            <a:r>
              <a:rPr lang="en-US" dirty="0"/>
              <a:t>Message </a:t>
            </a:r>
            <a:r>
              <a:rPr lang="en-US" dirty="0" err="1"/>
              <a:t>cle</a:t>
            </a:r>
            <a:r>
              <a:rPr lang="en-US" dirty="0"/>
              <a:t>: </a:t>
            </a:r>
            <a:r>
              <a:rPr lang="en-US" dirty="0" err="1"/>
              <a:t>quand</a:t>
            </a:r>
            <a:r>
              <a:rPr lang="en-US" dirty="0"/>
              <a:t> </a:t>
            </a:r>
            <a:r>
              <a:rPr lang="en-US" dirty="0" err="1"/>
              <a:t>vous</a:t>
            </a:r>
            <a:r>
              <a:rPr lang="en-US" dirty="0"/>
              <a:t> </a:t>
            </a:r>
            <a:r>
              <a:rPr lang="en-US" dirty="0" err="1"/>
              <a:t>ecrivez</a:t>
            </a:r>
            <a:r>
              <a:rPr lang="en-US" dirty="0"/>
              <a:t> </a:t>
            </a:r>
            <a:r>
              <a:rPr lang="en-US" dirty="0" err="1"/>
              <a:t>votre</a:t>
            </a:r>
            <a:r>
              <a:rPr lang="en-US" dirty="0"/>
              <a:t> </a:t>
            </a:r>
            <a:r>
              <a:rPr lang="en-US" dirty="0" err="1"/>
              <a:t>projet</a:t>
            </a:r>
            <a:r>
              <a:rPr lang="en-US" dirty="0"/>
              <a:t>, </a:t>
            </a:r>
            <a:r>
              <a:rPr lang="en-US" dirty="0" err="1"/>
              <a:t>etre</a:t>
            </a:r>
            <a:r>
              <a:rPr lang="en-US" dirty="0"/>
              <a:t> </a:t>
            </a:r>
            <a:r>
              <a:rPr lang="en-US" dirty="0" err="1"/>
              <a:t>clair</a:t>
            </a:r>
            <a:r>
              <a:rPr lang="en-US" dirty="0"/>
              <a:t> sur les </a:t>
            </a:r>
            <a:r>
              <a:rPr lang="en-US" dirty="0" err="1"/>
              <a:t>differentes</a:t>
            </a:r>
            <a:r>
              <a:rPr lang="en-US" dirty="0"/>
              <a:t> barriers </a:t>
            </a:r>
            <a:r>
              <a:rPr lang="en-US" dirty="0" err="1"/>
              <a:t>d’acces</a:t>
            </a:r>
            <a:r>
              <a:rPr lang="en-US" dirty="0"/>
              <a:t> aux </a:t>
            </a:r>
            <a:r>
              <a:rPr lang="en-US" dirty="0" err="1"/>
              <a:t>soins</a:t>
            </a:r>
            <a:r>
              <a:rPr lang="en-US" dirty="0"/>
              <a:t>. Dans la </a:t>
            </a:r>
            <a:r>
              <a:rPr lang="en-US" dirty="0" err="1"/>
              <a:t>plupart</a:t>
            </a:r>
            <a:r>
              <a:rPr lang="en-US" dirty="0"/>
              <a:t> des </a:t>
            </a:r>
            <a:r>
              <a:rPr lang="en-US" dirty="0" err="1"/>
              <a:t>cas</a:t>
            </a:r>
            <a:r>
              <a:rPr lang="en-US" dirty="0"/>
              <a:t>, </a:t>
            </a:r>
            <a:r>
              <a:rPr lang="en-US" dirty="0" err="1"/>
              <a:t>une</a:t>
            </a:r>
            <a:r>
              <a:rPr lang="en-US" dirty="0"/>
              <a:t> response combine avec des </a:t>
            </a:r>
            <a:r>
              <a:rPr lang="en-US" dirty="0" err="1"/>
              <a:t>activites</a:t>
            </a:r>
            <a:r>
              <a:rPr lang="en-US" dirty="0"/>
              <a:t> de promotion de la sante, des </a:t>
            </a:r>
            <a:r>
              <a:rPr lang="en-US" dirty="0" err="1"/>
              <a:t>mesures</a:t>
            </a:r>
            <a:r>
              <a:rPr lang="en-US" dirty="0"/>
              <a:t> pour assurer la </a:t>
            </a:r>
            <a:r>
              <a:rPr lang="en-US" dirty="0" err="1"/>
              <a:t>proximite</a:t>
            </a:r>
            <a:r>
              <a:rPr lang="en-US" dirty="0"/>
              <a:t> </a:t>
            </a:r>
            <a:r>
              <a:rPr lang="en-US" dirty="0" err="1"/>
              <a:t>geographique</a:t>
            </a:r>
            <a:r>
              <a:rPr lang="en-US" dirty="0"/>
              <a:t> des </a:t>
            </a:r>
            <a:r>
              <a:rPr lang="en-US" dirty="0" err="1"/>
              <a:t>centres</a:t>
            </a:r>
            <a:r>
              <a:rPr lang="en-US" dirty="0"/>
              <a:t> de sante, la </a:t>
            </a:r>
            <a:r>
              <a:rPr lang="en-US" dirty="0" err="1"/>
              <a:t>gratuite</a:t>
            </a:r>
            <a:r>
              <a:rPr lang="en-US" dirty="0"/>
              <a:t> des </a:t>
            </a:r>
            <a:r>
              <a:rPr lang="en-US" dirty="0" err="1"/>
              <a:t>soins</a:t>
            </a:r>
            <a:r>
              <a:rPr lang="en-US" dirty="0"/>
              <a:t> pour les plus </a:t>
            </a:r>
            <a:r>
              <a:rPr lang="en-US" dirty="0" err="1"/>
              <a:t>vulnerables</a:t>
            </a:r>
            <a:r>
              <a:rPr lang="en-US" dirty="0"/>
              <a:t>, et </a:t>
            </a:r>
            <a:r>
              <a:rPr lang="en-US" dirty="0" err="1"/>
              <a:t>une</a:t>
            </a:r>
            <a:r>
              <a:rPr lang="en-US" dirty="0"/>
              <a:t> amelioration de la </a:t>
            </a:r>
            <a:r>
              <a:rPr lang="en-US" dirty="0" err="1"/>
              <a:t>qualite</a:t>
            </a:r>
            <a:r>
              <a:rPr lang="en-US" dirty="0"/>
              <a:t> des </a:t>
            </a:r>
            <a:r>
              <a:rPr lang="en-US" dirty="0" err="1"/>
              <a:t>soins</a:t>
            </a:r>
            <a:r>
              <a:rPr lang="en-US" dirty="0"/>
              <a:t> </a:t>
            </a:r>
            <a:r>
              <a:rPr lang="en-US" dirty="0" err="1"/>
              <a:t>fourniront</a:t>
            </a:r>
            <a:r>
              <a:rPr lang="en-US" dirty="0"/>
              <a:t> les </a:t>
            </a:r>
            <a:r>
              <a:rPr lang="en-US" dirty="0" err="1"/>
              <a:t>meilleurs</a:t>
            </a:r>
            <a:r>
              <a:rPr lang="en-US" dirty="0"/>
              <a:t> </a:t>
            </a:r>
            <a:r>
              <a:rPr lang="en-US" dirty="0" err="1"/>
              <a:t>resultats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23795-4846-46B5-93B7-4C87B9877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13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Sources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DA33A85-11CF-4977-A327-549893E7601D}"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6840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Certains aspects du secteur santé doivent être pris en compte pour les éléments suivants: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noProof="0" dirty="0"/>
              <a:t>Ciblage: </a:t>
            </a:r>
            <a:r>
              <a:rPr lang="fr-FR" noProof="0" dirty="0"/>
              <a:t>En santé, ciblage de l’individu plus que du ménage. Base sur l’état de santé ou le risque de maladie donc difficile de catégoriser de manière systématique quelqu’un comme bénéficiaire du programme. En principe, pas de distinction entre refugie, déplacé, population hôte car le critère principal est l’état de santé. Le service doit être fourni a tous sans discrimination. Maintenant, le montant du remboursement ou du TM peut varier selon les moyens économiques de la personne.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noProof="0" dirty="0"/>
              <a:t>Comportements de recours a la santé</a:t>
            </a:r>
            <a:r>
              <a:rPr lang="fr-FR" noProof="0" dirty="0"/>
              <a:t>: Baisser les couts de santé par l’offre ou la demande ne signifie pas une hausse systématique de l’utilisation des services. Dans l’analyse des besoins et du contexte, il est crucial de voir quels sont les comportements de recours aux soins. Tout n’est pas une question d’argent. Les études CAP (Connaissances. Attitudes et Pratiques) souvent utilisés en nutrition et WasH ne sont pas suffisant car les connaissances  peuvent être la mais les gens préfèrent aller voir les médecins traditionnels quand même. Le secteur santé devrait pouvoir faire une analyse plus poussée des besoins en santé que dans les enquêtes multisectorielles, ce qui permettrait d’informer le cash working group et ne pas rallonger la longueur des questionnaires pour le cash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noProof="0" dirty="0"/>
              <a:t>Valeur et fréquence du transfert: </a:t>
            </a:r>
            <a:r>
              <a:rPr lang="fr-FR" noProof="0" dirty="0"/>
              <a:t>cela dépend de l’objectif de santé a atteindre, des besoins prioritaires dans la zone (maladies infectieuses? Chroniques? Femmes enceintes?), et surtout, du diagnostic et du traitement recommandé. La durée pour le traitement d’une maladie chronique sera forcement plus longue (donc TM court termes non recommandés). Pour les femmes enceintes, toutes n’ont pas besoin d’une césarienne. Trauma: dépend des couts d d’hospitalisation, réhabilitation etc… Donc le choix des maladies vises est le facteur le plus important.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noProof="0" dirty="0"/>
              <a:t>Garantir la qualité des soins et des médicaments achetés avec le cash: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7F04D-714C-4A33-A6F5-1751E9119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43098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7F04D-714C-4A33-A6F5-1751E9119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00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8376-61CC-4725-AD34-8D343AB071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995762-75BB-4922-A7FD-B8191464E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5DB50-6F4B-4409-9D34-68FD48A6E707}"/>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5" name="Footer Placeholder 4">
            <a:extLst>
              <a:ext uri="{FF2B5EF4-FFF2-40B4-BE49-F238E27FC236}">
                <a16:creationId xmlns:a16="http://schemas.microsoft.com/office/drawing/2014/main" id="{53D17C4B-2DE5-4EE1-82C2-3E31714AE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CBB54-3993-4FED-877C-373C6D2FFA8C}"/>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120978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FADC-9204-461B-A994-49EAA02F84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FB7836-B68E-40F0-AC57-B75DC8589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0C2A6-3BF4-47C5-89AB-8C8B8454E9D4}"/>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5" name="Footer Placeholder 4">
            <a:extLst>
              <a:ext uri="{FF2B5EF4-FFF2-40B4-BE49-F238E27FC236}">
                <a16:creationId xmlns:a16="http://schemas.microsoft.com/office/drawing/2014/main" id="{765D0E5A-D1F2-4154-9145-A76A57692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4FDB3-5051-4297-9500-11CC4A441B6F}"/>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290112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1B50B-FA79-4B42-9B57-860E461C48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A0948A-0EA2-4561-8BDC-4B750413C7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70CD2-80BD-432B-B82C-ADDEB5AC2BB7}"/>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5" name="Footer Placeholder 4">
            <a:extLst>
              <a:ext uri="{FF2B5EF4-FFF2-40B4-BE49-F238E27FC236}">
                <a16:creationId xmlns:a16="http://schemas.microsoft.com/office/drawing/2014/main" id="{4837245B-4383-4B39-8E37-F87AE8BA1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A3F1B-E340-4B1A-9A68-01B8B69980BF}"/>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46045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DB95-CEF3-4150-8975-9F08608B8D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FE043-B0FA-4898-BCC4-01A78AB2F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B23973-D80F-40FA-A351-4493D3B1450E}"/>
              </a:ext>
            </a:extLst>
          </p:cNvPr>
          <p:cNvSpPr>
            <a:spLocks noGrp="1"/>
          </p:cNvSpPr>
          <p:nvPr>
            <p:ph type="dt" sz="half" idx="10"/>
          </p:nvPr>
        </p:nvSpPr>
        <p:spPr/>
        <p:txBody>
          <a:bodyPr/>
          <a:lstStyle/>
          <a:p>
            <a:fld id="{DBA1DE12-687D-4E52-840F-F0E1CEB62F0E}" type="datetime1">
              <a:rPr lang="en-US" smtClean="0"/>
              <a:t>5/20/2020</a:t>
            </a:fld>
            <a:endParaRPr lang="en-US"/>
          </a:p>
        </p:txBody>
      </p:sp>
      <p:sp>
        <p:nvSpPr>
          <p:cNvPr id="5" name="Footer Placeholder 4">
            <a:extLst>
              <a:ext uri="{FF2B5EF4-FFF2-40B4-BE49-F238E27FC236}">
                <a16:creationId xmlns:a16="http://schemas.microsoft.com/office/drawing/2014/main" id="{EC882CBE-388D-495E-8A76-59DB007D9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D8A63-E7BC-4ABE-8F1C-1DE5005E1E1C}"/>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394059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0E6E-F298-4E44-9D46-7061A0E65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E1B87-F205-4EE9-A723-5824DE9D4D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803E0-001E-4800-87B6-45C631E215E9}"/>
              </a:ext>
            </a:extLst>
          </p:cNvPr>
          <p:cNvSpPr>
            <a:spLocks noGrp="1"/>
          </p:cNvSpPr>
          <p:nvPr>
            <p:ph type="dt" sz="half" idx="10"/>
          </p:nvPr>
        </p:nvSpPr>
        <p:spPr/>
        <p:txBody>
          <a:bodyPr/>
          <a:lstStyle/>
          <a:p>
            <a:fld id="{D4ECF4D1-9E26-4EFD-8350-F8A27B030E4F}" type="datetime1">
              <a:rPr lang="en-US" smtClean="0"/>
              <a:t>5/20/2020</a:t>
            </a:fld>
            <a:endParaRPr lang="en-US"/>
          </a:p>
        </p:txBody>
      </p:sp>
      <p:sp>
        <p:nvSpPr>
          <p:cNvPr id="5" name="Footer Placeholder 4">
            <a:extLst>
              <a:ext uri="{FF2B5EF4-FFF2-40B4-BE49-F238E27FC236}">
                <a16:creationId xmlns:a16="http://schemas.microsoft.com/office/drawing/2014/main" id="{3F81D4B9-AE79-464E-B6EF-32A230993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7D838-9BBB-441A-82FA-44B46A7F7B0D}"/>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264793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72F7-BBB9-4140-AA75-F660AA7BF6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BE9961-BA3B-44E1-9CA5-49BBB6F28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183A13-74F2-4D88-96C8-6267E6275885}"/>
              </a:ext>
            </a:extLst>
          </p:cNvPr>
          <p:cNvSpPr>
            <a:spLocks noGrp="1"/>
          </p:cNvSpPr>
          <p:nvPr>
            <p:ph type="dt" sz="half" idx="10"/>
          </p:nvPr>
        </p:nvSpPr>
        <p:spPr/>
        <p:txBody>
          <a:bodyPr/>
          <a:lstStyle/>
          <a:p>
            <a:fld id="{DE593E9E-1769-48CF-90E5-0430ED3393AE}" type="datetime1">
              <a:rPr lang="en-US" smtClean="0"/>
              <a:t>5/20/2020</a:t>
            </a:fld>
            <a:endParaRPr lang="en-US"/>
          </a:p>
        </p:txBody>
      </p:sp>
      <p:sp>
        <p:nvSpPr>
          <p:cNvPr id="5" name="Footer Placeholder 4">
            <a:extLst>
              <a:ext uri="{FF2B5EF4-FFF2-40B4-BE49-F238E27FC236}">
                <a16:creationId xmlns:a16="http://schemas.microsoft.com/office/drawing/2014/main" id="{7E7CC5E9-A063-433E-8AB1-87180A899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9A57F-B6CC-4E10-900E-3D043E31E598}"/>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988651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3C08-1B88-4EB2-B940-7DA0695D6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F4423E-9580-401B-BF46-3E18BCEE1F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C06E3E-4F49-46CE-8C0E-53B7C51559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03343-30A7-4676-A669-A0A4CD540916}"/>
              </a:ext>
            </a:extLst>
          </p:cNvPr>
          <p:cNvSpPr>
            <a:spLocks noGrp="1"/>
          </p:cNvSpPr>
          <p:nvPr>
            <p:ph type="dt" sz="half" idx="10"/>
          </p:nvPr>
        </p:nvSpPr>
        <p:spPr/>
        <p:txBody>
          <a:bodyPr/>
          <a:lstStyle/>
          <a:p>
            <a:fld id="{49A049F2-8FE0-4C8F-BB8F-575B08433576}" type="datetime1">
              <a:rPr lang="en-US" smtClean="0"/>
              <a:t>5/20/2020</a:t>
            </a:fld>
            <a:endParaRPr lang="en-US"/>
          </a:p>
        </p:txBody>
      </p:sp>
      <p:sp>
        <p:nvSpPr>
          <p:cNvPr id="6" name="Footer Placeholder 5">
            <a:extLst>
              <a:ext uri="{FF2B5EF4-FFF2-40B4-BE49-F238E27FC236}">
                <a16:creationId xmlns:a16="http://schemas.microsoft.com/office/drawing/2014/main" id="{4167610C-C5FB-4E05-B806-824232244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7AF84-2AB4-41AE-986F-42ACA2E2906B}"/>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316670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F9D3-3AEA-4507-8E82-2EA083D74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F0C5C-A68F-4D14-BA96-DA2EF012B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981520-27B5-41D8-8DC3-04DDDD30E7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21DDB-F827-467B-9B30-36DDB14D8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3DE240-F22D-4055-BB19-D06F895D45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55695-E909-4587-856C-0D10C5488012}"/>
              </a:ext>
            </a:extLst>
          </p:cNvPr>
          <p:cNvSpPr>
            <a:spLocks noGrp="1"/>
          </p:cNvSpPr>
          <p:nvPr>
            <p:ph type="dt" sz="half" idx="10"/>
          </p:nvPr>
        </p:nvSpPr>
        <p:spPr/>
        <p:txBody>
          <a:bodyPr/>
          <a:lstStyle/>
          <a:p>
            <a:fld id="{877DF72C-F5FE-48DA-B93E-C694210B05A5}" type="datetime1">
              <a:rPr lang="en-US" smtClean="0"/>
              <a:t>5/20/2020</a:t>
            </a:fld>
            <a:endParaRPr lang="en-US"/>
          </a:p>
        </p:txBody>
      </p:sp>
      <p:sp>
        <p:nvSpPr>
          <p:cNvPr id="8" name="Footer Placeholder 7">
            <a:extLst>
              <a:ext uri="{FF2B5EF4-FFF2-40B4-BE49-F238E27FC236}">
                <a16:creationId xmlns:a16="http://schemas.microsoft.com/office/drawing/2014/main" id="{C9E25E4E-C2A6-4FF0-8B45-B4B7FC6A99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792EE8-96E7-4B63-A570-E2B3B3E5CF6B}"/>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166025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D402-81C7-4F0E-A682-BDA6C4F43E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6E3F2B-F1C4-4A48-BEC4-4C05680A9794}"/>
              </a:ext>
            </a:extLst>
          </p:cNvPr>
          <p:cNvSpPr>
            <a:spLocks noGrp="1"/>
          </p:cNvSpPr>
          <p:nvPr>
            <p:ph type="dt" sz="half" idx="10"/>
          </p:nvPr>
        </p:nvSpPr>
        <p:spPr/>
        <p:txBody>
          <a:bodyPr/>
          <a:lstStyle/>
          <a:p>
            <a:fld id="{219F9ABB-7C05-4551-8EE9-4B5F19E215F8}" type="datetime1">
              <a:rPr lang="en-US" smtClean="0"/>
              <a:t>5/20/2020</a:t>
            </a:fld>
            <a:endParaRPr lang="en-US"/>
          </a:p>
        </p:txBody>
      </p:sp>
      <p:sp>
        <p:nvSpPr>
          <p:cNvPr id="4" name="Footer Placeholder 3">
            <a:extLst>
              <a:ext uri="{FF2B5EF4-FFF2-40B4-BE49-F238E27FC236}">
                <a16:creationId xmlns:a16="http://schemas.microsoft.com/office/drawing/2014/main" id="{FE97C1F3-BA51-4D28-9BCD-E1B0D15AD5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2A6C7-C7FC-4EDA-ACC7-643AF85AB066}"/>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79239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23596-5524-4369-A5CC-5CCCDE7D6973}"/>
              </a:ext>
            </a:extLst>
          </p:cNvPr>
          <p:cNvSpPr>
            <a:spLocks noGrp="1"/>
          </p:cNvSpPr>
          <p:nvPr>
            <p:ph type="dt" sz="half" idx="10"/>
          </p:nvPr>
        </p:nvSpPr>
        <p:spPr/>
        <p:txBody>
          <a:bodyPr/>
          <a:lstStyle/>
          <a:p>
            <a:fld id="{C99DF6AB-5761-461B-8583-D8C8BC20AA61}" type="datetime1">
              <a:rPr lang="en-US" smtClean="0"/>
              <a:t>5/20/2020</a:t>
            </a:fld>
            <a:endParaRPr lang="en-US"/>
          </a:p>
        </p:txBody>
      </p:sp>
      <p:sp>
        <p:nvSpPr>
          <p:cNvPr id="3" name="Footer Placeholder 2">
            <a:extLst>
              <a:ext uri="{FF2B5EF4-FFF2-40B4-BE49-F238E27FC236}">
                <a16:creationId xmlns:a16="http://schemas.microsoft.com/office/drawing/2014/main" id="{DB3F0EC0-2ED3-4E4F-8C65-ECF850C969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C4F74-BF67-485B-A85A-01F34C6BC8D5}"/>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326742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B388-4FF8-45C6-BC99-63BC01A04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F431A-A7AF-4D72-9580-2C9F8E9BA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DC50E8-A84B-4E55-BF02-817075F01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6AAB11-46AD-4A02-A8C2-A7D8196FB22F}"/>
              </a:ext>
            </a:extLst>
          </p:cNvPr>
          <p:cNvSpPr>
            <a:spLocks noGrp="1"/>
          </p:cNvSpPr>
          <p:nvPr>
            <p:ph type="dt" sz="half" idx="10"/>
          </p:nvPr>
        </p:nvSpPr>
        <p:spPr/>
        <p:txBody>
          <a:bodyPr/>
          <a:lstStyle/>
          <a:p>
            <a:fld id="{CB8F0EC9-2C34-47DC-8F2D-51738C8F3A3B}" type="datetime1">
              <a:rPr lang="en-US" smtClean="0"/>
              <a:t>5/20/2020</a:t>
            </a:fld>
            <a:endParaRPr lang="en-US"/>
          </a:p>
        </p:txBody>
      </p:sp>
      <p:sp>
        <p:nvSpPr>
          <p:cNvPr id="6" name="Footer Placeholder 5">
            <a:extLst>
              <a:ext uri="{FF2B5EF4-FFF2-40B4-BE49-F238E27FC236}">
                <a16:creationId xmlns:a16="http://schemas.microsoft.com/office/drawing/2014/main" id="{13515EB4-062D-415D-B01E-27A27B09F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19B9F-FEAF-44F8-9EBE-62F105A4423F}"/>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41069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9D58-2952-41A6-89A8-76289A208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BAA7D-C8EF-4FE9-83BC-224B8A8A0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52AFC-B161-4907-8D5D-AA26182188AC}"/>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5" name="Footer Placeholder 4">
            <a:extLst>
              <a:ext uri="{FF2B5EF4-FFF2-40B4-BE49-F238E27FC236}">
                <a16:creationId xmlns:a16="http://schemas.microsoft.com/office/drawing/2014/main" id="{7C6659DF-14C6-4D1A-8012-F904E81FA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E3011-73B3-4AD0-82FB-5640D0397E11}"/>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588300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36EC-2D1A-4243-A58F-C9808FBB1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289DF-1B01-449C-A638-84820C392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9F9B6B-C4BA-4C82-A36B-0F5719D65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411181-ABEC-4BCA-B88B-7D9BEA42F8F8}"/>
              </a:ext>
            </a:extLst>
          </p:cNvPr>
          <p:cNvSpPr>
            <a:spLocks noGrp="1"/>
          </p:cNvSpPr>
          <p:nvPr>
            <p:ph type="dt" sz="half" idx="10"/>
          </p:nvPr>
        </p:nvSpPr>
        <p:spPr/>
        <p:txBody>
          <a:bodyPr/>
          <a:lstStyle/>
          <a:p>
            <a:fld id="{A6C5EA74-143D-4F47-9121-2CFDA3B69639}" type="datetime1">
              <a:rPr lang="en-US" smtClean="0"/>
              <a:t>5/20/2020</a:t>
            </a:fld>
            <a:endParaRPr lang="en-US"/>
          </a:p>
        </p:txBody>
      </p:sp>
      <p:sp>
        <p:nvSpPr>
          <p:cNvPr id="6" name="Footer Placeholder 5">
            <a:extLst>
              <a:ext uri="{FF2B5EF4-FFF2-40B4-BE49-F238E27FC236}">
                <a16:creationId xmlns:a16="http://schemas.microsoft.com/office/drawing/2014/main" id="{DE719209-E557-4957-BB96-0E545E95B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0F743-6215-46C9-B694-D78BD280D272}"/>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2202535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90FF-65EA-4D9A-90B5-EC0B244146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61D2B-1005-4141-8233-93785EDA2C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63758-5F25-41E3-B476-2FAC521E98A1}"/>
              </a:ext>
            </a:extLst>
          </p:cNvPr>
          <p:cNvSpPr>
            <a:spLocks noGrp="1"/>
          </p:cNvSpPr>
          <p:nvPr>
            <p:ph type="dt" sz="half" idx="10"/>
          </p:nvPr>
        </p:nvSpPr>
        <p:spPr/>
        <p:txBody>
          <a:bodyPr/>
          <a:lstStyle/>
          <a:p>
            <a:fld id="{6DAC142C-97C9-48D6-BB04-147FE523F6B3}" type="datetime1">
              <a:rPr lang="en-US" smtClean="0"/>
              <a:t>5/20/2020</a:t>
            </a:fld>
            <a:endParaRPr lang="en-US"/>
          </a:p>
        </p:txBody>
      </p:sp>
      <p:sp>
        <p:nvSpPr>
          <p:cNvPr id="5" name="Footer Placeholder 4">
            <a:extLst>
              <a:ext uri="{FF2B5EF4-FFF2-40B4-BE49-F238E27FC236}">
                <a16:creationId xmlns:a16="http://schemas.microsoft.com/office/drawing/2014/main" id="{A2976C96-1883-4422-8F1D-A65F55DF1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6275-E70B-41DF-A1A4-A27FFE5B70EA}"/>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153733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38CA5E-292E-4921-B6A1-1BEF327B7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08A68-A617-4403-AE3A-58807B46F8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36AAD-0766-454C-A7A5-B023F181FF64}"/>
              </a:ext>
            </a:extLst>
          </p:cNvPr>
          <p:cNvSpPr>
            <a:spLocks noGrp="1"/>
          </p:cNvSpPr>
          <p:nvPr>
            <p:ph type="dt" sz="half" idx="10"/>
          </p:nvPr>
        </p:nvSpPr>
        <p:spPr/>
        <p:txBody>
          <a:bodyPr/>
          <a:lstStyle/>
          <a:p>
            <a:fld id="{2C20D064-EAB8-4A91-B54F-EBEDE5D01BAA}" type="datetime1">
              <a:rPr lang="en-US" smtClean="0"/>
              <a:t>5/20/2020</a:t>
            </a:fld>
            <a:endParaRPr lang="en-US"/>
          </a:p>
        </p:txBody>
      </p:sp>
      <p:sp>
        <p:nvSpPr>
          <p:cNvPr id="5" name="Footer Placeholder 4">
            <a:extLst>
              <a:ext uri="{FF2B5EF4-FFF2-40B4-BE49-F238E27FC236}">
                <a16:creationId xmlns:a16="http://schemas.microsoft.com/office/drawing/2014/main" id="{881BA6CB-D76C-4189-B2DD-1D48197D1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17F40-2B3A-4BBC-BA36-18B7532239F7}"/>
              </a:ext>
            </a:extLst>
          </p:cNvPr>
          <p:cNvSpPr>
            <a:spLocks noGrp="1"/>
          </p:cNvSpPr>
          <p:nvPr>
            <p:ph type="sldNum" sz="quarter" idx="12"/>
          </p:nvPr>
        </p:nvSpPr>
        <p:spPr/>
        <p:txBody>
          <a:bodyPr/>
          <a:lstStyle/>
          <a:p>
            <a:fld id="{1C2AF1A8-16A2-4910-9FC6-D23F44B6A381}" type="slidenum">
              <a:rPr lang="en-US" smtClean="0"/>
              <a:t>‹#›</a:t>
            </a:fld>
            <a:endParaRPr lang="en-US"/>
          </a:p>
        </p:txBody>
      </p:sp>
    </p:spTree>
    <p:extLst>
      <p:ext uri="{BB962C8B-B14F-4D97-AF65-F5344CB8AC3E}">
        <p14:creationId xmlns:p14="http://schemas.microsoft.com/office/powerpoint/2010/main" val="161519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9B27E3-4A1F-4D61-8D84-4E0C5B5DD307}"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66965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B27E3-4A1F-4D61-8D84-4E0C5B5DD307}"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4860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B27E3-4A1F-4D61-8D84-4E0C5B5DD307}"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37481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B27E3-4A1F-4D61-8D84-4E0C5B5DD307}"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3964521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B27E3-4A1F-4D61-8D84-4E0C5B5DD307}"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1041587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B27E3-4A1F-4D61-8D84-4E0C5B5DD307}"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334313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B27E3-4A1F-4D61-8D84-4E0C5B5DD307}"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260029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32AA-E881-4594-A1E7-13875C6BBE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518941-62E2-46AB-AB0E-612A5AF86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B515F6-D3CC-4112-A22C-332FCDCD1C1C}"/>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5" name="Footer Placeholder 4">
            <a:extLst>
              <a:ext uri="{FF2B5EF4-FFF2-40B4-BE49-F238E27FC236}">
                <a16:creationId xmlns:a16="http://schemas.microsoft.com/office/drawing/2014/main" id="{4517ACFE-4951-4205-B3C6-47BB18B42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61EDC-30F3-4BC2-8D87-8C3ADAB48AF6}"/>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1432217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B27E3-4A1F-4D61-8D84-4E0C5B5DD307}"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3803858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B27E3-4A1F-4D61-8D84-4E0C5B5DD307}"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1547177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B27E3-4A1F-4D61-8D84-4E0C5B5DD307}"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427323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B27E3-4A1F-4D61-8D84-4E0C5B5DD307}"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9522-8BE3-48EE-BD16-2F008C96AAEF}" type="slidenum">
              <a:rPr lang="en-US" smtClean="0"/>
              <a:t>‹#›</a:t>
            </a:fld>
            <a:endParaRPr lang="en-US"/>
          </a:p>
        </p:txBody>
      </p:sp>
    </p:spTree>
    <p:extLst>
      <p:ext uri="{BB962C8B-B14F-4D97-AF65-F5344CB8AC3E}">
        <p14:creationId xmlns:p14="http://schemas.microsoft.com/office/powerpoint/2010/main" val="216876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E017-0FFC-1B47-A4FA-7E369328153C}"/>
              </a:ext>
            </a:extLst>
          </p:cNvPr>
          <p:cNvSpPr>
            <a:spLocks noGrp="1"/>
          </p:cNvSpPr>
          <p:nvPr>
            <p:ph type="ctrTitle"/>
          </p:nvPr>
        </p:nvSpPr>
        <p:spPr>
          <a:xfrm>
            <a:off x="1524000" y="1122363"/>
            <a:ext cx="9144000" cy="2387600"/>
          </a:xfrm>
        </p:spPr>
        <p:txBody>
          <a:bodyPr anchor="b"/>
          <a:lstStyle>
            <a:lvl1pPr algn="ctr">
              <a:defRPr sz="6000">
                <a:solidFill>
                  <a:srgbClr val="ED7C31"/>
                </a:solidFill>
                <a:latin typeface="+mn-lt"/>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BB490A09-892E-F847-ACE9-FE967AF60600}"/>
              </a:ext>
            </a:extLst>
          </p:cNvPr>
          <p:cNvSpPr>
            <a:spLocks noGrp="1"/>
          </p:cNvSpPr>
          <p:nvPr>
            <p:ph type="subTitle" idx="1"/>
          </p:nvPr>
        </p:nvSpPr>
        <p:spPr>
          <a:xfrm>
            <a:off x="1524000" y="3602038"/>
            <a:ext cx="9144000" cy="1655762"/>
          </a:xfrm>
        </p:spPr>
        <p:txBody>
          <a:bodyPr/>
          <a:lstStyle>
            <a:lvl1pPr marL="0" indent="0" algn="ctr">
              <a:buNone/>
              <a:defRPr sz="2400">
                <a:solidFill>
                  <a:srgbClr val="FAA01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sp>
        <p:nvSpPr>
          <p:cNvPr id="4" name="Date Placeholder 3">
            <a:extLst>
              <a:ext uri="{FF2B5EF4-FFF2-40B4-BE49-F238E27FC236}">
                <a16:creationId xmlns:a16="http://schemas.microsoft.com/office/drawing/2014/main" id="{A8ACC575-6FE7-DF4D-9051-9D390399A6D2}"/>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5" name="Footer Placeholder 4">
            <a:extLst>
              <a:ext uri="{FF2B5EF4-FFF2-40B4-BE49-F238E27FC236}">
                <a16:creationId xmlns:a16="http://schemas.microsoft.com/office/drawing/2014/main" id="{CA725F34-38E8-EE4D-BC1A-7576DD63026D}"/>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53895302-2D55-8D44-85C1-D25A5FAFCE12}"/>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2746489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Option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90867" y="1330452"/>
            <a:ext cx="8534400" cy="1371600"/>
          </a:xfrm>
        </p:spPr>
        <p:txBody>
          <a:bodyPr>
            <a:noAutofit/>
          </a:bodyPr>
          <a:lstStyle>
            <a:lvl1pPr algn="l">
              <a:defRPr sz="6000" b="1">
                <a:solidFill>
                  <a:srgbClr val="FFFFFF"/>
                </a:solidFill>
                <a:effectLst/>
              </a:defRPr>
            </a:lvl1pPr>
          </a:lstStyle>
          <a:p>
            <a:r>
              <a:rPr lang="en-US" dirty="0"/>
              <a:t>Click to edit Master title style</a:t>
            </a:r>
          </a:p>
        </p:txBody>
      </p:sp>
      <p:sp>
        <p:nvSpPr>
          <p:cNvPr id="3075" name="Rectangle 3"/>
          <p:cNvSpPr>
            <a:spLocks noGrp="1" noChangeArrowheads="1"/>
          </p:cNvSpPr>
          <p:nvPr>
            <p:ph type="subTitle" idx="1"/>
          </p:nvPr>
        </p:nvSpPr>
        <p:spPr>
          <a:xfrm>
            <a:off x="2090867" y="3251200"/>
            <a:ext cx="8534400" cy="1752600"/>
          </a:xfrm>
        </p:spPr>
        <p:txBody>
          <a:bodyPr>
            <a:normAutofit/>
          </a:bodyPr>
          <a:lstStyle>
            <a:lvl1pPr marL="0" indent="0" algn="l">
              <a:buFont typeface="Times" pitchFamily="-96" charset="0"/>
              <a:buNone/>
              <a:defRPr kumimoji="0" lang="en-US" sz="1800" b="0" i="0" u="none" strike="noStrike" kern="0" cap="none" spc="0" normalizeH="0" baseline="0" noProof="0" dirty="0">
                <a:ln>
                  <a:noFill/>
                </a:ln>
                <a:solidFill>
                  <a:srgbClr val="FFFFFF"/>
                </a:solidFill>
                <a:effectLst/>
                <a:uLnTx/>
                <a:uFillTx/>
                <a:latin typeface="Arial"/>
                <a:ea typeface="+mn-ea"/>
                <a:cs typeface="Arial"/>
              </a:defRPr>
            </a:lvl1pPr>
          </a:lstStyle>
          <a:p>
            <a:r>
              <a:rPr lang="en-US" dirty="0"/>
              <a:t>Click to edit Master subtitle style</a:t>
            </a:r>
          </a:p>
        </p:txBody>
      </p:sp>
    </p:spTree>
    <p:extLst>
      <p:ext uri="{BB962C8B-B14F-4D97-AF65-F5344CB8AC3E}">
        <p14:creationId xmlns:p14="http://schemas.microsoft.com/office/powerpoint/2010/main" val="82699995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47BBC-972E-FE43-9F7C-3439E75F9E4C}"/>
              </a:ext>
            </a:extLst>
          </p:cNvPr>
          <p:cNvSpPr>
            <a:spLocks noGrp="1"/>
          </p:cNvSpPr>
          <p:nvPr>
            <p:ph idx="1"/>
          </p:nvPr>
        </p:nvSpPr>
        <p:spPr>
          <a:xfrm>
            <a:off x="838200" y="2055813"/>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B0AA462-F3B7-2E47-99E3-D9E54F85C070}"/>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5" name="Footer Placeholder 4">
            <a:extLst>
              <a:ext uri="{FF2B5EF4-FFF2-40B4-BE49-F238E27FC236}">
                <a16:creationId xmlns:a16="http://schemas.microsoft.com/office/drawing/2014/main" id="{BAC7E48A-07CE-EB45-9D12-F14EB57B69BE}"/>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ACD19790-A536-DD42-AC5D-336A03C7823C}"/>
              </a:ext>
            </a:extLst>
          </p:cNvPr>
          <p:cNvSpPr>
            <a:spLocks noGrp="1"/>
          </p:cNvSpPr>
          <p:nvPr>
            <p:ph type="sldNum" sz="quarter" idx="12"/>
          </p:nvPr>
        </p:nvSpPr>
        <p:spPr/>
        <p:txBody>
          <a:bodyPr/>
          <a:lstStyle/>
          <a:p>
            <a:fld id="{F5E24932-2E0A-A940-8FEF-8A697B126E63}" type="slidenum">
              <a:rPr lang="fr-FR" smtClean="0"/>
              <a:pPr/>
              <a:t>‹#›</a:t>
            </a:fld>
            <a:endParaRPr lang="fr-FR" dirty="0"/>
          </a:p>
        </p:txBody>
      </p:sp>
      <p:pic>
        <p:nvPicPr>
          <p:cNvPr id="8" name="Picture 7">
            <a:extLst>
              <a:ext uri="{FF2B5EF4-FFF2-40B4-BE49-F238E27FC236}">
                <a16:creationId xmlns:a16="http://schemas.microsoft.com/office/drawing/2014/main" id="{4085C8A7-A8DC-AB41-8E72-87C8C03F304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519797" y="198202"/>
            <a:ext cx="1476581" cy="647142"/>
          </a:xfrm>
          <a:prstGeom prst="rect">
            <a:avLst/>
          </a:prstGeom>
        </p:spPr>
      </p:pic>
      <p:pic>
        <p:nvPicPr>
          <p:cNvPr id="9" name="Picture 8">
            <a:extLst>
              <a:ext uri="{FF2B5EF4-FFF2-40B4-BE49-F238E27FC236}">
                <a16:creationId xmlns:a16="http://schemas.microsoft.com/office/drawing/2014/main" id="{367CC992-B57E-034F-89F4-81EF1032CB64}"/>
              </a:ext>
            </a:extLst>
          </p:cNvPr>
          <p:cNvPicPr>
            <a:picLocks noChangeAspect="1"/>
          </p:cNvPicPr>
          <p:nvPr userDrawn="1"/>
        </p:nvPicPr>
        <p:blipFill>
          <a:blip r:embed="rId3"/>
          <a:stretch>
            <a:fillRect/>
          </a:stretch>
        </p:blipFill>
        <p:spPr>
          <a:xfrm>
            <a:off x="0" y="0"/>
            <a:ext cx="12290476" cy="1344706"/>
          </a:xfrm>
          <a:prstGeom prst="rect">
            <a:avLst/>
          </a:prstGeom>
        </p:spPr>
      </p:pic>
      <p:sp>
        <p:nvSpPr>
          <p:cNvPr id="2" name="Title 1">
            <a:extLst>
              <a:ext uri="{FF2B5EF4-FFF2-40B4-BE49-F238E27FC236}">
                <a16:creationId xmlns:a16="http://schemas.microsoft.com/office/drawing/2014/main" id="{F487D913-4D75-884A-B4AE-1D33B396C959}"/>
              </a:ext>
            </a:extLst>
          </p:cNvPr>
          <p:cNvSpPr>
            <a:spLocks noGrp="1"/>
          </p:cNvSpPr>
          <p:nvPr>
            <p:ph type="title"/>
          </p:nvPr>
        </p:nvSpPr>
        <p:spPr>
          <a:xfrm>
            <a:off x="381000" y="-141009"/>
            <a:ext cx="10515600" cy="1325563"/>
          </a:xfrm>
        </p:spPr>
        <p:txBody>
          <a:bodyPr/>
          <a:lstStyle>
            <a:lvl1pPr>
              <a:defRPr>
                <a:solidFill>
                  <a:schemeClr val="bg1"/>
                </a:solidFill>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516144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C1F9-2F22-B242-AB72-B2010F7ECA8A}"/>
              </a:ext>
            </a:extLst>
          </p:cNvPr>
          <p:cNvSpPr>
            <a:spLocks noGrp="1"/>
          </p:cNvSpPr>
          <p:nvPr>
            <p:ph type="title"/>
          </p:nvPr>
        </p:nvSpPr>
        <p:spPr>
          <a:xfrm>
            <a:off x="831850" y="1709738"/>
            <a:ext cx="3920772" cy="2852737"/>
          </a:xfrm>
        </p:spPr>
        <p:txBody>
          <a:bodyPr anchor="b"/>
          <a:lstStyle>
            <a:lvl1pPr>
              <a:defRPr sz="6000">
                <a:solidFill>
                  <a:srgbClr val="ED7C31"/>
                </a:solidFill>
                <a:latin typeface="+mn-lt"/>
              </a:defRPr>
            </a:lvl1p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1BD64D60-BBB8-D44F-B4E3-9E839B993159}"/>
              </a:ext>
            </a:extLst>
          </p:cNvPr>
          <p:cNvSpPr>
            <a:spLocks noGrp="1"/>
          </p:cNvSpPr>
          <p:nvPr>
            <p:ph type="body" idx="1"/>
          </p:nvPr>
        </p:nvSpPr>
        <p:spPr>
          <a:xfrm>
            <a:off x="831850" y="4589463"/>
            <a:ext cx="3920772" cy="1500187"/>
          </a:xfrm>
        </p:spPr>
        <p:txBody>
          <a:bodyPr/>
          <a:lstStyle>
            <a:lvl1pPr marL="0" indent="0">
              <a:buNone/>
              <a:defRPr sz="2400">
                <a:solidFill>
                  <a:srgbClr val="FAA01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88BFAD1A-7279-F34E-B398-DCF1BF93404D}"/>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5" name="Footer Placeholder 4">
            <a:extLst>
              <a:ext uri="{FF2B5EF4-FFF2-40B4-BE49-F238E27FC236}">
                <a16:creationId xmlns:a16="http://schemas.microsoft.com/office/drawing/2014/main" id="{7D3429A5-B2AB-F949-A79D-7B2086DB4B47}"/>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B1CBE7C9-8919-184B-A41D-F3020BE167DA}"/>
              </a:ext>
            </a:extLst>
          </p:cNvPr>
          <p:cNvSpPr>
            <a:spLocks noGrp="1"/>
          </p:cNvSpPr>
          <p:nvPr>
            <p:ph type="sldNum" sz="quarter" idx="12"/>
          </p:nvPr>
        </p:nvSpPr>
        <p:spPr/>
        <p:txBody>
          <a:bodyPr/>
          <a:lstStyle/>
          <a:p>
            <a:fld id="{F5E24932-2E0A-A940-8FEF-8A697B126E63}" type="slidenum">
              <a:rPr lang="fr-FR" smtClean="0"/>
              <a:pPr/>
              <a:t>‹#›</a:t>
            </a:fld>
            <a:endParaRPr lang="fr-FR" dirty="0"/>
          </a:p>
        </p:txBody>
      </p:sp>
      <p:pic>
        <p:nvPicPr>
          <p:cNvPr id="9" name="Picture 8">
            <a:extLst>
              <a:ext uri="{FF2B5EF4-FFF2-40B4-BE49-F238E27FC236}">
                <a16:creationId xmlns:a16="http://schemas.microsoft.com/office/drawing/2014/main" id="{AA829689-4D4C-074D-8BD5-ACD2471E129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356760" y="494219"/>
            <a:ext cx="1363679" cy="593436"/>
          </a:xfrm>
          <a:prstGeom prst="rect">
            <a:avLst/>
          </a:prstGeom>
        </p:spPr>
      </p:pic>
      <p:sp>
        <p:nvSpPr>
          <p:cNvPr id="12" name="Text Placeholder 2">
            <a:extLst>
              <a:ext uri="{FF2B5EF4-FFF2-40B4-BE49-F238E27FC236}">
                <a16:creationId xmlns:a16="http://schemas.microsoft.com/office/drawing/2014/main" id="{65A93D80-1EDA-FA45-881E-4AF7DD7AEAF7}"/>
              </a:ext>
            </a:extLst>
          </p:cNvPr>
          <p:cNvSpPr>
            <a:spLocks noGrp="1"/>
          </p:cNvSpPr>
          <p:nvPr>
            <p:ph type="body" idx="13"/>
          </p:nvPr>
        </p:nvSpPr>
        <p:spPr>
          <a:xfrm>
            <a:off x="6222238" y="576263"/>
            <a:ext cx="5563361" cy="5513387"/>
          </a:xfrm>
        </p:spPr>
        <p:txBody>
          <a:bodyPr/>
          <a:lstStyle>
            <a:lvl1pPr marL="0" indent="0">
              <a:buNone/>
              <a:defRPr sz="2400">
                <a:solidFill>
                  <a:srgbClr val="203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1" name="Picture 10">
            <a:extLst>
              <a:ext uri="{FF2B5EF4-FFF2-40B4-BE49-F238E27FC236}">
                <a16:creationId xmlns:a16="http://schemas.microsoft.com/office/drawing/2014/main" id="{188030BF-7048-8241-B12E-9E654872460E}"/>
              </a:ext>
            </a:extLst>
          </p:cNvPr>
          <p:cNvPicPr>
            <a:picLocks noChangeAspect="1"/>
          </p:cNvPicPr>
          <p:nvPr userDrawn="1"/>
        </p:nvPicPr>
        <p:blipFill>
          <a:blip r:embed="rId3"/>
          <a:stretch>
            <a:fillRect/>
          </a:stretch>
        </p:blipFill>
        <p:spPr>
          <a:xfrm rot="16200000" flipV="1">
            <a:off x="2058429" y="3094842"/>
            <a:ext cx="6858002" cy="668313"/>
          </a:xfrm>
          <a:prstGeom prst="rect">
            <a:avLst/>
          </a:prstGeom>
        </p:spPr>
      </p:pic>
      <p:sp>
        <p:nvSpPr>
          <p:cNvPr id="13" name="Rectangle 12">
            <a:extLst>
              <a:ext uri="{FF2B5EF4-FFF2-40B4-BE49-F238E27FC236}">
                <a16:creationId xmlns:a16="http://schemas.microsoft.com/office/drawing/2014/main" id="{51FFC3C0-6D00-7B47-B35C-D22911CBB569}"/>
              </a:ext>
            </a:extLst>
          </p:cNvPr>
          <p:cNvSpPr/>
          <p:nvPr userDrawn="1"/>
        </p:nvSpPr>
        <p:spPr>
          <a:xfrm>
            <a:off x="5366197" y="210355"/>
            <a:ext cx="399245" cy="459346"/>
          </a:xfrm>
          <a:prstGeom prst="rect">
            <a:avLst/>
          </a:prstGeom>
          <a:solidFill>
            <a:srgbClr val="E36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6419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0AA-DA8B-3E46-B54F-ECDB9EF26047}"/>
              </a:ext>
            </a:extLst>
          </p:cNvPr>
          <p:cNvSpPr>
            <a:spLocks noGrp="1"/>
          </p:cNvSpPr>
          <p:nvPr>
            <p:ph type="title"/>
          </p:nvPr>
        </p:nvSpPr>
        <p:spPr/>
        <p:txBody>
          <a:bodyPr/>
          <a:lstStyle>
            <a:lvl1pPr>
              <a:defRPr>
                <a:solidFill>
                  <a:srgbClr val="ED7C31"/>
                </a:solidFill>
                <a:latin typeface="+mn-lt"/>
              </a:defRPr>
            </a:lvl1pPr>
          </a:lstStyle>
          <a:p>
            <a:r>
              <a:rPr lang="en-US" dirty="0"/>
              <a:t>Click to edit Master title style</a:t>
            </a:r>
            <a:endParaRPr lang="fr-FR" dirty="0"/>
          </a:p>
        </p:txBody>
      </p:sp>
      <p:sp>
        <p:nvSpPr>
          <p:cNvPr id="3" name="Content Placeholder 2">
            <a:extLst>
              <a:ext uri="{FF2B5EF4-FFF2-40B4-BE49-F238E27FC236}">
                <a16:creationId xmlns:a16="http://schemas.microsoft.com/office/drawing/2014/main" id="{B9795A18-50CA-3741-B87B-A9AEB625AA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2928B69A-B79F-394E-83AC-16A0F737BD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E0898B15-1C1D-384A-A9A2-0886E6ED1100}"/>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6" name="Footer Placeholder 5">
            <a:extLst>
              <a:ext uri="{FF2B5EF4-FFF2-40B4-BE49-F238E27FC236}">
                <a16:creationId xmlns:a16="http://schemas.microsoft.com/office/drawing/2014/main" id="{CE6226A6-6552-FB44-B175-7ED3B2F7A5B8}"/>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4E61B5EC-0C80-CE40-8867-D6BAB999D2F5}"/>
              </a:ext>
            </a:extLst>
          </p:cNvPr>
          <p:cNvSpPr>
            <a:spLocks noGrp="1"/>
          </p:cNvSpPr>
          <p:nvPr>
            <p:ph type="sldNum" sz="quarter" idx="12"/>
          </p:nvPr>
        </p:nvSpPr>
        <p:spPr/>
        <p:txBody>
          <a:bodyPr/>
          <a:lstStyle/>
          <a:p>
            <a:fld id="{F5E24932-2E0A-A940-8FEF-8A697B126E63}" type="slidenum">
              <a:rPr lang="fr-FR" smtClean="0"/>
              <a:pPr/>
              <a:t>‹#›</a:t>
            </a:fld>
            <a:endParaRPr lang="fr-FR" dirty="0"/>
          </a:p>
        </p:txBody>
      </p:sp>
      <p:pic>
        <p:nvPicPr>
          <p:cNvPr id="9" name="Picture 8">
            <a:extLst>
              <a:ext uri="{FF2B5EF4-FFF2-40B4-BE49-F238E27FC236}">
                <a16:creationId xmlns:a16="http://schemas.microsoft.com/office/drawing/2014/main" id="{BA99B5C6-BF18-854B-8C00-017DE7B51F6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519797" y="198202"/>
            <a:ext cx="1476581" cy="647142"/>
          </a:xfrm>
          <a:prstGeom prst="rect">
            <a:avLst/>
          </a:prstGeom>
        </p:spPr>
      </p:pic>
    </p:spTree>
    <p:extLst>
      <p:ext uri="{BB962C8B-B14F-4D97-AF65-F5344CB8AC3E}">
        <p14:creationId xmlns:p14="http://schemas.microsoft.com/office/powerpoint/2010/main" val="2649333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B90A-1192-D64A-B544-09FB60C54E9F}"/>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25F76F8-5C44-A541-9730-FD917BE09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0ABB10-64DB-F548-9DF0-7CDF33A928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1141EDD-FF4B-C24E-BC08-17C75A87F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1E2FD1-0648-EB4E-8D12-306F619F90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566AB0A2-84A2-0340-A797-6DD424ABCA3D}"/>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8" name="Footer Placeholder 7">
            <a:extLst>
              <a:ext uri="{FF2B5EF4-FFF2-40B4-BE49-F238E27FC236}">
                <a16:creationId xmlns:a16="http://schemas.microsoft.com/office/drawing/2014/main" id="{9F2BECFA-EC22-DF49-BA91-84E7BD6DEDAA}"/>
              </a:ext>
            </a:extLst>
          </p:cNvPr>
          <p:cNvSpPr>
            <a:spLocks noGrp="1"/>
          </p:cNvSpPr>
          <p:nvPr>
            <p:ph type="ftr" sz="quarter" idx="11"/>
          </p:nvPr>
        </p:nvSpPr>
        <p:spPr/>
        <p:txBody>
          <a:bodyPr/>
          <a:lstStyle/>
          <a:p>
            <a:endParaRPr lang="fr-FR" dirty="0"/>
          </a:p>
        </p:txBody>
      </p:sp>
      <p:sp>
        <p:nvSpPr>
          <p:cNvPr id="9" name="Slide Number Placeholder 8">
            <a:extLst>
              <a:ext uri="{FF2B5EF4-FFF2-40B4-BE49-F238E27FC236}">
                <a16:creationId xmlns:a16="http://schemas.microsoft.com/office/drawing/2014/main" id="{7F7674CC-146F-C846-8349-E4F39D62D7BE}"/>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205773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5A5-B35B-4741-91D1-36226AAA3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DA46A-D627-4984-8A8F-AAFCCCF708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874F6-4962-4861-A2BA-5CE4F5923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13948-66CC-4AB2-A1E0-EE6A7346DAD9}"/>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6" name="Footer Placeholder 5">
            <a:extLst>
              <a:ext uri="{FF2B5EF4-FFF2-40B4-BE49-F238E27FC236}">
                <a16:creationId xmlns:a16="http://schemas.microsoft.com/office/drawing/2014/main" id="{10C921D4-B399-480F-9118-5E4FF2AC3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E40405-AD17-476F-A19F-5E2979781130}"/>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2653566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9F7C-6549-7E4D-A2E2-45A540FAB8FC}"/>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203D5B6D-F807-4D4D-BF77-0D424DF96C58}"/>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4" name="Footer Placeholder 3">
            <a:extLst>
              <a:ext uri="{FF2B5EF4-FFF2-40B4-BE49-F238E27FC236}">
                <a16:creationId xmlns:a16="http://schemas.microsoft.com/office/drawing/2014/main" id="{33FBCEBF-6F09-FC47-8305-FFA6729DCC8D}"/>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12CE13D5-1900-8144-B6B4-C89E36F801C1}"/>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3922211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9830A-E28A-A043-B320-DD2B0680B85C}"/>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3" name="Footer Placeholder 2">
            <a:extLst>
              <a:ext uri="{FF2B5EF4-FFF2-40B4-BE49-F238E27FC236}">
                <a16:creationId xmlns:a16="http://schemas.microsoft.com/office/drawing/2014/main" id="{F4D07A78-238F-3D40-9E50-48C461802F3D}"/>
              </a:ext>
            </a:extLst>
          </p:cNvPr>
          <p:cNvSpPr>
            <a:spLocks noGrp="1"/>
          </p:cNvSpPr>
          <p:nvPr>
            <p:ph type="ftr" sz="quarter" idx="11"/>
          </p:nvPr>
        </p:nvSpPr>
        <p:spPr/>
        <p:txBody>
          <a:bodyPr/>
          <a:lstStyle/>
          <a:p>
            <a:endParaRPr lang="fr-FR" dirty="0"/>
          </a:p>
        </p:txBody>
      </p:sp>
      <p:sp>
        <p:nvSpPr>
          <p:cNvPr id="4" name="Slide Number Placeholder 3">
            <a:extLst>
              <a:ext uri="{FF2B5EF4-FFF2-40B4-BE49-F238E27FC236}">
                <a16:creationId xmlns:a16="http://schemas.microsoft.com/office/drawing/2014/main" id="{067E6B00-586E-4749-A7A3-8336241DD3DB}"/>
              </a:ext>
            </a:extLst>
          </p:cNvPr>
          <p:cNvSpPr>
            <a:spLocks noGrp="1"/>
          </p:cNvSpPr>
          <p:nvPr>
            <p:ph type="sldNum" sz="quarter" idx="12"/>
          </p:nvPr>
        </p:nvSpPr>
        <p:spPr/>
        <p:txBody>
          <a:bodyPr/>
          <a:lstStyle/>
          <a:p>
            <a:fld id="{F5E24932-2E0A-A940-8FEF-8A697B126E63}" type="slidenum">
              <a:rPr lang="fr-FR" smtClean="0"/>
              <a:pPr/>
              <a:t>‹#›</a:t>
            </a:fld>
            <a:endParaRPr lang="fr-FR" dirty="0"/>
          </a:p>
        </p:txBody>
      </p:sp>
      <p:pic>
        <p:nvPicPr>
          <p:cNvPr id="5" name="Picture 4">
            <a:extLst>
              <a:ext uri="{FF2B5EF4-FFF2-40B4-BE49-F238E27FC236}">
                <a16:creationId xmlns:a16="http://schemas.microsoft.com/office/drawing/2014/main" id="{0F3C7ADA-7EB7-2948-B103-68EA7B45C6B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519797" y="198202"/>
            <a:ext cx="1476581" cy="647142"/>
          </a:xfrm>
          <a:prstGeom prst="rect">
            <a:avLst/>
          </a:prstGeom>
        </p:spPr>
      </p:pic>
    </p:spTree>
    <p:extLst>
      <p:ext uri="{BB962C8B-B14F-4D97-AF65-F5344CB8AC3E}">
        <p14:creationId xmlns:p14="http://schemas.microsoft.com/office/powerpoint/2010/main" val="2795477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44B0-9416-9740-B04E-0848F3B3D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BF9FA72C-5F12-6346-8A0E-93D4685A7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2C1DD0E-9316-5E46-A9CD-1BFAFFB69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0F9C25-FAEF-8C46-8799-E667609508F1}"/>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6" name="Footer Placeholder 5">
            <a:extLst>
              <a:ext uri="{FF2B5EF4-FFF2-40B4-BE49-F238E27FC236}">
                <a16:creationId xmlns:a16="http://schemas.microsoft.com/office/drawing/2014/main" id="{1AA82DC2-F558-F54C-96EC-C3DA8E2AE72C}"/>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4D33AE4B-78D0-6043-8F65-F690C27D7028}"/>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277144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77F0-FDC9-0940-AF52-995C3C967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58C5FFD1-6A1C-AD47-9B59-2FBC7F06F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a:extLst>
              <a:ext uri="{FF2B5EF4-FFF2-40B4-BE49-F238E27FC236}">
                <a16:creationId xmlns:a16="http://schemas.microsoft.com/office/drawing/2014/main" id="{E20F9900-F4E6-4549-BE5A-06921E96D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F0296D-E618-A646-ADA5-27D287325E59}"/>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6" name="Footer Placeholder 5">
            <a:extLst>
              <a:ext uri="{FF2B5EF4-FFF2-40B4-BE49-F238E27FC236}">
                <a16:creationId xmlns:a16="http://schemas.microsoft.com/office/drawing/2014/main" id="{78F8D38C-77DB-8440-8BCF-BAB2FE3339A2}"/>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920B9CD5-9D14-A94F-B5A6-7D3B43F7A65C}"/>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2982682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4E63-272D-9444-B10C-1D7BD9AE243F}"/>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378CA71-7C82-5748-A5FA-663D648FF5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A3476CE-0FE9-DA44-9A91-53457A82977A}"/>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5" name="Footer Placeholder 4">
            <a:extLst>
              <a:ext uri="{FF2B5EF4-FFF2-40B4-BE49-F238E27FC236}">
                <a16:creationId xmlns:a16="http://schemas.microsoft.com/office/drawing/2014/main" id="{A599B322-A980-7A41-A0C1-4C3CD7DE6154}"/>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D151BFD5-364E-7842-A15A-674F898D091D}"/>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52006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30D66-CF47-A647-B036-8352EEFAB2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D19F8D9-DBEF-2D4F-8262-B25ECA7B41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1364A8F-F09B-7047-B99C-61A1CBC863E3}"/>
              </a:ext>
            </a:extLst>
          </p:cNvPr>
          <p:cNvSpPr>
            <a:spLocks noGrp="1"/>
          </p:cNvSpPr>
          <p:nvPr>
            <p:ph type="dt" sz="half" idx="10"/>
          </p:nvPr>
        </p:nvSpPr>
        <p:spPr/>
        <p:txBody>
          <a:bodyPr/>
          <a:lstStyle/>
          <a:p>
            <a:fld id="{BA95C859-EA9F-0440-A0D1-A79DBB0EAB67}" type="datetimeFigureOut">
              <a:rPr lang="fr-FR" smtClean="0"/>
              <a:pPr/>
              <a:t>20/05/2020</a:t>
            </a:fld>
            <a:endParaRPr lang="fr-FR" dirty="0"/>
          </a:p>
        </p:txBody>
      </p:sp>
      <p:sp>
        <p:nvSpPr>
          <p:cNvPr id="5" name="Footer Placeholder 4">
            <a:extLst>
              <a:ext uri="{FF2B5EF4-FFF2-40B4-BE49-F238E27FC236}">
                <a16:creationId xmlns:a16="http://schemas.microsoft.com/office/drawing/2014/main" id="{394F19F8-CB3C-A243-B0CA-761B6DB9898D}"/>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0B9E653D-3A42-924A-9C31-C8DD3F61640C}"/>
              </a:ext>
            </a:extLst>
          </p:cNvPr>
          <p:cNvSpPr>
            <a:spLocks noGrp="1"/>
          </p:cNvSpPr>
          <p:nvPr>
            <p:ph type="sldNum" sz="quarter" idx="12"/>
          </p:nvPr>
        </p:nvSpPr>
        <p:spPr/>
        <p:txBody>
          <a:body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227638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 Orang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31DC10-DB62-5340-A520-9BDB2C66DDA1}"/>
              </a:ext>
            </a:extLst>
          </p:cNvPr>
          <p:cNvSpPr txBox="1"/>
          <p:nvPr userDrawn="1"/>
        </p:nvSpPr>
        <p:spPr>
          <a:xfrm>
            <a:off x="312182" y="0"/>
            <a:ext cx="11879818" cy="6858000"/>
          </a:xfrm>
          <a:prstGeom prst="rect">
            <a:avLst/>
          </a:prstGeom>
          <a:solidFill>
            <a:srgbClr val="E36F1E"/>
          </a:solidFill>
        </p:spPr>
        <p:txBody>
          <a:bodyPr wrap="square" rtlCol="0">
            <a:spAutoFit/>
          </a:bodyPr>
          <a:lstStyle/>
          <a:p>
            <a:endParaRPr lang="en-US" dirty="0"/>
          </a:p>
        </p:txBody>
      </p:sp>
      <p:sp>
        <p:nvSpPr>
          <p:cNvPr id="2" name="Title 1"/>
          <p:cNvSpPr>
            <a:spLocks noGrp="1"/>
          </p:cNvSpPr>
          <p:nvPr>
            <p:ph type="ctrTitle" hasCustomPrompt="1"/>
          </p:nvPr>
        </p:nvSpPr>
        <p:spPr>
          <a:xfrm>
            <a:off x="-1" y="3337111"/>
            <a:ext cx="12191999" cy="1829181"/>
          </a:xfrm>
        </p:spPr>
        <p:txBody>
          <a:bodyPr anchor="t"/>
          <a:lstStyle>
            <a:lvl1pPr algn="ctr">
              <a:defRPr sz="4800" b="1" i="0" cap="none">
                <a:solidFill>
                  <a:schemeClr val="bg1"/>
                </a:solidFill>
                <a:latin typeface="Fira Sans Condensed" charset="0"/>
                <a:ea typeface="Fira Sans Condensed" charset="0"/>
                <a:cs typeface="Fira Sans Condensed" charset="0"/>
              </a:defRPr>
            </a:lvl1pPr>
          </a:lstStyle>
          <a:p>
            <a:r>
              <a:rPr lang="en-US" dirty="0"/>
              <a:t>Click To Edit Master Title Style</a:t>
            </a:r>
          </a:p>
        </p:txBody>
      </p:sp>
      <p:sp>
        <p:nvSpPr>
          <p:cNvPr id="3" name="Subtitle 2"/>
          <p:cNvSpPr>
            <a:spLocks noGrp="1"/>
          </p:cNvSpPr>
          <p:nvPr>
            <p:ph type="subTitle" idx="1"/>
          </p:nvPr>
        </p:nvSpPr>
        <p:spPr>
          <a:xfrm>
            <a:off x="-1" y="5303516"/>
            <a:ext cx="12192001" cy="495400"/>
          </a:xfrm>
        </p:spPr>
        <p:txBody>
          <a:bodyPr>
            <a:normAutofit/>
          </a:bodyPr>
          <a:lstStyle>
            <a:lvl1pPr marL="0" indent="0" algn="ctr">
              <a:buNone/>
              <a:defRPr sz="2800" b="1" i="0">
                <a:solidFill>
                  <a:schemeClr val="bg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850" y="1041975"/>
            <a:ext cx="3886296" cy="1253162"/>
          </a:xfrm>
          <a:prstGeom prst="rect">
            <a:avLst/>
          </a:prstGeom>
        </p:spPr>
      </p:pic>
      <p:sp>
        <p:nvSpPr>
          <p:cNvPr id="6" name="Rectangle 5">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302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D93A0C-407F-C748-938A-1B729C6C2DA6}"/>
              </a:ext>
            </a:extLst>
          </p:cNvPr>
          <p:cNvSpPr txBox="1"/>
          <p:nvPr userDrawn="1"/>
        </p:nvSpPr>
        <p:spPr>
          <a:xfrm>
            <a:off x="1192192" y="2048718"/>
            <a:ext cx="10999808" cy="4809281"/>
          </a:xfrm>
          <a:prstGeom prst="rect">
            <a:avLst/>
          </a:prstGeom>
          <a:solidFill>
            <a:schemeClr val="bg1"/>
          </a:solidFill>
        </p:spPr>
        <p:txBody>
          <a:bodyPr wrap="square" rtlCol="0">
            <a:spAutoFit/>
          </a:bodyPr>
          <a:lstStyle/>
          <a:p>
            <a:endParaRPr lang="en-US" dirty="0"/>
          </a:p>
        </p:txBody>
      </p:sp>
      <p:sp>
        <p:nvSpPr>
          <p:cNvPr id="10" name="Title 1">
            <a:extLst>
              <a:ext uri="{FF2B5EF4-FFF2-40B4-BE49-F238E27FC236}">
                <a16:creationId xmlns:a16="http://schemas.microsoft.com/office/drawing/2014/main" id="{87C005A4-BD93-9045-8D96-47A27CB1AEDB}"/>
              </a:ext>
            </a:extLst>
          </p:cNvPr>
          <p:cNvSpPr>
            <a:spLocks noGrp="1"/>
          </p:cNvSpPr>
          <p:nvPr>
            <p:ph type="ctrTitle"/>
          </p:nvPr>
        </p:nvSpPr>
        <p:spPr>
          <a:xfrm>
            <a:off x="0" y="3337111"/>
            <a:ext cx="12192000" cy="1829181"/>
          </a:xfrm>
        </p:spPr>
        <p:txBody>
          <a:bodyPr anchor="t"/>
          <a:lstStyle>
            <a:lvl1pPr algn="ctr">
              <a:defRPr sz="4800" b="1" i="0">
                <a:solidFill>
                  <a:srgbClr val="000000"/>
                </a:solidFill>
                <a:latin typeface="Fira Sans Condensed" charset="0"/>
                <a:ea typeface="Fira Sans Condensed" charset="0"/>
                <a:cs typeface="Fira Sans Condensed" charset="0"/>
              </a:defRPr>
            </a:lvl1pPr>
          </a:lstStyle>
          <a:p>
            <a:r>
              <a:rPr lang="es-ES"/>
              <a:t>Haga clic para modificar el estilo de título del patrón</a:t>
            </a:r>
            <a:endParaRPr lang="en-US" dirty="0"/>
          </a:p>
        </p:txBody>
      </p:sp>
      <p:sp>
        <p:nvSpPr>
          <p:cNvPr id="11"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5795" y="5303516"/>
            <a:ext cx="12180411" cy="495400"/>
          </a:xfrm>
        </p:spPr>
        <p:txBody>
          <a:bodyPr>
            <a:normAutofit/>
          </a:bodyPr>
          <a:lstStyle>
            <a:lvl1pPr marL="0" indent="0" algn="ctr">
              <a:buNone/>
              <a:defRPr sz="2800" b="1" i="0">
                <a:solidFill>
                  <a:schemeClr val="tx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852" y="1039488"/>
            <a:ext cx="3886297" cy="1255649"/>
          </a:xfrm>
          <a:prstGeom prst="rect">
            <a:avLst/>
          </a:prstGeom>
        </p:spPr>
      </p:pic>
      <p:sp>
        <p:nvSpPr>
          <p:cNvPr id="7" name="Rectangle 6">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7668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Photo Option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CBC1E-C0CC-8943-98A6-DAD8C174A74C}"/>
              </a:ext>
            </a:extLst>
          </p:cNvPr>
          <p:cNvSpPr/>
          <p:nvPr userDrawn="1"/>
        </p:nvSpPr>
        <p:spPr>
          <a:xfrm>
            <a:off x="316795"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11" name="Rectangle 10"/>
          <p:cNvSpPr/>
          <p:nvPr userDrawn="1"/>
        </p:nvSpPr>
        <p:spPr>
          <a:xfrm>
            <a:off x="10611556" y="6016978"/>
            <a:ext cx="1580444" cy="84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7C005A4-BD93-9045-8D96-47A27CB1AEDB}"/>
              </a:ext>
            </a:extLst>
          </p:cNvPr>
          <p:cNvSpPr>
            <a:spLocks noGrp="1"/>
          </p:cNvSpPr>
          <p:nvPr>
            <p:ph type="ctrTitle"/>
          </p:nvPr>
        </p:nvSpPr>
        <p:spPr>
          <a:xfrm>
            <a:off x="7823200" y="2291645"/>
            <a:ext cx="4097867" cy="2874648"/>
          </a:xfrm>
        </p:spPr>
        <p:txBody>
          <a:bodyPr anchor="t"/>
          <a:lstStyle>
            <a:lvl1pPr algn="ctr">
              <a:defRPr sz="4800" b="1" i="0">
                <a:solidFill>
                  <a:srgbClr val="000000"/>
                </a:solidFill>
                <a:latin typeface="Fira Sans Condensed" charset="0"/>
                <a:ea typeface="Fira Sans Condensed" charset="0"/>
                <a:cs typeface="Fira Sans Condensed" charset="0"/>
              </a:defRPr>
            </a:lvl1pPr>
          </a:lstStyle>
          <a:p>
            <a:r>
              <a:rPr lang="es-ES"/>
              <a:t>Haga clic para modificar el estilo de título del patrón</a:t>
            </a:r>
            <a:endParaRPr lang="en-US" dirty="0"/>
          </a:p>
        </p:txBody>
      </p:sp>
      <p:sp>
        <p:nvSpPr>
          <p:cNvPr id="13"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7823200" y="5303516"/>
            <a:ext cx="4097867" cy="1176306"/>
          </a:xfrm>
        </p:spPr>
        <p:txBody>
          <a:bodyPr>
            <a:normAutofit/>
          </a:bodyPr>
          <a:lstStyle>
            <a:lvl1pPr marL="0" indent="0" algn="ctr">
              <a:buNone/>
              <a:defRPr sz="2800" b="1" i="0">
                <a:solidFill>
                  <a:schemeClr val="tx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3693" y="742394"/>
            <a:ext cx="2656880" cy="858428"/>
          </a:xfrm>
          <a:prstGeom prst="rect">
            <a:avLst/>
          </a:prstGeom>
        </p:spPr>
      </p:pic>
      <p:sp>
        <p:nvSpPr>
          <p:cNvPr id="7" name="Rectangle 6">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68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Photo Option Orang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DEF82E-5F27-1249-ADD8-EA6DC56D25F8}"/>
              </a:ext>
            </a:extLst>
          </p:cNvPr>
          <p:cNvSpPr txBox="1"/>
          <p:nvPr userDrawn="1"/>
        </p:nvSpPr>
        <p:spPr>
          <a:xfrm>
            <a:off x="7574845" y="0"/>
            <a:ext cx="4617154" cy="6858000"/>
          </a:xfrm>
          <a:prstGeom prst="rect">
            <a:avLst/>
          </a:prstGeom>
          <a:solidFill>
            <a:srgbClr val="E36F1E"/>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802CBC1E-C0CC-8943-98A6-DAD8C174A74C}"/>
              </a:ext>
            </a:extLst>
          </p:cNvPr>
          <p:cNvSpPr/>
          <p:nvPr userDrawn="1"/>
        </p:nvSpPr>
        <p:spPr>
          <a:xfrm>
            <a:off x="316795"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12" name="Title 1">
            <a:extLst>
              <a:ext uri="{FF2B5EF4-FFF2-40B4-BE49-F238E27FC236}">
                <a16:creationId xmlns:a16="http://schemas.microsoft.com/office/drawing/2014/main" id="{87C005A4-BD93-9045-8D96-47A27CB1AEDB}"/>
              </a:ext>
            </a:extLst>
          </p:cNvPr>
          <p:cNvSpPr>
            <a:spLocks noGrp="1"/>
          </p:cNvSpPr>
          <p:nvPr>
            <p:ph type="ctrTitle"/>
          </p:nvPr>
        </p:nvSpPr>
        <p:spPr>
          <a:xfrm>
            <a:off x="7823200" y="2291645"/>
            <a:ext cx="4097867" cy="2874648"/>
          </a:xfrm>
        </p:spPr>
        <p:txBody>
          <a:bodyPr anchor="t"/>
          <a:lstStyle>
            <a:lvl1pPr algn="ctr">
              <a:defRPr sz="4800" b="1" i="0">
                <a:solidFill>
                  <a:schemeClr val="bg1"/>
                </a:solidFill>
                <a:latin typeface="Fira Sans Condensed" charset="0"/>
                <a:ea typeface="Fira Sans Condensed" charset="0"/>
                <a:cs typeface="Fira Sans Condensed" charset="0"/>
              </a:defRPr>
            </a:lvl1pPr>
          </a:lstStyle>
          <a:p>
            <a:r>
              <a:rPr lang="es-ES"/>
              <a:t>Haga clic para modificar el estilo de título del patrón</a:t>
            </a:r>
            <a:endParaRPr lang="en-US" dirty="0"/>
          </a:p>
        </p:txBody>
      </p:sp>
      <p:sp>
        <p:nvSpPr>
          <p:cNvPr id="13"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7823200" y="5303516"/>
            <a:ext cx="4097867" cy="1176306"/>
          </a:xfrm>
        </p:spPr>
        <p:txBody>
          <a:bodyPr>
            <a:normAutofit/>
          </a:bodyPr>
          <a:lstStyle>
            <a:lvl1pPr marL="0" indent="0" algn="ctr">
              <a:buNone/>
              <a:defRPr sz="2800" b="1" i="0">
                <a:solidFill>
                  <a:schemeClr val="bg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Rectangle 6">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1059" y="742394"/>
            <a:ext cx="2662149" cy="858428"/>
          </a:xfrm>
          <a:prstGeom prst="rect">
            <a:avLst/>
          </a:prstGeom>
        </p:spPr>
      </p:pic>
    </p:spTree>
    <p:extLst>
      <p:ext uri="{BB962C8B-B14F-4D97-AF65-F5344CB8AC3E}">
        <p14:creationId xmlns:p14="http://schemas.microsoft.com/office/powerpoint/2010/main" val="57489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0D3D-D9C0-4A33-B44A-70DC42213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AD32C2-200A-4651-B35C-7DC1B30FA7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309ED0-F47A-4E1B-AAAE-17901777F6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B34480-A668-4A1B-946B-50AC48F0B7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E9A75-0DF8-46AC-AC1D-31596E507D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933C8F-66B4-436B-BB97-B437157975CE}"/>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8" name="Footer Placeholder 7">
            <a:extLst>
              <a:ext uri="{FF2B5EF4-FFF2-40B4-BE49-F238E27FC236}">
                <a16:creationId xmlns:a16="http://schemas.microsoft.com/office/drawing/2014/main" id="{64844E87-E842-4AF0-ADE9-5B9FC352B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7B330-7A50-49D8-BF12-2665589F88B4}"/>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3893268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304" y="1364711"/>
            <a:ext cx="10515600" cy="4065517"/>
          </a:xfrm>
        </p:spPr>
        <p:txBody>
          <a:bodyPr>
            <a:normAutofit/>
          </a:bodyPr>
          <a:lstStyle>
            <a:lvl1pPr>
              <a:defRPr sz="2400">
                <a:solidFill>
                  <a:srgbClr val="000000"/>
                </a:solidFill>
              </a:defRPr>
            </a:lvl1pPr>
            <a:lvl2pPr>
              <a:defRPr sz="1800">
                <a:solidFill>
                  <a:srgbClr val="000000"/>
                </a:solidFill>
              </a:defRPr>
            </a:lvl2pPr>
            <a:lvl3pPr>
              <a:defRPr sz="1800">
                <a:solidFill>
                  <a:srgbClr val="000000"/>
                </a:solidFill>
              </a:defRPr>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5" name="Title 4">
            <a:extLst>
              <a:ext uri="{FF2B5EF4-FFF2-40B4-BE49-F238E27FC236}">
                <a16:creationId xmlns:a16="http://schemas.microsoft.com/office/drawing/2014/main" id="{99FC5F91-9C33-8348-A07D-BD2EC29008C9}"/>
              </a:ext>
            </a:extLst>
          </p:cNvPr>
          <p:cNvSpPr>
            <a:spLocks noGrp="1"/>
          </p:cNvSpPr>
          <p:nvPr>
            <p:ph type="title" hasCustomPrompt="1"/>
          </p:nvPr>
        </p:nvSpPr>
        <p:spPr/>
        <p:txBody>
          <a:bodyPr/>
          <a:lstStyle>
            <a:lvl1pPr>
              <a:defRPr b="1" i="0" spc="0">
                <a:latin typeface="Fira Sans Condensed" charset="0"/>
                <a:ea typeface="Fira Sans Condensed" charset="0"/>
                <a:cs typeface="Fira Sans Condensed" charset="0"/>
              </a:defRPr>
            </a:lvl1pPr>
          </a:lstStyle>
          <a:p>
            <a:r>
              <a:rPr lang="en-US" dirty="0"/>
              <a:t>click to edit master title style</a:t>
            </a:r>
          </a:p>
        </p:txBody>
      </p:sp>
      <p:sp>
        <p:nvSpPr>
          <p:cNvPr id="11" name="Slide Number Placeholder 10">
            <a:extLst>
              <a:ext uri="{FF2B5EF4-FFF2-40B4-BE49-F238E27FC236}">
                <a16:creationId xmlns:a16="http://schemas.microsoft.com/office/drawing/2014/main" id="{2E6D9500-DF1F-F840-B50C-269BC57BC127}"/>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6" name="Rectangle 5">
            <a:extLst>
              <a:ext uri="{FF2B5EF4-FFF2-40B4-BE49-F238E27FC236}">
                <a16:creationId xmlns:a16="http://schemas.microsoft.com/office/drawing/2014/main" id="{D84A5690-103C-4849-9514-9B595B70BFCF}"/>
              </a:ext>
            </a:extLst>
          </p:cNvPr>
          <p:cNvSpPr/>
          <p:nvPr userDrawn="1"/>
        </p:nvSpPr>
        <p:spPr>
          <a:xfrm>
            <a:off x="0" y="0"/>
            <a:ext cx="315948" cy="6858000"/>
          </a:xfrm>
          <a:prstGeom prst="rect">
            <a:avLst/>
          </a:prstGeom>
          <a:solidFill>
            <a:srgbClr val="E36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F7AD19-4262-BA42-928A-08890AEFF473}"/>
              </a:ext>
            </a:extLst>
          </p:cNvPr>
          <p:cNvSpPr/>
          <p:nvPr userDrawn="1"/>
        </p:nvSpPr>
        <p:spPr>
          <a:xfrm rot="5400000">
            <a:off x="-341237" y="341302"/>
            <a:ext cx="998421"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4785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Fira Sans Condensed" charset="0"/>
                <a:ea typeface="Fira Sans Condensed" charset="0"/>
                <a:cs typeface="Fira Sans Condensed" charset="0"/>
              </a:defRPr>
            </a:lvl1pPr>
          </a:lstStyle>
          <a:p>
            <a:r>
              <a:rPr lang="en-US" dirty="0"/>
              <a:t>click to edit master title style</a:t>
            </a:r>
          </a:p>
        </p:txBody>
      </p:sp>
      <p:sp>
        <p:nvSpPr>
          <p:cNvPr id="3" name="Content Placeholder 2"/>
          <p:cNvSpPr>
            <a:spLocks noGrp="1"/>
          </p:cNvSpPr>
          <p:nvPr>
            <p:ph sz="half" idx="1"/>
          </p:nvPr>
        </p:nvSpPr>
        <p:spPr>
          <a:xfrm>
            <a:off x="514496" y="1355725"/>
            <a:ext cx="5181600" cy="4603641"/>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4" name="Content Placeholder 3"/>
          <p:cNvSpPr>
            <a:spLocks noGrp="1"/>
          </p:cNvSpPr>
          <p:nvPr>
            <p:ph sz="half" idx="2"/>
          </p:nvPr>
        </p:nvSpPr>
        <p:spPr>
          <a:xfrm>
            <a:off x="6172200" y="1355725"/>
            <a:ext cx="5181600" cy="4603644"/>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7" name="Slide Number Placeholder 6">
            <a:extLst>
              <a:ext uri="{FF2B5EF4-FFF2-40B4-BE49-F238E27FC236}">
                <a16:creationId xmlns:a16="http://schemas.microsoft.com/office/drawing/2014/main" id="{13E693A9-8BB8-0340-B624-E68475D9C5E9}"/>
              </a:ext>
            </a:extLst>
          </p:cNvPr>
          <p:cNvSpPr>
            <a:spLocks noGrp="1"/>
          </p:cNvSpPr>
          <p:nvPr>
            <p:ph type="sldNum" sz="quarter" idx="10"/>
          </p:nvPr>
        </p:nvSpPr>
        <p:spPr/>
        <p:txBody>
          <a:bodyPr/>
          <a:lstStyle/>
          <a:p>
            <a:fld id="{C29098D9-6B28-8C47-9D8C-522BFF1DF707}" type="slidenum">
              <a:rPr lang="en-US" smtClean="0"/>
              <a:pPr/>
              <a:t>‹#›</a:t>
            </a:fld>
            <a:endParaRPr lang="en-US" dirty="0"/>
          </a:p>
        </p:txBody>
      </p:sp>
    </p:spTree>
    <p:extLst>
      <p:ext uri="{BB962C8B-B14F-4D97-AF65-F5344CB8AC3E}">
        <p14:creationId xmlns:p14="http://schemas.microsoft.com/office/powerpoint/2010/main" val="248972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Left - Two 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514496" y="1363169"/>
            <a:ext cx="5181600" cy="4627727"/>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6" name="Content Placeholder 3">
            <a:extLst>
              <a:ext uri="{FF2B5EF4-FFF2-40B4-BE49-F238E27FC236}">
                <a16:creationId xmlns:a16="http://schemas.microsoft.com/office/drawing/2014/main" id="{3192F148-76DA-8746-BAF3-89007244F406}"/>
              </a:ext>
            </a:extLst>
          </p:cNvPr>
          <p:cNvSpPr>
            <a:spLocks noGrp="1"/>
          </p:cNvSpPr>
          <p:nvPr>
            <p:ph sz="half" idx="10"/>
          </p:nvPr>
        </p:nvSpPr>
        <p:spPr>
          <a:xfrm>
            <a:off x="6172200" y="1363170"/>
            <a:ext cx="5181600" cy="2065830"/>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7" name="Content Placeholder 3">
            <a:extLst>
              <a:ext uri="{FF2B5EF4-FFF2-40B4-BE49-F238E27FC236}">
                <a16:creationId xmlns:a16="http://schemas.microsoft.com/office/drawing/2014/main" id="{FCE69329-2461-8C44-AB1B-BF6AAEA45694}"/>
              </a:ext>
            </a:extLst>
          </p:cNvPr>
          <p:cNvSpPr>
            <a:spLocks noGrp="1"/>
          </p:cNvSpPr>
          <p:nvPr>
            <p:ph sz="half" idx="11"/>
          </p:nvPr>
        </p:nvSpPr>
        <p:spPr>
          <a:xfrm>
            <a:off x="6172200" y="3846529"/>
            <a:ext cx="5181600" cy="2144367"/>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9" name="Slide Number Placeholder 8">
            <a:extLst>
              <a:ext uri="{FF2B5EF4-FFF2-40B4-BE49-F238E27FC236}">
                <a16:creationId xmlns:a16="http://schemas.microsoft.com/office/drawing/2014/main" id="{27B91AF9-29CB-2246-8FF3-2B08E6613DA6}"/>
              </a:ext>
            </a:extLst>
          </p:cNvPr>
          <p:cNvSpPr>
            <a:spLocks noGrp="1"/>
          </p:cNvSpPr>
          <p:nvPr>
            <p:ph type="sldNum" sz="quarter" idx="12"/>
          </p:nvPr>
        </p:nvSpPr>
        <p:spPr/>
        <p:txBody>
          <a:bodyPr/>
          <a:lstStyle/>
          <a:p>
            <a:fld id="{C29098D9-6B28-8C47-9D8C-522BFF1DF707}" type="slidenum">
              <a:rPr lang="en-US" smtClean="0"/>
              <a:pPr/>
              <a:t>‹#›</a:t>
            </a:fld>
            <a:endParaRPr lang="en-US" dirty="0"/>
          </a:p>
        </p:txBody>
      </p:sp>
    </p:spTree>
    <p:extLst>
      <p:ext uri="{BB962C8B-B14F-4D97-AF65-F5344CB8AC3E}">
        <p14:creationId xmlns:p14="http://schemas.microsoft.com/office/powerpoint/2010/main" val="1681006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496" y="1373613"/>
            <a:ext cx="5157787" cy="506696"/>
          </a:xfrm>
          <a:solidFill>
            <a:schemeClr val="bg1"/>
          </a:solidFill>
        </p:spPr>
        <p:txBody>
          <a:bodyPr anchor="t">
            <a:normAutofit/>
          </a:bodyPr>
          <a:lstStyle>
            <a:lvl1pPr marL="0" indent="0">
              <a:buNone/>
              <a:defRPr sz="2800" b="1">
                <a:solidFill>
                  <a:srgbClr val="E36F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4496" y="2063641"/>
            <a:ext cx="5157787" cy="3874704"/>
          </a:xfrm>
        </p:spPr>
        <p:txBody>
          <a:bodyPr>
            <a:normAutofit/>
          </a:bodyPr>
          <a:lstStyle>
            <a:lvl1pPr>
              <a:defRPr sz="2400">
                <a:solidFill>
                  <a:srgbClr val="000000"/>
                </a:solidFill>
              </a:defRPr>
            </a:lvl1pPr>
            <a:lvl2pPr>
              <a:defRPr sz="1800">
                <a:solidFill>
                  <a:srgbClr val="000000"/>
                </a:solidFill>
              </a:defRPr>
            </a:lvl2pPr>
            <a:lvl3pPr>
              <a:defRPr sz="1800">
                <a:solidFill>
                  <a:srgbClr val="000000"/>
                </a:solidFill>
              </a:defRPr>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5" name="Text Placeholder 4"/>
          <p:cNvSpPr>
            <a:spLocks noGrp="1"/>
          </p:cNvSpPr>
          <p:nvPr>
            <p:ph type="body" sz="quarter" idx="3"/>
          </p:nvPr>
        </p:nvSpPr>
        <p:spPr>
          <a:xfrm>
            <a:off x="6172200" y="1373613"/>
            <a:ext cx="5183188" cy="506696"/>
          </a:xfrm>
          <a:solidFill>
            <a:schemeClr val="bg1"/>
          </a:solidFill>
        </p:spPr>
        <p:txBody>
          <a:bodyPr anchor="t">
            <a:normAutofit/>
          </a:bodyPr>
          <a:lstStyle>
            <a:lvl1pPr marL="0" indent="0">
              <a:buNone/>
              <a:defRPr sz="2800" b="1">
                <a:solidFill>
                  <a:srgbClr val="E36F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063640"/>
            <a:ext cx="5183188" cy="3874703"/>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10" name="Slide Number Placeholder 9">
            <a:extLst>
              <a:ext uri="{FF2B5EF4-FFF2-40B4-BE49-F238E27FC236}">
                <a16:creationId xmlns:a16="http://schemas.microsoft.com/office/drawing/2014/main" id="{9E33F7C1-7444-1C49-9581-78131C85F93F}"/>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2" name="Title 1">
            <a:extLst>
              <a:ext uri="{FF2B5EF4-FFF2-40B4-BE49-F238E27FC236}">
                <a16:creationId xmlns:a16="http://schemas.microsoft.com/office/drawing/2014/main" id="{7A7EF92F-3B7D-2A43-96C5-D2D9560A5F4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403420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BCB2E2-8303-1A45-AD34-64871F1C33F9}"/>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3" name="Title 2">
            <a:extLst>
              <a:ext uri="{FF2B5EF4-FFF2-40B4-BE49-F238E27FC236}">
                <a16:creationId xmlns:a16="http://schemas.microsoft.com/office/drawing/2014/main" id="{1E8B13EC-82B0-B145-81F9-D923979BA22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28214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323" y="1341438"/>
            <a:ext cx="7279652" cy="4175123"/>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6" name="Rectangle 5">
            <a:extLst>
              <a:ext uri="{FF2B5EF4-FFF2-40B4-BE49-F238E27FC236}">
                <a16:creationId xmlns:a16="http://schemas.microsoft.com/office/drawing/2014/main" id="{802CBC1E-C0CC-8943-98A6-DAD8C174A74C}"/>
              </a:ext>
            </a:extLst>
          </p:cNvPr>
          <p:cNvSpPr/>
          <p:nvPr userDrawn="1"/>
        </p:nvSpPr>
        <p:spPr>
          <a:xfrm>
            <a:off x="8090704" y="0"/>
            <a:ext cx="4101296"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CARE LOGO &gt; COPY &gt;</a:t>
            </a:r>
            <a:r>
              <a:rPr lang="en-US" sz="1800" b="1" i="0" baseline="0" dirty="0">
                <a:latin typeface="Fira Sans Condensed SemiBold" panose="020B0603050000020004" pitchFamily="34" charset="0"/>
              </a:rPr>
              <a:t> </a:t>
            </a:r>
            <a:br>
              <a:rPr lang="en-US" sz="1800" b="1" i="0" baseline="0" dirty="0">
                <a:latin typeface="Fira Sans Condensed SemiBold" panose="020B0603050000020004" pitchFamily="34" charset="0"/>
              </a:rPr>
            </a:b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9" name="Slide Number Placeholder 8">
            <a:extLst>
              <a:ext uri="{FF2B5EF4-FFF2-40B4-BE49-F238E27FC236}">
                <a16:creationId xmlns:a16="http://schemas.microsoft.com/office/drawing/2014/main" id="{D96ED1DB-7EF7-4749-AA40-B37E7E8C59F8}"/>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4" name="Title 3">
            <a:extLst>
              <a:ext uri="{FF2B5EF4-FFF2-40B4-BE49-F238E27FC236}">
                <a16:creationId xmlns:a16="http://schemas.microsoft.com/office/drawing/2014/main" id="{3A7A506F-82C8-9340-AAC6-CC4E932BFD76}"/>
              </a:ext>
            </a:extLst>
          </p:cNvPr>
          <p:cNvSpPr>
            <a:spLocks noGrp="1"/>
          </p:cNvSpPr>
          <p:nvPr>
            <p:ph type="title" hasCustomPrompt="1"/>
          </p:nvPr>
        </p:nvSpPr>
        <p:spPr>
          <a:xfrm>
            <a:off x="514496" y="295924"/>
            <a:ext cx="7286479" cy="429768"/>
          </a:xfrm>
        </p:spPr>
        <p:txBody>
          <a:body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3531" y="6255031"/>
            <a:ext cx="1166361" cy="376101"/>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4217305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Left, Content Righ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75634" y="1341438"/>
            <a:ext cx="7279652" cy="4175123"/>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
        <p:nvSpPr>
          <p:cNvPr id="5" name="Rectangle 4">
            <a:extLst>
              <a:ext uri="{FF2B5EF4-FFF2-40B4-BE49-F238E27FC236}">
                <a16:creationId xmlns:a16="http://schemas.microsoft.com/office/drawing/2014/main" id="{802CBC1E-C0CC-8943-98A6-DAD8C174A74C}"/>
              </a:ext>
            </a:extLst>
          </p:cNvPr>
          <p:cNvSpPr/>
          <p:nvPr userDrawn="1"/>
        </p:nvSpPr>
        <p:spPr>
          <a:xfrm>
            <a:off x="312659" y="0"/>
            <a:ext cx="4101296"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CARE LOGO &gt; COPY &gt;</a:t>
            </a:r>
            <a:r>
              <a:rPr lang="en-US" sz="1800" b="1" i="0" baseline="0" dirty="0">
                <a:latin typeface="Fira Sans Condensed SemiBold" panose="020B0603050000020004" pitchFamily="34" charset="0"/>
              </a:rPr>
              <a:t> </a:t>
            </a:r>
            <a:br>
              <a:rPr lang="en-US" sz="1800" b="1" i="0" baseline="0" dirty="0">
                <a:latin typeface="Fira Sans Condensed SemiBold" panose="020B0603050000020004" pitchFamily="34" charset="0"/>
              </a:rPr>
            </a:b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7" name="Title 3">
            <a:extLst>
              <a:ext uri="{FF2B5EF4-FFF2-40B4-BE49-F238E27FC236}">
                <a16:creationId xmlns:a16="http://schemas.microsoft.com/office/drawing/2014/main" id="{3A7A506F-82C8-9340-AAC6-CC4E932BFD76}"/>
              </a:ext>
            </a:extLst>
          </p:cNvPr>
          <p:cNvSpPr>
            <a:spLocks noGrp="1"/>
          </p:cNvSpPr>
          <p:nvPr>
            <p:ph type="title" hasCustomPrompt="1"/>
          </p:nvPr>
        </p:nvSpPr>
        <p:spPr>
          <a:xfrm>
            <a:off x="4668807" y="295924"/>
            <a:ext cx="7286479" cy="429768"/>
          </a:xfrm>
        </p:spPr>
        <p:txBody>
          <a:bodyPr/>
          <a:lstStyle/>
          <a:p>
            <a:r>
              <a:rPr lang="en-US" dirty="0"/>
              <a:t>click to edit master title style</a:t>
            </a:r>
          </a:p>
        </p:txBody>
      </p:sp>
    </p:spTree>
    <p:extLst>
      <p:ext uri="{BB962C8B-B14F-4D97-AF65-F5344CB8AC3E}">
        <p14:creationId xmlns:p14="http://schemas.microsoft.com/office/powerpoint/2010/main" val="2437851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 Photo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CBC1E-C0CC-8943-98A6-DAD8C174A74C}"/>
              </a:ext>
            </a:extLst>
          </p:cNvPr>
          <p:cNvSpPr/>
          <p:nvPr userDrawn="1"/>
        </p:nvSpPr>
        <p:spPr>
          <a:xfrm>
            <a:off x="4933950"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2" name="Title 1">
            <a:extLst>
              <a:ext uri="{FF2B5EF4-FFF2-40B4-BE49-F238E27FC236}">
                <a16:creationId xmlns:a16="http://schemas.microsoft.com/office/drawing/2014/main" id="{9A156E9C-DE80-E049-908F-C2912635887D}"/>
              </a:ext>
            </a:extLst>
          </p:cNvPr>
          <p:cNvSpPr>
            <a:spLocks noGrp="1"/>
          </p:cNvSpPr>
          <p:nvPr>
            <p:ph type="title" hasCustomPrompt="1"/>
          </p:nvPr>
        </p:nvSpPr>
        <p:spPr>
          <a:xfrm>
            <a:off x="514496" y="295923"/>
            <a:ext cx="4200378" cy="1101865"/>
          </a:xfrm>
        </p:spPr>
        <p:txBody>
          <a:bodyPr/>
          <a:lstStyle>
            <a:lvl1pPr>
              <a:defRPr>
                <a:solidFill>
                  <a:srgbClr val="000000"/>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C002057D-8784-1949-A43E-6B56579FEA5B}"/>
              </a:ext>
            </a:extLst>
          </p:cNvPr>
          <p:cNvSpPr>
            <a:spLocks noGrp="1"/>
          </p:cNvSpPr>
          <p:nvPr>
            <p:ph type="sldNum" sz="quarter" idx="10"/>
          </p:nvPr>
        </p:nvSpPr>
        <p:spPr/>
        <p:txBody>
          <a:bodyPr/>
          <a:lstStyle/>
          <a:p>
            <a:fld id="{C29098D9-6B28-8C47-9D8C-522BFF1DF707}" type="slidenum">
              <a:rPr lang="en-US" smtClean="0"/>
              <a:pPr/>
              <a:t>‹#›</a:t>
            </a:fld>
            <a:endParaRPr lang="en-US" dirty="0"/>
          </a:p>
        </p:txBody>
      </p:sp>
      <p:sp>
        <p:nvSpPr>
          <p:cNvPr id="14" name="Content Placeholder 2">
            <a:extLst>
              <a:ext uri="{FF2B5EF4-FFF2-40B4-BE49-F238E27FC236}">
                <a16:creationId xmlns:a16="http://schemas.microsoft.com/office/drawing/2014/main" id="{C1E613E1-792F-924B-9072-4AD1042B359B}"/>
              </a:ext>
            </a:extLst>
          </p:cNvPr>
          <p:cNvSpPr>
            <a:spLocks noGrp="1"/>
          </p:cNvSpPr>
          <p:nvPr>
            <p:ph sz="half" idx="1"/>
          </p:nvPr>
        </p:nvSpPr>
        <p:spPr>
          <a:xfrm>
            <a:off x="521323" y="1341438"/>
            <a:ext cx="4193551" cy="4175123"/>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3531" y="6255031"/>
            <a:ext cx="1166361" cy="376101"/>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290816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 Photo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CBC1E-C0CC-8943-98A6-DAD8C174A74C}"/>
              </a:ext>
            </a:extLst>
          </p:cNvPr>
          <p:cNvSpPr/>
          <p:nvPr userDrawn="1"/>
        </p:nvSpPr>
        <p:spPr>
          <a:xfrm>
            <a:off x="316795" y="0"/>
            <a:ext cx="725805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p:txBody>
      </p:sp>
      <p:sp>
        <p:nvSpPr>
          <p:cNvPr id="5" name="Title 1">
            <a:extLst>
              <a:ext uri="{FF2B5EF4-FFF2-40B4-BE49-F238E27FC236}">
                <a16:creationId xmlns:a16="http://schemas.microsoft.com/office/drawing/2014/main" id="{9A156E9C-DE80-E049-908F-C2912635887D}"/>
              </a:ext>
            </a:extLst>
          </p:cNvPr>
          <p:cNvSpPr>
            <a:spLocks noGrp="1"/>
          </p:cNvSpPr>
          <p:nvPr>
            <p:ph type="title" hasCustomPrompt="1"/>
          </p:nvPr>
        </p:nvSpPr>
        <p:spPr>
          <a:xfrm>
            <a:off x="7784541" y="295923"/>
            <a:ext cx="4200378" cy="1101865"/>
          </a:xfrm>
        </p:spPr>
        <p:txBody>
          <a:bodyPr/>
          <a:lstStyle>
            <a:lvl1pPr>
              <a:defRPr>
                <a:solidFill>
                  <a:srgbClr val="000000"/>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C1E613E1-792F-924B-9072-4AD1042B359B}"/>
              </a:ext>
            </a:extLst>
          </p:cNvPr>
          <p:cNvSpPr>
            <a:spLocks noGrp="1"/>
          </p:cNvSpPr>
          <p:nvPr>
            <p:ph sz="half" idx="1"/>
          </p:nvPr>
        </p:nvSpPr>
        <p:spPr>
          <a:xfrm>
            <a:off x="7791368" y="1341438"/>
            <a:ext cx="4193551" cy="4175123"/>
          </a:xfrm>
        </p:spPr>
        <p:txBody>
          <a:bodyPr>
            <a:normAutofit/>
          </a:bodyPr>
          <a:lstStyle>
            <a:lvl1pPr>
              <a:defRPr sz="2400"/>
            </a:lvl1pPr>
            <a:lvl2pPr>
              <a:defRPr sz="1800"/>
            </a:lvl2pPr>
            <a:lvl3pPr>
              <a:defRPr sz="1800"/>
            </a:lvl3pPr>
            <a:lvl4pPr>
              <a:defRPr sz="2400"/>
            </a:lvl4pPr>
            <a:lvl5pPr>
              <a:defRPr sz="2400"/>
            </a:lvl5pPr>
          </a:lstStyle>
          <a:p>
            <a:pPr lvl="0"/>
            <a:r>
              <a:rPr lang="es-ES"/>
              <a:t>Haga clic para modificar los estilos de texto del patrón</a:t>
            </a:r>
          </a:p>
          <a:p>
            <a:pPr lvl="1"/>
            <a:r>
              <a:rPr lang="es-ES"/>
              <a:t>Segundo nivel</a:t>
            </a:r>
          </a:p>
          <a:p>
            <a:pPr lvl="2"/>
            <a:r>
              <a:rPr lang="es-ES"/>
              <a:t>Tercer nivel</a:t>
            </a:r>
          </a:p>
        </p:txBody>
      </p:sp>
    </p:spTree>
    <p:extLst>
      <p:ext uri="{BB962C8B-B14F-4D97-AF65-F5344CB8AC3E}">
        <p14:creationId xmlns:p14="http://schemas.microsoft.com/office/powerpoint/2010/main" val="3661222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 Oran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87840-C2E3-5C48-9593-A51C9A4212A7}"/>
              </a:ext>
            </a:extLst>
          </p:cNvPr>
          <p:cNvSpPr txBox="1"/>
          <p:nvPr userDrawn="1"/>
        </p:nvSpPr>
        <p:spPr>
          <a:xfrm>
            <a:off x="312182" y="0"/>
            <a:ext cx="11879818" cy="6858000"/>
          </a:xfrm>
          <a:prstGeom prst="rect">
            <a:avLst/>
          </a:prstGeom>
          <a:solidFill>
            <a:srgbClr val="E36F1E"/>
          </a:solidFill>
        </p:spPr>
        <p:txBody>
          <a:bodyPr wrap="square" rtlCol="0">
            <a:spAutoFit/>
          </a:bodyPr>
          <a:lstStyle/>
          <a:p>
            <a:endParaRPr lang="en-US" dirty="0"/>
          </a:p>
        </p:txBody>
      </p:sp>
      <p:sp>
        <p:nvSpPr>
          <p:cNvPr id="5" name="Slide Number Placeholder 3">
            <a:extLst>
              <a:ext uri="{FF2B5EF4-FFF2-40B4-BE49-F238E27FC236}">
                <a16:creationId xmlns:a16="http://schemas.microsoft.com/office/drawing/2014/main" id="{89BCB2E2-8303-1A45-AD34-64871F1C33F9}"/>
              </a:ext>
            </a:extLst>
          </p:cNvPr>
          <p:cNvSpPr>
            <a:spLocks noGrp="1"/>
          </p:cNvSpPr>
          <p:nvPr>
            <p:ph type="sldNum" sz="quarter" idx="10"/>
          </p:nvPr>
        </p:nvSpPr>
        <p:spPr>
          <a:xfrm>
            <a:off x="315948" y="6245397"/>
            <a:ext cx="432416" cy="346075"/>
          </a:xfrm>
        </p:spPr>
        <p:txBody>
          <a:bodyPr/>
          <a:lstStyle>
            <a:lvl1pPr>
              <a:defRPr>
                <a:solidFill>
                  <a:schemeClr val="bg1"/>
                </a:solidFill>
              </a:defRPr>
            </a:lvl1pPr>
          </a:lstStyle>
          <a:p>
            <a:fld id="{C29098D9-6B28-8C47-9D8C-522BFF1DF707}"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3531" y="6255031"/>
            <a:ext cx="1166361" cy="376101"/>
          </a:xfrm>
          <a:prstGeom prst="rect">
            <a:avLst/>
          </a:prstGeom>
        </p:spPr>
      </p:pic>
      <p:sp>
        <p:nvSpPr>
          <p:cNvPr id="3" name="Title 2"/>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573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032A-28ED-4393-A5E3-5C0F2606B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86AB8A-FF84-43F4-81B1-814C7FC1286A}"/>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4" name="Footer Placeholder 3">
            <a:extLst>
              <a:ext uri="{FF2B5EF4-FFF2-40B4-BE49-F238E27FC236}">
                <a16:creationId xmlns:a16="http://schemas.microsoft.com/office/drawing/2014/main" id="{F1FDC0F9-3339-4C2A-99AD-6E2425FD4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2B6E0-AAA7-4069-9C84-4E211BEA9CC3}"/>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3779421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Full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BE904-E421-9840-B16D-E2E25EDAE628}"/>
              </a:ext>
            </a:extLst>
          </p:cNvPr>
          <p:cNvSpPr/>
          <p:nvPr userDrawn="1"/>
        </p:nvSpPr>
        <p:spPr>
          <a:xfrm>
            <a:off x="312182" y="0"/>
            <a:ext cx="11879818"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PLACE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PHOTO HERE.</a:t>
            </a:r>
            <a:br>
              <a:rPr lang="en-US" sz="2400" b="1" i="0" dirty="0">
                <a:latin typeface="Fira Sans Condensed SemiBold" panose="020B0603050000020004" pitchFamily="34" charset="0"/>
              </a:rPr>
            </a:br>
            <a:br>
              <a:rPr lang="en-US" sz="2400" b="1" i="0" dirty="0">
                <a:latin typeface="Fira Sans Condensed SemiBold" panose="020B0603050000020004" pitchFamily="34" charset="0"/>
              </a:rPr>
            </a:b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GO TO VIEW &gt; SLIDE MASTER &gt; SELECT THIS SHAPE AND THE CARE LOGO &gt;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latin typeface="Fira Sans Condensed SemiBold" panose="020B0603050000020004" pitchFamily="34" charset="0"/>
              </a:rPr>
              <a:t>COPY &gt;</a:t>
            </a:r>
            <a:r>
              <a:rPr lang="en-US" sz="2400" b="1" i="0" baseline="0" dirty="0">
                <a:latin typeface="Fira Sans Condensed SemiBold" panose="020B0603050000020004" pitchFamily="34" charset="0"/>
              </a:rPr>
              <a:t> </a:t>
            </a:r>
            <a:r>
              <a:rPr lang="en-US" sz="2400" b="1" i="0" dirty="0">
                <a:latin typeface="Fira Sans Condensed SemiBold" panose="020B0603050000020004" pitchFamily="34" charset="0"/>
              </a:rPr>
              <a:t>GO BACK TO  NORMAL VIEW &gt; </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PASTE THIS TEMPLATE WHERE YOU WANT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SHAPE FORMAT &gt; SHAPE FILL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 PICTURE &gt; BROWSE FOR PHOTO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INSERT &gt; PICTURE FORMAT &gt;</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CROP &gt; FILL &gt; ADJUST IMAGE</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SIZE AND PLACEMENT &gt; </a:t>
            </a:r>
            <a:br>
              <a:rPr lang="en-US" sz="2400" b="1" i="0" dirty="0">
                <a:latin typeface="Fira Sans Condensed SemiBold" panose="020B0603050000020004" pitchFamily="34" charset="0"/>
              </a:rPr>
            </a:br>
            <a:r>
              <a:rPr lang="en-US" sz="2400" b="1" i="0" dirty="0">
                <a:latin typeface="Fira Sans Condensed SemiBold" panose="020B0603050000020004" pitchFamily="34" charset="0"/>
              </a:rPr>
              <a:t>DELETE THIS TEXT!</a:t>
            </a:r>
            <a:endParaRPr lang="en-US" sz="2400" dirty="0"/>
          </a:p>
          <a:p>
            <a:pPr algn="ctr"/>
            <a:endParaRPr lang="en-US" sz="2400" b="1" i="0" dirty="0">
              <a:latin typeface="Fira Sans Condensed SemiBold" panose="020B0603050000020004" pitchFamily="34" charset="0"/>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3531" y="6255031"/>
            <a:ext cx="1166361" cy="376101"/>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975727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87840-C2E3-5C48-9593-A51C9A4212A7}"/>
              </a:ext>
            </a:extLst>
          </p:cNvPr>
          <p:cNvSpPr txBox="1"/>
          <p:nvPr userDrawn="1"/>
        </p:nvSpPr>
        <p:spPr>
          <a:xfrm>
            <a:off x="0" y="0"/>
            <a:ext cx="12192000" cy="6858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71946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no Divider/End Slide/Appendix">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31DC10-DB62-5340-A520-9BDB2C66DDA1}"/>
              </a:ext>
            </a:extLst>
          </p:cNvPr>
          <p:cNvSpPr txBox="1"/>
          <p:nvPr userDrawn="1"/>
        </p:nvSpPr>
        <p:spPr>
          <a:xfrm>
            <a:off x="312182" y="0"/>
            <a:ext cx="11879818" cy="6858000"/>
          </a:xfrm>
          <a:prstGeom prst="rect">
            <a:avLst/>
          </a:prstGeom>
          <a:solidFill>
            <a:srgbClr val="E36F1E"/>
          </a:solidFill>
        </p:spPr>
        <p:txBody>
          <a:bodyPr wrap="square" rtlCol="0">
            <a:spAutoFit/>
          </a:bodyPr>
          <a:lstStyle/>
          <a:p>
            <a:endParaRPr lang="en-US" dirty="0"/>
          </a:p>
        </p:txBody>
      </p:sp>
      <p:sp>
        <p:nvSpPr>
          <p:cNvPr id="7" name="Title 6"/>
          <p:cNvSpPr>
            <a:spLocks noGrp="1"/>
          </p:cNvSpPr>
          <p:nvPr>
            <p:ph type="title" hasCustomPrompt="1"/>
          </p:nvPr>
        </p:nvSpPr>
        <p:spPr>
          <a:xfrm>
            <a:off x="312182" y="2999232"/>
            <a:ext cx="11879818" cy="429768"/>
          </a:xfrm>
        </p:spPr>
        <p:txBody>
          <a:bodyPr/>
          <a:lstStyle>
            <a:lvl1pPr algn="ctr">
              <a:defRPr sz="60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3531" y="6255031"/>
            <a:ext cx="1166361" cy="376101"/>
          </a:xfrm>
          <a:prstGeom prst="rect">
            <a:avLst/>
          </a:prstGeom>
        </p:spPr>
      </p:pic>
      <p:sp>
        <p:nvSpPr>
          <p:cNvPr id="8" name="Rectangle 7">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553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lvl1pPr>
              <a:defRPr b="1" i="0">
                <a:latin typeface="Arial"/>
                <a:cs typeface="Arial"/>
              </a:defRPr>
            </a:lvl1pPr>
          </a:lstStyle>
          <a:p>
            <a:r>
              <a:rPr lang="es-ES"/>
              <a:t>Haga clic para modificar el estilo de título del patrón</a:t>
            </a:r>
            <a:endParaRPr lang="en-US" dirty="0"/>
          </a:p>
        </p:txBody>
      </p:sp>
      <p:sp>
        <p:nvSpPr>
          <p:cNvPr id="5" name="Content Placeholder 2"/>
          <p:cNvSpPr>
            <a:spLocks noGrp="1"/>
          </p:cNvSpPr>
          <p:nvPr>
            <p:ph idx="1"/>
          </p:nvPr>
        </p:nvSpPr>
        <p:spPr>
          <a:xfrm>
            <a:off x="609600" y="1371600"/>
            <a:ext cx="109728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6"/>
          <p:cNvSpPr>
            <a:spLocks noGrp="1"/>
          </p:cNvSpPr>
          <p:nvPr>
            <p:ph type="dt" sz="half" idx="10"/>
          </p:nvPr>
        </p:nvSpPr>
        <p:spPr>
          <a:xfrm>
            <a:off x="609600" y="6321425"/>
            <a:ext cx="2438400" cy="184150"/>
          </a:xfrm>
          <a:prstGeom prst="rect">
            <a:avLst/>
          </a:prstGeom>
        </p:spPr>
        <p:txBody>
          <a:bodyPr/>
          <a:lstStyle>
            <a:lvl1pPr>
              <a:defRPr sz="800">
                <a:latin typeface="Arial"/>
                <a:cs typeface="Arial"/>
              </a:defRPr>
            </a:lvl1pPr>
          </a:lstStyle>
          <a:p>
            <a:pPr>
              <a:defRPr/>
            </a:pPr>
            <a:fld id="{B99539FF-57F2-4EFB-BA68-717135D5F842}" type="datetime4">
              <a:rPr lang="en-US"/>
              <a:pPr>
                <a:defRPr/>
              </a:pPr>
              <a:t>May 20, 2020</a:t>
            </a:fld>
            <a:endParaRPr lang="en-US" dirty="0"/>
          </a:p>
        </p:txBody>
      </p:sp>
      <p:sp>
        <p:nvSpPr>
          <p:cNvPr id="6" name="Slide Number Placeholder 7"/>
          <p:cNvSpPr>
            <a:spLocks noGrp="1"/>
          </p:cNvSpPr>
          <p:nvPr>
            <p:ph type="sldNum" sz="quarter" idx="11"/>
          </p:nvPr>
        </p:nvSpPr>
        <p:spPr/>
        <p:txBody>
          <a:bodyPr/>
          <a:lstStyle>
            <a:lvl1pPr>
              <a:defRPr sz="800">
                <a:latin typeface="Arial"/>
                <a:cs typeface="Arial"/>
              </a:defRPr>
            </a:lvl1pPr>
          </a:lstStyle>
          <a:p>
            <a:pPr>
              <a:defRPr/>
            </a:pPr>
            <a:fld id="{BA7FF83C-6EC8-41C1-8F78-060115582169}" type="slidenum">
              <a:rPr lang="en-US"/>
              <a:pPr>
                <a:defRPr/>
              </a:pPr>
              <a:t>‹#›</a:t>
            </a:fld>
            <a:endParaRPr lang="en-US" dirty="0"/>
          </a:p>
        </p:txBody>
      </p:sp>
      <p:sp>
        <p:nvSpPr>
          <p:cNvPr id="7" name="Footer Placeholder 8"/>
          <p:cNvSpPr>
            <a:spLocks noGrp="1"/>
          </p:cNvSpPr>
          <p:nvPr>
            <p:ph type="ftr" sz="quarter" idx="12"/>
          </p:nvPr>
        </p:nvSpPr>
        <p:spPr>
          <a:xfrm>
            <a:off x="609600" y="6505576"/>
            <a:ext cx="3860800" cy="182563"/>
          </a:xfrm>
          <a:prstGeom prst="rect">
            <a:avLst/>
          </a:prstGeom>
        </p:spPr>
        <p:txBody>
          <a:bodyPr/>
          <a:lstStyle>
            <a:lvl1pPr>
              <a:defRPr sz="800" b="0" i="0">
                <a:latin typeface="Arial"/>
                <a:cs typeface="Arial"/>
              </a:defRPr>
            </a:lvl1pPr>
          </a:lstStyle>
          <a:p>
            <a:pPr>
              <a:defRPr/>
            </a:pPr>
            <a:endParaRPr lang="en-US" dirty="0"/>
          </a:p>
        </p:txBody>
      </p:sp>
    </p:spTree>
    <p:extLst>
      <p:ext uri="{BB962C8B-B14F-4D97-AF65-F5344CB8AC3E}">
        <p14:creationId xmlns:p14="http://schemas.microsoft.com/office/powerpoint/2010/main" val="241526289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E32D-9DE9-43BA-B11E-F6B121E0B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5A164-619E-4334-AC5B-FB91A7BFA2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8D898-A026-4E45-AE82-95B5836635D7}"/>
              </a:ext>
            </a:extLst>
          </p:cNvPr>
          <p:cNvSpPr>
            <a:spLocks noGrp="1"/>
          </p:cNvSpPr>
          <p:nvPr>
            <p:ph type="dt" sz="half" idx="10"/>
          </p:nvPr>
        </p:nvSpPr>
        <p:spPr/>
        <p:txBody>
          <a:bodyPr/>
          <a:lstStyle/>
          <a:p>
            <a:fld id="{F82141D0-CE7F-4145-95D0-CA10659C8BC7}" type="datetimeFigureOut">
              <a:rPr lang="en-US" smtClean="0"/>
              <a:t>5/20/2020</a:t>
            </a:fld>
            <a:endParaRPr lang="en-US" dirty="0"/>
          </a:p>
        </p:txBody>
      </p:sp>
      <p:sp>
        <p:nvSpPr>
          <p:cNvPr id="5" name="Footer Placeholder 4">
            <a:extLst>
              <a:ext uri="{FF2B5EF4-FFF2-40B4-BE49-F238E27FC236}">
                <a16:creationId xmlns:a16="http://schemas.microsoft.com/office/drawing/2014/main" id="{9FE559DA-04FB-408B-BE42-6962E40DD2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4DDCEE-FED4-44D4-8C30-D29AE3CB7949}"/>
              </a:ext>
            </a:extLst>
          </p:cNvPr>
          <p:cNvSpPr>
            <a:spLocks noGrp="1"/>
          </p:cNvSpPr>
          <p:nvPr>
            <p:ph type="sldNum" sz="quarter" idx="12"/>
          </p:nvPr>
        </p:nvSpPr>
        <p:spPr/>
        <p:txBody>
          <a:bodyPr/>
          <a:lstStyle/>
          <a:p>
            <a:fld id="{F251F9A9-6992-49FC-9896-A87EC45B7BC1}" type="slidenum">
              <a:rPr lang="en-US" smtClean="0"/>
              <a:t>‹#›</a:t>
            </a:fld>
            <a:endParaRPr lang="en-US" dirty="0"/>
          </a:p>
        </p:txBody>
      </p:sp>
    </p:spTree>
    <p:extLst>
      <p:ext uri="{BB962C8B-B14F-4D97-AF65-F5344CB8AC3E}">
        <p14:creationId xmlns:p14="http://schemas.microsoft.com/office/powerpoint/2010/main" val="342030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EA417-9F01-4C10-BA4F-0E2E3B98B60E}"/>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3" name="Footer Placeholder 2">
            <a:extLst>
              <a:ext uri="{FF2B5EF4-FFF2-40B4-BE49-F238E27FC236}">
                <a16:creationId xmlns:a16="http://schemas.microsoft.com/office/drawing/2014/main" id="{940230D8-DA4B-42C0-A702-D91DCE0E86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75B04-D05B-4F86-A7D0-C5C1F236625F}"/>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291484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C507-031A-4BAF-BC4E-D1FD9BB62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2EB2D-1077-49A7-93BE-875E1933D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B0677-9C0B-40E6-AB55-FAEEC50C5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FE819-F7E0-48BE-8E22-BF3E8D1ED4BE}"/>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6" name="Footer Placeholder 5">
            <a:extLst>
              <a:ext uri="{FF2B5EF4-FFF2-40B4-BE49-F238E27FC236}">
                <a16:creationId xmlns:a16="http://schemas.microsoft.com/office/drawing/2014/main" id="{0FF38054-BEED-4F25-9CFA-692262561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DEF0A-8451-41C6-BD7D-7F94B9473472}"/>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392636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5A1C-AF02-4F74-A921-4B4CFD580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D7EE06-EB8A-4414-8911-E8FF3411C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4CFC1-4FA9-4815-9EC4-9C71EB321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B59D5-4267-44C0-936B-9EE8D1C38F39}"/>
              </a:ext>
            </a:extLst>
          </p:cNvPr>
          <p:cNvSpPr>
            <a:spLocks noGrp="1"/>
          </p:cNvSpPr>
          <p:nvPr>
            <p:ph type="dt" sz="half" idx="10"/>
          </p:nvPr>
        </p:nvSpPr>
        <p:spPr/>
        <p:txBody>
          <a:bodyPr/>
          <a:lstStyle/>
          <a:p>
            <a:fld id="{257B5E96-1F60-49ED-9F59-1C0AC81910B7}" type="datetimeFigureOut">
              <a:rPr lang="en-US" smtClean="0"/>
              <a:t>5/20/2020</a:t>
            </a:fld>
            <a:endParaRPr lang="en-US"/>
          </a:p>
        </p:txBody>
      </p:sp>
      <p:sp>
        <p:nvSpPr>
          <p:cNvPr id="6" name="Footer Placeholder 5">
            <a:extLst>
              <a:ext uri="{FF2B5EF4-FFF2-40B4-BE49-F238E27FC236}">
                <a16:creationId xmlns:a16="http://schemas.microsoft.com/office/drawing/2014/main" id="{67A1E30B-E238-413E-B016-6F82FB30D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F1028-EBE3-4277-95B0-59334C0CC40E}"/>
              </a:ext>
            </a:extLst>
          </p:cNvPr>
          <p:cNvSpPr>
            <a:spLocks noGrp="1"/>
          </p:cNvSpPr>
          <p:nvPr>
            <p:ph type="sldNum" sz="quarter" idx="12"/>
          </p:nvPr>
        </p:nvSpPr>
        <p:spPr/>
        <p:txBody>
          <a:bodyPr/>
          <a:lstStyle/>
          <a:p>
            <a:fld id="{A0703C7B-2F54-42AB-BC71-DDB2DD39C278}" type="slidenum">
              <a:rPr lang="en-US" smtClean="0"/>
              <a:t>‹#›</a:t>
            </a:fld>
            <a:endParaRPr lang="en-US"/>
          </a:p>
        </p:txBody>
      </p:sp>
    </p:spTree>
    <p:extLst>
      <p:ext uri="{BB962C8B-B14F-4D97-AF65-F5344CB8AC3E}">
        <p14:creationId xmlns:p14="http://schemas.microsoft.com/office/powerpoint/2010/main" val="186859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7BDD5-B5BF-4682-BBCF-37854D33A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59D7F1-6975-462E-BD9A-A6BF55353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E6206-722F-44A9-898B-477B5645A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B5E96-1F60-49ED-9F59-1C0AC81910B7}" type="datetimeFigureOut">
              <a:rPr lang="en-US" smtClean="0"/>
              <a:t>5/20/2020</a:t>
            </a:fld>
            <a:endParaRPr lang="en-US"/>
          </a:p>
        </p:txBody>
      </p:sp>
      <p:sp>
        <p:nvSpPr>
          <p:cNvPr id="5" name="Footer Placeholder 4">
            <a:extLst>
              <a:ext uri="{FF2B5EF4-FFF2-40B4-BE49-F238E27FC236}">
                <a16:creationId xmlns:a16="http://schemas.microsoft.com/office/drawing/2014/main" id="{6F09414C-D3B3-4083-B26F-41B43705C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52ED12-C980-490C-A2C0-01F908CAD1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03C7B-2F54-42AB-BC71-DDB2DD39C278}" type="slidenum">
              <a:rPr lang="en-US" smtClean="0"/>
              <a:t>‹#›</a:t>
            </a:fld>
            <a:endParaRPr lang="en-US"/>
          </a:p>
        </p:txBody>
      </p:sp>
    </p:spTree>
    <p:extLst>
      <p:ext uri="{BB962C8B-B14F-4D97-AF65-F5344CB8AC3E}">
        <p14:creationId xmlns:p14="http://schemas.microsoft.com/office/powerpoint/2010/main" val="380899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C1F9B-4388-4903-8585-FA64DCBC0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EFF8B8-6E96-4FBA-BDCD-D84F91683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F0D8A-459D-48C5-B3E3-F0D475025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2E259-DFCB-49B1-B42A-F06DBAED7AD0}" type="datetime1">
              <a:rPr lang="en-US" smtClean="0"/>
              <a:t>5/20/2020</a:t>
            </a:fld>
            <a:endParaRPr lang="en-US"/>
          </a:p>
        </p:txBody>
      </p:sp>
      <p:sp>
        <p:nvSpPr>
          <p:cNvPr id="5" name="Footer Placeholder 4">
            <a:extLst>
              <a:ext uri="{FF2B5EF4-FFF2-40B4-BE49-F238E27FC236}">
                <a16:creationId xmlns:a16="http://schemas.microsoft.com/office/drawing/2014/main" id="{6789DAA1-604D-4E4C-BE12-306D83F98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70ED65-AE57-4FED-96AA-2F63136C1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AF1A8-16A2-4910-9FC6-D23F44B6A381}" type="slidenum">
              <a:rPr lang="en-US" smtClean="0"/>
              <a:t>‹#›</a:t>
            </a:fld>
            <a:endParaRPr lang="en-US"/>
          </a:p>
        </p:txBody>
      </p:sp>
    </p:spTree>
    <p:extLst>
      <p:ext uri="{BB962C8B-B14F-4D97-AF65-F5344CB8AC3E}">
        <p14:creationId xmlns:p14="http://schemas.microsoft.com/office/powerpoint/2010/main" val="203246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B27E3-4A1F-4D61-8D84-4E0C5B5DD307}" type="datetimeFigureOut">
              <a:rPr lang="en-US" smtClean="0"/>
              <a:t>5/20/2020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69522-8BE3-48EE-BD16-2F008C96AAEF}" type="slidenum">
              <a:rPr lang="en-US" smtClean="0"/>
              <a:t>‹#›</a:t>
            </a:fld>
            <a:endParaRPr lang="en-US"/>
          </a:p>
        </p:txBody>
      </p:sp>
    </p:spTree>
    <p:extLst>
      <p:ext uri="{BB962C8B-B14F-4D97-AF65-F5344CB8AC3E}">
        <p14:creationId xmlns:p14="http://schemas.microsoft.com/office/powerpoint/2010/main" val="3097141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6DDAD-826C-5C4A-9784-75B148568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B681EDB-7AF9-6748-8A9D-E0EF9A15A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8DD6E4B-0DD4-0948-893C-84FF6D053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5C859-EA9F-0440-A0D1-A79DBB0EAB67}" type="datetimeFigureOut">
              <a:rPr lang="fr-FR" smtClean="0"/>
              <a:pPr/>
              <a:t>20/05/2020</a:t>
            </a:fld>
            <a:endParaRPr lang="fr-FR" dirty="0"/>
          </a:p>
        </p:txBody>
      </p:sp>
      <p:sp>
        <p:nvSpPr>
          <p:cNvPr id="5" name="Footer Placeholder 4">
            <a:extLst>
              <a:ext uri="{FF2B5EF4-FFF2-40B4-BE49-F238E27FC236}">
                <a16:creationId xmlns:a16="http://schemas.microsoft.com/office/drawing/2014/main" id="{7D03A925-EF34-5D47-83F7-944978401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a:extLst>
              <a:ext uri="{FF2B5EF4-FFF2-40B4-BE49-F238E27FC236}">
                <a16:creationId xmlns:a16="http://schemas.microsoft.com/office/drawing/2014/main" id="{EF6ACECD-CE23-3743-97F5-5E371635A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24932-2E0A-A940-8FEF-8A697B126E63}" type="slidenum">
              <a:rPr lang="fr-FR" smtClean="0"/>
              <a:pPr/>
              <a:t>‹#›</a:t>
            </a:fld>
            <a:endParaRPr lang="fr-FR" dirty="0"/>
          </a:p>
        </p:txBody>
      </p:sp>
    </p:spTree>
    <p:extLst>
      <p:ext uri="{BB962C8B-B14F-4D97-AF65-F5344CB8AC3E}">
        <p14:creationId xmlns:p14="http://schemas.microsoft.com/office/powerpoint/2010/main" val="17182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496" y="295924"/>
            <a:ext cx="10872216" cy="429768"/>
          </a:xfrm>
          <a:prstGeom prst="rect">
            <a:avLst/>
          </a:prstGeom>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2304" y="134304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9">
            <a:extLst>
              <a:ext uri="{FF2B5EF4-FFF2-40B4-BE49-F238E27FC236}">
                <a16:creationId xmlns:a16="http://schemas.microsoft.com/office/drawing/2014/main" id="{18EC003F-CB8D-5D46-8EB4-2C0754B8C966}"/>
              </a:ext>
            </a:extLst>
          </p:cNvPr>
          <p:cNvSpPr>
            <a:spLocks noGrp="1"/>
          </p:cNvSpPr>
          <p:nvPr>
            <p:ph type="sldNum" sz="quarter" idx="4"/>
          </p:nvPr>
        </p:nvSpPr>
        <p:spPr>
          <a:xfrm>
            <a:off x="388135" y="6245397"/>
            <a:ext cx="432416" cy="346075"/>
          </a:xfrm>
          <a:prstGeom prst="rect">
            <a:avLst/>
          </a:prstGeom>
        </p:spPr>
        <p:txBody>
          <a:bodyPr vert="horz" lIns="91440" tIns="45720" rIns="91440" bIns="45720" rtlCol="0" anchor="ctr"/>
          <a:lstStyle>
            <a:lvl1pPr algn="r">
              <a:defRPr sz="1400" b="0" i="0">
                <a:solidFill>
                  <a:srgbClr val="595959"/>
                </a:solidFill>
                <a:latin typeface="Fira Sans Condensed" panose="020B0503050000020004" pitchFamily="34" charset="0"/>
              </a:defRPr>
            </a:lvl1pPr>
          </a:lstStyle>
          <a:p>
            <a:fld id="{C29098D9-6B28-8C47-9D8C-522BFF1DF707}" type="slidenum">
              <a:rPr lang="en-US" smtClean="0"/>
              <a:pPr/>
              <a:t>‹#›</a:t>
            </a:fld>
            <a:endParaRPr lang="en-US" dirty="0"/>
          </a:p>
        </p:txBody>
      </p:sp>
      <p:sp>
        <p:nvSpPr>
          <p:cNvPr id="7" name="Rectangle 6">
            <a:extLst>
              <a:ext uri="{FF2B5EF4-FFF2-40B4-BE49-F238E27FC236}">
                <a16:creationId xmlns:a16="http://schemas.microsoft.com/office/drawing/2014/main" id="{FA29176F-88BA-924D-8B56-BED99BA7DB2C}"/>
              </a:ext>
            </a:extLst>
          </p:cNvPr>
          <p:cNvSpPr/>
          <p:nvPr userDrawn="1"/>
        </p:nvSpPr>
        <p:spPr>
          <a:xfrm>
            <a:off x="0" y="0"/>
            <a:ext cx="315948" cy="6858000"/>
          </a:xfrm>
          <a:prstGeom prst="rect">
            <a:avLst/>
          </a:prstGeom>
          <a:solidFill>
            <a:srgbClr val="E36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69B8BE5-CC2F-AF4B-8D43-AB9C787F4FBB}"/>
              </a:ext>
            </a:extLst>
          </p:cNvPr>
          <p:cNvSpPr/>
          <p:nvPr userDrawn="1"/>
        </p:nvSpPr>
        <p:spPr>
          <a:xfrm rot="5400000">
            <a:off x="-341237" y="341302"/>
            <a:ext cx="998421"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803531" y="6255031"/>
            <a:ext cx="1166361" cy="376847"/>
          </a:xfrm>
          <a:prstGeom prst="rect">
            <a:avLst/>
          </a:prstGeom>
        </p:spPr>
      </p:pic>
    </p:spTree>
    <p:extLst>
      <p:ext uri="{BB962C8B-B14F-4D97-AF65-F5344CB8AC3E}">
        <p14:creationId xmlns:p14="http://schemas.microsoft.com/office/powerpoint/2010/main" val="4643299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ftr="0" dt="0"/>
  <p:txStyles>
    <p:titleStyle>
      <a:lvl1pPr algn="l" defTabSz="914400" rtl="0" eaLnBrk="1" latinLnBrk="0" hangingPunct="1">
        <a:lnSpc>
          <a:spcPct val="90000"/>
        </a:lnSpc>
        <a:spcBef>
          <a:spcPct val="0"/>
        </a:spcBef>
        <a:buNone/>
        <a:defRPr sz="3200" b="1" i="0" kern="1200" cap="none" spc="0" baseline="0">
          <a:solidFill>
            <a:srgbClr val="000000"/>
          </a:solidFill>
          <a:latin typeface="Fira Sans Condensed" charset="0"/>
          <a:ea typeface="Fira Sans Condensed" charset="0"/>
          <a:cs typeface="Fira Sans Condensed" charset="0"/>
        </a:defRPr>
      </a:lvl1pPr>
    </p:titleStyle>
    <p:bodyStyle>
      <a:lvl1pPr marL="228600" indent="-228600" algn="l" defTabSz="914400" rtl="0" eaLnBrk="1" latinLnBrk="0" hangingPunct="1">
        <a:lnSpc>
          <a:spcPct val="100000"/>
        </a:lnSpc>
        <a:spcBef>
          <a:spcPts val="1000"/>
        </a:spcBef>
        <a:buFont typeface="Arial"/>
        <a:buChar char="•"/>
        <a:defRPr sz="2400" b="0" i="0" kern="1200">
          <a:solidFill>
            <a:srgbClr val="000000"/>
          </a:solidFill>
          <a:latin typeface="Fira Sans Condensed" charset="0"/>
          <a:ea typeface="Fira Sans Condensed" charset="0"/>
          <a:cs typeface="Fira Sans Condensed" charset="0"/>
        </a:defRPr>
      </a:lvl1pPr>
      <a:lvl2pPr marL="685800" indent="-228600" algn="l" defTabSz="914400" rtl="0" eaLnBrk="1" latinLnBrk="0" hangingPunct="1">
        <a:lnSpc>
          <a:spcPct val="100000"/>
        </a:lnSpc>
        <a:spcBef>
          <a:spcPts val="500"/>
        </a:spcBef>
        <a:buFont typeface="Arial"/>
        <a:buChar char="•"/>
        <a:defRPr sz="1800" b="0" i="0" kern="1200">
          <a:solidFill>
            <a:srgbClr val="000000"/>
          </a:solidFill>
          <a:latin typeface="Fira Sans Condensed" charset="0"/>
          <a:ea typeface="Fira Sans Condensed" charset="0"/>
          <a:cs typeface="Fira Sans Condensed" charset="0"/>
        </a:defRPr>
      </a:lvl2pPr>
      <a:lvl3pPr marL="1143000" indent="-228600" algn="l" defTabSz="914400" rtl="0" eaLnBrk="1" latinLnBrk="0" hangingPunct="1">
        <a:lnSpc>
          <a:spcPct val="100000"/>
        </a:lnSpc>
        <a:spcBef>
          <a:spcPts val="500"/>
        </a:spcBef>
        <a:buFont typeface="Arial"/>
        <a:buChar char="•"/>
        <a:defRPr sz="1800" b="0" i="0" kern="1200">
          <a:solidFill>
            <a:srgbClr val="000000"/>
          </a:solidFill>
          <a:latin typeface="Fira Sans Condensed" charset="0"/>
          <a:ea typeface="Fira Sans Condensed" charset="0"/>
          <a:cs typeface="Fira Sans Condensed"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ira Sans Condensed" panose="020B05030500000200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ira Sans Condensed" panose="020B05030500000200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alpnetwork.org/publication/guidance-note-on-the-role-of-cash-and-voucher-assistance-to-reduce-financial-barriers-in-the-response-to-the-covid-19-pandemic-in-countries-targeted-by-the-global-humanitarian-response-plan-covid-19/"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health-cluster/about/work/task-teams/cash/en/" TargetMode="External"/><Relationship Id="rId7" Type="http://schemas.openxmlformats.org/officeDocument/2006/relationships/image" Target="../media/image41.emf"/><Relationship Id="rId2" Type="http://schemas.openxmlformats.org/officeDocument/2006/relationships/hyperlink" Target="https://www.calpnetwork.org/themes/cva-and-covid-19-resources-guidance-events-and-questions/?current-page=2#listing" TargetMode="External"/><Relationship Id="rId1" Type="http://schemas.openxmlformats.org/officeDocument/2006/relationships/slideLayout" Target="../slideLayouts/slideLayout13.xml"/><Relationship Id="rId6" Type="http://schemas.openxmlformats.org/officeDocument/2006/relationships/hyperlink" Target="https://www.who.int/health-cluster/about/work/task-teams/research-agenda.pdf?ua=1" TargetMode="External"/><Relationship Id="rId5" Type="http://schemas.openxmlformats.org/officeDocument/2006/relationships/hyperlink" Target="https://www.who.int/health-cluster/about/work/task-teams/working-paper-cash-health-humanitarian-contexts.pdf?ua=1" TargetMode="External"/><Relationship Id="rId4" Type="http://schemas.openxmlformats.org/officeDocument/2006/relationships/hyperlink" Target="https://www.who.int/health-cluster/resources/publications/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png"/><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hyperlink" Target="https://airbel.rescue.org/studies/generating-evidence-for-the-use-of-cash-relief-for-health-outcomes%20/" TargetMode="External"/><Relationship Id="rId3" Type="http://schemas.openxmlformats.org/officeDocument/2006/relationships/hyperlink" Target="https://rescue.app.box.com/s/qzmtzjgbaqhggriz49j344kt6676iy5d" TargetMode="External"/><Relationship Id="rId7" Type="http://schemas.openxmlformats.org/officeDocument/2006/relationships/hyperlink" Target="https://rescue.app.box.com/s/b7vin968ftawinnelv17e4jl90clyaj9"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rescue.app.box.com/s/gsi1l6w0jwlw4am1mt1i9xybq6ialp94" TargetMode="External"/><Relationship Id="rId5" Type="http://schemas.openxmlformats.org/officeDocument/2006/relationships/hyperlink" Target="https://rescue.app.box.com/s/05c92pbkkcbqkjm8louxpnj8wsccqn9w" TargetMode="External"/><Relationship Id="rId4" Type="http://schemas.openxmlformats.org/officeDocument/2006/relationships/hyperlink" Target="https://rescue.app.box.com/s/aeaimxc1z8frggce8fnzpg47fbnrecr1"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23.xml"/><Relationship Id="rId1" Type="http://schemas.openxmlformats.org/officeDocument/2006/relationships/slideLayout" Target="../slideLayouts/slideLayout53.xml"/><Relationship Id="rId6" Type="http://schemas.openxmlformats.org/officeDocument/2006/relationships/image" Target="../media/image61.jpeg"/><Relationship Id="rId5" Type="http://schemas.openxmlformats.org/officeDocument/2006/relationships/image" Target="../media/image13.png"/><Relationship Id="rId4" Type="http://schemas.openxmlformats.org/officeDocument/2006/relationships/image" Target="../media/image60.tiff"/></Relationships>
</file>

<file path=ppt/slides/_rels/slide45.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6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54.xml"/><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gbvguidelines.org/en/documents/cash-voucher-assistance-and-gbv-compendium-practical-guidance-for-humanitarian-practitioners-arabic/" TargetMode="External"/><Relationship Id="rId13" Type="http://schemas.openxmlformats.org/officeDocument/2006/relationships/hyperlink" Target="mailto:griekspoora@who.int" TargetMode="External"/><Relationship Id="rId3" Type="http://schemas.openxmlformats.org/officeDocument/2006/relationships/hyperlink" Target="https://www.who.int/health-cluster/about/work/task-teams/cash/en/" TargetMode="External"/><Relationship Id="rId7" Type="http://schemas.openxmlformats.org/officeDocument/2006/relationships/hyperlink" Target="https://gbvguidelines.org/en/documents/cash-voucher-assistance-and-gbv-compendium-practical/" TargetMode="External"/><Relationship Id="rId12" Type="http://schemas.openxmlformats.org/officeDocument/2006/relationships/hyperlink" Target="mailto:Abdoulaye.Hamidou@calpnetwork.org" TargetMode="External"/><Relationship Id="rId2" Type="http://schemas.openxmlformats.org/officeDocument/2006/relationships/notesSlide" Target="../notesSlides/notesSlide31.xml"/><Relationship Id="rId16" Type="http://schemas.openxmlformats.org/officeDocument/2006/relationships/hyperlink" Target="mailto:Catalina.Vargas@care.org" TargetMode="External"/><Relationship Id="rId1" Type="http://schemas.openxmlformats.org/officeDocument/2006/relationships/slideLayout" Target="../slideLayouts/slideLayout2.xml"/><Relationship Id="rId6" Type="http://schemas.openxmlformats.org/officeDocument/2006/relationships/hyperlink" Target="https://gbvguidelines.org/en/documents/recueil-sur-les-transferts-monetaires-et-la-violence-basee-sur-le-genre-conseils-pratiques-a-lintention-des-professionnels-de-lhumanitaire/" TargetMode="External"/><Relationship Id="rId11" Type="http://schemas.openxmlformats.org/officeDocument/2006/relationships/hyperlink" Target="https://medium.com/airbel/cash-for-health-in-humanitarian-settings-1e9d36090226" TargetMode="External"/><Relationship Id="rId5" Type="http://schemas.openxmlformats.org/officeDocument/2006/relationships/hyperlink" Target="https://www.calpnetwork.org/themes/sector-specific-cva/health-and-cash-and-voucher-assistance/" TargetMode="External"/><Relationship Id="rId15" Type="http://schemas.openxmlformats.org/officeDocument/2006/relationships/hyperlink" Target="mailto:Clare.Clingain@rescue.org" TargetMode="External"/><Relationship Id="rId10" Type="http://schemas.openxmlformats.org/officeDocument/2006/relationships/hyperlink" Target="https://airbel.rescue.org/studies/generating-evidence-for-the-use-of-cash-relief-for-health-outcomes/" TargetMode="External"/><Relationship Id="rId4" Type="http://schemas.openxmlformats.org/officeDocument/2006/relationships/hyperlink" Target="https://www.calpnetwork.org/publication/cva-in-covid-19-contexts-guidance-from-the-calp-network/" TargetMode="External"/><Relationship Id="rId9" Type="http://schemas.openxmlformats.org/officeDocument/2006/relationships/hyperlink" Target="https://gbvguidelines.org/en/documents/compendio-de-asistencia-en-efectivo-y-vales-contra-la-violencia-por-razon-de-genero-directrices-practicas-para-profesionales-humanitarios/" TargetMode="External"/><Relationship Id="rId14" Type="http://schemas.openxmlformats.org/officeDocument/2006/relationships/hyperlink" Target="mailto:moory@who.int"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EAA305-AAA1-4F9B-A2D4-9F9710848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2A612-8F42-44D3-80D5-E123BCBA6727}"/>
              </a:ext>
            </a:extLst>
          </p:cNvPr>
          <p:cNvSpPr>
            <a:spLocks noGrp="1"/>
          </p:cNvSpPr>
          <p:nvPr>
            <p:ph type="ctrTitle"/>
          </p:nvPr>
        </p:nvSpPr>
        <p:spPr>
          <a:xfrm>
            <a:off x="5123375" y="891541"/>
            <a:ext cx="5866190" cy="4074074"/>
          </a:xfrm>
        </p:spPr>
        <p:txBody>
          <a:bodyPr>
            <a:normAutofit/>
          </a:bodyPr>
          <a:lstStyle/>
          <a:p>
            <a:pPr algn="l"/>
            <a:r>
              <a:rPr lang="fr-FR" b="1" dirty="0"/>
              <a:t>Les transferts monétaires (TM ) pour un impact sur la santé</a:t>
            </a:r>
            <a:endParaRPr lang="en-US" sz="6100" b="1" dirty="0"/>
          </a:p>
        </p:txBody>
      </p:sp>
      <p:sp>
        <p:nvSpPr>
          <p:cNvPr id="3" name="Subtitle 2">
            <a:extLst>
              <a:ext uri="{FF2B5EF4-FFF2-40B4-BE49-F238E27FC236}">
                <a16:creationId xmlns:a16="http://schemas.microsoft.com/office/drawing/2014/main" id="{BBF2CB34-2FC3-4F09-B7F2-DF131B98223B}"/>
              </a:ext>
            </a:extLst>
          </p:cNvPr>
          <p:cNvSpPr>
            <a:spLocks noGrp="1"/>
          </p:cNvSpPr>
          <p:nvPr>
            <p:ph type="subTitle" idx="1"/>
          </p:nvPr>
        </p:nvSpPr>
        <p:spPr>
          <a:xfrm>
            <a:off x="5123374" y="4965613"/>
            <a:ext cx="5866190" cy="921039"/>
          </a:xfrm>
        </p:spPr>
        <p:txBody>
          <a:bodyPr>
            <a:normAutofit/>
          </a:bodyPr>
          <a:lstStyle/>
          <a:p>
            <a:pPr algn="l"/>
            <a:endParaRPr lang="en-GB" i="1" dirty="0"/>
          </a:p>
          <a:p>
            <a:pPr algn="l"/>
            <a:r>
              <a:rPr lang="en-GB" i="1" dirty="0"/>
              <a:t>20 </a:t>
            </a:r>
            <a:r>
              <a:rPr lang="en-GB" i="1" dirty="0" err="1"/>
              <a:t>mai</a:t>
            </a:r>
            <a:r>
              <a:rPr lang="en-GB" i="1" dirty="0"/>
              <a:t> 2020</a:t>
            </a:r>
            <a:endParaRPr lang="en-US" i="1" dirty="0"/>
          </a:p>
        </p:txBody>
      </p:sp>
      <p:sp>
        <p:nvSpPr>
          <p:cNvPr id="14" name="Rectangle 13">
            <a:extLst>
              <a:ext uri="{FF2B5EF4-FFF2-40B4-BE49-F238E27FC236}">
                <a16:creationId xmlns:a16="http://schemas.microsoft.com/office/drawing/2014/main" id="{348CA7C2-AEF8-4926-85DA-714F05EF2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3911697" cy="5071110"/>
          </a:xfrm>
          <a:prstGeom prst="rect">
            <a:avLst/>
          </a:prstGeom>
          <a:solidFill>
            <a:srgbClr val="FFFFFF"/>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4988EA-96AC-43C4-A10F-4B9A78B4D70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34098" y="606515"/>
            <a:ext cx="1872646" cy="849902"/>
          </a:xfrm>
          <a:prstGeom prst="rect">
            <a:avLst/>
          </a:prstGeom>
          <a:noFill/>
        </p:spPr>
      </p:pic>
      <p:pic>
        <p:nvPicPr>
          <p:cNvPr id="6" name="Picture 5">
            <a:extLst>
              <a:ext uri="{FF2B5EF4-FFF2-40B4-BE49-F238E27FC236}">
                <a16:creationId xmlns:a16="http://schemas.microsoft.com/office/drawing/2014/main" id="{C5731137-8EFD-4E26-8595-6C0DF40765FF}"/>
              </a:ext>
            </a:extLst>
          </p:cNvPr>
          <p:cNvPicPr/>
          <p:nvPr/>
        </p:nvPicPr>
        <p:blipFill>
          <a:blip r:embed="rId4">
            <a:extLst>
              <a:ext uri="{28A0092B-C50C-407E-A947-70E740481C1C}">
                <a14:useLocalDpi xmlns:a14="http://schemas.microsoft.com/office/drawing/2010/main" val="0"/>
              </a:ext>
            </a:extLst>
          </a:blip>
          <a:stretch>
            <a:fillRect/>
          </a:stretch>
        </p:blipFill>
        <p:spPr>
          <a:xfrm>
            <a:off x="1054029" y="1770458"/>
            <a:ext cx="1409700" cy="666704"/>
          </a:xfrm>
          <a:prstGeom prst="rect">
            <a:avLst/>
          </a:prstGeom>
        </p:spPr>
      </p:pic>
      <p:sp>
        <p:nvSpPr>
          <p:cNvPr id="16" name="Rectangle 15">
            <a:extLst>
              <a:ext uri="{FF2B5EF4-FFF2-40B4-BE49-F238E27FC236}">
                <a16:creationId xmlns:a16="http://schemas.microsoft.com/office/drawing/2014/main" id="{3DA4BAF1-EC77-4A4A-9D9E-96EBDA9E6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8874"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B42DA6-7845-4FF1-81E0-74DC5D746CAD}"/>
              </a:ext>
            </a:extLst>
          </p:cNvPr>
          <p:cNvSpPr txBox="1"/>
          <p:nvPr/>
        </p:nvSpPr>
        <p:spPr>
          <a:xfrm>
            <a:off x="217594" y="209699"/>
            <a:ext cx="1409699" cy="2846933"/>
          </a:xfrm>
          <a:prstGeom prst="rect">
            <a:avLst/>
          </a:prstGeom>
          <a:noFill/>
        </p:spPr>
        <p:txBody>
          <a:bodyPr wrap="square" rtlCol="0">
            <a:spAutoFit/>
          </a:bodyPr>
          <a:lstStyle/>
          <a:p>
            <a:pPr>
              <a:spcAft>
                <a:spcPts val="600"/>
              </a:spcAft>
            </a:pPr>
            <a:r>
              <a:rPr lang="en-GB" dirty="0" err="1"/>
              <a:t>Hotes</a:t>
            </a:r>
            <a:r>
              <a:rPr lang="en-GB" dirty="0"/>
              <a:t>:</a:t>
            </a:r>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r>
              <a:rPr lang="en-GB" dirty="0" err="1"/>
              <a:t>Panelistes</a:t>
            </a:r>
            <a:r>
              <a:rPr lang="en-GB" dirty="0"/>
              <a:t>: </a:t>
            </a:r>
            <a:endParaRPr lang="en-US" dirty="0"/>
          </a:p>
        </p:txBody>
      </p:sp>
      <p:sp>
        <p:nvSpPr>
          <p:cNvPr id="13" name="TextBox 12">
            <a:extLst>
              <a:ext uri="{FF2B5EF4-FFF2-40B4-BE49-F238E27FC236}">
                <a16:creationId xmlns:a16="http://schemas.microsoft.com/office/drawing/2014/main" id="{A9C7D8B8-BC0B-4E0C-A86A-8FD20D0AAC55}"/>
              </a:ext>
            </a:extLst>
          </p:cNvPr>
          <p:cNvSpPr txBox="1"/>
          <p:nvPr/>
        </p:nvSpPr>
        <p:spPr>
          <a:xfrm>
            <a:off x="5141586" y="809625"/>
            <a:ext cx="5544626" cy="461665"/>
          </a:xfrm>
          <a:prstGeom prst="rect">
            <a:avLst/>
          </a:prstGeom>
          <a:noFill/>
        </p:spPr>
        <p:txBody>
          <a:bodyPr wrap="square" rtlCol="0">
            <a:spAutoFit/>
          </a:bodyPr>
          <a:lstStyle/>
          <a:p>
            <a:r>
              <a:rPr lang="en-GB" sz="2400" dirty="0" err="1"/>
              <a:t>Bienvenue</a:t>
            </a:r>
            <a:r>
              <a:rPr lang="en-GB" sz="2400" dirty="0"/>
              <a:t> au Webinar!</a:t>
            </a:r>
            <a:endParaRPr lang="en-US" sz="2400" dirty="0"/>
          </a:p>
        </p:txBody>
      </p:sp>
      <p:pic>
        <p:nvPicPr>
          <p:cNvPr id="8" name="Picture 7">
            <a:extLst>
              <a:ext uri="{FF2B5EF4-FFF2-40B4-BE49-F238E27FC236}">
                <a16:creationId xmlns:a16="http://schemas.microsoft.com/office/drawing/2014/main" id="{E727179C-08BE-450E-A28A-716EFD4D2DCC}"/>
              </a:ext>
            </a:extLst>
          </p:cNvPr>
          <p:cNvPicPr>
            <a:picLocks noChangeAspect="1"/>
          </p:cNvPicPr>
          <p:nvPr/>
        </p:nvPicPr>
        <p:blipFill>
          <a:blip r:embed="rId5"/>
          <a:stretch>
            <a:fillRect/>
          </a:stretch>
        </p:blipFill>
        <p:spPr>
          <a:xfrm>
            <a:off x="1320982" y="3948172"/>
            <a:ext cx="898876" cy="1197081"/>
          </a:xfrm>
          <a:prstGeom prst="rect">
            <a:avLst/>
          </a:prstGeom>
        </p:spPr>
      </p:pic>
      <p:pic>
        <p:nvPicPr>
          <p:cNvPr id="15" name="Imagen 10">
            <a:extLst>
              <a:ext uri="{FF2B5EF4-FFF2-40B4-BE49-F238E27FC236}">
                <a16:creationId xmlns:a16="http://schemas.microsoft.com/office/drawing/2014/main" id="{2B70D4D0-7119-634C-B314-E53E658FD4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048" y="5307972"/>
            <a:ext cx="1795661" cy="578680"/>
          </a:xfrm>
          <a:prstGeom prst="rect">
            <a:avLst/>
          </a:prstGeom>
        </p:spPr>
      </p:pic>
      <p:pic>
        <p:nvPicPr>
          <p:cNvPr id="7" name="Picture 6">
            <a:extLst>
              <a:ext uri="{FF2B5EF4-FFF2-40B4-BE49-F238E27FC236}">
                <a16:creationId xmlns:a16="http://schemas.microsoft.com/office/drawing/2014/main" id="{9117CD70-77F8-40CA-BDC9-D5D2E9BFD836}"/>
              </a:ext>
            </a:extLst>
          </p:cNvPr>
          <p:cNvPicPr>
            <a:picLocks noChangeAspect="1"/>
          </p:cNvPicPr>
          <p:nvPr/>
        </p:nvPicPr>
        <p:blipFill>
          <a:blip r:embed="rId7"/>
          <a:stretch>
            <a:fillRect/>
          </a:stretch>
        </p:blipFill>
        <p:spPr>
          <a:xfrm>
            <a:off x="663434" y="2998121"/>
            <a:ext cx="2753316" cy="761079"/>
          </a:xfrm>
          <a:prstGeom prst="rect">
            <a:avLst/>
          </a:prstGeom>
        </p:spPr>
      </p:pic>
    </p:spTree>
    <p:extLst>
      <p:ext uri="{BB962C8B-B14F-4D97-AF65-F5344CB8AC3E}">
        <p14:creationId xmlns:p14="http://schemas.microsoft.com/office/powerpoint/2010/main" val="121214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73B26-FDC5-4AC8-8472-3F7FAA399A1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fr-FR" b="1" dirty="0">
                <a:solidFill>
                  <a:srgbClr val="0070C0"/>
                </a:solidFill>
              </a:rPr>
              <a:t>Conditions </a:t>
            </a:r>
            <a:r>
              <a:rPr lang="fr-FR" b="1" dirty="0" err="1">
                <a:solidFill>
                  <a:srgbClr val="0070C0"/>
                </a:solidFill>
              </a:rPr>
              <a:t>pre</a:t>
            </a:r>
            <a:r>
              <a:rPr lang="fr-FR" b="1" dirty="0">
                <a:solidFill>
                  <a:srgbClr val="0070C0"/>
                </a:solidFill>
              </a:rPr>
              <a:t>-requises pour utiliser les TM </a:t>
            </a:r>
            <a:endParaRPr lang="en-US" kern="1200" dirty="0">
              <a:solidFill>
                <a:srgbClr val="0070C0"/>
              </a:solidFill>
              <a:latin typeface="+mj-lt"/>
              <a:ea typeface="+mj-ea"/>
              <a:cs typeface="+mj-cs"/>
            </a:endParaRPr>
          </a:p>
        </p:txBody>
      </p:sp>
      <p:sp>
        <p:nvSpPr>
          <p:cNvPr id="4" name="Slide Number Placeholder 3">
            <a:extLst>
              <a:ext uri="{FF2B5EF4-FFF2-40B4-BE49-F238E27FC236}">
                <a16:creationId xmlns:a16="http://schemas.microsoft.com/office/drawing/2014/main" id="{770E5C1F-5FDA-422F-BED0-509E8377065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C85536-AAF7-4274-9E29-105F69C2389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D05DB81F-8383-44F5-B913-2C20257A2423}"/>
              </a:ext>
            </a:extLst>
          </p:cNvPr>
          <p:cNvGraphicFramePr>
            <a:graphicFrameLocks noGrp="1"/>
          </p:cNvGraphicFramePr>
          <p:nvPr>
            <p:ph sz="half" idx="1"/>
          </p:nvPr>
        </p:nvGraphicFramePr>
        <p:xfrm>
          <a:off x="838200" y="1742445"/>
          <a:ext cx="10693893"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35952F3-DF63-44DF-9CFD-307AD9F79D0C}"/>
              </a:ext>
            </a:extLst>
          </p:cNvPr>
          <p:cNvSpPr txBox="1"/>
          <p:nvPr/>
        </p:nvSpPr>
        <p:spPr>
          <a:xfrm>
            <a:off x="6711519" y="6376685"/>
            <a:ext cx="437669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H" sz="1100" b="0" i="0" u="none" strike="noStrike" kern="1200" cap="none" spc="0" normalizeH="0" baseline="0" noProof="0" dirty="0">
                <a:ln>
                  <a:noFill/>
                </a:ln>
                <a:solidFill>
                  <a:prstClr val="black"/>
                </a:solidFill>
                <a:effectLst/>
                <a:uLnTx/>
                <a:uFillTx/>
                <a:latin typeface="Calibri" panose="020F0502020204030204"/>
                <a:ea typeface="+mn-ea"/>
                <a:cs typeface="+mn-cs"/>
              </a:rPr>
              <a:t>Adaptation de la Formation CALP sur les fondamentaux en CVA</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9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467C896-8932-465A-B522-A79CA44D0E4E}"/>
              </a:ext>
            </a:extLst>
          </p:cNvPr>
          <p:cNvSpPr>
            <a:spLocks noGrp="1"/>
          </p:cNvSpPr>
          <p:nvPr>
            <p:ph type="title"/>
          </p:nvPr>
        </p:nvSpPr>
        <p:spPr>
          <a:xfrm>
            <a:off x="1" y="139700"/>
            <a:ext cx="4173794" cy="6388099"/>
          </a:xfrm>
          <a:solidFill>
            <a:schemeClr val="bg2">
              <a:lumMod val="25000"/>
            </a:schemeClr>
          </a:solidFill>
        </p:spPr>
        <p:txBody>
          <a:bodyPr>
            <a:normAutofit/>
          </a:bodyPr>
          <a:lstStyle/>
          <a:p>
            <a:r>
              <a:rPr lang="fr-FR" altLang="en-US" sz="3600" dirty="0">
                <a:solidFill>
                  <a:srgbClr val="FFFFFF"/>
                </a:solidFill>
                <a:latin typeface="Futura Std Bold" charset="0"/>
                <a:cs typeface="Futura Std Bold" charset="0"/>
              </a:rPr>
              <a:t>Des défis supplémentaires pour les TM en santé</a:t>
            </a:r>
          </a:p>
        </p:txBody>
      </p:sp>
      <p:sp>
        <p:nvSpPr>
          <p:cNvPr id="2" name="Slide Number Placeholder 1">
            <a:extLst>
              <a:ext uri="{FF2B5EF4-FFF2-40B4-BE49-F238E27FC236}">
                <a16:creationId xmlns:a16="http://schemas.microsoft.com/office/drawing/2014/main" id="{93DECAF9-C175-4502-87F9-6CCE3E04C0D5}"/>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53C85536-AAF7-4274-9E29-105F69C23890}" type="slidenum">
              <a:rPr kumimoji="0" lang="en-US" sz="1500" b="0" i="0" u="none" strike="noStrike" kern="1200" cap="none" spc="0" normalizeH="0" baseline="0" noProof="0">
                <a:ln>
                  <a:noFill/>
                </a:ln>
                <a:solidFill>
                  <a:srgbClr val="FFFFFF">
                    <a:alpha val="80000"/>
                  </a:srgbClr>
                </a:solidFill>
                <a:effectLst/>
                <a:uLnTx/>
                <a:uFillTx/>
                <a:latin typeface="Calibri" panose="020F0502020204030204"/>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500" b="0" i="0" u="none" strike="noStrike" kern="1200" cap="none" spc="0" normalizeH="0" baseline="0" noProof="0" dirty="0">
              <a:ln>
                <a:noFill/>
              </a:ln>
              <a:solidFill>
                <a:srgbClr val="FFFFFF">
                  <a:alpha val="80000"/>
                </a:srgbClr>
              </a:solidFill>
              <a:effectLst/>
              <a:uLnTx/>
              <a:uFillTx/>
              <a:latin typeface="Calibri" panose="020F0502020204030204"/>
              <a:ea typeface="ＭＳ Ｐゴシック" panose="020B0600070205080204" pitchFamily="34" charset="-128"/>
              <a:cs typeface="+mn-cs"/>
            </a:endParaRPr>
          </a:p>
        </p:txBody>
      </p:sp>
      <p:graphicFrame>
        <p:nvGraphicFramePr>
          <p:cNvPr id="4110" name="Content Placeholder 2">
            <a:extLst>
              <a:ext uri="{FF2B5EF4-FFF2-40B4-BE49-F238E27FC236}">
                <a16:creationId xmlns:a16="http://schemas.microsoft.com/office/drawing/2014/main" id="{0421AE2B-DCE3-4672-86EE-289B37F769E4}"/>
              </a:ext>
            </a:extLst>
          </p:cNvPr>
          <p:cNvGraphicFramePr>
            <a:graphicFrameLocks noGrp="1"/>
          </p:cNvGraphicFramePr>
          <p:nvPr>
            <p:ph idx="1"/>
          </p:nvPr>
        </p:nvGraphicFramePr>
        <p:xfrm>
          <a:off x="5459413" y="642938"/>
          <a:ext cx="6089460" cy="5465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erson wearing a costume&#10;&#10;Description automatically generated">
            <a:extLst>
              <a:ext uri="{FF2B5EF4-FFF2-40B4-BE49-F238E27FC236}">
                <a16:creationId xmlns:a16="http://schemas.microsoft.com/office/drawing/2014/main" id="{C334AB9E-E315-4ED5-917A-B42C5CC77F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54" r="23298" b="603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4B83AF-ECEE-454D-96D7-1EAE3B89470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t>Transferts</a:t>
            </a:r>
            <a:r>
              <a:rPr lang="en-US" sz="4800" dirty="0"/>
              <a:t> mon</a:t>
            </a:r>
            <a:r>
              <a:rPr lang="fr-FR" sz="4800" dirty="0" err="1"/>
              <a:t>étaires</a:t>
            </a:r>
            <a:r>
              <a:rPr lang="fr-FR" sz="4800" dirty="0"/>
              <a:t> et  pandémies</a:t>
            </a:r>
            <a:endParaRPr lang="en-US" sz="48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C132B8-2830-4A56-96AB-32F0504CBED2}"/>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2AF1A8-16A2-4910-9FC6-D23F44B6A381}"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3902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90FB-347E-4284-8C6F-ABB3BF97134A}"/>
              </a:ext>
            </a:extLst>
          </p:cNvPr>
          <p:cNvSpPr>
            <a:spLocks noGrp="1"/>
          </p:cNvSpPr>
          <p:nvPr>
            <p:ph type="title"/>
          </p:nvPr>
        </p:nvSpPr>
        <p:spPr>
          <a:xfrm>
            <a:off x="4965430" y="629268"/>
            <a:ext cx="6586491" cy="1286160"/>
          </a:xfrm>
        </p:spPr>
        <p:txBody>
          <a:bodyPr anchor="b">
            <a:normAutofit/>
          </a:bodyPr>
          <a:lstStyle/>
          <a:p>
            <a:r>
              <a:rPr lang="en-US" sz="3400"/>
              <a:t>Document de travail du </a:t>
            </a:r>
            <a:r>
              <a:rPr lang="en-US" sz="3400" err="1"/>
              <a:t>Clusteur</a:t>
            </a:r>
            <a:r>
              <a:rPr lang="en-US" sz="3400"/>
              <a:t> Sant</a:t>
            </a:r>
            <a:r>
              <a:rPr lang="fr-FR" sz="3400"/>
              <a:t>é Global sur les TM et </a:t>
            </a:r>
            <a:r>
              <a:rPr lang="fr-FR" sz="3400" err="1"/>
              <a:t>Covid</a:t>
            </a:r>
            <a:r>
              <a:rPr lang="fr-FR" sz="3400"/>
              <a:t>-19</a:t>
            </a:r>
            <a:endParaRPr lang="en-US" sz="3400"/>
          </a:p>
        </p:txBody>
      </p:sp>
      <p:sp>
        <p:nvSpPr>
          <p:cNvPr id="9" name="Content Placeholder 8">
            <a:extLst>
              <a:ext uri="{FF2B5EF4-FFF2-40B4-BE49-F238E27FC236}">
                <a16:creationId xmlns:a16="http://schemas.microsoft.com/office/drawing/2014/main" id="{171A26C2-8705-45A7-8CA2-72E22F56FF6B}"/>
              </a:ext>
            </a:extLst>
          </p:cNvPr>
          <p:cNvSpPr>
            <a:spLocks noGrp="1"/>
          </p:cNvSpPr>
          <p:nvPr>
            <p:ph idx="1"/>
          </p:nvPr>
        </p:nvSpPr>
        <p:spPr>
          <a:xfrm>
            <a:off x="4965431" y="2438400"/>
            <a:ext cx="6586489" cy="3785419"/>
          </a:xfrm>
        </p:spPr>
        <p:txBody>
          <a:bodyPr>
            <a:normAutofit/>
          </a:bodyPr>
          <a:lstStyle/>
          <a:p>
            <a:r>
              <a:rPr lang="en-US" sz="2000">
                <a:hlinkClick r:id="rId2"/>
              </a:rPr>
              <a:t>https://www.calpnetwork.org/publication/guidance-note-on-the-role-of-cash-and-voucher-assistance-to-reduce-financial-barriers-in-the-response-to-the-covid-19-pandemic-in-countries-targeted-by-the-global-humanitarian-response-plan-covid-19/</a:t>
            </a:r>
            <a:endParaRPr lang="en-US" sz="2000"/>
          </a:p>
        </p:txBody>
      </p:sp>
      <p:pic>
        <p:nvPicPr>
          <p:cNvPr id="5" name="Content Placeholder 4" descr="A screenshot of a cell phone&#10;&#10;Description automatically generated">
            <a:extLst>
              <a:ext uri="{FF2B5EF4-FFF2-40B4-BE49-F238E27FC236}">
                <a16:creationId xmlns:a16="http://schemas.microsoft.com/office/drawing/2014/main" id="{4E126F9D-2018-4FC0-9E41-EE7832C49C96}"/>
              </a:ext>
            </a:extLst>
          </p:cNvPr>
          <p:cNvPicPr>
            <a:picLocks noChangeAspect="1"/>
          </p:cNvPicPr>
          <p:nvPr/>
        </p:nvPicPr>
        <p:blipFill rotWithShape="1">
          <a:blip r:embed="rId3"/>
          <a:srcRect l="3196" r="-1" b="-1"/>
          <a:stretch/>
        </p:blipFill>
        <p:spPr>
          <a:xfrm>
            <a:off x="20" y="10"/>
            <a:ext cx="4762480" cy="6857990"/>
          </a:xfrm>
          <a:prstGeom prst="rect">
            <a:avLst/>
          </a:prstGeom>
          <a:ln>
            <a:solidFill>
              <a:schemeClr val="tx1"/>
            </a:solidFill>
          </a:ln>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0D6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C744633-14CC-41C7-B616-4F6BA32576F1}"/>
              </a:ext>
            </a:extLst>
          </p:cNvPr>
          <p:cNvSpPr>
            <a:spLocks noGrp="1"/>
          </p:cNvSpPr>
          <p:nvPr>
            <p:ph type="sldNum" sz="quarter" idx="12"/>
          </p:nvPr>
        </p:nvSpPr>
        <p:spPr>
          <a:xfrm>
            <a:off x="10167042" y="6356350"/>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C85536-AAF7-4274-9E29-105F69C2389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6EE16B-FA9B-4A47-B135-AAC38C573639}"/>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solidFill>
                  <a:schemeClr val="tx1"/>
                </a:solidFill>
                <a:latin typeface="+mj-lt"/>
                <a:ea typeface="+mj-ea"/>
                <a:cs typeface="+mj-cs"/>
              </a:rPr>
              <a:t>Messages clés</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AC3384D-A941-4512-809E-49361C3BA709}"/>
              </a:ext>
            </a:extLst>
          </p:cNvPr>
          <p:cNvSpPr>
            <a:spLocks noGrp="1"/>
          </p:cNvSpPr>
          <p:nvPr>
            <p:ph type="sldNum" sz="quarter" idx="12"/>
          </p:nvPr>
        </p:nvSpPr>
        <p:spPr>
          <a:xfrm>
            <a:off x="8610600" y="615971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C85536-AAF7-4274-9E29-105F69C2389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2034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4491-DC6F-41EE-BBF6-AE9B2211AA95}"/>
              </a:ext>
            </a:extLst>
          </p:cNvPr>
          <p:cNvSpPr>
            <a:spLocks noGrp="1"/>
          </p:cNvSpPr>
          <p:nvPr>
            <p:ph type="title"/>
          </p:nvPr>
        </p:nvSpPr>
        <p:spPr/>
        <p:txBody>
          <a:bodyPr/>
          <a:lstStyle/>
          <a:p>
            <a:r>
              <a:rPr lang="en-US" b="1" dirty="0"/>
              <a:t>TM et </a:t>
            </a:r>
            <a:r>
              <a:rPr lang="en-US" b="1" dirty="0" err="1"/>
              <a:t>Covid</a:t>
            </a:r>
            <a:r>
              <a:rPr lang="en-US" b="1" dirty="0"/>
              <a:t>-19</a:t>
            </a:r>
          </a:p>
        </p:txBody>
      </p:sp>
      <p:sp>
        <p:nvSpPr>
          <p:cNvPr id="3" name="Content Placeholder 2">
            <a:extLst>
              <a:ext uri="{FF2B5EF4-FFF2-40B4-BE49-F238E27FC236}">
                <a16:creationId xmlns:a16="http://schemas.microsoft.com/office/drawing/2014/main" id="{20996BB1-DEB4-44A3-B83F-9DF20A668491}"/>
              </a:ext>
            </a:extLst>
          </p:cNvPr>
          <p:cNvSpPr>
            <a:spLocks noGrp="1"/>
          </p:cNvSpPr>
          <p:nvPr>
            <p:ph idx="1"/>
          </p:nvPr>
        </p:nvSpPr>
        <p:spPr/>
        <p:txBody>
          <a:bodyPr/>
          <a:lstStyle/>
          <a:p>
            <a:pPr marL="0" indent="0">
              <a:buNone/>
            </a:pPr>
            <a:r>
              <a:rPr lang="en-US" b="1" dirty="0" err="1">
                <a:solidFill>
                  <a:schemeClr val="accent1"/>
                </a:solidFill>
              </a:rPr>
              <a:t>Quel</a:t>
            </a:r>
            <a:r>
              <a:rPr lang="en-US" b="1" dirty="0">
                <a:solidFill>
                  <a:schemeClr val="accent1"/>
                </a:solidFill>
              </a:rPr>
              <a:t> </a:t>
            </a:r>
            <a:r>
              <a:rPr lang="en-US" b="1" dirty="0" err="1">
                <a:solidFill>
                  <a:schemeClr val="accent1"/>
                </a:solidFill>
              </a:rPr>
              <a:t>est</a:t>
            </a:r>
            <a:r>
              <a:rPr lang="en-US" b="1" dirty="0">
                <a:solidFill>
                  <a:schemeClr val="accent1"/>
                </a:solidFill>
              </a:rPr>
              <a:t> </a:t>
            </a:r>
            <a:r>
              <a:rPr lang="en-US" b="1" dirty="0" err="1">
                <a:solidFill>
                  <a:schemeClr val="accent1"/>
                </a:solidFill>
              </a:rPr>
              <a:t>l’objectif</a:t>
            </a:r>
            <a:r>
              <a:rPr lang="en-US" b="1" dirty="0">
                <a:solidFill>
                  <a:schemeClr val="accent1"/>
                </a:solidFill>
              </a:rPr>
              <a:t>? </a:t>
            </a:r>
          </a:p>
          <a:p>
            <a:pPr marL="0" indent="0">
              <a:buNone/>
            </a:pPr>
            <a:endParaRPr lang="en-US" b="1" dirty="0">
              <a:solidFill>
                <a:schemeClr val="accent1"/>
              </a:solidFill>
            </a:endParaRPr>
          </a:p>
          <a:p>
            <a:r>
              <a:rPr lang="en-US" dirty="0" err="1"/>
              <a:t>Prévenir</a:t>
            </a:r>
            <a:r>
              <a:rPr lang="en-US" dirty="0"/>
              <a:t> </a:t>
            </a:r>
            <a:r>
              <a:rPr lang="en-US" dirty="0" err="1"/>
              <a:t>Covid</a:t>
            </a:r>
            <a:r>
              <a:rPr lang="en-US" dirty="0"/>
              <a:t>-19? </a:t>
            </a:r>
          </a:p>
          <a:p>
            <a:r>
              <a:rPr lang="en-US" dirty="0"/>
              <a:t>Adapter les interventions déjà </a:t>
            </a:r>
            <a:r>
              <a:rPr lang="en-US" dirty="0" err="1"/>
              <a:t>en</a:t>
            </a:r>
            <a:r>
              <a:rPr lang="en-US" dirty="0"/>
              <a:t> </a:t>
            </a:r>
            <a:r>
              <a:rPr lang="en-US" dirty="0" err="1"/>
              <a:t>cours</a:t>
            </a:r>
            <a:r>
              <a:rPr lang="en-US" dirty="0"/>
              <a:t> et prendre </a:t>
            </a:r>
            <a:r>
              <a:rPr lang="en-US" dirty="0" err="1"/>
              <a:t>en</a:t>
            </a:r>
            <a:r>
              <a:rPr lang="en-US" dirty="0"/>
              <a:t> </a:t>
            </a:r>
            <a:r>
              <a:rPr lang="en-US" dirty="0" err="1"/>
              <a:t>compte</a:t>
            </a:r>
            <a:r>
              <a:rPr lang="en-US" dirty="0"/>
              <a:t> les </a:t>
            </a:r>
            <a:r>
              <a:rPr lang="en-US" dirty="0" err="1"/>
              <a:t>règles</a:t>
            </a:r>
            <a:r>
              <a:rPr lang="en-US" dirty="0"/>
              <a:t> de prevention? </a:t>
            </a:r>
          </a:p>
          <a:p>
            <a:r>
              <a:rPr lang="en-US" dirty="0" err="1"/>
              <a:t>Réduire</a:t>
            </a:r>
            <a:r>
              <a:rPr lang="en-US" dirty="0"/>
              <a:t> les impacts </a:t>
            </a:r>
            <a:r>
              <a:rPr lang="en-US" dirty="0" err="1"/>
              <a:t>négatifs</a:t>
            </a:r>
            <a:r>
              <a:rPr lang="en-US" dirty="0"/>
              <a:t> </a:t>
            </a:r>
            <a:r>
              <a:rPr lang="en-US" dirty="0" err="1"/>
              <a:t>sociaux</a:t>
            </a:r>
            <a:r>
              <a:rPr lang="en-US" dirty="0"/>
              <a:t> et </a:t>
            </a:r>
            <a:r>
              <a:rPr lang="en-US" dirty="0" err="1"/>
              <a:t>économiques</a:t>
            </a:r>
            <a:r>
              <a:rPr lang="en-US" dirty="0"/>
              <a:t>?</a:t>
            </a:r>
          </a:p>
          <a:p>
            <a:r>
              <a:rPr lang="en-US" dirty="0"/>
              <a:t>Changer les </a:t>
            </a:r>
            <a:r>
              <a:rPr lang="en-US" dirty="0" err="1"/>
              <a:t>comportements</a:t>
            </a:r>
            <a:r>
              <a:rPr lang="en-US" dirty="0"/>
              <a:t>?</a:t>
            </a:r>
          </a:p>
        </p:txBody>
      </p:sp>
      <p:sp>
        <p:nvSpPr>
          <p:cNvPr id="5" name="Slide Number Placeholder 4">
            <a:extLst>
              <a:ext uri="{FF2B5EF4-FFF2-40B4-BE49-F238E27FC236}">
                <a16:creationId xmlns:a16="http://schemas.microsoft.com/office/drawing/2014/main" id="{1BB31BC2-27D1-4D45-BB7E-8A0D484DC3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85536-AAF7-4274-9E29-105F69C23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28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6221DA1-1648-4B73-966A-2CC5D1ED4B58}"/>
              </a:ext>
            </a:extLst>
          </p:cNvPr>
          <p:cNvSpPr>
            <a:spLocks noGrp="1"/>
          </p:cNvSpPr>
          <p:nvPr>
            <p:ph type="title"/>
          </p:nvPr>
        </p:nvSpPr>
        <p:spPr/>
        <p:txBody>
          <a:bodyPr>
            <a:normAutofit/>
          </a:bodyPr>
          <a:lstStyle/>
          <a:p>
            <a:r>
              <a:rPr lang="en-GB" altLang="en-US" sz="3200" b="1" dirty="0">
                <a:latin typeface="Futura Std Bold" charset="0"/>
                <a:cs typeface="Futura Std Bold" charset="0"/>
              </a:rPr>
              <a:t>Coordination </a:t>
            </a:r>
            <a:r>
              <a:rPr lang="en-GB" altLang="en-US" sz="3200" b="1" dirty="0" err="1">
                <a:latin typeface="Futura Std Bold" charset="0"/>
                <a:cs typeface="Futura Std Bold" charset="0"/>
              </a:rPr>
              <a:t>sectorielle</a:t>
            </a:r>
            <a:r>
              <a:rPr lang="en-GB" altLang="en-US" sz="3200" b="1" dirty="0">
                <a:latin typeface="Futura Std Bold" charset="0"/>
                <a:cs typeface="Futura Std Bold" charset="0"/>
              </a:rPr>
              <a:t> et </a:t>
            </a:r>
            <a:r>
              <a:rPr lang="en-GB" altLang="en-US" sz="3200" b="1" dirty="0" err="1">
                <a:latin typeface="Futura Std Bold" charset="0"/>
                <a:cs typeface="Futura Std Bold" charset="0"/>
              </a:rPr>
              <a:t>intersectorielle</a:t>
            </a:r>
            <a:r>
              <a:rPr lang="en-GB" altLang="en-US" sz="3200" b="1" dirty="0">
                <a:latin typeface="Futura Std Bold" charset="0"/>
                <a:cs typeface="Futura Std Bold" charset="0"/>
              </a:rPr>
              <a:t> des TM  </a:t>
            </a:r>
            <a:endParaRPr lang="en-US" altLang="en-US" sz="3200" b="1" dirty="0">
              <a:latin typeface="Futura Std Bold" charset="0"/>
              <a:cs typeface="Futura Std Bold" charset="0"/>
            </a:endParaRPr>
          </a:p>
        </p:txBody>
      </p:sp>
      <p:graphicFrame>
        <p:nvGraphicFramePr>
          <p:cNvPr id="5" name="Content Placeholder 4">
            <a:extLst>
              <a:ext uri="{FF2B5EF4-FFF2-40B4-BE49-F238E27FC236}">
                <a16:creationId xmlns:a16="http://schemas.microsoft.com/office/drawing/2014/main" id="{DD177BCA-1DEF-4F06-86E5-19B13218B083}"/>
              </a:ext>
            </a:extLst>
          </p:cNvPr>
          <p:cNvGraphicFramePr>
            <a:graphicFrameLocks noGrp="1"/>
          </p:cNvGraphicFramePr>
          <p:nvPr>
            <p:ph sz="half" idx="1"/>
          </p:nvPr>
        </p:nvGraphicFramePr>
        <p:xfrm>
          <a:off x="661931"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E0C10A69-9EE2-46DE-B2B6-72E90C087072}"/>
              </a:ext>
            </a:extLst>
          </p:cNvPr>
          <p:cNvSpPr>
            <a:spLocks noGrp="1"/>
          </p:cNvSpPr>
          <p:nvPr>
            <p:ph sz="half" idx="2"/>
          </p:nvPr>
        </p:nvSpPr>
        <p:spPr>
          <a:xfrm>
            <a:off x="6172200" y="1608463"/>
            <a:ext cx="5181600" cy="4568500"/>
          </a:xfrm>
        </p:spPr>
        <p:txBody>
          <a:bodyPr>
            <a:normAutofit/>
          </a:bodyPr>
          <a:lstStyle/>
          <a:p>
            <a:r>
              <a:rPr lang="fr-CH" dirty="0"/>
              <a:t>L</a:t>
            </a:r>
            <a:r>
              <a:rPr lang="en-US" dirty="0" err="1"/>
              <a:t>es</a:t>
            </a:r>
            <a:r>
              <a:rPr lang="en-US" dirty="0"/>
              <a:t> TM </a:t>
            </a:r>
            <a:r>
              <a:rPr lang="en-US" dirty="0" err="1"/>
              <a:t>sectoriels</a:t>
            </a:r>
            <a:r>
              <a:rPr lang="en-US" dirty="0"/>
              <a:t> </a:t>
            </a:r>
            <a:r>
              <a:rPr lang="en-US" dirty="0" err="1"/>
              <a:t>sont</a:t>
            </a:r>
            <a:r>
              <a:rPr lang="en-US" dirty="0"/>
              <a:t> </a:t>
            </a:r>
            <a:r>
              <a:rPr lang="en-US" dirty="0" err="1"/>
              <a:t>coordonnés</a:t>
            </a:r>
            <a:r>
              <a:rPr lang="en-US" dirty="0"/>
              <a:t> par les </a:t>
            </a:r>
            <a:r>
              <a:rPr lang="en-US" dirty="0" err="1"/>
              <a:t>secteurs</a:t>
            </a:r>
            <a:r>
              <a:rPr lang="en-US" dirty="0"/>
              <a:t> et </a:t>
            </a:r>
            <a:r>
              <a:rPr lang="en-US" dirty="0" err="1"/>
              <a:t>agences</a:t>
            </a:r>
            <a:r>
              <a:rPr lang="en-US" dirty="0"/>
              <a:t> </a:t>
            </a:r>
            <a:r>
              <a:rPr lang="en-US" dirty="0" err="1"/>
              <a:t>gouvernementales</a:t>
            </a:r>
            <a:endParaRPr lang="en-US" dirty="0"/>
          </a:p>
          <a:p>
            <a:endParaRPr lang="en-US" dirty="0"/>
          </a:p>
          <a:p>
            <a:r>
              <a:rPr lang="en-GB" dirty="0"/>
              <a:t>Le Cash </a:t>
            </a:r>
            <a:r>
              <a:rPr lang="en-GB" dirty="0" err="1"/>
              <a:t>multisectoriel</a:t>
            </a:r>
            <a:r>
              <a:rPr lang="en-GB" dirty="0"/>
              <a:t> (MPG) </a:t>
            </a:r>
            <a:r>
              <a:rPr lang="en-GB" dirty="0" err="1"/>
              <a:t>est</a:t>
            </a:r>
            <a:r>
              <a:rPr lang="en-GB" dirty="0"/>
              <a:t> </a:t>
            </a:r>
            <a:r>
              <a:rPr lang="en-GB" dirty="0" err="1"/>
              <a:t>souvent</a:t>
            </a:r>
            <a:r>
              <a:rPr lang="en-GB" dirty="0"/>
              <a:t> </a:t>
            </a:r>
            <a:r>
              <a:rPr lang="en-GB" dirty="0" err="1"/>
              <a:t>coordonné</a:t>
            </a:r>
            <a:r>
              <a:rPr lang="en-GB" dirty="0"/>
              <a:t> par le Cash Working Group et/</a:t>
            </a:r>
            <a:r>
              <a:rPr lang="en-GB" dirty="0" err="1"/>
              <a:t>ou</a:t>
            </a:r>
            <a:r>
              <a:rPr lang="en-GB" dirty="0"/>
              <a:t> par un </a:t>
            </a:r>
            <a:r>
              <a:rPr lang="en-GB" dirty="0" err="1"/>
              <a:t>comité</a:t>
            </a:r>
            <a:r>
              <a:rPr lang="en-GB" dirty="0"/>
              <a:t> </a:t>
            </a:r>
            <a:r>
              <a:rPr lang="en-GB" dirty="0" err="1"/>
              <a:t>intersectoriel</a:t>
            </a:r>
            <a:r>
              <a:rPr lang="en-GB" dirty="0"/>
              <a:t> du </a:t>
            </a:r>
            <a:r>
              <a:rPr lang="en-GB" dirty="0" err="1"/>
              <a:t>gouvernement</a:t>
            </a:r>
            <a:endParaRPr lang="en-GB" dirty="0"/>
          </a:p>
        </p:txBody>
      </p:sp>
      <p:sp>
        <p:nvSpPr>
          <p:cNvPr id="2" name="Slide Number Placeholder 1">
            <a:extLst>
              <a:ext uri="{FF2B5EF4-FFF2-40B4-BE49-F238E27FC236}">
                <a16:creationId xmlns:a16="http://schemas.microsoft.com/office/drawing/2014/main" id="{0983606B-5189-4309-B6EF-A38C1B594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85536-AAF7-4274-9E29-105F69C23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09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C36F901-73FC-431F-A710-4535495BCEA0}"/>
              </a:ext>
            </a:extLst>
          </p:cNvPr>
          <p:cNvSpPr>
            <a:spLocks noGrp="1"/>
          </p:cNvSpPr>
          <p:nvPr>
            <p:ph type="title"/>
          </p:nvPr>
        </p:nvSpPr>
        <p:spPr>
          <a:xfrm>
            <a:off x="838200" y="1129284"/>
            <a:ext cx="4114800" cy="4599432"/>
          </a:xfrm>
        </p:spPr>
        <p:txBody>
          <a:bodyPr anchor="ctr">
            <a:normAutofit/>
          </a:bodyPr>
          <a:lstStyle/>
          <a:p>
            <a:r>
              <a:rPr lang="en-US" sz="4800" b="1" dirty="0">
                <a:solidFill>
                  <a:schemeClr val="bg1"/>
                </a:solidFill>
              </a:rPr>
              <a:t>D</a:t>
            </a:r>
            <a:r>
              <a:rPr lang="fr-FR" sz="4800" b="1" dirty="0" err="1">
                <a:solidFill>
                  <a:schemeClr val="bg1"/>
                </a:solidFill>
              </a:rPr>
              <a:t>éfis</a:t>
            </a:r>
            <a:r>
              <a:rPr lang="fr-FR" sz="4800" b="1" dirty="0">
                <a:solidFill>
                  <a:schemeClr val="bg1"/>
                </a:solidFill>
              </a:rPr>
              <a:t> restants et pistes de solution</a:t>
            </a:r>
            <a:endParaRPr lang="en-US" sz="4800" b="1" dirty="0">
              <a:solidFill>
                <a:schemeClr val="bg1"/>
              </a:solidFill>
            </a:endParaRPr>
          </a:p>
        </p:txBody>
      </p:sp>
      <p:sp>
        <p:nvSpPr>
          <p:cNvPr id="8" name="Content Placeholder 7">
            <a:extLst>
              <a:ext uri="{FF2B5EF4-FFF2-40B4-BE49-F238E27FC236}">
                <a16:creationId xmlns:a16="http://schemas.microsoft.com/office/drawing/2014/main" id="{76ED8BC3-E8C3-43AA-A81D-E70DB05326B3}"/>
              </a:ext>
            </a:extLst>
          </p:cNvPr>
          <p:cNvSpPr>
            <a:spLocks noGrp="1"/>
          </p:cNvSpPr>
          <p:nvPr>
            <p:ph idx="1"/>
          </p:nvPr>
        </p:nvSpPr>
        <p:spPr>
          <a:xfrm>
            <a:off x="5936104" y="1131482"/>
            <a:ext cx="5417695" cy="4595037"/>
          </a:xfrm>
        </p:spPr>
        <p:txBody>
          <a:bodyPr anchor="ctr">
            <a:normAutofit/>
          </a:bodyPr>
          <a:lstStyle/>
          <a:p>
            <a:r>
              <a:rPr lang="fr-FR" sz="2400" dirty="0">
                <a:solidFill>
                  <a:schemeClr val="bg1"/>
                </a:solidFill>
              </a:rPr>
              <a:t>Bailleurs</a:t>
            </a:r>
          </a:p>
          <a:p>
            <a:r>
              <a:rPr lang="fr-FR" sz="2400" dirty="0">
                <a:solidFill>
                  <a:schemeClr val="bg1"/>
                </a:solidFill>
              </a:rPr>
              <a:t>Recherche et cas d étude</a:t>
            </a:r>
          </a:p>
          <a:p>
            <a:r>
              <a:rPr lang="fr-FR" sz="2400" dirty="0">
                <a:solidFill>
                  <a:schemeClr val="bg1"/>
                </a:solidFill>
              </a:rPr>
              <a:t>Formation</a:t>
            </a:r>
          </a:p>
          <a:p>
            <a:r>
              <a:rPr lang="fr-FR" sz="2400" dirty="0">
                <a:solidFill>
                  <a:schemeClr val="bg1"/>
                </a:solidFill>
              </a:rPr>
              <a:t>Appui opérationnel aux équipes terrain</a:t>
            </a:r>
          </a:p>
          <a:p>
            <a:r>
              <a:rPr lang="fr-FR" sz="2400" dirty="0">
                <a:solidFill>
                  <a:schemeClr val="bg1"/>
                </a:solidFill>
              </a:rPr>
              <a:t>D’autres défis? Solutions?</a:t>
            </a:r>
          </a:p>
          <a:p>
            <a:endParaRPr lang="fr-FR" sz="2400" dirty="0">
              <a:solidFill>
                <a:schemeClr val="bg1"/>
              </a:solidFill>
            </a:endParaRPr>
          </a:p>
          <a:p>
            <a:endParaRPr lang="en-US" sz="2400" dirty="0">
              <a:solidFill>
                <a:schemeClr val="bg1"/>
              </a:solidFill>
            </a:endParaRPr>
          </a:p>
        </p:txBody>
      </p:sp>
      <p:sp>
        <p:nvSpPr>
          <p:cNvPr id="6" name="Slide Number Placeholder 5">
            <a:extLst>
              <a:ext uri="{FF2B5EF4-FFF2-40B4-BE49-F238E27FC236}">
                <a16:creationId xmlns:a16="http://schemas.microsoft.com/office/drawing/2014/main" id="{67B41866-0002-4109-A8F0-063FB09E718D}"/>
              </a:ext>
            </a:extLst>
          </p:cNvPr>
          <p:cNvSpPr>
            <a:spLocks noGrp="1"/>
          </p:cNvSpPr>
          <p:nvPr>
            <p:ph type="sldNum" sz="quarter" idx="12"/>
          </p:nvPr>
        </p:nvSpPr>
        <p:spPr>
          <a:xfrm>
            <a:off x="8610600" y="6077585"/>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C85536-AAF7-4274-9E29-105F69C23890}"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01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2767-5085-439D-904B-E076EDF6CF5B}"/>
              </a:ext>
            </a:extLst>
          </p:cNvPr>
          <p:cNvSpPr>
            <a:spLocks noGrp="1"/>
          </p:cNvSpPr>
          <p:nvPr>
            <p:ph type="title"/>
          </p:nvPr>
        </p:nvSpPr>
        <p:spPr>
          <a:xfrm>
            <a:off x="648929" y="629267"/>
            <a:ext cx="6422849" cy="1125105"/>
          </a:xfrm>
        </p:spPr>
        <p:txBody>
          <a:bodyPr>
            <a:normAutofit/>
          </a:bodyPr>
          <a:lstStyle/>
          <a:p>
            <a:r>
              <a:rPr lang="fr-CH" b="1" dirty="0"/>
              <a:t>Ressources clés</a:t>
            </a:r>
            <a:endParaRPr lang="en-US" b="1" dirty="0"/>
          </a:p>
        </p:txBody>
      </p:sp>
      <p:sp>
        <p:nvSpPr>
          <p:cNvPr id="3" name="Content Placeholder 2">
            <a:extLst>
              <a:ext uri="{FF2B5EF4-FFF2-40B4-BE49-F238E27FC236}">
                <a16:creationId xmlns:a16="http://schemas.microsoft.com/office/drawing/2014/main" id="{8D13D93D-1625-4CB6-B1F5-36949F12D8F2}"/>
              </a:ext>
            </a:extLst>
          </p:cNvPr>
          <p:cNvSpPr>
            <a:spLocks noGrp="1"/>
          </p:cNvSpPr>
          <p:nvPr>
            <p:ph idx="1"/>
          </p:nvPr>
        </p:nvSpPr>
        <p:spPr>
          <a:xfrm>
            <a:off x="648931" y="1612900"/>
            <a:ext cx="6422848" cy="4610920"/>
          </a:xfrm>
        </p:spPr>
        <p:txBody>
          <a:bodyPr>
            <a:normAutofit fontScale="77500" lnSpcReduction="20000"/>
          </a:bodyPr>
          <a:lstStyle/>
          <a:p>
            <a:r>
              <a:rPr lang="fr-CH" sz="2000" dirty="0"/>
              <a:t>Page th</a:t>
            </a:r>
            <a:r>
              <a:rPr lang="fr-FR" sz="2000" dirty="0" err="1"/>
              <a:t>ématique</a:t>
            </a:r>
            <a:r>
              <a:rPr lang="fr-FR" sz="2000" dirty="0"/>
              <a:t> du </a:t>
            </a:r>
            <a:r>
              <a:rPr lang="fr-FR" sz="2000" dirty="0" err="1"/>
              <a:t>CaLP</a:t>
            </a:r>
            <a:r>
              <a:rPr lang="fr-FR" sz="2000" dirty="0"/>
              <a:t> sur les TM en santé:</a:t>
            </a:r>
          </a:p>
          <a:p>
            <a:pPr marL="0" indent="0">
              <a:buNone/>
            </a:pPr>
            <a:r>
              <a:rPr lang="en-US" sz="2000" dirty="0">
                <a:hlinkClick r:id="rId2"/>
              </a:rPr>
              <a:t>https://</a:t>
            </a:r>
            <a:r>
              <a:rPr lang="en-US" sz="2000" dirty="0" err="1">
                <a:hlinkClick r:id="rId2"/>
              </a:rPr>
              <a:t>www.calpnetwork.org</a:t>
            </a:r>
            <a:r>
              <a:rPr lang="en-US" sz="2000" dirty="0">
                <a:hlinkClick r:id="rId2"/>
              </a:rPr>
              <a:t>/themes/</a:t>
            </a:r>
            <a:r>
              <a:rPr lang="en-US" sz="2000" dirty="0" err="1">
                <a:hlinkClick r:id="rId2"/>
              </a:rPr>
              <a:t>cva</a:t>
            </a:r>
            <a:r>
              <a:rPr lang="en-US" sz="2000" dirty="0">
                <a:hlinkClick r:id="rId2"/>
              </a:rPr>
              <a:t>-and-</a:t>
            </a:r>
            <a:r>
              <a:rPr lang="en-US" sz="2000" dirty="0" err="1">
                <a:hlinkClick r:id="rId2"/>
              </a:rPr>
              <a:t>covid</a:t>
            </a:r>
            <a:r>
              <a:rPr lang="en-US" sz="2000" dirty="0">
                <a:hlinkClick r:id="rId2"/>
              </a:rPr>
              <a:t>-19-resources-guidance-events-and-questions/?current-page=</a:t>
            </a:r>
            <a:r>
              <a:rPr lang="en-US" sz="2000" dirty="0" err="1">
                <a:hlinkClick r:id="rId2"/>
              </a:rPr>
              <a:t>2#listing</a:t>
            </a:r>
            <a:endParaRPr lang="en-US" sz="2000" dirty="0"/>
          </a:p>
          <a:p>
            <a:pPr marL="0" indent="0">
              <a:buNone/>
            </a:pPr>
            <a:endParaRPr lang="fr-CH" sz="2000" dirty="0"/>
          </a:p>
          <a:p>
            <a:r>
              <a:rPr lang="fr-CH" sz="2000" dirty="0"/>
              <a:t>Page web de la Cash </a:t>
            </a:r>
            <a:r>
              <a:rPr lang="fr-CH" sz="2000" dirty="0" err="1"/>
              <a:t>Task</a:t>
            </a:r>
            <a:r>
              <a:rPr lang="fr-CH" sz="2000" dirty="0"/>
              <a:t> Team du cluster santé: </a:t>
            </a:r>
            <a:r>
              <a:rPr lang="en-US" sz="2000" dirty="0">
                <a:hlinkClick r:id="rId3"/>
              </a:rPr>
              <a:t>https://www.who.int/health-cluster/about/work/task-teams/cash/en/</a:t>
            </a:r>
            <a:endParaRPr lang="en-US" sz="2000" dirty="0"/>
          </a:p>
          <a:p>
            <a:pPr marL="0" indent="0">
              <a:buNone/>
            </a:pPr>
            <a:endParaRPr lang="fr-CH" sz="2000" dirty="0"/>
          </a:p>
          <a:p>
            <a:r>
              <a:rPr lang="fr-CH" sz="2000" dirty="0"/>
              <a:t>Librairie technique: </a:t>
            </a:r>
            <a:r>
              <a:rPr lang="en-US" sz="2000" dirty="0">
                <a:hlinkClick r:id="rId4"/>
              </a:rPr>
              <a:t>https://www.who.int/health-cluster/resources/publications/en/</a:t>
            </a:r>
            <a:endParaRPr lang="en-US" sz="2000" dirty="0"/>
          </a:p>
          <a:p>
            <a:endParaRPr lang="fr-CH" sz="2000" dirty="0"/>
          </a:p>
          <a:p>
            <a:r>
              <a:rPr lang="fr-CH" sz="2000" dirty="0"/>
              <a:t>Document de travail et de cadrage des TM en santé dans les contextes d’urgence</a:t>
            </a:r>
            <a:r>
              <a:rPr lang="en-US" sz="2000" dirty="0"/>
              <a:t>: </a:t>
            </a:r>
          </a:p>
          <a:p>
            <a:pPr marL="0" indent="0">
              <a:buNone/>
            </a:pPr>
            <a:r>
              <a:rPr lang="fr-CH" sz="2000" dirty="0">
                <a:hlinkClick r:id="rId5"/>
              </a:rPr>
              <a:t>https://www.who.int/health-cluster/about/work/task-teams/working-paper-cash-health-humanitarian-contexts.pdf?ua=1</a:t>
            </a:r>
            <a:endParaRPr lang="fr-CH" sz="2000" dirty="0"/>
          </a:p>
          <a:p>
            <a:pPr marL="0" indent="0">
              <a:buNone/>
            </a:pPr>
            <a:endParaRPr lang="fr-CH" sz="2000" dirty="0"/>
          </a:p>
          <a:p>
            <a:r>
              <a:rPr lang="fr-CH" sz="2000" dirty="0"/>
              <a:t>Agenda de recherche de la Cash </a:t>
            </a:r>
            <a:r>
              <a:rPr lang="fr-CH" sz="2000" dirty="0" err="1"/>
              <a:t>Task</a:t>
            </a:r>
            <a:r>
              <a:rPr lang="fr-CH" sz="2000" dirty="0"/>
              <a:t> Team:</a:t>
            </a:r>
          </a:p>
          <a:p>
            <a:pPr marL="0" indent="0">
              <a:buNone/>
            </a:pPr>
            <a:r>
              <a:rPr lang="fr-CH" sz="2000" dirty="0">
                <a:hlinkClick r:id="rId6"/>
              </a:rPr>
              <a:t>https://www.who.int/health-cluster/about/work/task-teams/research-agenda.pdf?ua=1</a:t>
            </a:r>
            <a:endParaRPr lang="fr-CH" sz="2000" dirty="0"/>
          </a:p>
          <a:p>
            <a:pPr marL="0" indent="0">
              <a:buNone/>
            </a:pPr>
            <a:endParaRPr lang="fr-CH" sz="2000" dirty="0"/>
          </a:p>
          <a:p>
            <a:pPr marL="0" indent="0">
              <a:buNone/>
            </a:pPr>
            <a:endParaRPr lang="fr-CH" sz="2000" dirty="0"/>
          </a:p>
          <a:p>
            <a:pPr marL="0" indent="0">
              <a:buNone/>
            </a:pPr>
            <a:endParaRPr lang="fr-CH" sz="2000" dirty="0"/>
          </a:p>
          <a:p>
            <a:pPr marL="0" indent="0">
              <a:buNone/>
            </a:pPr>
            <a:endParaRPr lang="fr-CH" sz="2000" dirty="0"/>
          </a:p>
          <a:p>
            <a:pPr marL="0" indent="0">
              <a:buNone/>
            </a:pPr>
            <a:endParaRPr lang="fr-CH" sz="2000" dirty="0"/>
          </a:p>
          <a:p>
            <a:pPr marL="0" indent="0">
              <a:buNone/>
            </a:pPr>
            <a:endParaRPr lang="fr-CH" sz="2000" dirty="0"/>
          </a:p>
          <a:p>
            <a:endParaRPr lang="en-US" sz="2000" dirty="0"/>
          </a:p>
        </p:txBody>
      </p:sp>
      <p:pic>
        <p:nvPicPr>
          <p:cNvPr id="7" name="Content Placeholder 6">
            <a:extLst>
              <a:ext uri="{FF2B5EF4-FFF2-40B4-BE49-F238E27FC236}">
                <a16:creationId xmlns:a16="http://schemas.microsoft.com/office/drawing/2014/main" id="{31AA77A9-BBDD-4FEC-BACF-E26B4B5FDDE2}"/>
              </a:ext>
            </a:extLst>
          </p:cNvPr>
          <p:cNvPicPr>
            <a:picLocks noChangeAspect="1"/>
          </p:cNvPicPr>
          <p:nvPr/>
        </p:nvPicPr>
        <p:blipFill>
          <a:blip r:embed="rId7"/>
          <a:stretch>
            <a:fillRect/>
          </a:stretch>
        </p:blipFill>
        <p:spPr>
          <a:xfrm>
            <a:off x="8361082" y="1176254"/>
            <a:ext cx="3026664" cy="4355941"/>
          </a:xfrm>
          <a:prstGeom prst="rect">
            <a:avLst/>
          </a:prstGeom>
          <a:effectLst/>
        </p:spPr>
      </p:pic>
      <p:sp>
        <p:nvSpPr>
          <p:cNvPr id="4" name="Date Placeholder 3">
            <a:extLst>
              <a:ext uri="{FF2B5EF4-FFF2-40B4-BE49-F238E27FC236}">
                <a16:creationId xmlns:a16="http://schemas.microsoft.com/office/drawing/2014/main" id="{6BF68865-6DAB-4547-97D4-4148E392608F}"/>
              </a:ext>
            </a:extLst>
          </p:cNvPr>
          <p:cNvSpPr>
            <a:spLocks noGrp="1"/>
          </p:cNvSpPr>
          <p:nvPr>
            <p:ph type="dt" sz="half" idx="10"/>
          </p:nvPr>
        </p:nvSpPr>
        <p:spPr>
          <a:xfrm>
            <a:off x="7991856" y="6356350"/>
            <a:ext cx="266090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3A4F68D-AA84-4B18-93BD-55B0E243BCAC}" type="datetime1">
              <a:rPr kumimoji="0" lang="en-US" sz="1200" b="0" i="0" u="none" strike="noStrike" kern="1200" cap="none" spc="0" normalizeH="0" baseline="0" noProof="0">
                <a:ln>
                  <a:noFill/>
                </a:ln>
                <a:solidFill>
                  <a:srgbClr val="40404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5/20/2020</a:t>
            </a:fld>
            <a:endParaRPr kumimoji="0" lang="en-US" sz="12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D4449E5-F197-407F-9809-158DD87CA71A}"/>
              </a:ext>
            </a:extLst>
          </p:cNvPr>
          <p:cNvSpPr>
            <a:spLocks noGrp="1"/>
          </p:cNvSpPr>
          <p:nvPr>
            <p:ph type="sldNum" sz="quarter" idx="12"/>
          </p:nvPr>
        </p:nvSpPr>
        <p:spPr>
          <a:xfrm>
            <a:off x="10853928" y="6356350"/>
            <a:ext cx="685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C2AF1A8-16A2-4910-9FC6-D23F44B6A381}" type="slidenum">
              <a:rPr kumimoji="0" lang="en-US" sz="1200" b="0" i="0" u="none" strike="noStrike" kern="1200" cap="none" spc="0" normalizeH="0" baseline="0" noProof="0">
                <a:ln>
                  <a:noFill/>
                </a:ln>
                <a:solidFill>
                  <a:srgbClr val="40404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47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41" y="846161"/>
            <a:ext cx="10819263" cy="3943121"/>
          </a:xfrm>
        </p:spPr>
        <p:txBody>
          <a:bodyPr>
            <a:normAutofit fontScale="90000"/>
          </a:bodyPr>
          <a:lstStyle/>
          <a:p>
            <a:pPr algn="l"/>
            <a:r>
              <a:rPr lang="fr-FR" sz="5400" b="1" dirty="0">
                <a:solidFill>
                  <a:schemeClr val="accent4"/>
                </a:solidFill>
                <a:latin typeface="Arial" panose="020B0604020202020204" pitchFamily="34" charset="0"/>
                <a:cs typeface="Arial" panose="020B0604020202020204" pitchFamily="34" charset="0"/>
              </a:rPr>
              <a:t>Aide monétaire au bénéfice de la santé dans les contextes humanitaires: </a:t>
            </a:r>
            <a:br>
              <a:rPr lang="fr-FR" sz="5400" dirty="0">
                <a:solidFill>
                  <a:schemeClr val="accent4"/>
                </a:solidFill>
                <a:latin typeface="Arial" panose="020B0604020202020204" pitchFamily="34" charset="0"/>
                <a:cs typeface="Arial" panose="020B0604020202020204" pitchFamily="34" charset="0"/>
              </a:rPr>
            </a:br>
            <a:r>
              <a:rPr lang="fr-FR" sz="4400" dirty="0">
                <a:solidFill>
                  <a:schemeClr val="accent4"/>
                </a:solidFill>
                <a:latin typeface="Arial" panose="020B0604020202020204" pitchFamily="34" charset="0"/>
                <a:cs typeface="Arial" panose="020B0604020202020204" pitchFamily="34" charset="0"/>
              </a:rPr>
              <a:t>Besoins sanitaires, dépenses et charge associée aux couts des soins de santé pour les ménages</a:t>
            </a:r>
          </a:p>
        </p:txBody>
      </p:sp>
      <p:sp>
        <p:nvSpPr>
          <p:cNvPr id="3" name="Subtitle 2"/>
          <p:cNvSpPr>
            <a:spLocks noGrp="1"/>
          </p:cNvSpPr>
          <p:nvPr>
            <p:ph type="subTitle" idx="1"/>
          </p:nvPr>
        </p:nvSpPr>
        <p:spPr>
          <a:xfrm>
            <a:off x="-573206" y="6393005"/>
            <a:ext cx="2957015" cy="464995"/>
          </a:xfrm>
        </p:spPr>
        <p:txBody>
          <a:bodyPr/>
          <a:lstStyle/>
          <a:p>
            <a:r>
              <a:rPr lang="en-US" dirty="0">
                <a:solidFill>
                  <a:schemeClr val="bg1"/>
                </a:solidFill>
                <a:latin typeface="Arial" panose="020B0604020202020204" pitchFamily="34" charset="0"/>
                <a:cs typeface="Arial" panose="020B0604020202020204" pitchFamily="34" charset="0"/>
              </a:rPr>
              <a:t>Mai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0913" y="5561534"/>
            <a:ext cx="3332818" cy="1296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583" y="5157148"/>
            <a:ext cx="1285875" cy="1714500"/>
          </a:xfrm>
          <a:prstGeom prst="rect">
            <a:avLst/>
          </a:prstGeom>
        </p:spPr>
      </p:pic>
    </p:spTree>
    <p:extLst>
      <p:ext uri="{BB962C8B-B14F-4D97-AF65-F5344CB8AC3E}">
        <p14:creationId xmlns:p14="http://schemas.microsoft.com/office/powerpoint/2010/main" val="205333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80E7-0AA6-4163-824D-AC15C47684F1}"/>
              </a:ext>
            </a:extLst>
          </p:cNvPr>
          <p:cNvSpPr>
            <a:spLocks noGrp="1"/>
          </p:cNvSpPr>
          <p:nvPr>
            <p:ph type="title"/>
          </p:nvPr>
        </p:nvSpPr>
        <p:spPr>
          <a:xfrm>
            <a:off x="707572" y="0"/>
            <a:ext cx="10515600" cy="1325563"/>
          </a:xfrm>
        </p:spPr>
        <p:txBody>
          <a:bodyPr/>
          <a:lstStyle/>
          <a:p>
            <a:r>
              <a:rPr lang="en-GB" b="1" dirty="0">
                <a:solidFill>
                  <a:schemeClr val="accent1">
                    <a:lumMod val="60000"/>
                    <a:lumOff val="40000"/>
                  </a:schemeClr>
                </a:solidFill>
              </a:rPr>
              <a:t>TM pour un impact sur la santé</a:t>
            </a:r>
            <a:endParaRPr lang="en-US" dirty="0"/>
          </a:p>
        </p:txBody>
      </p:sp>
      <p:sp>
        <p:nvSpPr>
          <p:cNvPr id="3" name="Content Placeholder 2">
            <a:extLst>
              <a:ext uri="{FF2B5EF4-FFF2-40B4-BE49-F238E27FC236}">
                <a16:creationId xmlns:a16="http://schemas.microsoft.com/office/drawing/2014/main" id="{FCEC2198-61F2-4A42-A4CD-BCC5E835A02C}"/>
              </a:ext>
            </a:extLst>
          </p:cNvPr>
          <p:cNvSpPr>
            <a:spLocks noGrp="1"/>
          </p:cNvSpPr>
          <p:nvPr>
            <p:ph idx="1"/>
          </p:nvPr>
        </p:nvSpPr>
        <p:spPr>
          <a:xfrm>
            <a:off x="838200" y="1535794"/>
            <a:ext cx="10515601" cy="5004026"/>
          </a:xfrm>
          <a:ln w="19050">
            <a:solidFill>
              <a:schemeClr val="accent1"/>
            </a:solidFill>
          </a:ln>
        </p:spPr>
        <p:txBody>
          <a:bodyPr>
            <a:normAutofit fontScale="92500" lnSpcReduction="10000"/>
          </a:bodyPr>
          <a:lstStyle/>
          <a:p>
            <a:pPr marL="0" indent="0">
              <a:buNone/>
            </a:pPr>
            <a:r>
              <a:rPr lang="en-US" sz="3000" b="1" dirty="0">
                <a:solidFill>
                  <a:schemeClr val="accent1">
                    <a:lumMod val="75000"/>
                  </a:schemeClr>
                </a:solidFill>
              </a:rPr>
              <a:t>Ordre du jour:</a:t>
            </a:r>
          </a:p>
          <a:p>
            <a:pPr marL="457200" lvl="1" indent="0">
              <a:buNone/>
            </a:pPr>
            <a:endParaRPr lang="en-US" b="1" dirty="0"/>
          </a:p>
          <a:p>
            <a:pPr marL="457200" lvl="1" indent="0">
              <a:buNone/>
            </a:pPr>
            <a:r>
              <a:rPr lang="en-US" b="1" dirty="0"/>
              <a:t>1. Introduction</a:t>
            </a:r>
          </a:p>
          <a:p>
            <a:pPr marL="457200" lvl="1" indent="0">
              <a:buNone/>
            </a:pPr>
            <a:endParaRPr lang="en-US" dirty="0"/>
          </a:p>
          <a:p>
            <a:pPr marL="457200" lvl="1" indent="0">
              <a:buNone/>
            </a:pPr>
            <a:r>
              <a:rPr lang="en-US" b="1" dirty="0"/>
              <a:t>2. </a:t>
            </a:r>
            <a:r>
              <a:rPr lang="fr-FR" b="1" dirty="0"/>
              <a:t>Messages clés sur les transferts monétaires pour le secteur de la santé dans les crises humanitaires et les épidémies,</a:t>
            </a:r>
            <a:r>
              <a:rPr lang="fr-FR" i="1" dirty="0">
                <a:solidFill>
                  <a:schemeClr val="accent1">
                    <a:lumMod val="75000"/>
                  </a:schemeClr>
                </a:solidFill>
              </a:rPr>
              <a:t> par la Cash </a:t>
            </a:r>
            <a:r>
              <a:rPr lang="fr-FR" i="1" dirty="0" err="1">
                <a:solidFill>
                  <a:schemeClr val="accent1">
                    <a:lumMod val="75000"/>
                  </a:schemeClr>
                </a:solidFill>
              </a:rPr>
              <a:t>Task</a:t>
            </a:r>
            <a:r>
              <a:rPr lang="fr-FR" i="1" dirty="0">
                <a:solidFill>
                  <a:schemeClr val="accent1">
                    <a:lumMod val="75000"/>
                  </a:schemeClr>
                </a:solidFill>
              </a:rPr>
              <a:t> Team du Cluster Global Santé et </a:t>
            </a:r>
            <a:r>
              <a:rPr lang="fr-FR" i="1" dirty="0" err="1">
                <a:solidFill>
                  <a:schemeClr val="accent1">
                    <a:lumMod val="75000"/>
                  </a:schemeClr>
                </a:solidFill>
              </a:rPr>
              <a:t>CashCap</a:t>
            </a:r>
            <a:endParaRPr lang="en-US" i="1" dirty="0">
              <a:solidFill>
                <a:schemeClr val="accent1">
                  <a:lumMod val="75000"/>
                </a:schemeClr>
              </a:solidFill>
            </a:endParaRPr>
          </a:p>
          <a:p>
            <a:pPr marL="457200" lvl="1" indent="0">
              <a:buNone/>
            </a:pPr>
            <a:endParaRPr lang="fr-FR" b="1" dirty="0"/>
          </a:p>
          <a:p>
            <a:pPr marL="457200" lvl="1" indent="0">
              <a:buNone/>
            </a:pPr>
            <a:r>
              <a:rPr lang="fr-FR" b="1" dirty="0"/>
              <a:t>3. Transferts monétaires pour la santé dans les contextes humanitaires: besoins des ménages, dépenses et fardeau des coûts des soins de santé, </a:t>
            </a:r>
            <a:r>
              <a:rPr lang="fr-FR" i="1" dirty="0">
                <a:solidFill>
                  <a:schemeClr val="accent1">
                    <a:lumMod val="75000"/>
                  </a:schemeClr>
                </a:solidFill>
              </a:rPr>
              <a:t>par IRC</a:t>
            </a:r>
          </a:p>
          <a:p>
            <a:pPr marL="457200" lvl="1" indent="0">
              <a:buNone/>
            </a:pPr>
            <a:endParaRPr lang="fr-FR" b="1" dirty="0"/>
          </a:p>
          <a:p>
            <a:pPr marL="457200" lvl="1" indent="0">
              <a:buNone/>
            </a:pPr>
            <a:r>
              <a:rPr lang="fr-FR" b="1" dirty="0"/>
              <a:t>4. Se décider à utiliser les transferts monétaires pour la santé: processus en Équateur, </a:t>
            </a:r>
            <a:r>
              <a:rPr lang="fr-FR" i="1" dirty="0">
                <a:solidFill>
                  <a:schemeClr val="accent1">
                    <a:lumMod val="75000"/>
                  </a:schemeClr>
                </a:solidFill>
              </a:rPr>
              <a:t>par CARE</a:t>
            </a:r>
          </a:p>
          <a:p>
            <a:pPr marL="457200" lvl="1" indent="0">
              <a:buNone/>
            </a:pPr>
            <a:endParaRPr lang="fr-FR" i="1" dirty="0">
              <a:solidFill>
                <a:schemeClr val="accent1">
                  <a:lumMod val="75000"/>
                </a:schemeClr>
              </a:solidFill>
            </a:endParaRPr>
          </a:p>
          <a:p>
            <a:pPr marL="457200" lvl="1" indent="0">
              <a:buNone/>
            </a:pPr>
            <a:r>
              <a:rPr lang="en-US" b="1" dirty="0"/>
              <a:t>5. Q&amp;A</a:t>
            </a:r>
          </a:p>
          <a:p>
            <a:pPr marL="457200" lvl="1" indent="0">
              <a:buNone/>
            </a:pPr>
            <a:endParaRPr lang="en-US" sz="2800" b="1" dirty="0"/>
          </a:p>
          <a:p>
            <a:endParaRPr lang="en-US" dirty="0"/>
          </a:p>
        </p:txBody>
      </p:sp>
    </p:spTree>
    <p:extLst>
      <p:ext uri="{BB962C8B-B14F-4D97-AF65-F5344CB8AC3E}">
        <p14:creationId xmlns:p14="http://schemas.microsoft.com/office/powerpoint/2010/main" val="68125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9" y="179296"/>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Objectif de l’étude</a:t>
            </a:r>
          </a:p>
        </p:txBody>
      </p:sp>
      <p:sp>
        <p:nvSpPr>
          <p:cNvPr id="3" name="Content Placeholder 2"/>
          <p:cNvSpPr>
            <a:spLocks noGrp="1"/>
          </p:cNvSpPr>
          <p:nvPr>
            <p:ph idx="1"/>
          </p:nvPr>
        </p:nvSpPr>
        <p:spPr>
          <a:xfrm>
            <a:off x="7654682" y="4134143"/>
            <a:ext cx="4316506" cy="2532530"/>
          </a:xfrm>
        </p:spPr>
        <p:txBody>
          <a:bodyPr>
            <a:noAutofit/>
          </a:bodyPr>
          <a:lstStyle/>
          <a:p>
            <a:pPr marL="0" indent="0" algn="ctr">
              <a:buNone/>
            </a:pPr>
            <a:r>
              <a:rPr lang="fr-FR" sz="2000" dirty="0">
                <a:solidFill>
                  <a:schemeClr val="accent4"/>
                </a:solidFill>
                <a:latin typeface="Arial" panose="020B0604020202020204" pitchFamily="34" charset="0"/>
                <a:cs typeface="Arial" panose="020B0604020202020204" pitchFamily="34" charset="0"/>
              </a:rPr>
              <a:t>(3) </a:t>
            </a:r>
          </a:p>
          <a:p>
            <a:pPr marL="0" indent="0" algn="ctr">
              <a:buNone/>
            </a:pPr>
            <a:r>
              <a:rPr lang="fr-FR" sz="2000" dirty="0">
                <a:solidFill>
                  <a:schemeClr val="accent4"/>
                </a:solidFill>
                <a:latin typeface="Arial" panose="020B0604020202020204" pitchFamily="34" charset="0"/>
                <a:cs typeface="Arial" panose="020B0604020202020204" pitchFamily="34" charset="0"/>
              </a:rPr>
              <a:t>Cartographier comment </a:t>
            </a:r>
            <a:r>
              <a:rPr lang="fr-FR" sz="2000" dirty="0">
                <a:solidFill>
                  <a:schemeClr val="bg1"/>
                </a:solidFill>
                <a:latin typeface="Arial" panose="020B0604020202020204" pitchFamily="34" charset="0"/>
                <a:cs typeface="Arial" panose="020B0604020202020204" pitchFamily="34" charset="0"/>
              </a:rPr>
              <a:t>les dépenses des ménages pour leurs besoins de santé changent</a:t>
            </a:r>
            <a:r>
              <a:rPr lang="fr-FR" sz="2000" dirty="0">
                <a:solidFill>
                  <a:schemeClr val="accent4"/>
                </a:solidFill>
                <a:latin typeface="Arial" panose="020B0604020202020204" pitchFamily="34" charset="0"/>
                <a:cs typeface="Arial" panose="020B0604020202020204" pitchFamily="34" charset="0"/>
              </a:rPr>
              <a:t> avec l’introduction d’un programme d’aide monétaire humanitaire et </a:t>
            </a:r>
            <a:r>
              <a:rPr lang="fr-FR" sz="2000" dirty="0">
                <a:solidFill>
                  <a:schemeClr val="bg1"/>
                </a:solidFill>
                <a:latin typeface="Arial" panose="020B0604020202020204" pitchFamily="34" charset="0"/>
                <a:cs typeface="Arial" panose="020B0604020202020204" pitchFamily="34" charset="0"/>
              </a:rPr>
              <a:t>étudier le rôle de l’argent </a:t>
            </a:r>
            <a:r>
              <a:rPr lang="fr-FR" sz="2000" dirty="0">
                <a:solidFill>
                  <a:schemeClr val="accent4"/>
                </a:solidFill>
                <a:latin typeface="Arial" panose="020B0604020202020204" pitchFamily="34" charset="0"/>
                <a:cs typeface="Arial" panose="020B0604020202020204" pitchFamily="34" charset="0"/>
              </a:rPr>
              <a:t>dans tout changement observé </a:t>
            </a:r>
            <a:endParaRPr lang="fr-FR" sz="2000"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859049" y="1970068"/>
            <a:ext cx="1981200" cy="1918447"/>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270" y="2453041"/>
            <a:ext cx="952500" cy="952500"/>
          </a:xfrm>
          <a:prstGeom prst="rect">
            <a:avLst/>
          </a:prstGeom>
        </p:spPr>
      </p:pic>
      <p:sp>
        <p:nvSpPr>
          <p:cNvPr id="6" name="Oval 5"/>
          <p:cNvSpPr/>
          <p:nvPr/>
        </p:nvSpPr>
        <p:spPr>
          <a:xfrm>
            <a:off x="8822335" y="1966115"/>
            <a:ext cx="1981200" cy="1918447"/>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017" y="2393059"/>
            <a:ext cx="963706" cy="963706"/>
          </a:xfrm>
          <a:prstGeom prst="rect">
            <a:avLst/>
          </a:prstGeom>
        </p:spPr>
      </p:pic>
      <p:sp>
        <p:nvSpPr>
          <p:cNvPr id="9" name="Rectangle 8"/>
          <p:cNvSpPr/>
          <p:nvPr/>
        </p:nvSpPr>
        <p:spPr>
          <a:xfrm>
            <a:off x="169459" y="3980255"/>
            <a:ext cx="3316691"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Comprendre </a:t>
            </a: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comment les ménages définissent la priorité quant a leurs besoins de santé</a:t>
            </a: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et quels sont types de besoins de santé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69459" y="1385109"/>
            <a:ext cx="100455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Cette étude </a:t>
            </a:r>
            <a:r>
              <a:rPr kumimoji="0" lang="fr-FR"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descriptive</a:t>
            </a:r>
            <a:r>
              <a:rPr kumimoji="0" 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visait à…</a:t>
            </a:r>
          </a:p>
        </p:txBody>
      </p:sp>
      <p:sp>
        <p:nvSpPr>
          <p:cNvPr id="10" name="Rectangle 9"/>
          <p:cNvSpPr/>
          <p:nvPr/>
        </p:nvSpPr>
        <p:spPr>
          <a:xfrm>
            <a:off x="4169179" y="4134143"/>
            <a:ext cx="3324225"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Documenter </a:t>
            </a: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comment ces besoins sont satisfaits a l’heure actuelle</a:t>
            </a:r>
          </a:p>
        </p:txBody>
      </p:sp>
      <p:sp>
        <p:nvSpPr>
          <p:cNvPr id="11" name="Oval 10"/>
          <p:cNvSpPr/>
          <p:nvPr/>
        </p:nvSpPr>
        <p:spPr>
          <a:xfrm>
            <a:off x="4840692" y="1970068"/>
            <a:ext cx="1981200" cy="1918447"/>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659" y="2393059"/>
            <a:ext cx="1187854" cy="1187854"/>
          </a:xfrm>
          <a:prstGeom prst="rect">
            <a:avLst/>
          </a:prstGeom>
        </p:spPr>
      </p:pic>
    </p:spTree>
    <p:extLst>
      <p:ext uri="{BB962C8B-B14F-4D97-AF65-F5344CB8AC3E}">
        <p14:creationId xmlns:p14="http://schemas.microsoft.com/office/powerpoint/2010/main" val="301890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05" y="104775"/>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Programmes Monétaires</a:t>
            </a:r>
          </a:p>
        </p:txBody>
      </p:sp>
      <p:sp>
        <p:nvSpPr>
          <p:cNvPr id="3" name="Rectangle 2"/>
          <p:cNvSpPr/>
          <p:nvPr/>
        </p:nvSpPr>
        <p:spPr>
          <a:xfrm>
            <a:off x="830724" y="1290787"/>
            <a:ext cx="4548117" cy="9170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p:cNvSpPr>
            <a:spLocks noGrp="1"/>
          </p:cNvSpPr>
          <p:nvPr>
            <p:ph type="body" idx="1"/>
          </p:nvPr>
        </p:nvSpPr>
        <p:spPr>
          <a:xfrm>
            <a:off x="370278" y="1340322"/>
            <a:ext cx="5451665" cy="637974"/>
          </a:xfrm>
        </p:spPr>
        <p:txBody>
          <a:bodyPr/>
          <a:lstStyle/>
          <a:p>
            <a:pPr algn="ctr"/>
            <a:r>
              <a:rPr lang="en-US" dirty="0">
                <a:latin typeface="Arial" panose="020B0604020202020204" pitchFamily="34" charset="0"/>
                <a:cs typeface="Arial" panose="020B0604020202020204" pitchFamily="34" charset="0"/>
              </a:rPr>
              <a:t>Pakistan</a:t>
            </a:r>
          </a:p>
        </p:txBody>
      </p:sp>
      <p:sp>
        <p:nvSpPr>
          <p:cNvPr id="7" name="Content Placeholder 6"/>
          <p:cNvSpPr>
            <a:spLocks noGrp="1"/>
          </p:cNvSpPr>
          <p:nvPr>
            <p:ph sz="half" idx="2"/>
          </p:nvPr>
        </p:nvSpPr>
        <p:spPr>
          <a:xfrm>
            <a:off x="839788" y="2505075"/>
            <a:ext cx="4982155" cy="3768976"/>
          </a:xfrm>
        </p:spPr>
        <p:txBody>
          <a:bodyPr>
            <a:normAutofit fontScale="62500" lnSpcReduction="20000"/>
          </a:bodyPr>
          <a:lstStyle/>
          <a:p>
            <a:pPr marL="0" indent="0">
              <a:buNone/>
            </a:pPr>
            <a:r>
              <a:rPr lang="fr-FR" b="1" dirty="0">
                <a:solidFill>
                  <a:schemeClr val="accent4"/>
                </a:solidFill>
                <a:latin typeface="Arial" panose="020B0604020202020204" pitchFamily="34" charset="0"/>
                <a:cs typeface="Arial" panose="020B0604020202020204" pitchFamily="34" charset="0"/>
              </a:rPr>
              <a:t>Programme: </a:t>
            </a:r>
            <a:r>
              <a:rPr lang="fr-FR" dirty="0">
                <a:solidFill>
                  <a:schemeClr val="bg1"/>
                </a:solidFill>
                <a:latin typeface="Arial" panose="020B0604020202020204" pitchFamily="34" charset="0"/>
                <a:cs typeface="Arial" panose="020B0604020202020204" pitchFamily="34" charset="0"/>
              </a:rPr>
              <a:t>Cash-for-</a:t>
            </a:r>
            <a:r>
              <a:rPr lang="fr-FR" dirty="0" err="1">
                <a:solidFill>
                  <a:schemeClr val="bg1"/>
                </a:solidFill>
                <a:latin typeface="Arial" panose="020B0604020202020204" pitchFamily="34" charset="0"/>
                <a:cs typeface="Arial" panose="020B0604020202020204" pitchFamily="34" charset="0"/>
              </a:rPr>
              <a:t>Work</a:t>
            </a:r>
            <a:endParaRPr lang="fr-FR" dirty="0">
              <a:solidFill>
                <a:schemeClr val="bg1"/>
              </a:solidFill>
              <a:latin typeface="Arial" panose="020B0604020202020204" pitchFamily="34" charset="0"/>
              <a:cs typeface="Arial" panose="020B0604020202020204" pitchFamily="34" charset="0"/>
            </a:endParaRPr>
          </a:p>
          <a:p>
            <a:pPr marL="0" indent="0">
              <a:buNone/>
            </a:pPr>
            <a:r>
              <a:rPr lang="fr-FR" b="1" dirty="0">
                <a:solidFill>
                  <a:schemeClr val="accent4"/>
                </a:solidFill>
                <a:latin typeface="Arial" panose="020B0604020202020204" pitchFamily="34" charset="0"/>
                <a:cs typeface="Arial" panose="020B0604020202020204" pitchFamily="34" charset="0"/>
              </a:rPr>
              <a:t># de ménages: </a:t>
            </a:r>
            <a:r>
              <a:rPr lang="fr-FR" dirty="0">
                <a:solidFill>
                  <a:schemeClr val="bg1"/>
                </a:solidFill>
                <a:latin typeface="Arial" panose="020B0604020202020204" pitchFamily="34" charset="0"/>
                <a:cs typeface="Arial" panose="020B0604020202020204" pitchFamily="34" charset="0"/>
              </a:rPr>
              <a:t>500 (200 Peshawar, 300 Bannu)</a:t>
            </a:r>
          </a:p>
          <a:p>
            <a:pPr marL="0" indent="0">
              <a:buNone/>
            </a:pPr>
            <a:r>
              <a:rPr lang="fr-FR" b="1" dirty="0">
                <a:solidFill>
                  <a:schemeClr val="accent4"/>
                </a:solidFill>
                <a:latin typeface="Arial" panose="020B0604020202020204" pitchFamily="34" charset="0"/>
                <a:cs typeface="Arial" panose="020B0604020202020204" pitchFamily="34" charset="0"/>
              </a:rPr>
              <a:t># de transferts:</a:t>
            </a:r>
            <a:r>
              <a:rPr lang="fr-FR" dirty="0">
                <a:solidFill>
                  <a:schemeClr val="accent4">
                    <a:lumMod val="75000"/>
                  </a:schemeClr>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3</a:t>
            </a:r>
          </a:p>
          <a:p>
            <a:pPr marL="0" indent="0">
              <a:buNone/>
            </a:pPr>
            <a:r>
              <a:rPr lang="fr-FR" b="1" dirty="0">
                <a:solidFill>
                  <a:schemeClr val="accent4"/>
                </a:solidFill>
                <a:latin typeface="Arial" panose="020B0604020202020204" pitchFamily="34" charset="0"/>
                <a:cs typeface="Arial" panose="020B0604020202020204" pitchFamily="34" charset="0"/>
              </a:rPr>
              <a:t>Montant par transfert:</a:t>
            </a:r>
            <a:r>
              <a:rPr lang="fr-FR" dirty="0">
                <a:solidFill>
                  <a:schemeClr val="bg1"/>
                </a:solidFill>
                <a:latin typeface="Arial" panose="020B0604020202020204" pitchFamily="34" charset="0"/>
                <a:cs typeface="Arial" panose="020B0604020202020204" pitchFamily="34" charset="0"/>
              </a:rPr>
              <a:t> 8 000 Rs/tranche (~72$)</a:t>
            </a:r>
          </a:p>
          <a:p>
            <a:pPr marL="0" indent="0">
              <a:buNone/>
            </a:pPr>
            <a:endParaRPr lang="fr-FR" dirty="0">
              <a:solidFill>
                <a:schemeClr val="bg1"/>
              </a:solidFill>
              <a:latin typeface="Arial" panose="020B0604020202020204" pitchFamily="34" charset="0"/>
              <a:cs typeface="Arial" panose="020B0604020202020204" pitchFamily="34" charset="0"/>
            </a:endParaRPr>
          </a:p>
          <a:p>
            <a:pPr marL="0" indent="0">
              <a:buNone/>
            </a:pPr>
            <a:r>
              <a:rPr lang="fr-FR" b="1" dirty="0">
                <a:solidFill>
                  <a:schemeClr val="accent4"/>
                </a:solidFill>
                <a:latin typeface="Arial" panose="020B0604020202020204" pitchFamily="34" charset="0"/>
                <a:cs typeface="Arial" panose="020B0604020202020204" pitchFamily="34" charset="0"/>
              </a:rPr>
              <a:t>Les critères de vulnérabilité comprenaient: </a:t>
            </a:r>
          </a:p>
          <a:p>
            <a:r>
              <a:rPr lang="fr-FR" dirty="0">
                <a:solidFill>
                  <a:schemeClr val="bg1"/>
                </a:solidFill>
                <a:latin typeface="Arial" panose="020B0604020202020204" pitchFamily="34" charset="0"/>
                <a:cs typeface="Arial" panose="020B0604020202020204" pitchFamily="34" charset="0"/>
              </a:rPr>
              <a:t># de membres du ménage handicapés ou ayant une malade chronique</a:t>
            </a:r>
          </a:p>
          <a:p>
            <a:r>
              <a:rPr lang="fr-FR" dirty="0">
                <a:solidFill>
                  <a:schemeClr val="bg1"/>
                </a:solidFill>
                <a:latin typeface="Arial" panose="020B0604020202020204" pitchFamily="34" charset="0"/>
                <a:cs typeface="Arial" panose="020B0604020202020204" pitchFamily="34" charset="0"/>
              </a:rPr>
              <a:t>Revenu et propriété des actifs</a:t>
            </a:r>
          </a:p>
          <a:p>
            <a:r>
              <a:rPr lang="fr-FR" dirty="0">
                <a:solidFill>
                  <a:schemeClr val="bg1"/>
                </a:solidFill>
                <a:latin typeface="Arial" panose="020B0604020202020204" pitchFamily="34" charset="0"/>
                <a:cs typeface="Arial" panose="020B0604020202020204" pitchFamily="34" charset="0"/>
              </a:rPr>
              <a:t>Antécédents récents de réception d’une aide monétaire</a:t>
            </a:r>
          </a:p>
          <a:p>
            <a:pPr marL="0" indent="0">
              <a:buNone/>
            </a:pPr>
            <a:endParaRPr lang="fr-FR" dirty="0">
              <a:solidFill>
                <a:schemeClr val="bg1"/>
              </a:solidFill>
              <a:latin typeface="Arial" panose="020B0604020202020204" pitchFamily="34" charset="0"/>
              <a:cs typeface="Arial" panose="020B0604020202020204" pitchFamily="34" charset="0"/>
            </a:endParaRPr>
          </a:p>
          <a:p>
            <a:pPr marL="0" indent="0">
              <a:buNone/>
            </a:pPr>
            <a:endParaRPr lang="fr-FR"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6402422" y="1290786"/>
            <a:ext cx="4548117" cy="9170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3"/>
          </p:nvPr>
        </p:nvSpPr>
        <p:spPr>
          <a:xfrm>
            <a:off x="6214149" y="1332194"/>
            <a:ext cx="5195828" cy="659750"/>
          </a:xfrm>
        </p:spPr>
        <p:txBody>
          <a:bodyPr/>
          <a:lstStyle/>
          <a:p>
            <a:pPr algn="ctr"/>
            <a:r>
              <a:rPr lang="fr-FR" dirty="0">
                <a:latin typeface="Arial" panose="020B0604020202020204" pitchFamily="34" charset="0"/>
                <a:cs typeface="Arial" panose="020B0604020202020204" pitchFamily="34" charset="0"/>
              </a:rPr>
              <a:t>Cameroun</a:t>
            </a:r>
          </a:p>
        </p:txBody>
      </p:sp>
      <p:sp>
        <p:nvSpPr>
          <p:cNvPr id="9" name="Content Placeholder 8"/>
          <p:cNvSpPr>
            <a:spLocks noGrp="1"/>
          </p:cNvSpPr>
          <p:nvPr>
            <p:ph sz="quarter" idx="4"/>
          </p:nvPr>
        </p:nvSpPr>
        <p:spPr>
          <a:xfrm>
            <a:off x="6402422" y="2505075"/>
            <a:ext cx="5007555" cy="3841134"/>
          </a:xfrm>
        </p:spPr>
        <p:txBody>
          <a:bodyPr>
            <a:noAutofit/>
          </a:bodyPr>
          <a:lstStyle/>
          <a:p>
            <a:pPr marL="0" indent="0">
              <a:buNone/>
            </a:pPr>
            <a:r>
              <a:rPr lang="fr-FR" sz="1800" b="1" dirty="0">
                <a:solidFill>
                  <a:schemeClr val="accent4"/>
                </a:solidFill>
                <a:latin typeface="Arial" panose="020B0604020202020204" pitchFamily="34" charset="0"/>
                <a:cs typeface="Arial" panose="020B0604020202020204" pitchFamily="34" charset="0"/>
              </a:rPr>
              <a:t>Programme:</a:t>
            </a:r>
            <a:r>
              <a:rPr lang="fr-FR" sz="1800" dirty="0">
                <a:solidFill>
                  <a:schemeClr val="accent4"/>
                </a:solidFill>
                <a:latin typeface="Arial" panose="020B0604020202020204" pitchFamily="34" charset="0"/>
                <a:cs typeface="Arial" panose="020B0604020202020204" pitchFamily="34" charset="0"/>
              </a:rPr>
              <a:t> </a:t>
            </a:r>
            <a:r>
              <a:rPr lang="fr-FR" sz="1800" dirty="0">
                <a:solidFill>
                  <a:schemeClr val="bg1"/>
                </a:solidFill>
                <a:latin typeface="Arial" panose="020B0604020202020204" pitchFamily="34" charset="0"/>
                <a:cs typeface="Arial" panose="020B0604020202020204" pitchFamily="34" charset="0"/>
              </a:rPr>
              <a:t>aide monétaire inconditionnel </a:t>
            </a:r>
          </a:p>
          <a:p>
            <a:pPr marL="0" indent="0">
              <a:buNone/>
            </a:pPr>
            <a:r>
              <a:rPr lang="fr-FR" sz="1800" b="1" dirty="0">
                <a:solidFill>
                  <a:schemeClr val="accent4"/>
                </a:solidFill>
                <a:latin typeface="Arial" panose="020B0604020202020204" pitchFamily="34" charset="0"/>
                <a:cs typeface="Arial" panose="020B0604020202020204" pitchFamily="34" charset="0"/>
              </a:rPr>
              <a:t># de ménages:</a:t>
            </a:r>
            <a:r>
              <a:rPr lang="fr-FR" sz="1800" dirty="0">
                <a:solidFill>
                  <a:schemeClr val="accent4"/>
                </a:solidFill>
                <a:latin typeface="Arial" panose="020B0604020202020204" pitchFamily="34" charset="0"/>
                <a:cs typeface="Arial" panose="020B0604020202020204" pitchFamily="34" charset="0"/>
              </a:rPr>
              <a:t> </a:t>
            </a:r>
            <a:r>
              <a:rPr lang="fr-FR" sz="1800" dirty="0">
                <a:solidFill>
                  <a:schemeClr val="bg1"/>
                </a:solidFill>
                <a:latin typeface="Arial" panose="020B0604020202020204" pitchFamily="34" charset="0"/>
                <a:cs typeface="Arial" panose="020B0604020202020204" pitchFamily="34" charset="0"/>
              </a:rPr>
              <a:t>250</a:t>
            </a:r>
          </a:p>
          <a:p>
            <a:pPr marL="0" indent="0">
              <a:buNone/>
            </a:pPr>
            <a:r>
              <a:rPr lang="fr-FR" sz="1800" b="1" dirty="0">
                <a:solidFill>
                  <a:schemeClr val="accent4"/>
                </a:solidFill>
                <a:latin typeface="Arial" panose="020B0604020202020204" pitchFamily="34" charset="0"/>
                <a:cs typeface="Arial" panose="020B0604020202020204" pitchFamily="34" charset="0"/>
              </a:rPr>
              <a:t># de transferts:</a:t>
            </a:r>
            <a:r>
              <a:rPr lang="fr-FR" sz="1800" dirty="0">
                <a:solidFill>
                  <a:schemeClr val="accent4"/>
                </a:solidFill>
                <a:latin typeface="Arial" panose="020B0604020202020204" pitchFamily="34" charset="0"/>
                <a:cs typeface="Arial" panose="020B0604020202020204" pitchFamily="34" charset="0"/>
              </a:rPr>
              <a:t> </a:t>
            </a:r>
            <a:r>
              <a:rPr lang="fr-FR" sz="1800" dirty="0">
                <a:solidFill>
                  <a:schemeClr val="bg1"/>
                </a:solidFill>
                <a:latin typeface="Arial" panose="020B0604020202020204" pitchFamily="34" charset="0"/>
                <a:cs typeface="Arial" panose="020B0604020202020204" pitchFamily="34" charset="0"/>
              </a:rPr>
              <a:t>6</a:t>
            </a:r>
          </a:p>
          <a:p>
            <a:pPr marL="0" indent="0">
              <a:buNone/>
            </a:pPr>
            <a:r>
              <a:rPr lang="fr-FR" sz="1800" b="1" dirty="0">
                <a:solidFill>
                  <a:schemeClr val="accent4"/>
                </a:solidFill>
                <a:latin typeface="Arial" panose="020B0604020202020204" pitchFamily="34" charset="0"/>
                <a:cs typeface="Arial" panose="020B0604020202020204" pitchFamily="34" charset="0"/>
              </a:rPr>
              <a:t>Montant par transfert:</a:t>
            </a:r>
            <a:r>
              <a:rPr lang="fr-FR" sz="1800" dirty="0">
                <a:solidFill>
                  <a:schemeClr val="accent4"/>
                </a:solidFill>
                <a:latin typeface="Arial" panose="020B0604020202020204" pitchFamily="34" charset="0"/>
                <a:cs typeface="Arial" panose="020B0604020202020204" pitchFamily="34" charset="0"/>
              </a:rPr>
              <a:t> </a:t>
            </a:r>
            <a:r>
              <a:rPr lang="fr-FR" sz="1800" dirty="0">
                <a:solidFill>
                  <a:schemeClr val="bg1"/>
                </a:solidFill>
                <a:latin typeface="Arial" panose="020B0604020202020204" pitchFamily="34" charset="0"/>
                <a:cs typeface="Arial" panose="020B0604020202020204" pitchFamily="34" charset="0"/>
              </a:rPr>
              <a:t>39 900 XAF/tranche (~70$s)</a:t>
            </a:r>
          </a:p>
          <a:p>
            <a:pPr marL="0" indent="0">
              <a:buNone/>
            </a:pPr>
            <a:endParaRPr lang="fr-FR" sz="1800" b="1" dirty="0">
              <a:solidFill>
                <a:schemeClr val="accent4"/>
              </a:solidFill>
              <a:latin typeface="Arial" panose="020B0604020202020204" pitchFamily="34" charset="0"/>
              <a:cs typeface="Arial" panose="020B0604020202020204" pitchFamily="34" charset="0"/>
            </a:endParaRPr>
          </a:p>
          <a:p>
            <a:pPr marL="0" indent="0">
              <a:buNone/>
            </a:pPr>
            <a:r>
              <a:rPr lang="fr-FR" sz="1800" b="1" dirty="0">
                <a:solidFill>
                  <a:schemeClr val="accent4"/>
                </a:solidFill>
                <a:latin typeface="Arial" panose="020B0604020202020204" pitchFamily="34" charset="0"/>
                <a:cs typeface="Arial" panose="020B0604020202020204" pitchFamily="34" charset="0"/>
              </a:rPr>
              <a:t>Les critères de vulnérabilité comprenaient:</a:t>
            </a:r>
          </a:p>
          <a:p>
            <a:r>
              <a:rPr lang="fr-FR" sz="1800" dirty="0">
                <a:solidFill>
                  <a:schemeClr val="bg1"/>
                </a:solidFill>
                <a:latin typeface="Arial" panose="020B0604020202020204" pitchFamily="34" charset="0"/>
                <a:cs typeface="Arial" panose="020B0604020202020204" pitchFamily="34" charset="0"/>
              </a:rPr>
              <a:t>Les critères ont finalisés en collaboration avec les représentants de la communauté</a:t>
            </a:r>
          </a:p>
          <a:p>
            <a:r>
              <a:rPr lang="fr-FR" sz="1800" dirty="0">
                <a:solidFill>
                  <a:schemeClr val="bg1"/>
                </a:solidFill>
                <a:latin typeface="Arial" panose="020B0604020202020204" pitchFamily="34" charset="0"/>
                <a:cs typeface="Arial" panose="020B0604020202020204" pitchFamily="34" charset="0"/>
              </a:rPr>
              <a:t>Une approche communautaire et une activité de collecte de données au porte-à-porte</a:t>
            </a:r>
          </a:p>
          <a:p>
            <a:endParaRPr lang="fr-FR"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85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3" y="0"/>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Conception de Recherche	</a:t>
            </a:r>
          </a:p>
        </p:txBody>
      </p:sp>
      <p:sp>
        <p:nvSpPr>
          <p:cNvPr id="3" name="Content Placeholder 2"/>
          <p:cNvSpPr>
            <a:spLocks noGrp="1"/>
          </p:cNvSpPr>
          <p:nvPr>
            <p:ph idx="1"/>
          </p:nvPr>
        </p:nvSpPr>
        <p:spPr>
          <a:xfrm>
            <a:off x="838199" y="1064526"/>
            <a:ext cx="10922251" cy="5568286"/>
          </a:xfrm>
        </p:spPr>
        <p:txBody>
          <a:bodyPr>
            <a:normAutofit/>
          </a:bodyPr>
          <a:lstStyle/>
          <a:p>
            <a:r>
              <a:rPr lang="fr-FR" sz="3200" dirty="0">
                <a:solidFill>
                  <a:schemeClr val="accent4"/>
                </a:solidFill>
                <a:latin typeface="Arial" panose="020B0604020202020204" pitchFamily="34" charset="0"/>
                <a:cs typeface="Arial" panose="020B0604020202020204" pitchFamily="34" charset="0"/>
              </a:rPr>
              <a:t>Etude de méthode mixte</a:t>
            </a:r>
          </a:p>
          <a:p>
            <a:pPr lvl="1"/>
            <a:r>
              <a:rPr lang="fr-FR" sz="2800" dirty="0">
                <a:solidFill>
                  <a:schemeClr val="accent4"/>
                </a:solidFill>
                <a:latin typeface="Arial" panose="020B0604020202020204" pitchFamily="34" charset="0"/>
                <a:cs typeface="Arial" panose="020B0604020202020204" pitchFamily="34" charset="0"/>
              </a:rPr>
              <a:t>Cote de l’offre: </a:t>
            </a:r>
            <a:r>
              <a:rPr lang="fr-FR" sz="2800" dirty="0">
                <a:solidFill>
                  <a:schemeClr val="bg1"/>
                </a:solidFill>
                <a:latin typeface="Arial" panose="020B0604020202020204" pitchFamily="34" charset="0"/>
                <a:cs typeface="Arial" panose="020B0604020202020204" pitchFamily="34" charset="0"/>
              </a:rPr>
              <a:t>évaluations des établissements de sante</a:t>
            </a:r>
          </a:p>
          <a:p>
            <a:pPr lvl="2"/>
            <a:r>
              <a:rPr lang="fr-FR" sz="2400" dirty="0">
                <a:solidFill>
                  <a:schemeClr val="bg1"/>
                </a:solidFill>
                <a:latin typeface="Arial" panose="020B0604020202020204" pitchFamily="34" charset="0"/>
                <a:cs typeface="Arial" panose="020B0604020202020204" pitchFamily="34" charset="0"/>
              </a:rPr>
              <a:t>Les établissements dans un rayon de 25 km des zones d’intervention</a:t>
            </a:r>
          </a:p>
          <a:p>
            <a:pPr lvl="1"/>
            <a:r>
              <a:rPr lang="fr-FR" sz="2800" dirty="0">
                <a:solidFill>
                  <a:schemeClr val="accent4"/>
                </a:solidFill>
                <a:latin typeface="Arial" panose="020B0604020202020204" pitchFamily="34" charset="0"/>
                <a:cs typeface="Arial" panose="020B0604020202020204" pitchFamily="34" charset="0"/>
              </a:rPr>
              <a:t>Enquêtes auprès des ménages</a:t>
            </a:r>
          </a:p>
          <a:p>
            <a:pPr lvl="2"/>
            <a:r>
              <a:rPr lang="fr-FR" sz="2400" dirty="0">
                <a:solidFill>
                  <a:schemeClr val="bg1"/>
                </a:solidFill>
                <a:latin typeface="Arial" panose="020B0604020202020204" pitchFamily="34" charset="0"/>
                <a:cs typeface="Arial" panose="020B0604020202020204" pitchFamily="34" charset="0"/>
              </a:rPr>
              <a:t>Menées de façon très régulière (bimensuelles)</a:t>
            </a:r>
          </a:p>
          <a:p>
            <a:pPr lvl="1"/>
            <a:r>
              <a:rPr lang="fr-FR" sz="2800" dirty="0">
                <a:solidFill>
                  <a:schemeClr val="accent4"/>
                </a:solidFill>
                <a:latin typeface="Arial" panose="020B0604020202020204" pitchFamily="34" charset="0"/>
                <a:cs typeface="Arial" panose="020B0604020202020204" pitchFamily="34" charset="0"/>
              </a:rPr>
              <a:t>Entretiens semi-structures</a:t>
            </a:r>
          </a:p>
          <a:p>
            <a:r>
              <a:rPr lang="fr-FR" sz="3200" dirty="0">
                <a:solidFill>
                  <a:schemeClr val="accent4"/>
                </a:solidFill>
                <a:latin typeface="Arial" panose="020B0604020202020204" pitchFamily="34" charset="0"/>
                <a:cs typeface="Arial" panose="020B0604020202020204" pitchFamily="34" charset="0"/>
              </a:rPr>
              <a:t>Période rétrospective:</a:t>
            </a:r>
            <a:r>
              <a:rPr lang="fr-FR" sz="3200" dirty="0">
                <a:solidFill>
                  <a:schemeClr val="bg1"/>
                </a:solidFill>
                <a:latin typeface="Arial" panose="020B0604020202020204" pitchFamily="34" charset="0"/>
                <a:cs typeface="Arial" panose="020B0604020202020204" pitchFamily="34" charset="0"/>
              </a:rPr>
              <a:t> 2 semaines</a:t>
            </a:r>
          </a:p>
          <a:p>
            <a:r>
              <a:rPr lang="fr-FR" sz="3200" dirty="0">
                <a:solidFill>
                  <a:schemeClr val="bg1"/>
                </a:solidFill>
                <a:latin typeface="Arial" panose="020B0604020202020204" pitchFamily="34" charset="0"/>
                <a:cs typeface="Arial" panose="020B0604020202020204" pitchFamily="34" charset="0"/>
              </a:rPr>
              <a:t>Cette étude n’était pas destinée à mesurer l’impact</a:t>
            </a:r>
            <a:r>
              <a:rPr lang="fr-FR" sz="3200" dirty="0">
                <a:solidFill>
                  <a:schemeClr val="accent4"/>
                </a:solidFill>
                <a:latin typeface="Arial" panose="020B0604020202020204" pitchFamily="34" charset="0"/>
                <a:cs typeface="Arial" panose="020B0604020202020204" pitchFamily="34" charset="0"/>
              </a:rPr>
              <a:t>, mais plutôt à décrire les types de dépenses de sante auxquels sont confrontées les personnes vulnérables et comment l’argent est utilisé pour répondre à ces besoins</a:t>
            </a:r>
          </a:p>
          <a:p>
            <a:pPr lvl="1"/>
            <a:endParaRPr lang="fr-FR"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5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08" y="-33581"/>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Contexte et Echantillon</a:t>
            </a:r>
          </a:p>
        </p:txBody>
      </p:sp>
      <p:sp>
        <p:nvSpPr>
          <p:cNvPr id="5" name="Content Placeholder 4"/>
          <p:cNvSpPr>
            <a:spLocks noGrp="1"/>
          </p:cNvSpPr>
          <p:nvPr>
            <p:ph sz="half" idx="2"/>
          </p:nvPr>
        </p:nvSpPr>
        <p:spPr>
          <a:xfrm>
            <a:off x="295554" y="4822027"/>
            <a:ext cx="5797427" cy="1742546"/>
          </a:xfrm>
        </p:spPr>
        <p:txBody>
          <a:bodyPr>
            <a:noAutofit/>
          </a:bodyPr>
          <a:lstStyle/>
          <a:p>
            <a:r>
              <a:rPr lang="fr-FR" sz="1800" dirty="0">
                <a:solidFill>
                  <a:schemeClr val="accent4"/>
                </a:solidFill>
                <a:latin typeface="Arial" panose="020B0604020202020204" pitchFamily="34" charset="0"/>
                <a:cs typeface="Arial" panose="020B0604020202020204" pitchFamily="34" charset="0"/>
              </a:rPr>
              <a:t>11 cycles de collecte de données (mars à août)</a:t>
            </a:r>
          </a:p>
          <a:p>
            <a:r>
              <a:rPr lang="fr-FR" sz="1800" dirty="0">
                <a:solidFill>
                  <a:schemeClr val="accent4"/>
                </a:solidFill>
                <a:latin typeface="Arial" panose="020B0604020202020204" pitchFamily="34" charset="0"/>
                <a:cs typeface="Arial" panose="020B0604020202020204" pitchFamily="34" charset="0"/>
              </a:rPr>
              <a:t>Deux districts: </a:t>
            </a:r>
            <a:r>
              <a:rPr lang="fr-FR" sz="1800" dirty="0">
                <a:solidFill>
                  <a:schemeClr val="bg1"/>
                </a:solidFill>
                <a:latin typeface="Arial" panose="020B0604020202020204" pitchFamily="34" charset="0"/>
                <a:cs typeface="Arial" panose="020B0604020202020204" pitchFamily="34" charset="0"/>
              </a:rPr>
              <a:t>Peshawar (urbain), Bannu (périurbain)</a:t>
            </a:r>
          </a:p>
          <a:p>
            <a:r>
              <a:rPr lang="fr-FR" sz="1800" dirty="0">
                <a:solidFill>
                  <a:schemeClr val="accent4"/>
                </a:solidFill>
                <a:latin typeface="Arial" panose="020B0604020202020204" pitchFamily="34" charset="0"/>
                <a:cs typeface="Arial" panose="020B0604020202020204" pitchFamily="34" charset="0"/>
              </a:rPr>
              <a:t>Peshawar: </a:t>
            </a:r>
            <a:r>
              <a:rPr lang="fr-FR" sz="1800" dirty="0">
                <a:solidFill>
                  <a:schemeClr val="bg1"/>
                </a:solidFill>
                <a:latin typeface="Arial" panose="020B0604020202020204" pitchFamily="34" charset="0"/>
                <a:cs typeface="Arial" panose="020B0604020202020204" pitchFamily="34" charset="0"/>
              </a:rPr>
              <a:t>97 ménages (723 individus)</a:t>
            </a:r>
          </a:p>
          <a:p>
            <a:r>
              <a:rPr lang="fr-FR" sz="1800" dirty="0">
                <a:solidFill>
                  <a:schemeClr val="accent4"/>
                </a:solidFill>
                <a:latin typeface="Arial" panose="020B0604020202020204" pitchFamily="34" charset="0"/>
                <a:cs typeface="Arial" panose="020B0604020202020204" pitchFamily="34" charset="0"/>
              </a:rPr>
              <a:t>Bannu: </a:t>
            </a:r>
            <a:r>
              <a:rPr lang="fr-FR" sz="1800" dirty="0">
                <a:solidFill>
                  <a:schemeClr val="bg1"/>
                </a:solidFill>
                <a:latin typeface="Arial" panose="020B0604020202020204" pitchFamily="34" charset="0"/>
                <a:cs typeface="Arial" panose="020B0604020202020204" pitchFamily="34" charset="0"/>
              </a:rPr>
              <a:t>100 ménages (649 individus)</a:t>
            </a:r>
          </a:p>
          <a:p>
            <a:pPr marL="0" indent="0">
              <a:buNone/>
            </a:pPr>
            <a:endParaRPr lang="fr-FR" sz="1800" dirty="0">
              <a:solidFill>
                <a:schemeClr val="bg1"/>
              </a:solidFill>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6462901" y="4822027"/>
            <a:ext cx="5492537" cy="1206313"/>
          </a:xfrm>
        </p:spPr>
        <p:txBody>
          <a:bodyPr>
            <a:noAutofit/>
          </a:bodyPr>
          <a:lstStyle/>
          <a:p>
            <a:r>
              <a:rPr lang="fr-FR" sz="1800" dirty="0">
                <a:solidFill>
                  <a:schemeClr val="accent4"/>
                </a:solidFill>
                <a:latin typeface="Arial" panose="020B0604020202020204" pitchFamily="34" charset="0"/>
                <a:cs typeface="Arial" panose="020B0604020202020204" pitchFamily="34" charset="0"/>
              </a:rPr>
              <a:t>9 cycles de collecte de données (janvier à juin)</a:t>
            </a:r>
          </a:p>
          <a:p>
            <a:r>
              <a:rPr lang="fr-FR" sz="1800" dirty="0">
                <a:solidFill>
                  <a:schemeClr val="accent4"/>
                </a:solidFill>
                <a:latin typeface="Arial" panose="020B0604020202020204" pitchFamily="34" charset="0"/>
                <a:cs typeface="Arial" panose="020B0604020202020204" pitchFamily="34" charset="0"/>
              </a:rPr>
              <a:t>Un district: </a:t>
            </a:r>
            <a:r>
              <a:rPr lang="fr-FR" sz="1800" dirty="0">
                <a:solidFill>
                  <a:schemeClr val="bg1"/>
                </a:solidFill>
                <a:latin typeface="Arial" panose="020B0604020202020204" pitchFamily="34" charset="0"/>
                <a:cs typeface="Arial" panose="020B0604020202020204" pitchFamily="34" charset="0"/>
              </a:rPr>
              <a:t>Logone-et-Chari a Makaray (rural)</a:t>
            </a:r>
          </a:p>
          <a:p>
            <a:r>
              <a:rPr lang="fr-FR" sz="1800" dirty="0">
                <a:solidFill>
                  <a:schemeClr val="accent4"/>
                </a:solidFill>
                <a:latin typeface="Arial" panose="020B0604020202020204" pitchFamily="34" charset="0"/>
                <a:cs typeface="Arial" panose="020B0604020202020204" pitchFamily="34" charset="0"/>
              </a:rPr>
              <a:t>Logone-et-Chari:</a:t>
            </a:r>
            <a:r>
              <a:rPr lang="fr-FR" sz="1800" dirty="0">
                <a:solidFill>
                  <a:schemeClr val="bg1"/>
                </a:solidFill>
                <a:latin typeface="Arial" panose="020B0604020202020204" pitchFamily="34" charset="0"/>
                <a:cs typeface="Arial" panose="020B0604020202020204" pitchFamily="34" charset="0"/>
              </a:rPr>
              <a:t>128 ménages (927 individus)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08" y="1078973"/>
            <a:ext cx="5664219" cy="35442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901" y="1078973"/>
            <a:ext cx="4981932" cy="35403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08" y="1097080"/>
            <a:ext cx="5664219" cy="3544277"/>
          </a:xfrm>
          <a:prstGeom prst="rect">
            <a:avLst/>
          </a:prstGeom>
        </p:spPr>
      </p:pic>
    </p:spTree>
    <p:extLst>
      <p:ext uri="{BB962C8B-B14F-4D97-AF65-F5344CB8AC3E}">
        <p14:creationId xmlns:p14="http://schemas.microsoft.com/office/powerpoint/2010/main" val="198093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0" y="2384994"/>
            <a:ext cx="12192000" cy="13255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0" y="2384994"/>
            <a:ext cx="12192000" cy="1325563"/>
          </a:xfrm>
        </p:spPr>
        <p:txBody>
          <a:bodyPr>
            <a:normAutofit/>
          </a:bodyPr>
          <a:lstStyle/>
          <a:p>
            <a:pPr algn="ctr"/>
            <a:r>
              <a:rPr lang="fr-FR" b="1" dirty="0">
                <a:solidFill>
                  <a:schemeClr val="bg1"/>
                </a:solidFill>
                <a:latin typeface="Arial" panose="020B0604020202020204" pitchFamily="34" charset="0"/>
                <a:cs typeface="Arial" panose="020B0604020202020204" pitchFamily="34" charset="0"/>
              </a:rPr>
              <a:t>Profil Economique et Dépenses des Ménages</a:t>
            </a:r>
          </a:p>
        </p:txBody>
      </p:sp>
    </p:spTree>
    <p:extLst>
      <p:ext uri="{BB962C8B-B14F-4D97-AF65-F5344CB8AC3E}">
        <p14:creationId xmlns:p14="http://schemas.microsoft.com/office/powerpoint/2010/main" val="312602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22238"/>
            <a:ext cx="6719888" cy="1120776"/>
          </a:xfrm>
        </p:spPr>
        <p:txBody>
          <a:bodyPr/>
          <a:lstStyle/>
          <a:p>
            <a:r>
              <a:rPr lang="fr-FR" b="1" dirty="0">
                <a:solidFill>
                  <a:schemeClr val="bg1"/>
                </a:solidFill>
                <a:latin typeface="Arial" panose="020B0604020202020204" pitchFamily="34" charset="0"/>
                <a:cs typeface="Arial" panose="020B0604020202020204" pitchFamily="34" charset="0"/>
              </a:rPr>
              <a:t>Revenu</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18553" y="-28138"/>
            <a:ext cx="5191596" cy="6886137"/>
          </a:xfrm>
        </p:spPr>
      </p:pic>
      <p:graphicFrame>
        <p:nvGraphicFramePr>
          <p:cNvPr id="7" name="Table 6"/>
          <p:cNvGraphicFramePr>
            <a:graphicFrameLocks noGrp="1"/>
          </p:cNvGraphicFramePr>
          <p:nvPr/>
        </p:nvGraphicFramePr>
        <p:xfrm>
          <a:off x="236537" y="1243014"/>
          <a:ext cx="6494465" cy="1614486"/>
        </p:xfrm>
        <a:graphic>
          <a:graphicData uri="http://schemas.openxmlformats.org/drawingml/2006/table">
            <a:tbl>
              <a:tblPr firstRow="1" bandRow="1">
                <a:tableStyleId>{00A15C55-8517-42AA-B614-E9B94910E393}</a:tableStyleId>
              </a:tblPr>
              <a:tblGrid>
                <a:gridCol w="2106613">
                  <a:extLst>
                    <a:ext uri="{9D8B030D-6E8A-4147-A177-3AD203B41FA5}">
                      <a16:colId xmlns:a16="http://schemas.microsoft.com/office/drawing/2014/main" val="20000"/>
                    </a:ext>
                  </a:extLst>
                </a:gridCol>
                <a:gridCol w="2149571">
                  <a:extLst>
                    <a:ext uri="{9D8B030D-6E8A-4147-A177-3AD203B41FA5}">
                      <a16:colId xmlns:a16="http://schemas.microsoft.com/office/drawing/2014/main" val="20001"/>
                    </a:ext>
                  </a:extLst>
                </a:gridCol>
                <a:gridCol w="2238281">
                  <a:extLst>
                    <a:ext uri="{9D8B030D-6E8A-4147-A177-3AD203B41FA5}">
                      <a16:colId xmlns:a16="http://schemas.microsoft.com/office/drawing/2014/main" val="20002"/>
                    </a:ext>
                  </a:extLst>
                </a:gridCol>
              </a:tblGrid>
              <a:tr h="404455">
                <a:tc>
                  <a:txBody>
                    <a:bodyPr/>
                    <a:lstStyle/>
                    <a:p>
                      <a:pPr algn="ctr"/>
                      <a:endParaRPr lang="fr-FR" noProof="0"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fr-FR" noProof="0" dirty="0">
                          <a:solidFill>
                            <a:schemeClr val="tx1"/>
                          </a:solidFill>
                          <a:latin typeface="Arial" panose="020B0604020202020204" pitchFamily="34" charset="0"/>
                          <a:cs typeface="Arial" panose="020B0604020202020204" pitchFamily="34" charset="0"/>
                        </a:rPr>
                        <a:t>Ecart de revenu moyen</a:t>
                      </a:r>
                    </a:p>
                  </a:txBody>
                  <a:tcPr/>
                </a:tc>
                <a:tc h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5567">
                <a:tc>
                  <a:txBody>
                    <a:bodyPr/>
                    <a:lstStyle/>
                    <a:p>
                      <a:pPr algn="l"/>
                      <a:r>
                        <a:rPr lang="fr-FR" b="1" noProof="0" dirty="0">
                          <a:solidFill>
                            <a:schemeClr val="tx1"/>
                          </a:solidFill>
                          <a:latin typeface="Arial" panose="020B0604020202020204" pitchFamily="34" charset="0"/>
                          <a:cs typeface="Arial" panose="020B0604020202020204" pitchFamily="34" charset="0"/>
                        </a:rPr>
                        <a:t>Peshawar</a:t>
                      </a:r>
                    </a:p>
                  </a:txBody>
                  <a:tcPr>
                    <a:solidFill>
                      <a:schemeClr val="accent4"/>
                    </a:solidFill>
                  </a:tcPr>
                </a:tc>
                <a:tc>
                  <a:txBody>
                    <a:bodyPr/>
                    <a:lstStyle/>
                    <a:p>
                      <a:pPr algn="ctr"/>
                      <a:r>
                        <a:rPr lang="fr-FR" noProof="0" dirty="0">
                          <a:solidFill>
                            <a:schemeClr val="tx1"/>
                          </a:solidFill>
                          <a:latin typeface="Arial" panose="020B0604020202020204" pitchFamily="34" charset="0"/>
                          <a:cs typeface="Arial" panose="020B0604020202020204" pitchFamily="34" charset="0"/>
                        </a:rPr>
                        <a:t>26,32</a:t>
                      </a:r>
                      <a:r>
                        <a:rPr lang="fr-FR" baseline="0" noProof="0" dirty="0">
                          <a:solidFill>
                            <a:schemeClr val="tx1"/>
                          </a:solidFill>
                          <a:latin typeface="Arial" panose="020B0604020202020204" pitchFamily="34" charset="0"/>
                          <a:cs typeface="Arial" panose="020B0604020202020204" pitchFamily="34" charset="0"/>
                        </a:rPr>
                        <a:t> à </a:t>
                      </a:r>
                      <a:r>
                        <a:rPr lang="fr-FR" noProof="0" dirty="0">
                          <a:solidFill>
                            <a:schemeClr val="tx1"/>
                          </a:solidFill>
                          <a:latin typeface="Arial" panose="020B0604020202020204" pitchFamily="34" charset="0"/>
                          <a:cs typeface="Arial" panose="020B0604020202020204" pitchFamily="34" charset="0"/>
                        </a:rPr>
                        <a:t>49,03 $</a:t>
                      </a:r>
                    </a:p>
                  </a:txBody>
                  <a:tcPr/>
                </a:tc>
                <a:tc>
                  <a:txBody>
                    <a:bodyPr/>
                    <a:lstStyle/>
                    <a:p>
                      <a:pPr algn="ctr"/>
                      <a:r>
                        <a:rPr lang="fr-FR" noProof="0" dirty="0">
                          <a:solidFill>
                            <a:schemeClr val="tx1"/>
                          </a:solidFill>
                          <a:latin typeface="Arial" panose="020B0604020202020204" pitchFamily="34" charset="0"/>
                          <a:cs typeface="Arial" panose="020B0604020202020204" pitchFamily="34" charset="0"/>
                        </a:rPr>
                        <a:t>3 113</a:t>
                      </a:r>
                      <a:r>
                        <a:rPr lang="fr-FR" baseline="0" noProof="0" dirty="0">
                          <a:solidFill>
                            <a:schemeClr val="tx1"/>
                          </a:solidFill>
                          <a:latin typeface="Arial" panose="020B0604020202020204" pitchFamily="34" charset="0"/>
                          <a:cs typeface="Arial" panose="020B0604020202020204" pitchFamily="34" charset="0"/>
                        </a:rPr>
                        <a:t> à </a:t>
                      </a:r>
                      <a:r>
                        <a:rPr lang="fr-FR" noProof="0" dirty="0">
                          <a:solidFill>
                            <a:schemeClr val="tx1"/>
                          </a:solidFill>
                          <a:latin typeface="Arial" panose="020B0604020202020204" pitchFamily="34" charset="0"/>
                          <a:cs typeface="Arial" panose="020B0604020202020204" pitchFamily="34" charset="0"/>
                        </a:rPr>
                        <a:t>5</a:t>
                      </a:r>
                      <a:r>
                        <a:rPr lang="fr-FR" baseline="0" noProof="0" dirty="0">
                          <a:solidFill>
                            <a:schemeClr val="tx1"/>
                          </a:solidFill>
                          <a:latin typeface="Arial" panose="020B0604020202020204" pitchFamily="34" charset="0"/>
                          <a:cs typeface="Arial" panose="020B0604020202020204" pitchFamily="34" charset="0"/>
                        </a:rPr>
                        <a:t> </a:t>
                      </a:r>
                      <a:r>
                        <a:rPr lang="fr-FR" noProof="0" dirty="0">
                          <a:solidFill>
                            <a:schemeClr val="tx1"/>
                          </a:solidFill>
                          <a:latin typeface="Arial" panose="020B0604020202020204" pitchFamily="34" charset="0"/>
                          <a:cs typeface="Arial" panose="020B0604020202020204" pitchFamily="34" charset="0"/>
                        </a:rPr>
                        <a:t>800 Rs</a:t>
                      </a:r>
                    </a:p>
                  </a:txBody>
                  <a:tcPr/>
                </a:tc>
                <a:extLst>
                  <a:ext uri="{0D108BD9-81ED-4DB2-BD59-A6C34878D82A}">
                    <a16:rowId xmlns:a16="http://schemas.microsoft.com/office/drawing/2014/main" val="10001"/>
                  </a:ext>
                </a:extLst>
              </a:tr>
              <a:tr h="369789">
                <a:tc>
                  <a:txBody>
                    <a:bodyPr/>
                    <a:lstStyle/>
                    <a:p>
                      <a:pPr algn="l"/>
                      <a:r>
                        <a:rPr lang="fr-FR" b="1" noProof="0" dirty="0">
                          <a:solidFill>
                            <a:schemeClr val="tx1"/>
                          </a:solidFill>
                          <a:latin typeface="Arial" panose="020B0604020202020204" pitchFamily="34" charset="0"/>
                          <a:cs typeface="Arial" panose="020B0604020202020204" pitchFamily="34" charset="0"/>
                        </a:rPr>
                        <a:t>Bannu</a:t>
                      </a:r>
                    </a:p>
                  </a:txBody>
                  <a:tcPr>
                    <a:solidFill>
                      <a:schemeClr val="accent4"/>
                    </a:solidFill>
                  </a:tcPr>
                </a:tc>
                <a:tc>
                  <a:txBody>
                    <a:bodyPr/>
                    <a:lstStyle/>
                    <a:p>
                      <a:pPr algn="ctr"/>
                      <a:r>
                        <a:rPr lang="fr-FR" noProof="0" dirty="0">
                          <a:solidFill>
                            <a:schemeClr val="tx1"/>
                          </a:solidFill>
                          <a:latin typeface="Arial" panose="020B0604020202020204" pitchFamily="34" charset="0"/>
                          <a:cs typeface="Arial" panose="020B0604020202020204" pitchFamily="34" charset="0"/>
                        </a:rPr>
                        <a:t>20,29 à</a:t>
                      </a:r>
                      <a:r>
                        <a:rPr lang="fr-FR" baseline="0" noProof="0" dirty="0">
                          <a:solidFill>
                            <a:schemeClr val="tx1"/>
                          </a:solidFill>
                          <a:latin typeface="Arial" panose="020B0604020202020204" pitchFamily="34" charset="0"/>
                          <a:cs typeface="Arial" panose="020B0604020202020204" pitchFamily="34" charset="0"/>
                        </a:rPr>
                        <a:t> </a:t>
                      </a:r>
                      <a:r>
                        <a:rPr lang="fr-FR" noProof="0" dirty="0">
                          <a:solidFill>
                            <a:schemeClr val="tx1"/>
                          </a:solidFill>
                          <a:latin typeface="Arial" panose="020B0604020202020204" pitchFamily="34" charset="0"/>
                          <a:cs typeface="Arial" panose="020B0604020202020204" pitchFamily="34" charset="0"/>
                        </a:rPr>
                        <a:t>33,82 $</a:t>
                      </a:r>
                    </a:p>
                  </a:txBody>
                  <a:tcPr/>
                </a:tc>
                <a:tc>
                  <a:txBody>
                    <a:bodyPr/>
                    <a:lstStyle/>
                    <a:p>
                      <a:pPr algn="ctr"/>
                      <a:r>
                        <a:rPr lang="fr-FR" noProof="0" dirty="0">
                          <a:solidFill>
                            <a:schemeClr val="tx1"/>
                          </a:solidFill>
                          <a:latin typeface="Arial" panose="020B0604020202020204" pitchFamily="34" charset="0"/>
                          <a:cs typeface="Arial" panose="020B0604020202020204" pitchFamily="34" charset="0"/>
                        </a:rPr>
                        <a:t>2 400</a:t>
                      </a:r>
                      <a:r>
                        <a:rPr lang="fr-FR" baseline="0" noProof="0" dirty="0">
                          <a:solidFill>
                            <a:schemeClr val="tx1"/>
                          </a:solidFill>
                          <a:latin typeface="Arial" panose="020B0604020202020204" pitchFamily="34" charset="0"/>
                          <a:cs typeface="Arial" panose="020B0604020202020204" pitchFamily="34" charset="0"/>
                        </a:rPr>
                        <a:t> à </a:t>
                      </a:r>
                      <a:r>
                        <a:rPr lang="fr-FR" noProof="0" dirty="0">
                          <a:solidFill>
                            <a:schemeClr val="tx1"/>
                          </a:solidFill>
                          <a:latin typeface="Arial" panose="020B0604020202020204" pitchFamily="34" charset="0"/>
                          <a:cs typeface="Arial" panose="020B0604020202020204" pitchFamily="34" charset="0"/>
                        </a:rPr>
                        <a:t>4</a:t>
                      </a:r>
                      <a:r>
                        <a:rPr lang="fr-FR" baseline="0" noProof="0" dirty="0">
                          <a:solidFill>
                            <a:schemeClr val="tx1"/>
                          </a:solidFill>
                          <a:latin typeface="Arial" panose="020B0604020202020204" pitchFamily="34" charset="0"/>
                          <a:cs typeface="Arial" panose="020B0604020202020204" pitchFamily="34" charset="0"/>
                        </a:rPr>
                        <a:t> </a:t>
                      </a:r>
                      <a:r>
                        <a:rPr lang="fr-FR" noProof="0" dirty="0">
                          <a:solidFill>
                            <a:schemeClr val="tx1"/>
                          </a:solidFill>
                          <a:latin typeface="Arial" panose="020B0604020202020204" pitchFamily="34" charset="0"/>
                          <a:cs typeface="Arial" panose="020B0604020202020204" pitchFamily="34" charset="0"/>
                        </a:rPr>
                        <a:t>000 Rs</a:t>
                      </a:r>
                    </a:p>
                  </a:txBody>
                  <a:tcPr/>
                </a:tc>
                <a:extLst>
                  <a:ext uri="{0D108BD9-81ED-4DB2-BD59-A6C34878D82A}">
                    <a16:rowId xmlns:a16="http://schemas.microsoft.com/office/drawing/2014/main" val="10002"/>
                  </a:ext>
                </a:extLst>
              </a:tr>
              <a:tr h="464675">
                <a:tc>
                  <a:txBody>
                    <a:bodyPr/>
                    <a:lstStyle/>
                    <a:p>
                      <a:pPr algn="l"/>
                      <a:r>
                        <a:rPr lang="fr-FR" b="1" noProof="0" dirty="0">
                          <a:solidFill>
                            <a:schemeClr val="tx1"/>
                          </a:solidFill>
                          <a:latin typeface="Arial" panose="020B0604020202020204" pitchFamily="34" charset="0"/>
                          <a:cs typeface="Arial" panose="020B0604020202020204" pitchFamily="34" charset="0"/>
                        </a:rPr>
                        <a:t>Logone-et-Chari</a:t>
                      </a:r>
                    </a:p>
                  </a:txBody>
                  <a:tcPr>
                    <a:solidFill>
                      <a:schemeClr val="accent4"/>
                    </a:solidFill>
                  </a:tcPr>
                </a:tc>
                <a:tc>
                  <a:txBody>
                    <a:bodyPr/>
                    <a:lstStyle/>
                    <a:p>
                      <a:pPr algn="ctr"/>
                      <a:r>
                        <a:rPr lang="fr-FR" noProof="0" dirty="0">
                          <a:solidFill>
                            <a:schemeClr val="tx1"/>
                          </a:solidFill>
                          <a:latin typeface="Arial" panose="020B0604020202020204" pitchFamily="34" charset="0"/>
                          <a:cs typeface="Arial" panose="020B0604020202020204" pitchFamily="34" charset="0"/>
                        </a:rPr>
                        <a:t>1,70</a:t>
                      </a:r>
                      <a:r>
                        <a:rPr lang="fr-FR" baseline="0" noProof="0" dirty="0">
                          <a:solidFill>
                            <a:schemeClr val="tx1"/>
                          </a:solidFill>
                          <a:latin typeface="Arial" panose="020B0604020202020204" pitchFamily="34" charset="0"/>
                          <a:cs typeface="Arial" panose="020B0604020202020204" pitchFamily="34" charset="0"/>
                        </a:rPr>
                        <a:t> à </a:t>
                      </a:r>
                      <a:r>
                        <a:rPr lang="fr-FR" noProof="0" dirty="0">
                          <a:solidFill>
                            <a:schemeClr val="tx1"/>
                          </a:solidFill>
                          <a:latin typeface="Arial" panose="020B0604020202020204" pitchFamily="34" charset="0"/>
                          <a:cs typeface="Arial" panose="020B0604020202020204" pitchFamily="34" charset="0"/>
                        </a:rPr>
                        <a:t>11,60</a:t>
                      </a:r>
                      <a:r>
                        <a:rPr lang="fr-FR" baseline="0" noProof="0" dirty="0">
                          <a:solidFill>
                            <a:schemeClr val="tx1"/>
                          </a:solidFill>
                          <a:latin typeface="Arial" panose="020B0604020202020204" pitchFamily="34" charset="0"/>
                          <a:cs typeface="Arial" panose="020B0604020202020204" pitchFamily="34" charset="0"/>
                        </a:rPr>
                        <a:t> </a:t>
                      </a:r>
                      <a:r>
                        <a:rPr lang="en-US" baseline="0" noProof="0" dirty="0">
                          <a:solidFill>
                            <a:schemeClr val="tx1"/>
                          </a:solidFill>
                          <a:latin typeface="Arial" panose="020B0604020202020204" pitchFamily="34" charset="0"/>
                          <a:cs typeface="Arial" panose="020B0604020202020204" pitchFamily="34" charset="0"/>
                        </a:rPr>
                        <a:t>$</a:t>
                      </a:r>
                      <a:endParaRPr lang="fr-FR"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fr-FR" baseline="0" noProof="0" dirty="0">
                          <a:solidFill>
                            <a:schemeClr val="tx1"/>
                          </a:solidFill>
                          <a:latin typeface="Arial" panose="020B0604020202020204" pitchFamily="34" charset="0"/>
                          <a:cs typeface="Arial" panose="020B0604020202020204" pitchFamily="34" charset="0"/>
                        </a:rPr>
                        <a:t>1 001 à 6 825 X</a:t>
                      </a:r>
                      <a:r>
                        <a:rPr lang="en-US" baseline="0" noProof="0" dirty="0">
                          <a:solidFill>
                            <a:schemeClr val="tx1"/>
                          </a:solidFill>
                          <a:latin typeface="Arial" panose="020B0604020202020204" pitchFamily="34" charset="0"/>
                          <a:cs typeface="Arial" panose="020B0604020202020204" pitchFamily="34" charset="0"/>
                        </a:rPr>
                        <a:t>AF</a:t>
                      </a:r>
                      <a:endParaRPr lang="fr-FR"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336550" y="3428999"/>
            <a:ext cx="6107113"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Les ménages gagnent </a:t>
            </a:r>
            <a:r>
              <a:rPr kumimoji="0" 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moins que le salaire minimum et souvent en dessous du seuil de pauvreté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Les transferts en espèces se situaient entre </a:t>
            </a:r>
            <a:r>
              <a:rPr kumimoji="0" 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138% et 3 896% du revenu mensuel médian</a:t>
            </a:r>
          </a:p>
        </p:txBody>
      </p:sp>
      <p:sp>
        <p:nvSpPr>
          <p:cNvPr id="9" name="TextBox 8"/>
          <p:cNvSpPr txBox="1"/>
          <p:nvPr/>
        </p:nvSpPr>
        <p:spPr>
          <a:xfrm>
            <a:off x="9698759" y="5267975"/>
            <a:ext cx="19573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($115/</a:t>
            </a:r>
            <a:r>
              <a:rPr kumimoji="0" lang="en-US" sz="1400" b="0" i="0" u="none" strike="noStrike" kern="1200" cap="none" spc="0" normalizeH="0" baseline="0" noProof="0" dirty="0" err="1">
                <a:ln>
                  <a:noFill/>
                </a:ln>
                <a:solidFill>
                  <a:srgbClr val="A5A5A5">
                    <a:lumMod val="50000"/>
                  </a:srgbClr>
                </a:solidFill>
                <a:effectLst/>
                <a:uLnTx/>
                <a:uFillTx/>
                <a:latin typeface="Arial" panose="020B0604020202020204" pitchFamily="34" charset="0"/>
                <a:ea typeface="+mn-ea"/>
                <a:cs typeface="Arial" panose="020B0604020202020204" pitchFamily="34" charset="0"/>
              </a:rPr>
              <a:t>mois</a:t>
            </a:r>
            <a:r>
              <a:rPr kumimoji="0" lang="en-US" sz="1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a:t>
            </a:r>
          </a:p>
        </p:txBody>
      </p:sp>
      <p:sp>
        <p:nvSpPr>
          <p:cNvPr id="10" name="TextBox 9"/>
          <p:cNvSpPr txBox="1"/>
          <p:nvPr/>
        </p:nvSpPr>
        <p:spPr>
          <a:xfrm>
            <a:off x="10252762" y="6062987"/>
            <a:ext cx="19573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($96 - $144/</a:t>
            </a:r>
            <a:r>
              <a:rPr kumimoji="0" lang="en-US" sz="1400" b="0" i="0" u="none" strike="noStrike" kern="1200" cap="none" spc="0" normalizeH="0" baseline="0" noProof="0" dirty="0" err="1">
                <a:ln>
                  <a:noFill/>
                </a:ln>
                <a:solidFill>
                  <a:srgbClr val="A5A5A5">
                    <a:lumMod val="50000"/>
                  </a:srgbClr>
                </a:solidFill>
                <a:effectLst/>
                <a:uLnTx/>
                <a:uFillTx/>
                <a:latin typeface="Arial" panose="020B0604020202020204" pitchFamily="34" charset="0"/>
                <a:ea typeface="+mn-ea"/>
                <a:cs typeface="Arial" panose="020B0604020202020204" pitchFamily="34" charset="0"/>
              </a:rPr>
              <a:t>mois</a:t>
            </a:r>
            <a:r>
              <a:rPr kumimoji="0" lang="en-US" sz="1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79541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17" y="392420"/>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Faits en bref</a:t>
            </a:r>
          </a:p>
        </p:txBody>
      </p:sp>
      <p:sp>
        <p:nvSpPr>
          <p:cNvPr id="3" name="Content Placeholder 2"/>
          <p:cNvSpPr>
            <a:spLocks noGrp="1"/>
          </p:cNvSpPr>
          <p:nvPr>
            <p:ph idx="1"/>
          </p:nvPr>
        </p:nvSpPr>
        <p:spPr>
          <a:xfrm>
            <a:off x="2434988" y="2208662"/>
            <a:ext cx="8981432" cy="3823648"/>
          </a:xfrm>
        </p:spPr>
        <p:txBody>
          <a:bodyPr>
            <a:normAutofit/>
          </a:bodyPr>
          <a:lstStyle/>
          <a:p>
            <a:pPr marL="0" indent="0">
              <a:buNone/>
            </a:pPr>
            <a:r>
              <a:rPr lang="fr-FR" sz="3200" dirty="0">
                <a:solidFill>
                  <a:schemeClr val="accent4"/>
                </a:solidFill>
                <a:latin typeface="Arial" panose="020B0604020202020204" pitchFamily="34" charset="0"/>
                <a:cs typeface="Arial" panose="020B0604020202020204" pitchFamily="34" charset="0"/>
              </a:rPr>
              <a:t>Lors de l’aide monétaire, on trouve…</a:t>
            </a:r>
          </a:p>
          <a:p>
            <a:pPr marL="0" indent="0">
              <a:buNone/>
            </a:pPr>
            <a:r>
              <a:rPr lang="fr-FR" sz="3200" dirty="0">
                <a:solidFill>
                  <a:schemeClr val="bg1"/>
                </a:solidFill>
                <a:latin typeface="Arial" panose="020B0604020202020204" pitchFamily="34" charset="0"/>
                <a:cs typeface="Arial" panose="020B0604020202020204" pitchFamily="34" charset="0"/>
              </a:rPr>
              <a:t>  Augmentation de tous les types de dépenses, en particulier les dépenses alimentaires</a:t>
            </a:r>
          </a:p>
          <a:p>
            <a:pPr marL="0" indent="0">
              <a:buNone/>
            </a:pPr>
            <a:r>
              <a:rPr lang="fr-FR" sz="3200" dirty="0">
                <a:solidFill>
                  <a:schemeClr val="bg1"/>
                </a:solidFill>
                <a:latin typeface="Arial" panose="020B0604020202020204" pitchFamily="34" charset="0"/>
                <a:cs typeface="Arial" panose="020B0604020202020204" pitchFamily="34" charset="0"/>
              </a:rPr>
              <a:t>  Augmentation du remboursement des prêts par les ménages</a:t>
            </a:r>
          </a:p>
          <a:p>
            <a:pPr marL="0" indent="0">
              <a:buNone/>
            </a:pPr>
            <a:r>
              <a:rPr lang="fr-FR" sz="3200" dirty="0">
                <a:solidFill>
                  <a:schemeClr val="bg1"/>
                </a:solidFill>
                <a:latin typeface="Arial" panose="020B0604020202020204" pitchFamily="34" charset="0"/>
                <a:cs typeface="Arial" panose="020B0604020202020204" pitchFamily="34" charset="0"/>
              </a:rPr>
              <a:t>  Baisse des emprunts des ménages</a:t>
            </a:r>
          </a:p>
          <a:p>
            <a:endParaRPr lang="fr-FR" sz="3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6006" y="25661"/>
            <a:ext cx="2208662" cy="2208662"/>
          </a:xfrm>
          <a:prstGeom prst="rect">
            <a:avLst/>
          </a:prstGeom>
        </p:spPr>
      </p:pic>
      <p:sp>
        <p:nvSpPr>
          <p:cNvPr id="5" name="Up Arrow 4"/>
          <p:cNvSpPr/>
          <p:nvPr/>
        </p:nvSpPr>
        <p:spPr>
          <a:xfrm>
            <a:off x="2441242" y="2806889"/>
            <a:ext cx="233149" cy="373040"/>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Up Arrow 5"/>
          <p:cNvSpPr/>
          <p:nvPr/>
        </p:nvSpPr>
        <p:spPr>
          <a:xfrm>
            <a:off x="2441242" y="3778157"/>
            <a:ext cx="233149" cy="373040"/>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wn Arrow 6"/>
          <p:cNvSpPr/>
          <p:nvPr/>
        </p:nvSpPr>
        <p:spPr>
          <a:xfrm>
            <a:off x="2448781" y="4914332"/>
            <a:ext cx="259307" cy="3548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3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0" y="2384994"/>
            <a:ext cx="12192000" cy="13255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797256" y="2384994"/>
            <a:ext cx="11394743" cy="1325563"/>
          </a:xfrm>
        </p:spPr>
        <p:txBody>
          <a:bodyPr>
            <a:normAutofit fontScale="90000"/>
          </a:bodyPr>
          <a:lstStyle/>
          <a:p>
            <a:pPr algn="ctr"/>
            <a:r>
              <a:rPr lang="fr-FR" sz="6000" b="1" dirty="0">
                <a:solidFill>
                  <a:schemeClr val="bg1"/>
                </a:solidFill>
                <a:latin typeface="Arial" panose="020B0604020202020204" pitchFamily="34" charset="0"/>
                <a:cs typeface="Arial" panose="020B0604020202020204" pitchFamily="34" charset="0"/>
              </a:rPr>
              <a:t>Du côté de l’offre: les évaluations des établissements de sante</a:t>
            </a:r>
          </a:p>
        </p:txBody>
      </p:sp>
    </p:spTree>
    <p:extLst>
      <p:ext uri="{BB962C8B-B14F-4D97-AF65-F5344CB8AC3E}">
        <p14:creationId xmlns:p14="http://schemas.microsoft.com/office/powerpoint/2010/main" val="4156202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339874" cy="1325563"/>
          </a:xfrm>
        </p:spPr>
        <p:txBody>
          <a:bodyPr/>
          <a:lstStyle/>
          <a:p>
            <a:r>
              <a:rPr lang="fr-FR" b="1" dirty="0">
                <a:solidFill>
                  <a:schemeClr val="bg1"/>
                </a:solidFill>
                <a:latin typeface="Arial" panose="020B0604020202020204" pitchFamily="34" charset="0"/>
                <a:cs typeface="Arial" panose="020B0604020202020204" pitchFamily="34" charset="0"/>
              </a:rPr>
              <a:t>Cote de l’offre: les évaluations des établissements de santé</a:t>
            </a:r>
            <a:endParaRPr lang="fr-FR"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19110"/>
            <a:ext cx="5630838" cy="5541637"/>
          </a:xfrm>
        </p:spPr>
      </p:pic>
      <p:graphicFrame>
        <p:nvGraphicFramePr>
          <p:cNvPr id="5" name="Content Placeholder 6"/>
          <p:cNvGraphicFramePr>
            <a:graphicFrameLocks/>
          </p:cNvGraphicFramePr>
          <p:nvPr/>
        </p:nvGraphicFramePr>
        <p:xfrm>
          <a:off x="5955190" y="1327293"/>
          <a:ext cx="6118745" cy="1963547"/>
        </p:xfrm>
        <a:graphic>
          <a:graphicData uri="http://schemas.openxmlformats.org/drawingml/2006/table">
            <a:tbl>
              <a:tblPr>
                <a:tableStyleId>{5C22544A-7EE6-4342-B048-85BDC9FD1C3A}</a:tableStyleId>
              </a:tblPr>
              <a:tblGrid>
                <a:gridCol w="2300703">
                  <a:extLst>
                    <a:ext uri="{9D8B030D-6E8A-4147-A177-3AD203B41FA5}">
                      <a16:colId xmlns:a16="http://schemas.microsoft.com/office/drawing/2014/main" val="20000"/>
                    </a:ext>
                  </a:extLst>
                </a:gridCol>
                <a:gridCol w="1284897">
                  <a:extLst>
                    <a:ext uri="{9D8B030D-6E8A-4147-A177-3AD203B41FA5}">
                      <a16:colId xmlns:a16="http://schemas.microsoft.com/office/drawing/2014/main" val="20001"/>
                    </a:ext>
                  </a:extLst>
                </a:gridCol>
                <a:gridCol w="1109230">
                  <a:extLst>
                    <a:ext uri="{9D8B030D-6E8A-4147-A177-3AD203B41FA5}">
                      <a16:colId xmlns:a16="http://schemas.microsoft.com/office/drawing/2014/main" val="20002"/>
                    </a:ext>
                  </a:extLst>
                </a:gridCol>
                <a:gridCol w="1423915">
                  <a:extLst>
                    <a:ext uri="{9D8B030D-6E8A-4147-A177-3AD203B41FA5}">
                      <a16:colId xmlns:a16="http://schemas.microsoft.com/office/drawing/2014/main" val="20003"/>
                    </a:ext>
                  </a:extLst>
                </a:gridCol>
              </a:tblGrid>
              <a:tr h="399523">
                <a:tc>
                  <a:txBody>
                    <a:bodyPr/>
                    <a:lstStyle/>
                    <a:p>
                      <a:pPr algn="ctr" fontAlgn="b"/>
                      <a:r>
                        <a:rPr lang="fr-FR" sz="1400" b="1" u="none" strike="noStrike" noProof="0" dirty="0">
                          <a:effectLst/>
                          <a:latin typeface="Arial" panose="020B0604020202020204" pitchFamily="34" charset="0"/>
                          <a:cs typeface="Arial" panose="020B0604020202020204" pitchFamily="34" charset="0"/>
                        </a:rPr>
                        <a:t>Type d’établissement</a:t>
                      </a:r>
                      <a:endParaRPr lang="fr-FR" sz="1400" b="1"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solidFill>
                  </a:tcPr>
                </a:tc>
                <a:tc>
                  <a:txBody>
                    <a:bodyPr/>
                    <a:lstStyle/>
                    <a:p>
                      <a:pPr algn="ctr" fontAlgn="b"/>
                      <a:r>
                        <a:rPr lang="fr-FR" sz="1400" b="1" u="none" strike="noStrike" noProof="0" dirty="0">
                          <a:effectLst/>
                          <a:latin typeface="Arial" panose="020B0604020202020204" pitchFamily="34" charset="0"/>
                          <a:cs typeface="Arial" panose="020B0604020202020204" pitchFamily="34" charset="0"/>
                        </a:rPr>
                        <a:t>Bannu</a:t>
                      </a:r>
                      <a:endParaRPr lang="fr-FR" sz="1400" b="1"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solidFill>
                  </a:tcPr>
                </a:tc>
                <a:tc>
                  <a:txBody>
                    <a:bodyPr/>
                    <a:lstStyle/>
                    <a:p>
                      <a:pPr algn="ctr" fontAlgn="b"/>
                      <a:r>
                        <a:rPr lang="fr-FR" sz="1400" b="1" u="none" strike="noStrike" noProof="0" dirty="0">
                          <a:effectLst/>
                          <a:latin typeface="Arial" panose="020B0604020202020204" pitchFamily="34" charset="0"/>
                          <a:cs typeface="Arial" panose="020B0604020202020204" pitchFamily="34" charset="0"/>
                        </a:rPr>
                        <a:t>Peshawar</a:t>
                      </a:r>
                      <a:endParaRPr lang="fr-FR" sz="1400" b="1"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solidFill>
                  </a:tcPr>
                </a:tc>
                <a:tc>
                  <a:txBody>
                    <a:bodyPr/>
                    <a:lstStyle/>
                    <a:p>
                      <a:pPr algn="ctr" fontAlgn="b"/>
                      <a:r>
                        <a:rPr lang="fr-FR" sz="1400" b="1" i="0" u="none" strike="noStrike" noProof="0" dirty="0">
                          <a:effectLst/>
                          <a:latin typeface="Arial" panose="020B0604020202020204" pitchFamily="34" charset="0"/>
                          <a:cs typeface="Arial" panose="020B0604020202020204" pitchFamily="34" charset="0"/>
                        </a:rPr>
                        <a:t>Logone-et-Chari</a:t>
                      </a:r>
                    </a:p>
                  </a:txBody>
                  <a:tcPr marL="19872" marR="19872" marT="9525" marB="0" anchor="ctr">
                    <a:solidFill>
                      <a:schemeClr val="accent4"/>
                    </a:solidFill>
                  </a:tcPr>
                </a:tc>
                <a:extLst>
                  <a:ext uri="{0D108BD9-81ED-4DB2-BD59-A6C34878D82A}">
                    <a16:rowId xmlns:a16="http://schemas.microsoft.com/office/drawing/2014/main" val="10000"/>
                  </a:ext>
                </a:extLst>
              </a:tr>
              <a:tr h="436323">
                <a:tc>
                  <a:txBody>
                    <a:bodyPr/>
                    <a:lstStyle/>
                    <a:p>
                      <a:pPr algn="ctr" fontAlgn="ctr"/>
                      <a:r>
                        <a:rPr lang="fr-FR" sz="1400" u="none" strike="noStrike" noProof="0" dirty="0">
                          <a:effectLst/>
                          <a:latin typeface="Arial" panose="020B0604020202020204" pitchFamily="34" charset="0"/>
                          <a:cs typeface="Arial" panose="020B0604020202020204" pitchFamily="34" charset="0"/>
                        </a:rPr>
                        <a:t>Public</a:t>
                      </a:r>
                      <a:endParaRPr lang="fr-FR" sz="1400" b="1"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lumMod val="20000"/>
                        <a:lumOff val="80000"/>
                      </a:schemeClr>
                    </a:solidFill>
                  </a:tcPr>
                </a:tc>
                <a:tc>
                  <a:txBody>
                    <a:bodyPr/>
                    <a:lstStyle/>
                    <a:p>
                      <a:pPr algn="ctr" fontAlgn="b"/>
                      <a:r>
                        <a:rPr lang="fr-FR" sz="1400" u="none" strike="noStrike" noProof="0" dirty="0">
                          <a:effectLst/>
                          <a:latin typeface="Arial" panose="020B0604020202020204" pitchFamily="34" charset="0"/>
                          <a:cs typeface="Arial" panose="020B0604020202020204" pitchFamily="34" charset="0"/>
                        </a:rPr>
                        <a:t>9</a:t>
                      </a:r>
                      <a:endParaRPr lang="fr-FR" sz="1400" b="0"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lumMod val="20000"/>
                        <a:lumOff val="80000"/>
                      </a:schemeClr>
                    </a:solidFill>
                  </a:tcPr>
                </a:tc>
                <a:tc>
                  <a:txBody>
                    <a:bodyPr/>
                    <a:lstStyle/>
                    <a:p>
                      <a:pPr algn="ctr" fontAlgn="b"/>
                      <a:r>
                        <a:rPr lang="fr-FR" sz="1400" u="none" strike="noStrike" noProof="0" dirty="0">
                          <a:effectLst/>
                          <a:latin typeface="Arial" panose="020B0604020202020204" pitchFamily="34" charset="0"/>
                          <a:cs typeface="Arial" panose="020B0604020202020204" pitchFamily="34" charset="0"/>
                        </a:rPr>
                        <a:t>4</a:t>
                      </a:r>
                      <a:endParaRPr lang="fr-FR" sz="1400" b="0"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lumMod val="20000"/>
                        <a:lumOff val="80000"/>
                      </a:schemeClr>
                    </a:solidFill>
                  </a:tcPr>
                </a:tc>
                <a:tc>
                  <a:txBody>
                    <a:bodyPr/>
                    <a:lstStyle/>
                    <a:p>
                      <a:pPr algn="ctr" fontAlgn="b"/>
                      <a:r>
                        <a:rPr lang="fr-FR" sz="1400" b="0" i="0" u="none" strike="noStrike" noProof="0" dirty="0">
                          <a:effectLst/>
                          <a:latin typeface="Arial" panose="020B0604020202020204" pitchFamily="34" charset="0"/>
                          <a:cs typeface="Arial" panose="020B0604020202020204" pitchFamily="34" charset="0"/>
                        </a:rPr>
                        <a:t>9</a:t>
                      </a:r>
                    </a:p>
                  </a:txBody>
                  <a:tcPr marL="19872" marR="19872" marT="9525" marB="0" anchor="ctr">
                    <a:solidFill>
                      <a:schemeClr val="accent4">
                        <a:lumMod val="20000"/>
                        <a:lumOff val="80000"/>
                      </a:schemeClr>
                    </a:solidFill>
                  </a:tcPr>
                </a:tc>
                <a:extLst>
                  <a:ext uri="{0D108BD9-81ED-4DB2-BD59-A6C34878D82A}">
                    <a16:rowId xmlns:a16="http://schemas.microsoft.com/office/drawing/2014/main" val="10001"/>
                  </a:ext>
                </a:extLst>
              </a:tr>
              <a:tr h="394099">
                <a:tc>
                  <a:txBody>
                    <a:bodyPr/>
                    <a:lstStyle/>
                    <a:p>
                      <a:pPr algn="ctr" fontAlgn="ctr"/>
                      <a:r>
                        <a:rPr lang="fr-FR" sz="1400" u="none" strike="noStrike" noProof="0" dirty="0">
                          <a:effectLst/>
                          <a:latin typeface="Arial" panose="020B0604020202020204" pitchFamily="34" charset="0"/>
                          <a:cs typeface="Arial" panose="020B0604020202020204" pitchFamily="34" charset="0"/>
                        </a:rPr>
                        <a:t>Privé</a:t>
                      </a:r>
                      <a:endParaRPr lang="fr-FR" sz="1400" b="1"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lumMod val="20000"/>
                        <a:lumOff val="80000"/>
                      </a:schemeClr>
                    </a:solidFill>
                  </a:tcPr>
                </a:tc>
                <a:tc>
                  <a:txBody>
                    <a:bodyPr/>
                    <a:lstStyle/>
                    <a:p>
                      <a:pPr algn="ctr" fontAlgn="b"/>
                      <a:r>
                        <a:rPr lang="fr-FR" sz="1400" u="none" strike="noStrike" noProof="0" dirty="0">
                          <a:effectLst/>
                          <a:latin typeface="Arial" panose="020B0604020202020204" pitchFamily="34" charset="0"/>
                          <a:cs typeface="Arial" panose="020B0604020202020204" pitchFamily="34" charset="0"/>
                        </a:rPr>
                        <a:t>5</a:t>
                      </a:r>
                      <a:endParaRPr lang="fr-FR" sz="1400" b="0"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lumMod val="20000"/>
                        <a:lumOff val="80000"/>
                      </a:schemeClr>
                    </a:solidFill>
                  </a:tcPr>
                </a:tc>
                <a:tc>
                  <a:txBody>
                    <a:bodyPr/>
                    <a:lstStyle/>
                    <a:p>
                      <a:pPr algn="ctr" fontAlgn="b"/>
                      <a:r>
                        <a:rPr lang="fr-FR" sz="1400" u="none" strike="noStrike" noProof="0" dirty="0">
                          <a:effectLst/>
                          <a:latin typeface="Arial" panose="020B0604020202020204" pitchFamily="34" charset="0"/>
                          <a:cs typeface="Arial" panose="020B0604020202020204" pitchFamily="34" charset="0"/>
                        </a:rPr>
                        <a:t>2</a:t>
                      </a:r>
                      <a:endParaRPr lang="fr-FR" sz="1400" b="0" i="0" u="none" strike="noStrike" noProof="0" dirty="0">
                        <a:effectLst/>
                        <a:latin typeface="Arial" panose="020B0604020202020204" pitchFamily="34" charset="0"/>
                        <a:cs typeface="Arial" panose="020B0604020202020204" pitchFamily="34" charset="0"/>
                      </a:endParaRPr>
                    </a:p>
                  </a:txBody>
                  <a:tcPr marL="19872" marR="19872" marT="9525" marB="0" anchor="ctr">
                    <a:solidFill>
                      <a:schemeClr val="accent4">
                        <a:lumMod val="20000"/>
                        <a:lumOff val="80000"/>
                      </a:schemeClr>
                    </a:solidFill>
                  </a:tcPr>
                </a:tc>
                <a:tc>
                  <a:txBody>
                    <a:bodyPr/>
                    <a:lstStyle/>
                    <a:p>
                      <a:pPr algn="ctr" fontAlgn="b"/>
                      <a:r>
                        <a:rPr lang="fr-FR" sz="1400" b="0" i="0" u="none" strike="noStrike" noProof="0" dirty="0">
                          <a:effectLst/>
                          <a:latin typeface="Arial" panose="020B0604020202020204" pitchFamily="34" charset="0"/>
                          <a:cs typeface="Arial" panose="020B0604020202020204" pitchFamily="34" charset="0"/>
                        </a:rPr>
                        <a:t>4</a:t>
                      </a:r>
                    </a:p>
                  </a:txBody>
                  <a:tcPr marL="19872" marR="19872" marT="9525" marB="0" anchor="ctr">
                    <a:solidFill>
                      <a:schemeClr val="accent4">
                        <a:lumMod val="20000"/>
                        <a:lumOff val="80000"/>
                      </a:schemeClr>
                    </a:solidFill>
                  </a:tcPr>
                </a:tc>
                <a:extLst>
                  <a:ext uri="{0D108BD9-81ED-4DB2-BD59-A6C34878D82A}">
                    <a16:rowId xmlns:a16="http://schemas.microsoft.com/office/drawing/2014/main" val="10002"/>
                  </a:ext>
                </a:extLst>
              </a:tr>
              <a:tr h="328738">
                <a:tc>
                  <a:txBody>
                    <a:bodyPr/>
                    <a:lstStyle/>
                    <a:p>
                      <a:pPr algn="ctr" fontAlgn="ctr"/>
                      <a:r>
                        <a:rPr lang="fr-FR" sz="1400" u="none" strike="noStrike" noProof="0" dirty="0">
                          <a:effectLst/>
                          <a:latin typeface="Arial" panose="020B0604020202020204" pitchFamily="34" charset="0"/>
                          <a:cs typeface="Arial" panose="020B0604020202020204" pitchFamily="34" charset="0"/>
                        </a:rPr>
                        <a:t>Autre*</a:t>
                      </a:r>
                      <a:endParaRPr lang="fr-FR" sz="1400" b="1" i="0" u="none" strike="noStrike" noProof="0" dirty="0">
                        <a:effectLst/>
                        <a:latin typeface="Arial" panose="020B0604020202020204" pitchFamily="34" charset="0"/>
                        <a:cs typeface="Arial" panose="020B0604020202020204" pitchFamily="34" charset="0"/>
                      </a:endParaRPr>
                    </a:p>
                  </a:txBody>
                  <a:tcPr marL="19872" marR="19872" marT="9525"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noProof="0" dirty="0">
                          <a:effectLst/>
                          <a:latin typeface="Arial" panose="020B0604020202020204" pitchFamily="34" charset="0"/>
                          <a:cs typeface="Arial" panose="020B0604020202020204" pitchFamily="34" charset="0"/>
                        </a:rPr>
                        <a:t>0</a:t>
                      </a:r>
                      <a:endParaRPr lang="fr-FR" sz="1400" b="0" i="0" u="none" strike="noStrike" noProof="0" dirty="0">
                        <a:effectLst/>
                        <a:latin typeface="Arial" panose="020B0604020202020204" pitchFamily="34" charset="0"/>
                        <a:cs typeface="Arial" panose="020B0604020202020204" pitchFamily="34" charset="0"/>
                      </a:endParaRPr>
                    </a:p>
                  </a:txBody>
                  <a:tcPr marL="19872" marR="19872" marT="9525"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noProof="0" dirty="0">
                          <a:effectLst/>
                          <a:latin typeface="Arial" panose="020B0604020202020204" pitchFamily="34" charset="0"/>
                          <a:cs typeface="Arial" panose="020B0604020202020204" pitchFamily="34" charset="0"/>
                        </a:rPr>
                        <a:t>2</a:t>
                      </a:r>
                      <a:endParaRPr lang="fr-FR" sz="1400" b="0" i="0" u="none" strike="noStrike" noProof="0" dirty="0">
                        <a:effectLst/>
                        <a:latin typeface="Arial" panose="020B0604020202020204" pitchFamily="34" charset="0"/>
                        <a:cs typeface="Arial" panose="020B0604020202020204" pitchFamily="34" charset="0"/>
                      </a:endParaRPr>
                    </a:p>
                  </a:txBody>
                  <a:tcPr marL="19872" marR="19872" marT="9525"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0" i="0" u="none" strike="noStrike" noProof="0" dirty="0">
                          <a:effectLst/>
                          <a:latin typeface="Arial" panose="020B0604020202020204" pitchFamily="34" charset="0"/>
                          <a:cs typeface="Arial" panose="020B0604020202020204" pitchFamily="34" charset="0"/>
                        </a:rPr>
                        <a:t>7</a:t>
                      </a:r>
                    </a:p>
                  </a:txBody>
                  <a:tcPr marL="19872" marR="19872" marT="9525"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404864">
                <a:tc>
                  <a:txBody>
                    <a:bodyPr/>
                    <a:lstStyle/>
                    <a:p>
                      <a:pPr algn="ctr" fontAlgn="ctr"/>
                      <a:r>
                        <a:rPr lang="fr-FR" sz="1400" b="1" i="0" u="none" strike="noStrike" noProof="0" dirty="0">
                          <a:effectLst/>
                          <a:latin typeface="Arial" panose="020B0604020202020204" pitchFamily="34" charset="0"/>
                          <a:cs typeface="Arial" panose="020B0604020202020204" pitchFamily="34" charset="0"/>
                        </a:rPr>
                        <a:t>Total</a:t>
                      </a:r>
                    </a:p>
                  </a:txBody>
                  <a:tcPr marL="19872" marR="19872" marT="9525"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fr-FR" sz="1400" b="0" i="0" u="none" strike="noStrike" noProof="0" dirty="0">
                          <a:effectLst/>
                          <a:latin typeface="Arial" panose="020B0604020202020204" pitchFamily="34" charset="0"/>
                          <a:cs typeface="Arial" panose="020B0604020202020204" pitchFamily="34" charset="0"/>
                        </a:rPr>
                        <a:t>14</a:t>
                      </a:r>
                    </a:p>
                  </a:txBody>
                  <a:tcPr marL="19872" marR="19872" marT="9525"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fr-FR" sz="1400" b="0" i="0" u="none" strike="noStrike" noProof="0" dirty="0">
                          <a:effectLst/>
                          <a:latin typeface="Arial" panose="020B0604020202020204" pitchFamily="34" charset="0"/>
                          <a:cs typeface="Arial" panose="020B0604020202020204" pitchFamily="34" charset="0"/>
                        </a:rPr>
                        <a:t>8</a:t>
                      </a:r>
                    </a:p>
                  </a:txBody>
                  <a:tcPr marL="19872" marR="19872" marT="9525"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fr-FR" sz="1400" b="0" i="0" u="none" strike="noStrike" noProof="0" dirty="0">
                          <a:effectLst/>
                          <a:latin typeface="Arial" panose="020B0604020202020204" pitchFamily="34" charset="0"/>
                          <a:cs typeface="Arial" panose="020B0604020202020204" pitchFamily="34" charset="0"/>
                        </a:rPr>
                        <a:t>20</a:t>
                      </a:r>
                    </a:p>
                  </a:txBody>
                  <a:tcPr marL="19872" marR="19872" marT="9525"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6196098" y="3599010"/>
            <a:ext cx="58152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Logone-et-Chari, Cameroun, cela comprend 3 choukous et 2 autres guérisseurs traditionnels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Bannu, cela comprend 5 pharmacies / magasins médicaux</a:t>
            </a:r>
          </a:p>
        </p:txBody>
      </p:sp>
    </p:spTree>
    <p:extLst>
      <p:ext uri="{BB962C8B-B14F-4D97-AF65-F5344CB8AC3E}">
        <p14:creationId xmlns:p14="http://schemas.microsoft.com/office/powerpoint/2010/main" val="37806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17" y="392420"/>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Faits en bref</a:t>
            </a:r>
          </a:p>
        </p:txBody>
      </p:sp>
      <p:sp>
        <p:nvSpPr>
          <p:cNvPr id="3" name="Content Placeholder 2"/>
          <p:cNvSpPr>
            <a:spLocks noGrp="1"/>
          </p:cNvSpPr>
          <p:nvPr>
            <p:ph idx="1"/>
          </p:nvPr>
        </p:nvSpPr>
        <p:spPr>
          <a:xfrm>
            <a:off x="1982708" y="1593409"/>
            <a:ext cx="10302844" cy="5282697"/>
          </a:xfrm>
        </p:spPr>
        <p:txBody>
          <a:bodyPr>
            <a:normAutofit fontScale="92500" lnSpcReduction="20000"/>
          </a:bodyPr>
          <a:lstStyle/>
          <a:p>
            <a:r>
              <a:rPr lang="fr-FR" sz="3200" b="1" dirty="0">
                <a:solidFill>
                  <a:schemeClr val="bg1"/>
                </a:solidFill>
                <a:latin typeface="Arial" panose="020B0604020202020204" pitchFamily="34" charset="0"/>
                <a:cs typeface="Arial" panose="020B0604020202020204" pitchFamily="34" charset="0"/>
              </a:rPr>
              <a:t>Offre suffisante pour les médicaments et fournitures de base, mais faible pour les services de base</a:t>
            </a:r>
          </a:p>
          <a:p>
            <a:r>
              <a:rPr lang="fr-FR" sz="3200" b="1" dirty="0">
                <a:solidFill>
                  <a:schemeClr val="bg1"/>
                </a:solidFill>
                <a:latin typeface="Arial" panose="020B0604020202020204" pitchFamily="34" charset="0"/>
                <a:cs typeface="Arial" panose="020B0604020202020204" pitchFamily="34" charset="0"/>
              </a:rPr>
              <a:t>Peshawar avait l’offre la plus forte: </a:t>
            </a:r>
            <a:r>
              <a:rPr lang="fr-FR" sz="3200" dirty="0">
                <a:solidFill>
                  <a:schemeClr val="accent4"/>
                </a:solidFill>
                <a:latin typeface="Arial" panose="020B0604020202020204" pitchFamily="34" charset="0"/>
                <a:cs typeface="Arial" panose="020B0604020202020204" pitchFamily="34" charset="0"/>
              </a:rPr>
              <a:t>toutes les établissements avaient au moins 50% des équipements de bases, la plupart avaient 50% des médicaments/fournitures</a:t>
            </a:r>
          </a:p>
          <a:p>
            <a:r>
              <a:rPr lang="fr-FR" sz="3200" b="1" dirty="0">
                <a:solidFill>
                  <a:schemeClr val="bg1"/>
                </a:solidFill>
                <a:latin typeface="Arial" panose="020B0604020202020204" pitchFamily="34" charset="0"/>
                <a:cs typeface="Arial" panose="020B0604020202020204" pitchFamily="34" charset="0"/>
              </a:rPr>
              <a:t>Bannu avait l’offre plus pauvre: </a:t>
            </a:r>
            <a:r>
              <a:rPr lang="fr-FR" sz="3200" dirty="0">
                <a:solidFill>
                  <a:schemeClr val="accent4"/>
                </a:solidFill>
                <a:latin typeface="Arial" panose="020B0604020202020204" pitchFamily="34" charset="0"/>
                <a:cs typeface="Arial" panose="020B0604020202020204" pitchFamily="34" charset="0"/>
              </a:rPr>
              <a:t>la plupart des établissements avaient moins de 50% des services de base, mais au moins 50% des équipements de bases et des médicaments/fournitures</a:t>
            </a:r>
          </a:p>
          <a:p>
            <a:r>
              <a:rPr lang="fr-FR" sz="3200" b="1" dirty="0">
                <a:solidFill>
                  <a:schemeClr val="bg1"/>
                </a:solidFill>
                <a:latin typeface="Arial" panose="020B0604020202020204" pitchFamily="34" charset="0"/>
                <a:cs typeface="Arial" panose="020B0604020202020204" pitchFamily="34" charset="0"/>
              </a:rPr>
              <a:t>Logone-et-Chari avait l’offre la plus pauvre: </a:t>
            </a:r>
            <a:r>
              <a:rPr lang="fr-FR" sz="3200" dirty="0">
                <a:solidFill>
                  <a:schemeClr val="accent4"/>
                </a:solidFill>
                <a:latin typeface="Arial" panose="020B0604020202020204" pitchFamily="34" charset="0"/>
                <a:cs typeface="Arial" panose="020B0604020202020204" pitchFamily="34" charset="0"/>
              </a:rPr>
              <a:t>la plupart des établissements avaient moins de 50% des services de base, une faible majorité avait au moins 50% des équipements de bases et des médicaments/fournitures</a:t>
            </a:r>
          </a:p>
        </p:txBody>
      </p:sp>
      <p:pic>
        <p:nvPicPr>
          <p:cNvPr id="4" name="Picture 3"/>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2635" y="-10551"/>
            <a:ext cx="2208662" cy="2208662"/>
          </a:xfrm>
          <a:prstGeom prst="rect">
            <a:avLst/>
          </a:prstGeom>
        </p:spPr>
      </p:pic>
    </p:spTree>
    <p:extLst>
      <p:ext uri="{BB962C8B-B14F-4D97-AF65-F5344CB8AC3E}">
        <p14:creationId xmlns:p14="http://schemas.microsoft.com/office/powerpoint/2010/main" val="31551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92B4-E553-4085-8D55-A48ABA67E833}"/>
              </a:ext>
            </a:extLst>
          </p:cNvPr>
          <p:cNvSpPr>
            <a:spLocks noGrp="1"/>
          </p:cNvSpPr>
          <p:nvPr>
            <p:ph type="title"/>
          </p:nvPr>
        </p:nvSpPr>
        <p:spPr>
          <a:xfrm>
            <a:off x="353736" y="149694"/>
            <a:ext cx="10515600" cy="1325563"/>
          </a:xfrm>
        </p:spPr>
        <p:txBody>
          <a:bodyPr>
            <a:normAutofit/>
          </a:bodyPr>
          <a:lstStyle/>
          <a:p>
            <a:r>
              <a:rPr lang="en-GB" b="1" dirty="0">
                <a:solidFill>
                  <a:schemeClr val="accent1">
                    <a:lumMod val="60000"/>
                    <a:lumOff val="40000"/>
                  </a:schemeClr>
                </a:solidFill>
              </a:rPr>
              <a:t>TM pour un impact sur la santé</a:t>
            </a:r>
            <a:br>
              <a:rPr lang="en-GB" b="1" dirty="0"/>
            </a:br>
            <a:r>
              <a:rPr lang="en-GB" b="1" dirty="0" err="1"/>
              <a:t>Présentateurs</a:t>
            </a:r>
            <a:endParaRPr lang="en-US" dirty="0"/>
          </a:p>
        </p:txBody>
      </p:sp>
      <p:sp>
        <p:nvSpPr>
          <p:cNvPr id="4" name="Content Placeholder 2">
            <a:extLst>
              <a:ext uri="{FF2B5EF4-FFF2-40B4-BE49-F238E27FC236}">
                <a16:creationId xmlns:a16="http://schemas.microsoft.com/office/drawing/2014/main" id="{124487F3-AFB4-4F9D-B4E6-7BA29BF8BB4A}"/>
              </a:ext>
            </a:extLst>
          </p:cNvPr>
          <p:cNvSpPr txBox="1">
            <a:spLocks/>
          </p:cNvSpPr>
          <p:nvPr/>
        </p:nvSpPr>
        <p:spPr>
          <a:xfrm>
            <a:off x="3107688" y="4074157"/>
            <a:ext cx="2503848" cy="2634144"/>
          </a:xfrm>
          <a:prstGeom prst="rect">
            <a:avLst/>
          </a:prstGeom>
          <a:ln w="19050">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err="1"/>
              <a:t>Paneliste</a:t>
            </a:r>
            <a:endParaRPr lang="en-GB" sz="2600" dirty="0"/>
          </a:p>
          <a:p>
            <a:pPr marL="0" indent="0">
              <a:buNone/>
            </a:pPr>
            <a:r>
              <a:rPr lang="en-GB" sz="2600" b="1" dirty="0"/>
              <a:t>Clare Clingain</a:t>
            </a:r>
          </a:p>
          <a:p>
            <a:pPr marL="0" indent="0">
              <a:buNone/>
            </a:pPr>
            <a:r>
              <a:rPr lang="en-GB" sz="2400" i="1" dirty="0"/>
              <a:t>IRC, </a:t>
            </a:r>
            <a:r>
              <a:rPr lang="en-GB" sz="2400" i="1" dirty="0" err="1"/>
              <a:t>Coordinatrice</a:t>
            </a:r>
            <a:r>
              <a:rPr lang="en-GB" sz="2400" i="1" dirty="0"/>
              <a:t> de la recherche</a:t>
            </a:r>
            <a:endParaRPr lang="en-US" sz="2400" i="1" dirty="0"/>
          </a:p>
        </p:txBody>
      </p:sp>
      <p:sp>
        <p:nvSpPr>
          <p:cNvPr id="6" name="Content Placeholder 2">
            <a:extLst>
              <a:ext uri="{FF2B5EF4-FFF2-40B4-BE49-F238E27FC236}">
                <a16:creationId xmlns:a16="http://schemas.microsoft.com/office/drawing/2014/main" id="{49E518E0-6751-4D9F-ACD8-0AD0CB8D1292}"/>
              </a:ext>
            </a:extLst>
          </p:cNvPr>
          <p:cNvSpPr txBox="1">
            <a:spLocks/>
          </p:cNvSpPr>
          <p:nvPr/>
        </p:nvSpPr>
        <p:spPr>
          <a:xfrm>
            <a:off x="353737" y="4074156"/>
            <a:ext cx="2402498" cy="2634144"/>
          </a:xfrm>
          <a:prstGeom prst="rect">
            <a:avLst/>
          </a:prstGeom>
          <a:ln w="19050">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err="1"/>
              <a:t>Paneliste</a:t>
            </a:r>
            <a:endParaRPr lang="en-GB" sz="2600" dirty="0"/>
          </a:p>
          <a:p>
            <a:pPr marL="0" indent="0">
              <a:lnSpc>
                <a:spcPct val="70000"/>
              </a:lnSpc>
              <a:buNone/>
            </a:pPr>
            <a:r>
              <a:rPr lang="en-GB" sz="2600" b="1" dirty="0"/>
              <a:t>Elodie Ho</a:t>
            </a:r>
          </a:p>
          <a:p>
            <a:pPr marL="0" indent="0">
              <a:lnSpc>
                <a:spcPct val="70000"/>
              </a:lnSpc>
              <a:buNone/>
            </a:pPr>
            <a:r>
              <a:rPr lang="en-US" sz="2400" i="1" dirty="0" err="1"/>
              <a:t>Experte</a:t>
            </a:r>
            <a:r>
              <a:rPr lang="en-US" sz="2400" i="1" dirty="0"/>
              <a:t> </a:t>
            </a:r>
            <a:r>
              <a:rPr lang="en-US" sz="2400" i="1" dirty="0" err="1"/>
              <a:t>CashCap</a:t>
            </a:r>
            <a:r>
              <a:rPr lang="en-US" sz="2400" i="1" dirty="0"/>
              <a:t>, </a:t>
            </a:r>
            <a:r>
              <a:rPr lang="en-US" sz="2400" i="1" dirty="0" err="1"/>
              <a:t>récemment</a:t>
            </a:r>
            <a:r>
              <a:rPr lang="en-US" sz="2400" i="1" dirty="0"/>
              <a:t> </a:t>
            </a:r>
            <a:r>
              <a:rPr lang="en-US" sz="2400" i="1" dirty="0" err="1"/>
              <a:t>deployée</a:t>
            </a:r>
            <a:r>
              <a:rPr lang="en-US" sz="2400" i="1" dirty="0"/>
              <a:t> </a:t>
            </a:r>
            <a:r>
              <a:rPr lang="en-US" sz="2400" i="1" dirty="0" err="1"/>
              <a:t>auprès</a:t>
            </a:r>
            <a:r>
              <a:rPr lang="en-US" sz="2400" i="1" dirty="0"/>
              <a:t> du Cluster Global de Santé</a:t>
            </a:r>
            <a:endParaRPr lang="en-US" sz="2000" i="1" dirty="0"/>
          </a:p>
        </p:txBody>
      </p:sp>
      <p:sp>
        <p:nvSpPr>
          <p:cNvPr id="7" name="Content Placeholder 2">
            <a:extLst>
              <a:ext uri="{FF2B5EF4-FFF2-40B4-BE49-F238E27FC236}">
                <a16:creationId xmlns:a16="http://schemas.microsoft.com/office/drawing/2014/main" id="{1B778460-A69A-4001-B1D0-240B2B609515}"/>
              </a:ext>
            </a:extLst>
          </p:cNvPr>
          <p:cNvSpPr txBox="1">
            <a:spLocks/>
          </p:cNvSpPr>
          <p:nvPr/>
        </p:nvSpPr>
        <p:spPr>
          <a:xfrm>
            <a:off x="8961120" y="4074160"/>
            <a:ext cx="2997200" cy="2634146"/>
          </a:xfrm>
          <a:prstGeom prst="rect">
            <a:avLst/>
          </a:prstGeom>
          <a:ln w="19050">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err="1"/>
              <a:t>Moderateur</a:t>
            </a:r>
            <a:endParaRPr lang="en-GB" sz="2600" dirty="0"/>
          </a:p>
          <a:p>
            <a:pPr marL="0" indent="0">
              <a:buFont typeface="Arial" panose="020B0604020202020204" pitchFamily="34" charset="0"/>
              <a:buNone/>
            </a:pPr>
            <a:r>
              <a:rPr lang="en-GB" sz="2600" b="1" dirty="0"/>
              <a:t>Abdoulaye Hamidou</a:t>
            </a:r>
          </a:p>
          <a:p>
            <a:pPr marL="0" indent="0">
              <a:buNone/>
            </a:pPr>
            <a:r>
              <a:rPr lang="en-GB" sz="2400" i="1" dirty="0" err="1"/>
              <a:t>CaLP</a:t>
            </a:r>
            <a:r>
              <a:rPr lang="en-GB" sz="2400" i="1" dirty="0"/>
              <a:t>, </a:t>
            </a:r>
            <a:r>
              <a:rPr lang="fr-FR" sz="2400" i="1" dirty="0"/>
              <a:t>Responsable du renforcement des capacités pour l'Afrique de l'ouest et du centre</a:t>
            </a:r>
            <a:endParaRPr lang="en-US" sz="2400" i="1" dirty="0"/>
          </a:p>
        </p:txBody>
      </p:sp>
      <p:pic>
        <p:nvPicPr>
          <p:cNvPr id="10" name="Picture 9" descr="A close up of a womans face&#10;&#10;Description automatically generated">
            <a:extLst>
              <a:ext uri="{FF2B5EF4-FFF2-40B4-BE49-F238E27FC236}">
                <a16:creationId xmlns:a16="http://schemas.microsoft.com/office/drawing/2014/main" id="{42BB7F4F-C29B-4BF9-99CB-A57063022000}"/>
              </a:ext>
            </a:extLst>
          </p:cNvPr>
          <p:cNvPicPr>
            <a:picLocks noChangeAspect="1"/>
          </p:cNvPicPr>
          <p:nvPr/>
        </p:nvPicPr>
        <p:blipFill rotWithShape="1">
          <a:blip r:embed="rId3">
            <a:extLst>
              <a:ext uri="{28A0092B-C50C-407E-A947-70E740481C1C}">
                <a14:useLocalDpi xmlns:a14="http://schemas.microsoft.com/office/drawing/2010/main" val="0"/>
              </a:ext>
            </a:extLst>
          </a:blip>
          <a:srcRect l="8911"/>
          <a:stretch/>
        </p:blipFill>
        <p:spPr>
          <a:xfrm rot="5400000">
            <a:off x="3253681" y="1864116"/>
            <a:ext cx="2211862" cy="1821180"/>
          </a:xfrm>
          <a:prstGeom prst="rect">
            <a:avLst/>
          </a:prstGeom>
        </p:spPr>
      </p:pic>
      <p:pic>
        <p:nvPicPr>
          <p:cNvPr id="1026" name="Picture 2">
            <a:extLst>
              <a:ext uri="{FF2B5EF4-FFF2-40B4-BE49-F238E27FC236}">
                <a16:creationId xmlns:a16="http://schemas.microsoft.com/office/drawing/2014/main" id="{EBDE9FDD-F1B3-44BE-9B20-A2F4A5EA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270" y="1826424"/>
            <a:ext cx="2082155" cy="208215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36BFEEB7-4411-4A30-B471-58282F4566F3}"/>
              </a:ext>
            </a:extLst>
          </p:cNvPr>
          <p:cNvSpPr txBox="1">
            <a:spLocks/>
          </p:cNvSpPr>
          <p:nvPr/>
        </p:nvSpPr>
        <p:spPr>
          <a:xfrm>
            <a:off x="5962990" y="4074156"/>
            <a:ext cx="2582504" cy="2634145"/>
          </a:xfrm>
          <a:prstGeom prst="rect">
            <a:avLst/>
          </a:prstGeom>
          <a:ln w="19050">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err="1"/>
              <a:t>Paneliste</a:t>
            </a:r>
            <a:endParaRPr lang="en-GB" sz="2600" dirty="0"/>
          </a:p>
          <a:p>
            <a:pPr marL="0" indent="0">
              <a:buNone/>
            </a:pPr>
            <a:r>
              <a:rPr lang="en-GB" sz="2600" b="1" dirty="0"/>
              <a:t>Catalina Vargas</a:t>
            </a:r>
          </a:p>
          <a:p>
            <a:pPr marL="0" indent="0">
              <a:buNone/>
            </a:pPr>
            <a:r>
              <a:rPr lang="en-GB" sz="2400" i="1" dirty="0"/>
              <a:t>CARE International, </a:t>
            </a:r>
            <a:r>
              <a:rPr lang="es-EC" sz="2400" i="1" dirty="0" err="1"/>
              <a:t>Coordinatrice</a:t>
            </a:r>
            <a:r>
              <a:rPr lang="es-EC" sz="2400" i="1" dirty="0"/>
              <a:t> </a:t>
            </a:r>
            <a:r>
              <a:rPr lang="es-EC" sz="2400" i="1" dirty="0" err="1"/>
              <a:t>Humanitaire</a:t>
            </a:r>
            <a:r>
              <a:rPr lang="es-EC" sz="2400" i="1" dirty="0"/>
              <a:t> R</a:t>
            </a:r>
            <a:r>
              <a:rPr lang="en-US" sz="2400" i="1" dirty="0"/>
              <a:t>é</a:t>
            </a:r>
            <a:r>
              <a:rPr lang="es-EC" sz="2400" i="1" dirty="0" err="1"/>
              <a:t>gionale</a:t>
            </a:r>
            <a:r>
              <a:rPr lang="es-EC" sz="2400" i="1" dirty="0"/>
              <a:t>, LAC</a:t>
            </a:r>
            <a:endParaRPr lang="en-US" sz="2400" i="1" dirty="0"/>
          </a:p>
        </p:txBody>
      </p:sp>
      <p:pic>
        <p:nvPicPr>
          <p:cNvPr id="18" name="Picture 17" descr="A picture containing person, woman, holding, sitting&#10;&#10;Description automatically generated">
            <a:extLst>
              <a:ext uri="{FF2B5EF4-FFF2-40B4-BE49-F238E27FC236}">
                <a16:creationId xmlns:a16="http://schemas.microsoft.com/office/drawing/2014/main" id="{CF28C5EF-B676-4B36-83E8-FCD239ACF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75" y="1668774"/>
            <a:ext cx="1736192" cy="2211861"/>
          </a:xfrm>
          <a:prstGeom prst="rect">
            <a:avLst/>
          </a:prstGeom>
        </p:spPr>
      </p:pic>
      <p:pic>
        <p:nvPicPr>
          <p:cNvPr id="11" name="Imagen 1">
            <a:extLst>
              <a:ext uri="{FF2B5EF4-FFF2-40B4-BE49-F238E27FC236}">
                <a16:creationId xmlns:a16="http://schemas.microsoft.com/office/drawing/2014/main" id="{CFA8254B-C291-4936-AD16-076B75F5756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67120" y="1668773"/>
            <a:ext cx="2221549" cy="2241947"/>
          </a:xfrm>
          <a:prstGeom prst="rect">
            <a:avLst/>
          </a:prstGeom>
          <a:ln w="3175">
            <a:noFill/>
          </a:ln>
        </p:spPr>
      </p:pic>
    </p:spTree>
    <p:extLst>
      <p:ext uri="{BB962C8B-B14F-4D97-AF65-F5344CB8AC3E}">
        <p14:creationId xmlns:p14="http://schemas.microsoft.com/office/powerpoint/2010/main" val="385255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6" y="215000"/>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Sources Secondaires</a:t>
            </a:r>
          </a:p>
        </p:txBody>
      </p:sp>
      <p:sp>
        <p:nvSpPr>
          <p:cNvPr id="3" name="Content Placeholder 2"/>
          <p:cNvSpPr>
            <a:spLocks noGrp="1"/>
          </p:cNvSpPr>
          <p:nvPr>
            <p:ph idx="1"/>
          </p:nvPr>
        </p:nvSpPr>
        <p:spPr>
          <a:xfrm>
            <a:off x="251345" y="1540562"/>
            <a:ext cx="11840571" cy="5104682"/>
          </a:xfrm>
        </p:spPr>
        <p:txBody>
          <a:bodyPr>
            <a:normAutofit lnSpcReduction="10000"/>
          </a:bodyPr>
          <a:lstStyle/>
          <a:p>
            <a:pPr marL="0" indent="0">
              <a:buNone/>
            </a:pPr>
            <a:r>
              <a:rPr lang="fr-FR" b="1" dirty="0">
                <a:solidFill>
                  <a:schemeClr val="accent4"/>
                </a:solidFill>
                <a:latin typeface="Arial" panose="020B0604020202020204" pitchFamily="34" charset="0"/>
                <a:cs typeface="Arial" panose="020B0604020202020204" pitchFamily="34" charset="0"/>
              </a:rPr>
              <a:t>Pakistan:</a:t>
            </a:r>
          </a:p>
          <a:p>
            <a:r>
              <a:rPr lang="fr-FR" sz="2600" dirty="0">
                <a:solidFill>
                  <a:schemeClr val="bg1"/>
                </a:solidFill>
                <a:latin typeface="Arial" panose="020B0604020202020204" pitchFamily="34" charset="0"/>
                <a:cs typeface="Arial" panose="020B0604020202020204" pitchFamily="34" charset="0"/>
              </a:rPr>
              <a:t>Au moins 10 organisations fournissent des services gratuits à Peshawar et 5 à Bannu </a:t>
            </a:r>
            <a:r>
              <a:rPr lang="fr-FR" sz="2600" dirty="0">
                <a:solidFill>
                  <a:schemeClr val="accent4"/>
                </a:solidFill>
                <a:latin typeface="Arial" panose="020B0604020202020204" pitchFamily="34" charset="0"/>
                <a:cs typeface="Arial" panose="020B0604020202020204" pitchFamily="34" charset="0"/>
              </a:rPr>
              <a:t>(principalement des vaccinations, des soins primaires, des enfants de moins de 5 ans, des soins lies a la grossesse)</a:t>
            </a:r>
          </a:p>
          <a:p>
            <a:r>
              <a:rPr lang="fr-FR" sz="2600" dirty="0">
                <a:solidFill>
                  <a:schemeClr val="bg1"/>
                </a:solidFill>
                <a:latin typeface="Arial" panose="020B0604020202020204" pitchFamily="34" charset="0"/>
                <a:cs typeface="Arial" panose="020B0604020202020204" pitchFamily="34" charset="0"/>
              </a:rPr>
              <a:t>Le gouvernement a une structure tarifaire uniforme pour les PDI et les populations des communautés d’accueil </a:t>
            </a:r>
            <a:r>
              <a:rPr lang="fr-FR" sz="2600" dirty="0">
                <a:solidFill>
                  <a:schemeClr val="accent4"/>
                </a:solidFill>
                <a:latin typeface="Arial" panose="020B0604020202020204" pitchFamily="34" charset="0"/>
                <a:cs typeface="Arial" panose="020B0604020202020204" pitchFamily="34" charset="0"/>
              </a:rPr>
              <a:t>(entre 0,25 $ et 3 $ pour les services de base)</a:t>
            </a:r>
          </a:p>
          <a:p>
            <a:pPr marL="0" indent="0">
              <a:buNone/>
            </a:pPr>
            <a:endParaRPr lang="fr-FR" b="1" dirty="0">
              <a:solidFill>
                <a:schemeClr val="accent4"/>
              </a:solidFill>
              <a:latin typeface="Arial" panose="020B0604020202020204" pitchFamily="34" charset="0"/>
              <a:cs typeface="Arial" panose="020B0604020202020204" pitchFamily="34" charset="0"/>
            </a:endParaRPr>
          </a:p>
          <a:p>
            <a:pPr marL="0" indent="0">
              <a:buNone/>
            </a:pPr>
            <a:r>
              <a:rPr lang="fr-FR" b="1" dirty="0">
                <a:solidFill>
                  <a:schemeClr val="accent4"/>
                </a:solidFill>
                <a:latin typeface="Arial" panose="020B0604020202020204" pitchFamily="34" charset="0"/>
                <a:cs typeface="Arial" panose="020B0604020202020204" pitchFamily="34" charset="0"/>
              </a:rPr>
              <a:t>Cameroun:</a:t>
            </a:r>
            <a:endParaRPr lang="fr-FR" dirty="0">
              <a:solidFill>
                <a:schemeClr val="accent4"/>
              </a:solidFill>
              <a:latin typeface="Arial" panose="020B0604020202020204" pitchFamily="34" charset="0"/>
              <a:cs typeface="Arial" panose="020B0604020202020204" pitchFamily="34" charset="0"/>
            </a:endParaRPr>
          </a:p>
          <a:p>
            <a:r>
              <a:rPr lang="fr-FR" sz="2400" dirty="0">
                <a:solidFill>
                  <a:schemeClr val="bg1"/>
                </a:solidFill>
                <a:latin typeface="Arial" panose="020B0604020202020204" pitchFamily="34" charset="0"/>
                <a:cs typeface="Arial" panose="020B0604020202020204" pitchFamily="34" charset="0"/>
              </a:rPr>
              <a:t>Deux organisations fournissent des services gratuits dans notre zone de projet </a:t>
            </a:r>
            <a:r>
              <a:rPr lang="fr-FR" sz="2400" dirty="0">
                <a:solidFill>
                  <a:schemeClr val="accent4"/>
                </a:solidFill>
                <a:latin typeface="Arial" panose="020B0604020202020204" pitchFamily="34" charset="0"/>
                <a:cs typeface="Arial" panose="020B0604020202020204" pitchFamily="34" charset="0"/>
              </a:rPr>
              <a:t>(femmes enceintes, enfants de moins de 5 ans)</a:t>
            </a:r>
          </a:p>
          <a:p>
            <a:r>
              <a:rPr lang="fr-FR" sz="2400" dirty="0">
                <a:solidFill>
                  <a:schemeClr val="bg1"/>
                </a:solidFill>
                <a:latin typeface="Arial" panose="020B0604020202020204" pitchFamily="34" charset="0"/>
                <a:cs typeface="Arial" panose="020B0604020202020204" pitchFamily="34" charset="0"/>
              </a:rPr>
              <a:t>Mis à part les pagnes de vaccination, le gouvernement ne fournit pas de services gratuits</a:t>
            </a:r>
          </a:p>
          <a:p>
            <a:pPr marL="0" indent="0">
              <a:buNone/>
            </a:pPr>
            <a:endParaRPr lang="fr-FR"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766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0" y="2384994"/>
            <a:ext cx="12192000" cy="13255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797257" y="2384994"/>
            <a:ext cx="10515600" cy="1325563"/>
          </a:xfrm>
        </p:spPr>
        <p:txBody>
          <a:bodyPr>
            <a:normAutofit fontScale="90000"/>
          </a:bodyPr>
          <a:lstStyle/>
          <a:p>
            <a:pPr algn="ctr"/>
            <a:r>
              <a:rPr lang="fr-FR" sz="6000" b="1" dirty="0">
                <a:solidFill>
                  <a:schemeClr val="bg1"/>
                </a:solidFill>
                <a:latin typeface="Arial" panose="020B0604020202020204" pitchFamily="34" charset="0"/>
                <a:cs typeface="Arial" panose="020B0604020202020204" pitchFamily="34" charset="0"/>
              </a:rPr>
              <a:t>Dépenses de santé agrégées et utilisation de l’argent</a:t>
            </a:r>
          </a:p>
        </p:txBody>
      </p:sp>
    </p:spTree>
    <p:extLst>
      <p:ext uri="{BB962C8B-B14F-4D97-AF65-F5344CB8AC3E}">
        <p14:creationId xmlns:p14="http://schemas.microsoft.com/office/powerpoint/2010/main" val="18484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Besoins et Dépenses de Santé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102" y="1406212"/>
            <a:ext cx="6471898" cy="5451788"/>
          </a:xfrm>
          <a:prstGeom prst="rect">
            <a:avLst/>
          </a:prstGeom>
        </p:spPr>
      </p:pic>
      <p:sp>
        <p:nvSpPr>
          <p:cNvPr id="5" name="TextBox 4"/>
          <p:cNvSpPr txBox="1"/>
          <p:nvPr/>
        </p:nvSpPr>
        <p:spPr>
          <a:xfrm>
            <a:off x="211548" y="1244433"/>
            <a:ext cx="5158854"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Nous avons recueilli des informations sur: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Besoins de santé préventifs (y compris la grossesse)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Besoins de santé imprévisibles, c’est-a-dire maladies et blessures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Besoins de santé prévisibles, c’est-a-dire maladies chroniques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Echantillon de petite taille pour certaines catégories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Utilisation des soins de santé préventifs et dépenses au Pakistan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Grossesse dans les deux pays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Maladie chronique au Cameroun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donc nous encourageons une interprétation prudente de ces résultats !</a:t>
            </a:r>
          </a:p>
        </p:txBody>
      </p:sp>
      <p:sp>
        <p:nvSpPr>
          <p:cNvPr id="6" name="TextBox 5"/>
          <p:cNvSpPr txBox="1"/>
          <p:nvPr/>
        </p:nvSpPr>
        <p:spPr>
          <a:xfrm>
            <a:off x="5720102" y="1325563"/>
            <a:ext cx="6844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chaque besoin de santé, nous collectons les informations suivantes:</a:t>
            </a:r>
          </a:p>
        </p:txBody>
      </p:sp>
    </p:spTree>
    <p:extLst>
      <p:ext uri="{BB962C8B-B14F-4D97-AF65-F5344CB8AC3E}">
        <p14:creationId xmlns:p14="http://schemas.microsoft.com/office/powerpoint/2010/main" val="529279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9" y="187703"/>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Dépenses de Santé Agrégées</a:t>
            </a:r>
          </a:p>
        </p:txBody>
      </p:sp>
      <p:sp>
        <p:nvSpPr>
          <p:cNvPr id="3" name="Content Placeholder 2"/>
          <p:cNvSpPr>
            <a:spLocks noGrp="1"/>
          </p:cNvSpPr>
          <p:nvPr>
            <p:ph idx="1"/>
          </p:nvPr>
        </p:nvSpPr>
        <p:spPr>
          <a:xfrm>
            <a:off x="169458" y="1634555"/>
            <a:ext cx="11817329" cy="5110277"/>
          </a:xfrm>
        </p:spPr>
        <p:txBody>
          <a:bodyPr>
            <a:normAutofit fontScale="92500" lnSpcReduction="10000"/>
          </a:bodyPr>
          <a:lstStyle/>
          <a:p>
            <a:pPr marL="0" indent="0">
              <a:buNone/>
            </a:pPr>
            <a:r>
              <a:rPr lang="fr-FR" dirty="0">
                <a:solidFill>
                  <a:schemeClr val="accent4"/>
                </a:solidFill>
                <a:latin typeface="Arial" panose="020B0604020202020204" pitchFamily="34" charset="0"/>
                <a:cs typeface="Arial" panose="020B0604020202020204" pitchFamily="34" charset="0"/>
              </a:rPr>
              <a:t>Pour tous les types de besoins de santé, </a:t>
            </a:r>
            <a:r>
              <a:rPr lang="fr-FR" dirty="0">
                <a:solidFill>
                  <a:schemeClr val="bg1"/>
                </a:solidFill>
                <a:latin typeface="Arial" panose="020B0604020202020204" pitchFamily="34" charset="0"/>
                <a:cs typeface="Arial" panose="020B0604020202020204" pitchFamily="34" charset="0"/>
              </a:rPr>
              <a:t>il existe différents niveaux de besoins par cycle de collecte de données</a:t>
            </a:r>
          </a:p>
          <a:p>
            <a:pPr marL="0" indent="0">
              <a:buNone/>
            </a:pPr>
            <a:endParaRPr lang="fr-FR" dirty="0">
              <a:solidFill>
                <a:schemeClr val="accent4"/>
              </a:solidFill>
              <a:latin typeface="Arial" panose="020B0604020202020204" pitchFamily="34" charset="0"/>
              <a:cs typeface="Arial" panose="020B0604020202020204" pitchFamily="34" charset="0"/>
            </a:endParaRPr>
          </a:p>
          <a:p>
            <a:r>
              <a:rPr lang="fr-FR" dirty="0">
                <a:solidFill>
                  <a:schemeClr val="accent4"/>
                </a:solidFill>
                <a:latin typeface="Arial" panose="020B0604020202020204" pitchFamily="34" charset="0"/>
                <a:cs typeface="Arial" panose="020B0604020202020204" pitchFamily="34" charset="0"/>
              </a:rPr>
              <a:t>Peshawar: </a:t>
            </a:r>
          </a:p>
          <a:p>
            <a:pPr lvl="1"/>
            <a:r>
              <a:rPr lang="fr-FR" dirty="0">
                <a:solidFill>
                  <a:schemeClr val="bg1"/>
                </a:solidFill>
                <a:latin typeface="Arial" panose="020B0604020202020204" pitchFamily="34" charset="0"/>
                <a:cs typeface="Arial" panose="020B0604020202020204" pitchFamily="34" charset="0"/>
              </a:rPr>
              <a:t>32 à 85%</a:t>
            </a:r>
            <a:r>
              <a:rPr lang="fr-FR" dirty="0">
                <a:solidFill>
                  <a:schemeClr val="accent4"/>
                </a:solidFill>
                <a:latin typeface="Arial" panose="020B0604020202020204" pitchFamily="34" charset="0"/>
                <a:cs typeface="Arial" panose="020B0604020202020204" pitchFamily="34" charset="0"/>
              </a:rPr>
              <a:t> des ménages ont eu besoin de services de santé à tous les cycles</a:t>
            </a:r>
          </a:p>
          <a:p>
            <a:pPr lvl="1"/>
            <a:r>
              <a:rPr lang="fr-FR" dirty="0">
                <a:solidFill>
                  <a:schemeClr val="bg1"/>
                </a:solidFill>
                <a:latin typeface="Arial" panose="020B0604020202020204" pitchFamily="34" charset="0"/>
                <a:cs typeface="Arial" panose="020B0604020202020204" pitchFamily="34" charset="0"/>
              </a:rPr>
              <a:t>Les gens ont tendance à rechercher des soins et déclarent également encourir des frais</a:t>
            </a:r>
          </a:p>
          <a:p>
            <a:r>
              <a:rPr lang="fr-FR" dirty="0">
                <a:solidFill>
                  <a:schemeClr val="accent4"/>
                </a:solidFill>
                <a:latin typeface="Arial" panose="020B0604020202020204" pitchFamily="34" charset="0"/>
                <a:cs typeface="Arial" panose="020B0604020202020204" pitchFamily="34" charset="0"/>
              </a:rPr>
              <a:t>Bannu:</a:t>
            </a:r>
          </a:p>
          <a:p>
            <a:pPr lvl="1"/>
            <a:r>
              <a:rPr lang="fr-FR" dirty="0">
                <a:solidFill>
                  <a:schemeClr val="bg1"/>
                </a:solidFill>
                <a:latin typeface="Arial" panose="020B0604020202020204" pitchFamily="34" charset="0"/>
                <a:cs typeface="Arial" panose="020B0604020202020204" pitchFamily="34" charset="0"/>
              </a:rPr>
              <a:t>63 à 89%</a:t>
            </a:r>
            <a:r>
              <a:rPr lang="fr-FR" dirty="0">
                <a:solidFill>
                  <a:schemeClr val="accent4"/>
                </a:solidFill>
                <a:latin typeface="Arial" panose="020B0604020202020204" pitchFamily="34" charset="0"/>
                <a:cs typeface="Arial" panose="020B0604020202020204" pitchFamily="34" charset="0"/>
              </a:rPr>
              <a:t> des ménages ont eu besoin de services de santé à tous les cycles</a:t>
            </a:r>
          </a:p>
          <a:p>
            <a:pPr lvl="1"/>
            <a:r>
              <a:rPr lang="fr-FR" dirty="0">
                <a:solidFill>
                  <a:schemeClr val="bg1"/>
                </a:solidFill>
                <a:latin typeface="Arial" panose="020B0604020202020204" pitchFamily="34" charset="0"/>
                <a:cs typeface="Arial" panose="020B0604020202020204" pitchFamily="34" charset="0"/>
              </a:rPr>
              <a:t>Les gens ne recherchent pas toujours des soins, mais lorsqu'ils le font, ils encourent généralement des frais</a:t>
            </a:r>
            <a:endParaRPr lang="fr-FR" dirty="0">
              <a:solidFill>
                <a:schemeClr val="accent4"/>
              </a:solidFill>
              <a:latin typeface="Arial" panose="020B0604020202020204" pitchFamily="34" charset="0"/>
              <a:cs typeface="Arial" panose="020B0604020202020204" pitchFamily="34" charset="0"/>
            </a:endParaRPr>
          </a:p>
          <a:p>
            <a:r>
              <a:rPr lang="fr-FR" dirty="0">
                <a:solidFill>
                  <a:schemeClr val="accent4"/>
                </a:solidFill>
                <a:latin typeface="Arial" panose="020B0604020202020204" pitchFamily="34" charset="0"/>
                <a:cs typeface="Arial" panose="020B0604020202020204" pitchFamily="34" charset="0"/>
              </a:rPr>
              <a:t>Logone-et-Chari:</a:t>
            </a:r>
          </a:p>
          <a:p>
            <a:pPr lvl="1"/>
            <a:r>
              <a:rPr lang="fr-FR" dirty="0">
                <a:solidFill>
                  <a:schemeClr val="bg1"/>
                </a:solidFill>
                <a:latin typeface="Arial" panose="020B0604020202020204" pitchFamily="34" charset="0"/>
                <a:cs typeface="Arial" panose="020B0604020202020204" pitchFamily="34" charset="0"/>
              </a:rPr>
              <a:t>45 à 82%</a:t>
            </a:r>
            <a:r>
              <a:rPr lang="fr-FR" dirty="0">
                <a:solidFill>
                  <a:schemeClr val="accent4"/>
                </a:solidFill>
                <a:latin typeface="Arial" panose="020B0604020202020204" pitchFamily="34" charset="0"/>
                <a:cs typeface="Arial" panose="020B0604020202020204" pitchFamily="34" charset="0"/>
              </a:rPr>
              <a:t> des ménages ont eu besoin de services de santé à tous les cycles</a:t>
            </a:r>
          </a:p>
          <a:p>
            <a:pPr lvl="1"/>
            <a:r>
              <a:rPr lang="fr-FR" dirty="0">
                <a:solidFill>
                  <a:schemeClr val="bg1"/>
                </a:solidFill>
                <a:latin typeface="Arial" panose="020B0604020202020204" pitchFamily="34" charset="0"/>
                <a:cs typeface="Arial" panose="020B0604020202020204" pitchFamily="34" charset="0"/>
              </a:rPr>
              <a:t>Les gens ont tendance à rechercher des soins, mais n’encourent pas toujours des frais</a:t>
            </a:r>
            <a:endParaRPr lang="fr-FR"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00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9" y="187703"/>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Dépenses de Santé Agrégées</a:t>
            </a:r>
          </a:p>
        </p:txBody>
      </p:sp>
      <p:sp>
        <p:nvSpPr>
          <p:cNvPr id="3" name="Content Placeholder 2"/>
          <p:cNvSpPr>
            <a:spLocks noGrp="1"/>
          </p:cNvSpPr>
          <p:nvPr>
            <p:ph idx="1"/>
          </p:nvPr>
        </p:nvSpPr>
        <p:spPr>
          <a:xfrm>
            <a:off x="169459" y="1634555"/>
            <a:ext cx="11540320" cy="5066495"/>
          </a:xfrm>
        </p:spPr>
        <p:txBody>
          <a:bodyPr>
            <a:normAutofit/>
          </a:bodyPr>
          <a:lstStyle/>
          <a:p>
            <a:pPr marL="0" indent="0">
              <a:buNone/>
            </a:pPr>
            <a:r>
              <a:rPr lang="fr-FR" dirty="0">
                <a:solidFill>
                  <a:schemeClr val="accent4"/>
                </a:solidFill>
                <a:latin typeface="Arial" panose="020B0604020202020204" pitchFamily="34" charset="0"/>
                <a:cs typeface="Arial" panose="020B0604020202020204" pitchFamily="34" charset="0"/>
              </a:rPr>
              <a:t>Les dépenses globales totales étaient…</a:t>
            </a:r>
          </a:p>
          <a:p>
            <a:pPr marL="0" indent="0">
              <a:buNone/>
            </a:pPr>
            <a:endParaRPr lang="fr-FR" dirty="0">
              <a:solidFill>
                <a:schemeClr val="accent4"/>
              </a:solidFill>
              <a:latin typeface="Arial" panose="020B0604020202020204" pitchFamily="34" charset="0"/>
              <a:cs typeface="Arial" panose="020B0604020202020204" pitchFamily="34" charset="0"/>
            </a:endParaRPr>
          </a:p>
          <a:p>
            <a:r>
              <a:rPr lang="fr-FR" dirty="0">
                <a:solidFill>
                  <a:schemeClr val="accent4"/>
                </a:solidFill>
                <a:latin typeface="Arial" panose="020B0604020202020204" pitchFamily="34" charset="0"/>
                <a:cs typeface="Arial" panose="020B0604020202020204" pitchFamily="34" charset="0"/>
              </a:rPr>
              <a:t>Peshawar: </a:t>
            </a:r>
          </a:p>
          <a:p>
            <a:pPr lvl="1"/>
            <a:r>
              <a:rPr lang="fr-FR" dirty="0">
                <a:solidFill>
                  <a:schemeClr val="bg1"/>
                </a:solidFill>
                <a:latin typeface="Arial" panose="020B0604020202020204" pitchFamily="34" charset="0"/>
                <a:cs typeface="Arial" panose="020B0604020202020204" pitchFamily="34" charset="0"/>
              </a:rPr>
              <a:t>35,4% </a:t>
            </a:r>
            <a:r>
              <a:rPr lang="fr-FR" dirty="0">
                <a:solidFill>
                  <a:schemeClr val="accent4"/>
                </a:solidFill>
                <a:latin typeface="Arial" panose="020B0604020202020204" pitchFamily="34" charset="0"/>
                <a:cs typeface="Arial" panose="020B0604020202020204" pitchFamily="34" charset="0"/>
              </a:rPr>
              <a:t>du revenu total déclaré pour la période pertinente de 3 mois</a:t>
            </a:r>
          </a:p>
          <a:p>
            <a:pPr lvl="1"/>
            <a:r>
              <a:rPr lang="fr-FR" dirty="0">
                <a:solidFill>
                  <a:schemeClr val="bg1"/>
                </a:solidFill>
                <a:latin typeface="Arial" panose="020B0604020202020204" pitchFamily="34" charset="0"/>
                <a:cs typeface="Arial" panose="020B0604020202020204" pitchFamily="34" charset="0"/>
              </a:rPr>
              <a:t>20,8% </a:t>
            </a:r>
            <a:r>
              <a:rPr lang="fr-FR" dirty="0">
                <a:solidFill>
                  <a:schemeClr val="accent4"/>
                </a:solidFill>
                <a:latin typeface="Arial" panose="020B0604020202020204" pitchFamily="34" charset="0"/>
                <a:cs typeface="Arial" panose="020B0604020202020204" pitchFamily="34" charset="0"/>
              </a:rPr>
              <a:t>du montant total du transfert en espèces</a:t>
            </a:r>
          </a:p>
          <a:p>
            <a:r>
              <a:rPr lang="fr-FR" dirty="0">
                <a:solidFill>
                  <a:schemeClr val="accent4"/>
                </a:solidFill>
                <a:latin typeface="Arial" panose="020B0604020202020204" pitchFamily="34" charset="0"/>
                <a:cs typeface="Arial" panose="020B0604020202020204" pitchFamily="34" charset="0"/>
              </a:rPr>
              <a:t>Bannu:</a:t>
            </a:r>
          </a:p>
          <a:p>
            <a:pPr lvl="1"/>
            <a:r>
              <a:rPr lang="fr-FR" dirty="0">
                <a:solidFill>
                  <a:schemeClr val="bg1"/>
                </a:solidFill>
                <a:latin typeface="Arial" panose="020B0604020202020204" pitchFamily="34" charset="0"/>
                <a:cs typeface="Arial" panose="020B0604020202020204" pitchFamily="34" charset="0"/>
              </a:rPr>
              <a:t>66,4% </a:t>
            </a:r>
            <a:r>
              <a:rPr lang="fr-FR" dirty="0">
                <a:solidFill>
                  <a:schemeClr val="accent4"/>
                </a:solidFill>
                <a:latin typeface="Arial" panose="020B0604020202020204" pitchFamily="34" charset="0"/>
                <a:cs typeface="Arial" panose="020B0604020202020204" pitchFamily="34" charset="0"/>
              </a:rPr>
              <a:t>du revenu total déclaré pour la période pertinente de 3 mois</a:t>
            </a:r>
          </a:p>
          <a:p>
            <a:pPr lvl="1"/>
            <a:r>
              <a:rPr lang="fr-FR" dirty="0">
                <a:solidFill>
                  <a:schemeClr val="bg1"/>
                </a:solidFill>
                <a:latin typeface="Arial" panose="020B0604020202020204" pitchFamily="34" charset="0"/>
                <a:cs typeface="Arial" panose="020B0604020202020204" pitchFamily="34" charset="0"/>
              </a:rPr>
              <a:t>30% </a:t>
            </a:r>
            <a:r>
              <a:rPr lang="fr-FR" dirty="0">
                <a:solidFill>
                  <a:schemeClr val="accent4"/>
                </a:solidFill>
                <a:latin typeface="Arial" panose="020B0604020202020204" pitchFamily="34" charset="0"/>
                <a:cs typeface="Arial" panose="020B0604020202020204" pitchFamily="34" charset="0"/>
              </a:rPr>
              <a:t>du montant total du transfert en espèces</a:t>
            </a:r>
          </a:p>
          <a:p>
            <a:r>
              <a:rPr lang="fr-FR" dirty="0">
                <a:solidFill>
                  <a:schemeClr val="accent4"/>
                </a:solidFill>
                <a:latin typeface="Arial" panose="020B0604020202020204" pitchFamily="34" charset="0"/>
                <a:cs typeface="Arial" panose="020B0604020202020204" pitchFamily="34" charset="0"/>
              </a:rPr>
              <a:t>Logone-et-Chari:</a:t>
            </a:r>
          </a:p>
          <a:p>
            <a:pPr lvl="1"/>
            <a:r>
              <a:rPr lang="fr-FR" dirty="0">
                <a:solidFill>
                  <a:schemeClr val="bg1"/>
                </a:solidFill>
                <a:latin typeface="Arial" panose="020B0604020202020204" pitchFamily="34" charset="0"/>
                <a:cs typeface="Arial" panose="020B0604020202020204" pitchFamily="34" charset="0"/>
              </a:rPr>
              <a:t>107,2% </a:t>
            </a:r>
            <a:r>
              <a:rPr lang="fr-FR" dirty="0">
                <a:solidFill>
                  <a:schemeClr val="accent4"/>
                </a:solidFill>
                <a:latin typeface="Arial" panose="020B0604020202020204" pitchFamily="34" charset="0"/>
                <a:cs typeface="Arial" panose="020B0604020202020204" pitchFamily="34" charset="0"/>
              </a:rPr>
              <a:t>du revenu total déclaré pour la période pertinente de 3,5 mois</a:t>
            </a:r>
          </a:p>
          <a:p>
            <a:pPr lvl="1"/>
            <a:r>
              <a:rPr lang="fr-FR" dirty="0">
                <a:solidFill>
                  <a:schemeClr val="bg1"/>
                </a:solidFill>
                <a:latin typeface="Arial" panose="020B0604020202020204" pitchFamily="34" charset="0"/>
                <a:cs typeface="Arial" panose="020B0604020202020204" pitchFamily="34" charset="0"/>
              </a:rPr>
              <a:t>10% </a:t>
            </a:r>
            <a:r>
              <a:rPr lang="fr-FR" dirty="0">
                <a:solidFill>
                  <a:schemeClr val="accent4"/>
                </a:solidFill>
                <a:latin typeface="Arial" panose="020B0604020202020204" pitchFamily="34" charset="0"/>
                <a:cs typeface="Arial" panose="020B0604020202020204" pitchFamily="34" charset="0"/>
              </a:rPr>
              <a:t>du montant total du transfert en espèces</a:t>
            </a:r>
          </a:p>
        </p:txBody>
      </p:sp>
    </p:spTree>
    <p:extLst>
      <p:ext uri="{BB962C8B-B14F-4D97-AF65-F5344CB8AC3E}">
        <p14:creationId xmlns:p14="http://schemas.microsoft.com/office/powerpoint/2010/main" val="431194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7" y="133113"/>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Dépenses Catastrophiques</a:t>
            </a:r>
          </a:p>
        </p:txBody>
      </p:sp>
      <p:sp>
        <p:nvSpPr>
          <p:cNvPr id="3" name="Content Placeholder 2"/>
          <p:cNvSpPr>
            <a:spLocks noGrp="1"/>
          </p:cNvSpPr>
          <p:nvPr>
            <p:ph idx="1"/>
          </p:nvPr>
        </p:nvSpPr>
        <p:spPr>
          <a:xfrm>
            <a:off x="251347" y="1347953"/>
            <a:ext cx="11676796" cy="5216620"/>
          </a:xfrm>
        </p:spPr>
        <p:txBody>
          <a:bodyPr>
            <a:normAutofit fontScale="92500" lnSpcReduction="10000"/>
          </a:bodyPr>
          <a:lstStyle/>
          <a:p>
            <a:pPr marL="0" indent="0">
              <a:buNone/>
            </a:pPr>
            <a:r>
              <a:rPr lang="fr-FR" dirty="0">
                <a:solidFill>
                  <a:schemeClr val="accent4"/>
                </a:solidFill>
                <a:latin typeface="Arial" panose="020B0604020202020204" pitchFamily="34" charset="0"/>
                <a:cs typeface="Arial" panose="020B0604020202020204" pitchFamily="34" charset="0"/>
              </a:rPr>
              <a:t>Dans un cycle donne, entre</a:t>
            </a:r>
          </a:p>
          <a:p>
            <a:pPr marL="0" indent="0">
              <a:buNone/>
            </a:pPr>
            <a:r>
              <a:rPr lang="fr-FR" dirty="0">
                <a:solidFill>
                  <a:schemeClr val="bg1"/>
                </a:solidFill>
                <a:latin typeface="Arial" panose="020B0604020202020204" pitchFamily="34" charset="0"/>
                <a:cs typeface="Arial" panose="020B0604020202020204" pitchFamily="34" charset="0"/>
              </a:rPr>
              <a:t>3,41% – 45% des ménages à Peshawar</a:t>
            </a:r>
          </a:p>
          <a:p>
            <a:pPr marL="0" indent="0">
              <a:buNone/>
            </a:pPr>
            <a:r>
              <a:rPr lang="fr-FR" dirty="0">
                <a:solidFill>
                  <a:schemeClr val="bg1"/>
                </a:solidFill>
                <a:latin typeface="Arial" panose="020B0604020202020204" pitchFamily="34" charset="0"/>
                <a:cs typeface="Arial" panose="020B0604020202020204" pitchFamily="34" charset="0"/>
              </a:rPr>
              <a:t>4% – 32,32% des ménages à Bannu</a:t>
            </a:r>
          </a:p>
          <a:p>
            <a:pPr marL="0" indent="0">
              <a:buNone/>
            </a:pPr>
            <a:r>
              <a:rPr lang="fr-FR" dirty="0">
                <a:solidFill>
                  <a:schemeClr val="bg1"/>
                </a:solidFill>
                <a:latin typeface="Arial" panose="020B0604020202020204" pitchFamily="34" charset="0"/>
                <a:cs typeface="Arial" panose="020B0604020202020204" pitchFamily="34" charset="0"/>
              </a:rPr>
              <a:t>10,94% – 18,75% des ménages à Logone-et-Chari</a:t>
            </a:r>
          </a:p>
          <a:p>
            <a:pPr marL="0" indent="0">
              <a:buNone/>
            </a:pPr>
            <a:r>
              <a:rPr lang="fr-FR" dirty="0">
                <a:solidFill>
                  <a:schemeClr val="accent4"/>
                </a:solidFill>
                <a:latin typeface="Arial" panose="020B0604020202020204" pitchFamily="34" charset="0"/>
                <a:cs typeface="Arial" panose="020B0604020202020204" pitchFamily="34" charset="0"/>
              </a:rPr>
              <a:t>ont déclaré avoir engages des dépenses de santé représentant 40% ou plus de leurs dépenses non alimentaires.</a:t>
            </a:r>
          </a:p>
          <a:p>
            <a:pPr marL="0" indent="0">
              <a:buNone/>
            </a:pPr>
            <a:endParaRPr lang="fr-FR" dirty="0">
              <a:solidFill>
                <a:schemeClr val="accent4"/>
              </a:solidFill>
              <a:latin typeface="Arial" panose="020B0604020202020204" pitchFamily="34" charset="0"/>
              <a:cs typeface="Arial" panose="020B0604020202020204" pitchFamily="34" charset="0"/>
            </a:endParaRPr>
          </a:p>
          <a:p>
            <a:pPr marL="0" indent="0">
              <a:buNone/>
            </a:pPr>
            <a:r>
              <a:rPr lang="fr-FR" dirty="0">
                <a:solidFill>
                  <a:schemeClr val="accent4"/>
                </a:solidFill>
                <a:latin typeface="Arial" panose="020B0604020202020204" pitchFamily="34" charset="0"/>
                <a:cs typeface="Arial" panose="020B0604020202020204" pitchFamily="34" charset="0"/>
              </a:rPr>
              <a:t>Globalement,</a:t>
            </a:r>
          </a:p>
          <a:p>
            <a:pPr marL="0" indent="0">
              <a:buNone/>
            </a:pPr>
            <a:r>
              <a:rPr lang="fr-FR" dirty="0">
                <a:solidFill>
                  <a:schemeClr val="bg1"/>
                </a:solidFill>
                <a:latin typeface="Arial" panose="020B0604020202020204" pitchFamily="34" charset="0"/>
                <a:cs typeface="Arial" panose="020B0604020202020204" pitchFamily="34" charset="0"/>
              </a:rPr>
              <a:t>15,8% des ménages à Peshawar</a:t>
            </a:r>
          </a:p>
          <a:p>
            <a:pPr marL="0" indent="0">
              <a:buNone/>
            </a:pPr>
            <a:r>
              <a:rPr lang="fr-FR" dirty="0">
                <a:solidFill>
                  <a:schemeClr val="bg1"/>
                </a:solidFill>
                <a:latin typeface="Arial" panose="020B0604020202020204" pitchFamily="34" charset="0"/>
                <a:cs typeface="Arial" panose="020B0604020202020204" pitchFamily="34" charset="0"/>
              </a:rPr>
              <a:t>12,4% des ménages à Bannu</a:t>
            </a:r>
          </a:p>
          <a:p>
            <a:pPr marL="0" indent="0">
              <a:buNone/>
            </a:pPr>
            <a:r>
              <a:rPr lang="fr-FR" dirty="0">
                <a:solidFill>
                  <a:schemeClr val="bg1"/>
                </a:solidFill>
                <a:latin typeface="Arial" panose="020B0604020202020204" pitchFamily="34" charset="0"/>
                <a:cs typeface="Arial" panose="020B0604020202020204" pitchFamily="34" charset="0"/>
              </a:rPr>
              <a:t>11,7% des ménages à Logone-et-Chari</a:t>
            </a:r>
          </a:p>
          <a:p>
            <a:pPr marL="0" indent="0">
              <a:buNone/>
            </a:pPr>
            <a:r>
              <a:rPr lang="fr-FR" dirty="0">
                <a:solidFill>
                  <a:schemeClr val="accent4"/>
                </a:solidFill>
                <a:latin typeface="Arial" panose="020B0604020202020204" pitchFamily="34" charset="0"/>
                <a:cs typeface="Arial" panose="020B0604020202020204" pitchFamily="34" charset="0"/>
              </a:rPr>
              <a:t>ont connu des dépenses catastrophiques pour les dépenses de santé</a:t>
            </a:r>
          </a:p>
        </p:txBody>
      </p:sp>
    </p:spTree>
    <p:extLst>
      <p:ext uri="{BB962C8B-B14F-4D97-AF65-F5344CB8AC3E}">
        <p14:creationId xmlns:p14="http://schemas.microsoft.com/office/powerpoint/2010/main" val="3031326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53" y="105818"/>
            <a:ext cx="11843925" cy="788157"/>
          </a:xfrm>
        </p:spPr>
        <p:txBody>
          <a:bodyPr>
            <a:normAutofit/>
          </a:bodyPr>
          <a:lstStyle/>
          <a:p>
            <a:r>
              <a:rPr lang="fr-FR" b="1" dirty="0">
                <a:solidFill>
                  <a:schemeClr val="bg1"/>
                </a:solidFill>
                <a:latin typeface="Arial" panose="020B0604020202020204" pitchFamily="34" charset="0"/>
                <a:cs typeface="Arial" panose="020B0604020202020204" pitchFamily="34" charset="0"/>
              </a:rPr>
              <a:t>Utilisation de l’argent: Peshawar et Bannu</a:t>
            </a:r>
          </a:p>
        </p:txBody>
      </p:sp>
      <p:sp>
        <p:nvSpPr>
          <p:cNvPr id="15" name="Title 1"/>
          <p:cNvSpPr txBox="1">
            <a:spLocks/>
          </p:cNvSpPr>
          <p:nvPr/>
        </p:nvSpPr>
        <p:spPr>
          <a:xfrm>
            <a:off x="130354" y="893975"/>
            <a:ext cx="10515600" cy="975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Sur les trois sites, nous avons observé qu’une fois l’aide monétaire commencée, il y avait une augmentation de l’utilisation de l’argent pour effectuer paiements liés à la santé et une diminution de l’utilisation des prêts pour les paiements de sante.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52" y="2693881"/>
            <a:ext cx="5689219" cy="30342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060" y="2693882"/>
            <a:ext cx="5689218" cy="3034249"/>
          </a:xfrm>
          <a:prstGeom prst="rect">
            <a:avLst/>
          </a:prstGeom>
        </p:spPr>
      </p:pic>
      <p:sp>
        <p:nvSpPr>
          <p:cNvPr id="4" name="Rectangle 3"/>
          <p:cNvSpPr/>
          <p:nvPr/>
        </p:nvSpPr>
        <p:spPr>
          <a:xfrm>
            <a:off x="130352" y="2127555"/>
            <a:ext cx="5689219" cy="566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285060" y="2127555"/>
            <a:ext cx="5689219" cy="566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30352" y="2059856"/>
            <a:ext cx="47693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Méthode de dépenses pour tous les services de santé: Peshawar</a:t>
            </a:r>
          </a:p>
        </p:txBody>
      </p:sp>
      <p:sp>
        <p:nvSpPr>
          <p:cNvPr id="8" name="TextBox 7"/>
          <p:cNvSpPr txBox="1"/>
          <p:nvPr/>
        </p:nvSpPr>
        <p:spPr>
          <a:xfrm>
            <a:off x="6260679" y="2047550"/>
            <a:ext cx="47693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Méthode de dépenses pour tous les services de santé: Bannu</a:t>
            </a:r>
          </a:p>
        </p:txBody>
      </p:sp>
    </p:spTree>
    <p:extLst>
      <p:ext uri="{BB962C8B-B14F-4D97-AF65-F5344CB8AC3E}">
        <p14:creationId xmlns:p14="http://schemas.microsoft.com/office/powerpoint/2010/main" val="1909619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53" y="105818"/>
            <a:ext cx="11156345" cy="788157"/>
          </a:xfrm>
        </p:spPr>
        <p:txBody>
          <a:bodyPr>
            <a:normAutofit/>
          </a:bodyPr>
          <a:lstStyle/>
          <a:p>
            <a:r>
              <a:rPr lang="fr-FR" b="1" dirty="0">
                <a:solidFill>
                  <a:schemeClr val="bg1"/>
                </a:solidFill>
                <a:latin typeface="Arial" panose="020B0604020202020204" pitchFamily="34" charset="0"/>
                <a:cs typeface="Arial" panose="020B0604020202020204" pitchFamily="34" charset="0"/>
              </a:rPr>
              <a:t>Utilisation de l’argent: Logone-et-Chari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53" y="2066770"/>
            <a:ext cx="5870760" cy="3131071"/>
          </a:xfrm>
          <a:prstGeom prst="rect">
            <a:avLst/>
          </a:prstGeom>
        </p:spPr>
      </p:pic>
      <p:sp>
        <p:nvSpPr>
          <p:cNvPr id="5" name="TextBox 4"/>
          <p:cNvSpPr txBox="1"/>
          <p:nvPr/>
        </p:nvSpPr>
        <p:spPr>
          <a:xfrm>
            <a:off x="6287682" y="857926"/>
            <a:ext cx="560033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Les gens utilisent l’argent pour répondre aux besoins de santé</a:t>
            </a:r>
          </a:p>
        </p:txBody>
      </p:sp>
      <p:sp>
        <p:nvSpPr>
          <p:cNvPr id="6" name="TextBox 5"/>
          <p:cNvSpPr txBox="1"/>
          <p:nvPr/>
        </p:nvSpPr>
        <p:spPr>
          <a:xfrm>
            <a:off x="6416548" y="3495250"/>
            <a:ext cx="577545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[J’ai] dépensé [le premier transfert] pour les dépenses quotidiennes du ménage. [J’ai] également remboursé un prêt qui a été utilisé pour la santé de [mon] fils car il était tombé du toit et avait besoin d’un traitement complet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FR" sz="18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bénéficiaire d’aide monétaire, Bannu</a:t>
            </a:r>
          </a:p>
        </p:txBody>
      </p:sp>
      <p:sp>
        <p:nvSpPr>
          <p:cNvPr id="7" name="TextBox 6"/>
          <p:cNvSpPr txBox="1"/>
          <p:nvPr/>
        </p:nvSpPr>
        <p:spPr>
          <a:xfrm>
            <a:off x="6443202" y="5185110"/>
            <a:ext cx="57487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J’ai utilise la moitié de l’argent pour obtenir des soins de santé en raison d’une pression artérielle basse. J’ai utilisé l’autre moitié pour acheter 2 sacs de mil pour une consommation domestique. J’ai également partagé avec environ 10 de mes voisins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FR" sz="18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Female</a:t>
            </a:r>
            <a:r>
              <a:rPr kumimoji="0" lang="fr-FR" sz="18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PDI, Logone-et-Chari</a:t>
            </a:r>
          </a:p>
        </p:txBody>
      </p:sp>
      <p:sp>
        <p:nvSpPr>
          <p:cNvPr id="8" name="TextBox 7"/>
          <p:cNvSpPr txBox="1"/>
          <p:nvPr/>
        </p:nvSpPr>
        <p:spPr>
          <a:xfrm>
            <a:off x="6443203" y="2330811"/>
            <a:ext cx="54181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[J’ai] dépensé cet argent pour le traitement de ma fille et j’ai acheté des médicaments pour moi et l’argent restant a été utilisé dans le ménage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bénéficiaire d’aide monétaire, Peshawar</a:t>
            </a:r>
          </a:p>
        </p:txBody>
      </p:sp>
      <p:sp>
        <p:nvSpPr>
          <p:cNvPr id="9" name="Rectangle 8"/>
          <p:cNvSpPr/>
          <p:nvPr/>
        </p:nvSpPr>
        <p:spPr>
          <a:xfrm>
            <a:off x="130352" y="1620566"/>
            <a:ext cx="5870761" cy="566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30352" y="1552867"/>
            <a:ext cx="47693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Méthode de dépenses pour tous les services de santé: Logone-et-Chari</a:t>
            </a:r>
          </a:p>
        </p:txBody>
      </p:sp>
    </p:spTree>
    <p:extLst>
      <p:ext uri="{BB962C8B-B14F-4D97-AF65-F5344CB8AC3E}">
        <p14:creationId xmlns:p14="http://schemas.microsoft.com/office/powerpoint/2010/main" val="673035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0" y="2384994"/>
            <a:ext cx="12192000" cy="13255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797257" y="2384994"/>
            <a:ext cx="10515600" cy="1325563"/>
          </a:xfrm>
        </p:spPr>
        <p:txBody>
          <a:bodyPr>
            <a:normAutofit fontScale="90000"/>
          </a:bodyPr>
          <a:lstStyle/>
          <a:p>
            <a:pPr algn="ctr"/>
            <a:r>
              <a:rPr lang="fr-FR" sz="6000" b="1" dirty="0">
                <a:solidFill>
                  <a:schemeClr val="bg1"/>
                </a:solidFill>
                <a:latin typeface="Arial" panose="020B0604020202020204" pitchFamily="34" charset="0"/>
                <a:cs typeface="Arial" panose="020B0604020202020204" pitchFamily="34" charset="0"/>
              </a:rPr>
              <a:t>Conclusion et Recommandations</a:t>
            </a:r>
          </a:p>
        </p:txBody>
      </p:sp>
    </p:spTree>
    <p:extLst>
      <p:ext uri="{BB962C8B-B14F-4D97-AF65-F5344CB8AC3E}">
        <p14:creationId xmlns:p14="http://schemas.microsoft.com/office/powerpoint/2010/main" val="402905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460" y="146761"/>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Conclusion</a:t>
            </a:r>
          </a:p>
        </p:txBody>
      </p:sp>
      <p:sp>
        <p:nvSpPr>
          <p:cNvPr id="5" name="Rectangle 4"/>
          <p:cNvSpPr/>
          <p:nvPr/>
        </p:nvSpPr>
        <p:spPr>
          <a:xfrm>
            <a:off x="1" y="2921260"/>
            <a:ext cx="12192000" cy="10934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4383303"/>
            <a:ext cx="12192000" cy="16317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1472324"/>
            <a:ext cx="12192000" cy="10934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7345" y="1472324"/>
            <a:ext cx="11524114" cy="4914828"/>
          </a:xfrm>
        </p:spPr>
        <p:txBody>
          <a:bodyPr>
            <a:normAutofit lnSpcReduction="10000"/>
          </a:bodyPr>
          <a:lstStyle/>
          <a:p>
            <a:pPr marL="0" indent="0">
              <a:buNone/>
            </a:pPr>
            <a:r>
              <a:rPr lang="fr-FR" sz="3600" b="1" dirty="0">
                <a:latin typeface="Arial" panose="020B0604020202020204" pitchFamily="34" charset="0"/>
                <a:cs typeface="Arial" panose="020B0604020202020204" pitchFamily="34" charset="0"/>
              </a:rPr>
              <a:t>L’hypothèse de services gratuits n’est pas prise en compte dans les paramètres de notre étude</a:t>
            </a:r>
          </a:p>
          <a:p>
            <a:pPr marL="0" indent="0">
              <a:buNone/>
            </a:pPr>
            <a:endParaRPr lang="fr-FR" sz="3600" b="1" dirty="0">
              <a:latin typeface="Arial" panose="020B0604020202020204" pitchFamily="34" charset="0"/>
              <a:cs typeface="Arial" panose="020B0604020202020204" pitchFamily="34" charset="0"/>
            </a:endParaRPr>
          </a:p>
          <a:p>
            <a:pPr marL="0" indent="0">
              <a:buNone/>
            </a:pPr>
            <a:r>
              <a:rPr lang="fr-FR" sz="3600" b="1" dirty="0">
                <a:latin typeface="Arial" panose="020B0604020202020204" pitchFamily="34" charset="0"/>
                <a:cs typeface="Arial" panose="020B0604020202020204" pitchFamily="34" charset="0"/>
              </a:rPr>
              <a:t>L’argent est utilisé pour payer les dépenses de santé</a:t>
            </a:r>
          </a:p>
          <a:p>
            <a:pPr marL="0" indent="0">
              <a:buNone/>
            </a:pPr>
            <a:endParaRPr lang="fr-FR" sz="3600" b="1" dirty="0">
              <a:latin typeface="Arial" panose="020B0604020202020204" pitchFamily="34" charset="0"/>
              <a:cs typeface="Arial" panose="020B0604020202020204" pitchFamily="34" charset="0"/>
            </a:endParaRPr>
          </a:p>
          <a:p>
            <a:pPr marL="0" indent="0">
              <a:buNone/>
            </a:pPr>
            <a:r>
              <a:rPr lang="fr-FR" sz="3600" b="1" dirty="0">
                <a:latin typeface="Arial" panose="020B0604020202020204" pitchFamily="34" charset="0"/>
                <a:cs typeface="Arial" panose="020B0604020202020204" pitchFamily="34" charset="0"/>
              </a:rPr>
              <a:t>L’argent peut faciliter l’accès en temps opportun  ou influencer le comportement de recherche de soins</a:t>
            </a:r>
          </a:p>
        </p:txBody>
      </p:sp>
      <p:sp>
        <p:nvSpPr>
          <p:cNvPr id="7" name="Oval 6"/>
          <p:cNvSpPr/>
          <p:nvPr/>
        </p:nvSpPr>
        <p:spPr>
          <a:xfrm>
            <a:off x="169460" y="1678675"/>
            <a:ext cx="622110" cy="627797"/>
          </a:xfrm>
          <a:prstGeom prst="ellipse">
            <a:avLst/>
          </a:prstGeom>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69460" y="3189435"/>
            <a:ext cx="622110" cy="627797"/>
          </a:xfrm>
          <a:prstGeom prst="ellipse">
            <a:avLst/>
          </a:prstGeom>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Oval 8"/>
          <p:cNvSpPr/>
          <p:nvPr/>
        </p:nvSpPr>
        <p:spPr>
          <a:xfrm>
            <a:off x="169460" y="4616131"/>
            <a:ext cx="622110" cy="627797"/>
          </a:xfrm>
          <a:prstGeom prst="ellipse">
            <a:avLst/>
          </a:prstGeom>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817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4FF4-DABA-4681-B74B-0D4AD869A87E}"/>
              </a:ext>
            </a:extLst>
          </p:cNvPr>
          <p:cNvSpPr>
            <a:spLocks noGrp="1"/>
          </p:cNvSpPr>
          <p:nvPr>
            <p:ph type="title"/>
          </p:nvPr>
        </p:nvSpPr>
        <p:spPr/>
        <p:txBody>
          <a:bodyPr/>
          <a:lstStyle/>
          <a:p>
            <a:r>
              <a:rPr lang="en-GB" b="1" dirty="0">
                <a:solidFill>
                  <a:schemeClr val="accent1">
                    <a:lumMod val="60000"/>
                    <a:lumOff val="40000"/>
                  </a:schemeClr>
                </a:solidFill>
              </a:rPr>
              <a:t>TM pour un impact sur la santé</a:t>
            </a:r>
            <a:br>
              <a:rPr lang="en-GB" b="1" dirty="0"/>
            </a:br>
            <a:r>
              <a:rPr lang="en-GB" dirty="0" err="1"/>
              <a:t>Quelques</a:t>
            </a:r>
            <a:r>
              <a:rPr lang="en-GB" dirty="0"/>
              <a:t> r</a:t>
            </a:r>
            <a:r>
              <a:rPr lang="en-US" dirty="0"/>
              <a:t>è</a:t>
            </a:r>
            <a:r>
              <a:rPr lang="en-GB" dirty="0" err="1"/>
              <a:t>gles</a:t>
            </a:r>
            <a:endParaRPr lang="en-US" dirty="0"/>
          </a:p>
        </p:txBody>
      </p:sp>
      <p:sp>
        <p:nvSpPr>
          <p:cNvPr id="3" name="Content Placeholder 2">
            <a:extLst>
              <a:ext uri="{FF2B5EF4-FFF2-40B4-BE49-F238E27FC236}">
                <a16:creationId xmlns:a16="http://schemas.microsoft.com/office/drawing/2014/main" id="{1C5A12CB-05CE-449E-AEFA-96756A14483A}"/>
              </a:ext>
            </a:extLst>
          </p:cNvPr>
          <p:cNvSpPr>
            <a:spLocks noGrp="1"/>
          </p:cNvSpPr>
          <p:nvPr>
            <p:ph idx="1"/>
          </p:nvPr>
        </p:nvSpPr>
        <p:spPr>
          <a:xfrm>
            <a:off x="2390846" y="1967865"/>
            <a:ext cx="3898194" cy="4727576"/>
          </a:xfrm>
        </p:spPr>
        <p:txBody>
          <a:bodyPr>
            <a:normAutofit/>
          </a:bodyPr>
          <a:lstStyle/>
          <a:p>
            <a:pPr marL="0" indent="0">
              <a:buNone/>
            </a:pPr>
            <a:endParaRPr lang="en-GB" dirty="0"/>
          </a:p>
          <a:p>
            <a:r>
              <a:rPr lang="en-GB" dirty="0"/>
              <a:t>Ce webinar </a:t>
            </a:r>
            <a:r>
              <a:rPr lang="en-GB" dirty="0" err="1"/>
              <a:t>durera</a:t>
            </a:r>
            <a:r>
              <a:rPr lang="en-GB" dirty="0"/>
              <a:t> 90 minutes.</a:t>
            </a:r>
          </a:p>
          <a:p>
            <a:pPr marL="0" indent="0">
              <a:buNone/>
            </a:pPr>
            <a:endParaRPr lang="en-GB" dirty="0"/>
          </a:p>
          <a:p>
            <a:pPr marL="0" indent="0">
              <a:buNone/>
            </a:pPr>
            <a:endParaRPr lang="en-GB" dirty="0"/>
          </a:p>
          <a:p>
            <a:r>
              <a:rPr lang="en-GB" dirty="0"/>
              <a:t>Utiliser la </a:t>
            </a:r>
            <a:r>
              <a:rPr lang="en-GB" dirty="0" err="1"/>
              <a:t>fenetre</a:t>
            </a:r>
            <a:r>
              <a:rPr lang="en-GB" dirty="0"/>
              <a:t> Q&amp;A pour poser </a:t>
            </a:r>
            <a:r>
              <a:rPr lang="en-GB" dirty="0" err="1"/>
              <a:t>vos</a:t>
            </a:r>
            <a:r>
              <a:rPr lang="en-GB" dirty="0"/>
              <a:t> questions tout au long du webinar. </a:t>
            </a:r>
          </a:p>
          <a:p>
            <a:pPr marL="0" indent="0">
              <a:buNone/>
            </a:pPr>
            <a:endParaRPr lang="en-GB" dirty="0"/>
          </a:p>
        </p:txBody>
      </p:sp>
      <p:pic>
        <p:nvPicPr>
          <p:cNvPr id="7" name="Picture 6" descr="A clock in the middle of a body of water&#10;&#10;Description automatically generated">
            <a:extLst>
              <a:ext uri="{FF2B5EF4-FFF2-40B4-BE49-F238E27FC236}">
                <a16:creationId xmlns:a16="http://schemas.microsoft.com/office/drawing/2014/main" id="{CAD81CDE-F8A2-4884-AF7C-962C7236D63D}"/>
              </a:ext>
            </a:extLst>
          </p:cNvPr>
          <p:cNvPicPr>
            <a:picLocks noChangeAspect="1"/>
          </p:cNvPicPr>
          <p:nvPr/>
        </p:nvPicPr>
        <p:blipFill rotWithShape="1">
          <a:blip r:embed="rId2">
            <a:extLst>
              <a:ext uri="{28A0092B-C50C-407E-A947-70E740481C1C}">
                <a14:useLocalDpi xmlns:a14="http://schemas.microsoft.com/office/drawing/2010/main" val="0"/>
              </a:ext>
            </a:extLst>
          </a:blip>
          <a:srcRect l="55638" t="33952" r="3981"/>
          <a:stretch/>
        </p:blipFill>
        <p:spPr>
          <a:xfrm>
            <a:off x="1021049" y="2513171"/>
            <a:ext cx="1194595" cy="976947"/>
          </a:xfrm>
          <a:prstGeom prst="rect">
            <a:avLst/>
          </a:prstGeom>
        </p:spPr>
      </p:pic>
      <p:pic>
        <p:nvPicPr>
          <p:cNvPr id="9" name="Picture 8" descr="A picture containing clock, drawing&#10;&#10;Description automatically generated">
            <a:extLst>
              <a:ext uri="{FF2B5EF4-FFF2-40B4-BE49-F238E27FC236}">
                <a16:creationId xmlns:a16="http://schemas.microsoft.com/office/drawing/2014/main" id="{A7373AF8-5DDA-48A2-8C4C-DADBEB1323E4}"/>
              </a:ext>
            </a:extLst>
          </p:cNvPr>
          <p:cNvPicPr>
            <a:picLocks noChangeAspect="1"/>
          </p:cNvPicPr>
          <p:nvPr/>
        </p:nvPicPr>
        <p:blipFill rotWithShape="1">
          <a:blip r:embed="rId3">
            <a:extLst>
              <a:ext uri="{28A0092B-C50C-407E-A947-70E740481C1C}">
                <a14:useLocalDpi xmlns:a14="http://schemas.microsoft.com/office/drawing/2010/main" val="0"/>
              </a:ext>
            </a:extLst>
          </a:blip>
          <a:srcRect l="8523" r="11597"/>
          <a:stretch/>
        </p:blipFill>
        <p:spPr>
          <a:xfrm>
            <a:off x="1021049" y="4494532"/>
            <a:ext cx="1194595" cy="821690"/>
          </a:xfrm>
          <a:prstGeom prst="rect">
            <a:avLst/>
          </a:prstGeom>
        </p:spPr>
      </p:pic>
      <p:pic>
        <p:nvPicPr>
          <p:cNvPr id="11" name="Picture 10" descr="A close up of a sign&#10;&#10;Description automatically generated">
            <a:extLst>
              <a:ext uri="{FF2B5EF4-FFF2-40B4-BE49-F238E27FC236}">
                <a16:creationId xmlns:a16="http://schemas.microsoft.com/office/drawing/2014/main" id="{5B641E08-1E32-4528-BA6A-720C1CAF7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267" y="4485698"/>
            <a:ext cx="1632456" cy="728663"/>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8B742EC1-1FEF-4914-B579-EBEE45148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456" y="2362040"/>
            <a:ext cx="1128078" cy="1128078"/>
          </a:xfrm>
          <a:prstGeom prst="rect">
            <a:avLst/>
          </a:prstGeom>
        </p:spPr>
      </p:pic>
      <p:sp>
        <p:nvSpPr>
          <p:cNvPr id="14" name="TextBox 13">
            <a:extLst>
              <a:ext uri="{FF2B5EF4-FFF2-40B4-BE49-F238E27FC236}">
                <a16:creationId xmlns:a16="http://schemas.microsoft.com/office/drawing/2014/main" id="{664DB56A-089B-42F4-904F-924C7F1618A1}"/>
              </a:ext>
            </a:extLst>
          </p:cNvPr>
          <p:cNvSpPr txBox="1"/>
          <p:nvPr/>
        </p:nvSpPr>
        <p:spPr>
          <a:xfrm>
            <a:off x="8372908" y="2346640"/>
            <a:ext cx="3898194" cy="4247317"/>
          </a:xfrm>
          <a:prstGeom prst="rect">
            <a:avLst/>
          </a:prstGeom>
          <a:noFill/>
        </p:spPr>
        <p:txBody>
          <a:bodyPr wrap="square" rtlCol="0">
            <a:spAutoFit/>
          </a:bodyPr>
          <a:lstStyle/>
          <a:p>
            <a:pPr marL="457200" indent="-457200">
              <a:buFont typeface="Arial" panose="020B0604020202020204" pitchFamily="34" charset="0"/>
              <a:buChar char="•"/>
            </a:pPr>
            <a:r>
              <a:rPr lang="en-GB" sz="2800" dirty="0"/>
              <a:t>Les microphones </a:t>
            </a:r>
            <a:r>
              <a:rPr lang="en-GB" sz="2800" dirty="0" err="1"/>
              <a:t>resteront</a:t>
            </a:r>
            <a:r>
              <a:rPr lang="en-GB" sz="2800" dirty="0"/>
              <a:t> </a:t>
            </a:r>
            <a:r>
              <a:rPr lang="en-GB" sz="2800" dirty="0" err="1"/>
              <a:t>en</a:t>
            </a:r>
            <a:r>
              <a:rPr lang="en-GB" sz="2800" dirty="0"/>
              <a:t> </a:t>
            </a:r>
            <a:r>
              <a:rPr lang="en-GB" sz="2800" dirty="0" err="1"/>
              <a:t>silencieux</a:t>
            </a:r>
            <a:r>
              <a:rPr lang="en-GB" sz="2800" dirty="0"/>
              <a: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Ce webinar </a:t>
            </a:r>
            <a:r>
              <a:rPr lang="en-GB" sz="2800" dirty="0" err="1"/>
              <a:t>est</a:t>
            </a:r>
            <a:r>
              <a:rPr lang="en-GB" sz="2800" dirty="0"/>
              <a:t> </a:t>
            </a:r>
            <a:r>
              <a:rPr lang="en-GB" sz="2800" dirty="0" err="1"/>
              <a:t>enregistr</a:t>
            </a:r>
            <a:r>
              <a:rPr lang="en-US" sz="2800" dirty="0"/>
              <a:t>é</a:t>
            </a:r>
            <a:r>
              <a:rPr lang="en-GB" sz="2800" dirty="0"/>
              <a:t> et </a:t>
            </a:r>
            <a:r>
              <a:rPr lang="en-GB" sz="2800" dirty="0" err="1"/>
              <a:t>l’enregistrement</a:t>
            </a:r>
            <a:r>
              <a:rPr lang="en-GB" sz="2800" dirty="0"/>
              <a:t> sera </a:t>
            </a:r>
            <a:r>
              <a:rPr lang="en-GB" sz="2800" dirty="0" err="1"/>
              <a:t>partag</a:t>
            </a:r>
            <a:r>
              <a:rPr lang="en-US" sz="2800" dirty="0"/>
              <a:t>é</a:t>
            </a:r>
            <a:r>
              <a:rPr lang="en-GB" sz="2800" dirty="0"/>
              <a:t>.</a:t>
            </a:r>
            <a:endParaRPr lang="en-US" sz="2800" dirty="0"/>
          </a:p>
          <a:p>
            <a:endParaRPr lang="en-US" dirty="0"/>
          </a:p>
        </p:txBody>
      </p:sp>
    </p:spTree>
    <p:extLst>
      <p:ext uri="{BB962C8B-B14F-4D97-AF65-F5344CB8AC3E}">
        <p14:creationId xmlns:p14="http://schemas.microsoft.com/office/powerpoint/2010/main" val="142863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51" y="92168"/>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Recommandations</a:t>
            </a:r>
          </a:p>
        </p:txBody>
      </p:sp>
      <p:sp>
        <p:nvSpPr>
          <p:cNvPr id="3" name="Content Placeholder 2"/>
          <p:cNvSpPr>
            <a:spLocks noGrp="1"/>
          </p:cNvSpPr>
          <p:nvPr>
            <p:ph idx="1"/>
          </p:nvPr>
        </p:nvSpPr>
        <p:spPr>
          <a:xfrm>
            <a:off x="1965277" y="1474052"/>
            <a:ext cx="10064798" cy="5445456"/>
          </a:xfrm>
        </p:spPr>
        <p:txBody>
          <a:bodyPr>
            <a:normAutofit lnSpcReduction="10000"/>
          </a:bodyPr>
          <a:lstStyle/>
          <a:p>
            <a:pPr marL="0" indent="0">
              <a:buNone/>
            </a:pPr>
            <a:r>
              <a:rPr lang="fr-FR" b="1" dirty="0">
                <a:solidFill>
                  <a:schemeClr val="accent4"/>
                </a:solidFill>
                <a:latin typeface="Arial" panose="020B0604020202020204" pitchFamily="34" charset="0"/>
                <a:cs typeface="Arial" panose="020B0604020202020204" pitchFamily="34" charset="0"/>
              </a:rPr>
              <a:t>Les donateurs, les praticiens de la sante et le cluster sante devrait assurer la coordination entre les acteurs humanitaire pour s’assurer qu’il existe </a:t>
            </a:r>
            <a:r>
              <a:rPr lang="fr-FR" b="1" dirty="0">
                <a:solidFill>
                  <a:schemeClr val="bg1"/>
                </a:solidFill>
                <a:latin typeface="Arial" panose="020B0604020202020204" pitchFamily="34" charset="0"/>
                <a:cs typeface="Arial" panose="020B0604020202020204" pitchFamily="34" charset="0"/>
              </a:rPr>
              <a:t>en fait toujours des services gratuits de haute qualité disponibles et accessibles aux populations déplacées.</a:t>
            </a:r>
          </a:p>
          <a:p>
            <a:pPr marL="0" indent="0">
              <a:buNone/>
            </a:pPr>
            <a:endParaRPr lang="fr-FR" b="1" dirty="0">
              <a:solidFill>
                <a:schemeClr val="bg1"/>
              </a:solidFill>
              <a:latin typeface="Arial" panose="020B0604020202020204" pitchFamily="34" charset="0"/>
              <a:cs typeface="Arial" panose="020B0604020202020204" pitchFamily="34" charset="0"/>
            </a:endParaRPr>
          </a:p>
          <a:p>
            <a:pPr marL="0" indent="0">
              <a:buNone/>
            </a:pPr>
            <a:r>
              <a:rPr lang="fr-FR" b="1" dirty="0">
                <a:solidFill>
                  <a:schemeClr val="accent4"/>
                </a:solidFill>
                <a:latin typeface="Arial" panose="020B0604020202020204" pitchFamily="34" charset="0"/>
                <a:cs typeface="Arial" panose="020B0604020202020204" pitchFamily="34" charset="0"/>
              </a:rPr>
              <a:t>Les donateurs, les praticiens, et les clusters et organismes de coordination concernes devraient </a:t>
            </a:r>
            <a:r>
              <a:rPr lang="fr-FR" b="1" dirty="0">
                <a:solidFill>
                  <a:schemeClr val="bg1"/>
                </a:solidFill>
                <a:latin typeface="Arial" panose="020B0604020202020204" pitchFamily="34" charset="0"/>
                <a:cs typeface="Arial" panose="020B0604020202020204" pitchFamily="34" charset="0"/>
              </a:rPr>
              <a:t>intégrer la santé dans la liste de ingrédients du panier de dépenses minimales </a:t>
            </a:r>
            <a:r>
              <a:rPr lang="fr-FR" b="1" dirty="0">
                <a:solidFill>
                  <a:schemeClr val="accent4"/>
                </a:solidFill>
                <a:latin typeface="Arial" panose="020B0604020202020204" pitchFamily="34" charset="0"/>
                <a:cs typeface="Arial" panose="020B0604020202020204" pitchFamily="34" charset="0"/>
              </a:rPr>
              <a:t>qui est généralement utilisé pour déterminer la valeur de transfert monétaire dans de nombreux contextes humanitaires ou la sante est identifiée comme un besoin prioritaire lors de l’évaluation des besoins.</a:t>
            </a:r>
          </a:p>
          <a:p>
            <a:pPr marL="0" indent="0">
              <a:buNone/>
            </a:pPr>
            <a:endParaRPr lang="fr-FR" b="1" dirty="0">
              <a:solidFill>
                <a:schemeClr val="bg1"/>
              </a:solidFill>
              <a:latin typeface="Arial" panose="020B0604020202020204" pitchFamily="34" charset="0"/>
              <a:cs typeface="Arial" panose="020B0604020202020204" pitchFamily="34" charset="0"/>
            </a:endParaRPr>
          </a:p>
          <a:p>
            <a:pPr marL="0" indent="0">
              <a:buNone/>
            </a:pPr>
            <a:endParaRPr lang="fr-FR" b="1" dirty="0">
              <a:solidFill>
                <a:schemeClr val="bg1"/>
              </a:solidFill>
              <a:latin typeface="Arial" panose="020B0604020202020204" pitchFamily="34" charset="0"/>
              <a:cs typeface="Arial" panose="020B0604020202020204" pitchFamily="34" charset="0"/>
            </a:endParaRPr>
          </a:p>
          <a:p>
            <a:pPr marL="0" indent="0">
              <a:buNone/>
            </a:pPr>
            <a:endParaRPr lang="fr-FR" b="1" dirty="0">
              <a:solidFill>
                <a:schemeClr val="bg1"/>
              </a:solidFill>
              <a:latin typeface="Arial" panose="020B0604020202020204" pitchFamily="34" charset="0"/>
              <a:cs typeface="Arial" panose="020B0604020202020204" pitchFamily="34" charset="0"/>
            </a:endParaRPr>
          </a:p>
          <a:p>
            <a:pPr marL="0" indent="0">
              <a:buNone/>
            </a:pPr>
            <a:endParaRPr lang="fr-FR" b="1"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162068" y="1325563"/>
            <a:ext cx="1741226" cy="151317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63" y="1650609"/>
            <a:ext cx="814601" cy="8146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82" y="5097996"/>
            <a:ext cx="952500" cy="952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82" y="3296201"/>
            <a:ext cx="952500" cy="952500"/>
          </a:xfrm>
          <a:prstGeom prst="rect">
            <a:avLst/>
          </a:prstGeom>
        </p:spPr>
      </p:pic>
      <p:sp>
        <p:nvSpPr>
          <p:cNvPr id="10" name="Oval 9"/>
          <p:cNvSpPr/>
          <p:nvPr/>
        </p:nvSpPr>
        <p:spPr>
          <a:xfrm>
            <a:off x="162068" y="4341410"/>
            <a:ext cx="1741226" cy="151317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21" y="4653639"/>
            <a:ext cx="826822" cy="826822"/>
          </a:xfrm>
          <a:prstGeom prst="rect">
            <a:avLst/>
          </a:prstGeom>
        </p:spPr>
      </p:pic>
    </p:spTree>
    <p:extLst>
      <p:ext uri="{BB962C8B-B14F-4D97-AF65-F5344CB8AC3E}">
        <p14:creationId xmlns:p14="http://schemas.microsoft.com/office/powerpoint/2010/main" val="3801254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08" y="0"/>
            <a:ext cx="10515600" cy="1325563"/>
          </a:xfrm>
        </p:spPr>
        <p:txBody>
          <a:bodyPr/>
          <a:lstStyle/>
          <a:p>
            <a:r>
              <a:rPr lang="fr-FR" b="1" dirty="0">
                <a:solidFill>
                  <a:schemeClr val="bg1"/>
                </a:solidFill>
                <a:latin typeface="Arial" panose="020B0604020202020204" pitchFamily="34" charset="0"/>
                <a:cs typeface="Arial" panose="020B0604020202020204" pitchFamily="34" charset="0"/>
              </a:rPr>
              <a:t>Recommandations</a:t>
            </a:r>
          </a:p>
        </p:txBody>
      </p:sp>
      <p:sp>
        <p:nvSpPr>
          <p:cNvPr id="3" name="Content Placeholder 2"/>
          <p:cNvSpPr>
            <a:spLocks noGrp="1"/>
          </p:cNvSpPr>
          <p:nvPr>
            <p:ph idx="1"/>
          </p:nvPr>
        </p:nvSpPr>
        <p:spPr>
          <a:xfrm>
            <a:off x="2065362" y="1325563"/>
            <a:ext cx="10126638" cy="4763070"/>
          </a:xfrm>
        </p:spPr>
        <p:txBody>
          <a:bodyPr>
            <a:normAutofit/>
          </a:bodyPr>
          <a:lstStyle/>
          <a:p>
            <a:pPr marL="0" indent="0">
              <a:buNone/>
            </a:pPr>
            <a:r>
              <a:rPr lang="fr-FR" b="1" dirty="0">
                <a:solidFill>
                  <a:schemeClr val="accent4"/>
                </a:solidFill>
                <a:latin typeface="Arial" panose="020B0604020202020204" pitchFamily="34" charset="0"/>
                <a:cs typeface="Arial" panose="020B0604020202020204" pitchFamily="34" charset="0"/>
              </a:rPr>
              <a:t>Nous devrons étudier d’autres options d’aide, monétaire ou autre, </a:t>
            </a:r>
            <a:r>
              <a:rPr lang="fr-FR" b="1" dirty="0">
                <a:solidFill>
                  <a:schemeClr val="bg1"/>
                </a:solidFill>
                <a:latin typeface="Arial" panose="020B0604020202020204" pitchFamily="34" charset="0"/>
                <a:cs typeface="Arial" panose="020B0604020202020204" pitchFamily="34" charset="0"/>
              </a:rPr>
              <a:t>afin de garantir la gratuité des services pour les femmes enceintes.</a:t>
            </a:r>
          </a:p>
          <a:p>
            <a:pPr marL="0" indent="0">
              <a:buNone/>
            </a:pPr>
            <a:endParaRPr lang="fr-FR" b="1" dirty="0">
              <a:solidFill>
                <a:schemeClr val="accent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93" y="4178364"/>
            <a:ext cx="1163187" cy="11631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82" y="3296201"/>
            <a:ext cx="952500" cy="952500"/>
          </a:xfrm>
          <a:prstGeom prst="rect">
            <a:avLst/>
          </a:prstGeom>
        </p:spPr>
      </p:pic>
      <p:sp>
        <p:nvSpPr>
          <p:cNvPr id="13" name="Oval 12"/>
          <p:cNvSpPr/>
          <p:nvPr/>
        </p:nvSpPr>
        <p:spPr>
          <a:xfrm>
            <a:off x="157519" y="1232166"/>
            <a:ext cx="1741226" cy="151317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36" y="1426370"/>
            <a:ext cx="952500" cy="952500"/>
          </a:xfrm>
          <a:prstGeom prst="rect">
            <a:avLst/>
          </a:prstGeom>
        </p:spPr>
      </p:pic>
    </p:spTree>
    <p:extLst>
      <p:ext uri="{BB962C8B-B14F-4D97-AF65-F5344CB8AC3E}">
        <p14:creationId xmlns:p14="http://schemas.microsoft.com/office/powerpoint/2010/main" val="3485321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0" y="1542197"/>
            <a:ext cx="12192000" cy="32891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0" y="2391366"/>
            <a:ext cx="7083188" cy="1992572"/>
          </a:xfrm>
        </p:spPr>
        <p:txBody>
          <a:bodyPr>
            <a:noAutofit/>
          </a:bodyPr>
          <a:lstStyle/>
          <a:p>
            <a:r>
              <a:rPr lang="fr-FR" sz="3600" b="1" dirty="0">
                <a:solidFill>
                  <a:schemeClr val="bg1"/>
                </a:solidFill>
                <a:latin typeface="Arial" panose="020B0604020202020204" pitchFamily="34" charset="0"/>
                <a:cs typeface="Arial" panose="020B0604020202020204" pitchFamily="34" charset="0"/>
                <a:hlinkClick r:id="rId3"/>
              </a:rPr>
              <a:t>Rapport complet</a:t>
            </a:r>
            <a:r>
              <a:rPr lang="fr-FR" sz="3600" b="1" dirty="0">
                <a:solidFill>
                  <a:schemeClr val="bg1"/>
                </a:solidFill>
                <a:latin typeface="Arial" panose="020B0604020202020204" pitchFamily="34" charset="0"/>
                <a:cs typeface="Arial" panose="020B0604020202020204" pitchFamily="34" charset="0"/>
              </a:rPr>
              <a:t> (</a:t>
            </a:r>
            <a:r>
              <a:rPr lang="fr-FR" sz="3600" b="1" dirty="0">
                <a:solidFill>
                  <a:schemeClr val="bg1"/>
                </a:solidFill>
                <a:latin typeface="Arial" panose="020B0604020202020204" pitchFamily="34" charset="0"/>
                <a:cs typeface="Arial" panose="020B0604020202020204" pitchFamily="34" charset="0"/>
                <a:hlinkClick r:id="rId3"/>
              </a:rPr>
              <a:t>EN</a:t>
            </a:r>
            <a:r>
              <a:rPr lang="fr-FR" sz="3600" b="1" dirty="0">
                <a:solidFill>
                  <a:schemeClr val="bg1"/>
                </a:solidFill>
                <a:latin typeface="Arial" panose="020B0604020202020204" pitchFamily="34" charset="0"/>
                <a:cs typeface="Arial" panose="020B0604020202020204" pitchFamily="34" charset="0"/>
              </a:rPr>
              <a:t>/</a:t>
            </a:r>
            <a:r>
              <a:rPr lang="fr-FR" sz="3600" b="1" dirty="0">
                <a:solidFill>
                  <a:schemeClr val="bg1"/>
                </a:solidFill>
                <a:latin typeface="Arial" panose="020B0604020202020204" pitchFamily="34" charset="0"/>
                <a:cs typeface="Arial" panose="020B0604020202020204" pitchFamily="34" charset="0"/>
                <a:hlinkClick r:id="rId4"/>
              </a:rPr>
              <a:t>FR</a:t>
            </a:r>
            <a:r>
              <a:rPr lang="fr-FR" sz="3600" b="1" dirty="0">
                <a:solidFill>
                  <a:schemeClr val="bg1"/>
                </a:solidFill>
                <a:latin typeface="Arial" panose="020B0604020202020204" pitchFamily="34" charset="0"/>
                <a:cs typeface="Arial" panose="020B0604020202020204" pitchFamily="34" charset="0"/>
              </a:rPr>
              <a:t>)</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hlinkClick r:id="rId5"/>
              </a:rPr>
              <a:t>Résumé de recherche</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hlinkClick r:id="rId6"/>
              </a:rPr>
              <a:t>Annexe de recherche A</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hlinkClick r:id="rId7"/>
              </a:rPr>
              <a:t>Annexe de recherche B</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hlinkClick r:id="rId8"/>
              </a:rPr>
              <a:t>Site web</a:t>
            </a:r>
            <a:endParaRPr lang="fr-FR" sz="36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0" y="1542197"/>
            <a:ext cx="126105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Veuillez vous référer aux documents suivants:</a:t>
            </a:r>
          </a:p>
        </p:txBody>
      </p:sp>
    </p:spTree>
    <p:extLst>
      <p:ext uri="{BB962C8B-B14F-4D97-AF65-F5344CB8AC3E}">
        <p14:creationId xmlns:p14="http://schemas.microsoft.com/office/powerpoint/2010/main" val="4211343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8E25A0-F251-410A-B78C-A0B4E91BCCB0}"/>
              </a:ext>
            </a:extLst>
          </p:cNvPr>
          <p:cNvSpPr>
            <a:spLocks noGrp="1"/>
          </p:cNvSpPr>
          <p:nvPr>
            <p:ph type="ctrTitle"/>
          </p:nvPr>
        </p:nvSpPr>
        <p:spPr>
          <a:xfrm>
            <a:off x="1032117" y="1058567"/>
            <a:ext cx="9912716" cy="3145455"/>
          </a:xfrm>
        </p:spPr>
        <p:txBody>
          <a:bodyPr/>
          <a:lstStyle/>
          <a:p>
            <a:pPr algn="ctr"/>
            <a:r>
              <a:rPr lang="en-US" sz="4400" dirty="0" err="1"/>
              <a:t>Décision</a:t>
            </a:r>
            <a:r>
              <a:rPr lang="en-US" sz="4400" dirty="0"/>
              <a:t> </a:t>
            </a:r>
            <a:r>
              <a:rPr lang="en-US" sz="4400" dirty="0" err="1"/>
              <a:t>d'utiliser</a:t>
            </a:r>
            <a:r>
              <a:rPr lang="en-US" sz="4400" dirty="0"/>
              <a:t> </a:t>
            </a:r>
            <a:r>
              <a:rPr lang="en-US" sz="4400" dirty="0" err="1"/>
              <a:t>l'assistance</a:t>
            </a:r>
            <a:r>
              <a:rPr lang="en-US" sz="4400" dirty="0"/>
              <a:t> </a:t>
            </a:r>
            <a:r>
              <a:rPr lang="en-US" sz="4400" dirty="0" err="1"/>
              <a:t>monétaire</a:t>
            </a:r>
            <a:r>
              <a:rPr lang="en-US" sz="4400" dirty="0"/>
              <a:t> et les coupons pour </a:t>
            </a:r>
            <a:r>
              <a:rPr lang="en-US" sz="4400" dirty="0" err="1"/>
              <a:t>résoudre</a:t>
            </a:r>
            <a:r>
              <a:rPr lang="en-US" sz="4400" dirty="0"/>
              <a:t> les </a:t>
            </a:r>
            <a:r>
              <a:rPr lang="en-US" sz="4400" dirty="0" err="1"/>
              <a:t>problèmes</a:t>
            </a:r>
            <a:r>
              <a:rPr lang="en-US" sz="4400" dirty="0"/>
              <a:t> de santé : </a:t>
            </a:r>
            <a:r>
              <a:rPr lang="en-US" sz="4400" dirty="0" err="1"/>
              <a:t>processus</a:t>
            </a:r>
            <a:r>
              <a:rPr lang="en-US" sz="4400" dirty="0"/>
              <a:t> de </a:t>
            </a:r>
            <a:r>
              <a:rPr lang="en-US" sz="4400" dirty="0" err="1"/>
              <a:t>l'Équateur</a:t>
            </a:r>
            <a:endParaRPr lang="en-US" sz="4400" dirty="0">
              <a:solidFill>
                <a:schemeClr val="bg1"/>
              </a:solidFill>
              <a:latin typeface="+mn-lt"/>
              <a:cs typeface="Arial" panose="020B0604020202020204" pitchFamily="34" charset="0"/>
            </a:endParaRPr>
          </a:p>
        </p:txBody>
      </p:sp>
      <p:sp>
        <p:nvSpPr>
          <p:cNvPr id="6" name="Subtitle 5">
            <a:extLst>
              <a:ext uri="{FF2B5EF4-FFF2-40B4-BE49-F238E27FC236}">
                <a16:creationId xmlns:a16="http://schemas.microsoft.com/office/drawing/2014/main" id="{B766EF60-FF3D-4509-A5A0-341172CA6434}"/>
              </a:ext>
            </a:extLst>
          </p:cNvPr>
          <p:cNvSpPr>
            <a:spLocks noGrp="1"/>
          </p:cNvSpPr>
          <p:nvPr>
            <p:ph type="subTitle" idx="1"/>
          </p:nvPr>
        </p:nvSpPr>
        <p:spPr>
          <a:xfrm>
            <a:off x="472824" y="5504434"/>
            <a:ext cx="8534400" cy="1169635"/>
          </a:xfrm>
        </p:spPr>
        <p:txBody>
          <a:bodyPr/>
          <a:lstStyle/>
          <a:p>
            <a:r>
              <a:rPr lang="en-US" sz="1400" b="1" kern="1200" dirty="0">
                <a:solidFill>
                  <a:schemeClr val="bg1"/>
                </a:solidFill>
              </a:rPr>
              <a:t>Catalina Vargas</a:t>
            </a:r>
          </a:p>
          <a:p>
            <a:r>
              <a:rPr lang="en-US" sz="1400" b="1" kern="1200" dirty="0">
                <a:solidFill>
                  <a:schemeClr val="bg1"/>
                </a:solidFill>
              </a:rPr>
              <a:t>Regional Humanitarian Coordinator LAC</a:t>
            </a:r>
          </a:p>
          <a:p>
            <a:r>
              <a:rPr lang="en-US" sz="1400" b="1" kern="1200" dirty="0" err="1">
                <a:solidFill>
                  <a:schemeClr val="bg1"/>
                </a:solidFill>
              </a:rPr>
              <a:t>Catalina.vargas@care.org</a:t>
            </a:r>
            <a:endParaRPr lang="en-US" sz="1400" b="1" kern="1200" dirty="0">
              <a:solidFill>
                <a:schemeClr val="bg1"/>
              </a:solidFill>
            </a:endParaRPr>
          </a:p>
          <a:p>
            <a:endParaRPr lang="en-US" dirty="0"/>
          </a:p>
        </p:txBody>
      </p:sp>
    </p:spTree>
    <p:extLst>
      <p:ext uri="{BB962C8B-B14F-4D97-AF65-F5344CB8AC3E}">
        <p14:creationId xmlns:p14="http://schemas.microsoft.com/office/powerpoint/2010/main" val="426962486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892913-998C-5942-A50A-1F505D9CAEAA}"/>
              </a:ext>
            </a:extLst>
          </p:cNvPr>
          <p:cNvSpPr txBox="1">
            <a:spLocks/>
          </p:cNvSpPr>
          <p:nvPr/>
        </p:nvSpPr>
        <p:spPr>
          <a:xfrm>
            <a:off x="242157" y="4503283"/>
            <a:ext cx="11875066" cy="61605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i="0" kern="1200" cap="none" spc="0" baseline="0">
                <a:solidFill>
                  <a:srgbClr val="000000"/>
                </a:solidFill>
                <a:latin typeface="Fira Sans Condensed" charset="0"/>
                <a:ea typeface="Fira Sans Condensed" charset="0"/>
                <a:cs typeface="Fira Sans Condensed"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Fira Sans Condensed" charset="0"/>
            </a:endParaRPr>
          </a:p>
        </p:txBody>
      </p:sp>
      <p:pic>
        <p:nvPicPr>
          <p:cNvPr id="6" name="Imagen 5">
            <a:extLst>
              <a:ext uri="{FF2B5EF4-FFF2-40B4-BE49-F238E27FC236}">
                <a16:creationId xmlns:a16="http://schemas.microsoft.com/office/drawing/2014/main" id="{4AA92DE0-68F2-074D-944F-8C94CFEE80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9608" y="491640"/>
            <a:ext cx="2886297" cy="1800000"/>
          </a:xfrm>
          <a:prstGeom prst="rect">
            <a:avLst/>
          </a:prstGeom>
        </p:spPr>
      </p:pic>
      <p:pic>
        <p:nvPicPr>
          <p:cNvPr id="9" name="Imagen 8">
            <a:extLst>
              <a:ext uri="{FF2B5EF4-FFF2-40B4-BE49-F238E27FC236}">
                <a16:creationId xmlns:a16="http://schemas.microsoft.com/office/drawing/2014/main" id="{C0996F12-152E-5643-A8B8-C147EF63E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1146" y="671640"/>
            <a:ext cx="3701537" cy="1440000"/>
          </a:xfrm>
          <a:prstGeom prst="rect">
            <a:avLst/>
          </a:prstGeom>
        </p:spPr>
      </p:pic>
      <p:pic>
        <p:nvPicPr>
          <p:cNvPr id="11" name="Imagen 10">
            <a:extLst>
              <a:ext uri="{FF2B5EF4-FFF2-40B4-BE49-F238E27FC236}">
                <a16:creationId xmlns:a16="http://schemas.microsoft.com/office/drawing/2014/main" id="{2B70D4D0-7119-634C-B314-E53E658FD4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557" y="736589"/>
            <a:ext cx="4065286" cy="1310102"/>
          </a:xfrm>
          <a:prstGeom prst="rect">
            <a:avLst/>
          </a:prstGeom>
        </p:spPr>
      </p:pic>
      <p:pic>
        <p:nvPicPr>
          <p:cNvPr id="12" name="Imagen 11">
            <a:extLst>
              <a:ext uri="{FF2B5EF4-FFF2-40B4-BE49-F238E27FC236}">
                <a16:creationId xmlns:a16="http://schemas.microsoft.com/office/drawing/2014/main" id="{7D0E8A9D-DEF1-C14E-AAAF-53479FB9976E}"/>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9608" y="2736604"/>
            <a:ext cx="2640164" cy="1384792"/>
          </a:xfrm>
          <a:prstGeom prst="rect">
            <a:avLst/>
          </a:prstGeom>
        </p:spPr>
      </p:pic>
      <p:sp>
        <p:nvSpPr>
          <p:cNvPr id="2" name="Rectangle 1"/>
          <p:cNvSpPr/>
          <p:nvPr/>
        </p:nvSpPr>
        <p:spPr>
          <a:xfrm>
            <a:off x="2207107" y="4590831"/>
            <a:ext cx="84656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36F1E"/>
                </a:solidFill>
                <a:effectLst/>
                <a:uLnTx/>
                <a:uFillTx/>
                <a:latin typeface="Arial"/>
                <a:ea typeface="+mn-ea"/>
                <a:cs typeface="+mn-cs"/>
              </a:rPr>
              <a:t>Bureau de la Population, des </a:t>
            </a:r>
            <a:r>
              <a:rPr kumimoji="0" lang="en-US" sz="1800" b="0" i="0" u="none" strike="noStrike" kern="1200" cap="none" spc="0" normalizeH="0" baseline="0" noProof="0" dirty="0" err="1">
                <a:ln>
                  <a:noFill/>
                </a:ln>
                <a:solidFill>
                  <a:srgbClr val="E36F1E"/>
                </a:solidFill>
                <a:effectLst/>
                <a:uLnTx/>
                <a:uFillTx/>
                <a:latin typeface="Arial"/>
                <a:ea typeface="+mn-ea"/>
                <a:cs typeface="+mn-cs"/>
              </a:rPr>
              <a:t>réfugiés</a:t>
            </a:r>
            <a:r>
              <a:rPr kumimoji="0" lang="en-US" sz="1800" b="0" i="0" u="none" strike="noStrike" kern="1200" cap="none" spc="0" normalizeH="0" baseline="0" noProof="0" dirty="0">
                <a:ln>
                  <a:noFill/>
                </a:ln>
                <a:solidFill>
                  <a:srgbClr val="E36F1E"/>
                </a:solidFill>
                <a:effectLst/>
                <a:uLnTx/>
                <a:uFillTx/>
                <a:latin typeface="Arial"/>
                <a:ea typeface="+mn-ea"/>
                <a:cs typeface="+mn-cs"/>
              </a:rPr>
              <a:t> et de la migration</a:t>
            </a:r>
          </a:p>
        </p:txBody>
      </p:sp>
    </p:spTree>
    <p:extLst>
      <p:ext uri="{BB962C8B-B14F-4D97-AF65-F5344CB8AC3E}">
        <p14:creationId xmlns:p14="http://schemas.microsoft.com/office/powerpoint/2010/main" val="166224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9357-1704-4A9E-A651-0C4D2CA7697B}"/>
              </a:ext>
            </a:extLst>
          </p:cNvPr>
          <p:cNvSpPr>
            <a:spLocks noGrp="1"/>
          </p:cNvSpPr>
          <p:nvPr>
            <p:ph type="title"/>
          </p:nvPr>
        </p:nvSpPr>
        <p:spPr>
          <a:xfrm>
            <a:off x="514496" y="295923"/>
            <a:ext cx="10872216" cy="1035719"/>
          </a:xfrm>
        </p:spPr>
        <p:txBody>
          <a:bodyPr/>
          <a:lstStyle/>
          <a:p>
            <a:r>
              <a:rPr lang="en-US" sz="5400">
                <a:solidFill>
                  <a:schemeClr val="tx1"/>
                </a:solidFill>
              </a:rPr>
              <a:t>Contexte</a:t>
            </a:r>
            <a:endParaRPr lang="en-US" sz="5400" dirty="0">
              <a:solidFill>
                <a:schemeClr val="tx1"/>
              </a:solidFill>
            </a:endParaRPr>
          </a:p>
        </p:txBody>
      </p:sp>
      <p:sp>
        <p:nvSpPr>
          <p:cNvPr id="3" name="Content Placeholder 2">
            <a:extLst>
              <a:ext uri="{FF2B5EF4-FFF2-40B4-BE49-F238E27FC236}">
                <a16:creationId xmlns:a16="http://schemas.microsoft.com/office/drawing/2014/main" id="{BA59A2DA-59FA-459F-8D28-92CCCE39F1C7}"/>
              </a:ext>
            </a:extLst>
          </p:cNvPr>
          <p:cNvSpPr>
            <a:spLocks noGrp="1"/>
          </p:cNvSpPr>
          <p:nvPr>
            <p:ph idx="1"/>
          </p:nvPr>
        </p:nvSpPr>
        <p:spPr>
          <a:xfrm>
            <a:off x="514496" y="1027452"/>
            <a:ext cx="6126322" cy="5534625"/>
          </a:xfrm>
        </p:spPr>
        <p:txBody>
          <a:bodyPr>
            <a:noAutofit/>
          </a:bodyPr>
          <a:lstStyle/>
          <a:p>
            <a:r>
              <a:rPr lang="en-US" sz="2000" dirty="0"/>
              <a:t>La </a:t>
            </a:r>
            <a:r>
              <a:rPr lang="en-US" sz="2000" dirty="0" err="1"/>
              <a:t>crise</a:t>
            </a:r>
            <a:r>
              <a:rPr lang="en-US" sz="2000" dirty="0"/>
              <a:t> </a:t>
            </a:r>
            <a:r>
              <a:rPr lang="en-US" sz="2000" dirty="0" err="1"/>
              <a:t>humanitaire</a:t>
            </a:r>
            <a:r>
              <a:rPr lang="en-US" sz="2000" dirty="0"/>
              <a:t> au Venezuela </a:t>
            </a:r>
            <a:r>
              <a:rPr lang="en-US" sz="2000" dirty="0" err="1"/>
              <a:t>affecte</a:t>
            </a:r>
            <a:r>
              <a:rPr lang="en-US" sz="2000" dirty="0"/>
              <a:t> 16 pays </a:t>
            </a:r>
            <a:r>
              <a:rPr lang="en-US" sz="2000" dirty="0" err="1"/>
              <a:t>d'Amérique</a:t>
            </a:r>
            <a:r>
              <a:rPr lang="en-US" sz="2000" dirty="0"/>
              <a:t> </a:t>
            </a:r>
            <a:r>
              <a:rPr lang="en-US" sz="2000" dirty="0" err="1"/>
              <a:t>latine</a:t>
            </a:r>
            <a:r>
              <a:rPr lang="en-US" sz="2000" dirty="0"/>
              <a:t> </a:t>
            </a:r>
            <a:r>
              <a:rPr lang="en-US" sz="2000" dirty="0" err="1"/>
              <a:t>ainsi</a:t>
            </a:r>
            <a:r>
              <a:rPr lang="en-US" sz="2000" dirty="0"/>
              <a:t> </a:t>
            </a:r>
            <a:r>
              <a:rPr lang="en-US" sz="2000" dirty="0" err="1"/>
              <a:t>que</a:t>
            </a:r>
            <a:r>
              <a:rPr lang="en-US" sz="2000" dirty="0"/>
              <a:t> les </a:t>
            </a:r>
            <a:r>
              <a:rPr lang="en-US" sz="2000" dirty="0" err="1"/>
              <a:t>Caraïbes</a:t>
            </a:r>
            <a:r>
              <a:rPr lang="en-US" sz="2000" dirty="0"/>
              <a:t> et </a:t>
            </a:r>
            <a:r>
              <a:rPr lang="en-US" sz="2000" dirty="0" err="1"/>
              <a:t>l'Équateur</a:t>
            </a:r>
            <a:r>
              <a:rPr lang="en-US" sz="2000" dirty="0"/>
              <a:t>.</a:t>
            </a:r>
          </a:p>
          <a:p>
            <a:r>
              <a:rPr lang="en-US" sz="2000" dirty="0"/>
              <a:t>Les </a:t>
            </a:r>
            <a:r>
              <a:rPr lang="en-US" sz="2000" dirty="0" err="1"/>
              <a:t>transferts</a:t>
            </a:r>
            <a:r>
              <a:rPr lang="en-US" sz="2000" dirty="0"/>
              <a:t> </a:t>
            </a:r>
            <a:r>
              <a:rPr lang="en-US" sz="2000" dirty="0" err="1"/>
              <a:t>monétaires</a:t>
            </a:r>
            <a:r>
              <a:rPr lang="en-US" sz="2000" dirty="0"/>
              <a:t> et les coupons (TM) </a:t>
            </a:r>
            <a:r>
              <a:rPr lang="en-US" sz="2000" dirty="0" err="1"/>
              <a:t>sont</a:t>
            </a:r>
            <a:r>
              <a:rPr lang="en-US" sz="2000" dirty="0"/>
              <a:t> </a:t>
            </a:r>
            <a:r>
              <a:rPr lang="en-US" sz="2000" dirty="0" err="1"/>
              <a:t>utilisés</a:t>
            </a:r>
            <a:r>
              <a:rPr lang="en-US" sz="2000" dirty="0"/>
              <a:t> en </a:t>
            </a:r>
            <a:r>
              <a:rPr lang="en-US" sz="2000" dirty="0" err="1"/>
              <a:t>Équateur</a:t>
            </a:r>
            <a:r>
              <a:rPr lang="en-US" sz="2000" dirty="0"/>
              <a:t> par </a:t>
            </a:r>
            <a:r>
              <a:rPr lang="en-US" sz="2000" dirty="0" err="1"/>
              <a:t>différents</a:t>
            </a:r>
            <a:r>
              <a:rPr lang="en-US" sz="2000" dirty="0"/>
              <a:t> </a:t>
            </a:r>
            <a:r>
              <a:rPr lang="en-US" sz="2000" dirty="0" err="1"/>
              <a:t>acteurs</a:t>
            </a:r>
            <a:endParaRPr lang="en-US" sz="2000" dirty="0"/>
          </a:p>
          <a:p>
            <a:r>
              <a:rPr lang="en-US" sz="2000" dirty="0" err="1"/>
              <a:t>Gratuité</a:t>
            </a:r>
            <a:r>
              <a:rPr lang="en-US" sz="2000" dirty="0"/>
              <a:t> </a:t>
            </a:r>
            <a:r>
              <a:rPr lang="en-US" sz="2000" dirty="0" err="1"/>
              <a:t>universelle</a:t>
            </a:r>
            <a:r>
              <a:rPr lang="en-US" sz="2000" dirty="0"/>
              <a:t> des </a:t>
            </a:r>
            <a:r>
              <a:rPr lang="en-US" sz="2000" dirty="0" err="1"/>
              <a:t>soins</a:t>
            </a:r>
            <a:r>
              <a:rPr lang="en-US" sz="2000" dirty="0"/>
              <a:t> de santé ; le </a:t>
            </a:r>
            <a:r>
              <a:rPr lang="en-US" sz="2000" dirty="0" err="1"/>
              <a:t>gouvernement</a:t>
            </a:r>
            <a:r>
              <a:rPr lang="en-US" sz="2000" dirty="0"/>
              <a:t> a fait des efforts pour intensifier </a:t>
            </a:r>
            <a:r>
              <a:rPr lang="en-US" sz="2000" dirty="0" err="1"/>
              <a:t>sa</a:t>
            </a:r>
            <a:r>
              <a:rPr lang="en-US" sz="2000" dirty="0"/>
              <a:t> </a:t>
            </a:r>
            <a:r>
              <a:rPr lang="en-US" sz="2000" dirty="0" err="1"/>
              <a:t>réponse</a:t>
            </a:r>
            <a:r>
              <a:rPr lang="en-US" sz="2000" dirty="0"/>
              <a:t> </a:t>
            </a:r>
            <a:r>
              <a:rPr lang="en-US" sz="2000" dirty="0" err="1"/>
              <a:t>à</a:t>
            </a:r>
            <a:r>
              <a:rPr lang="en-US" sz="2000" dirty="0"/>
              <a:t> la </a:t>
            </a:r>
            <a:r>
              <a:rPr lang="en-US" sz="2000" dirty="0" err="1"/>
              <a:t>crise</a:t>
            </a:r>
            <a:r>
              <a:rPr lang="en-US" sz="2000" dirty="0"/>
              <a:t>, </a:t>
            </a:r>
            <a:r>
              <a:rPr lang="en-US" sz="2000" dirty="0" err="1"/>
              <a:t>mais</a:t>
            </a:r>
            <a:r>
              <a:rPr lang="en-US" sz="2000" dirty="0"/>
              <a:t> le </a:t>
            </a:r>
            <a:r>
              <a:rPr lang="en-US" sz="2000" dirty="0" err="1"/>
              <a:t>système</a:t>
            </a:r>
            <a:r>
              <a:rPr lang="en-US" sz="2000" dirty="0"/>
              <a:t> </a:t>
            </a:r>
            <a:r>
              <a:rPr lang="en-US" sz="2000" dirty="0" err="1"/>
              <a:t>est</a:t>
            </a:r>
            <a:r>
              <a:rPr lang="en-US" sz="2000" dirty="0"/>
              <a:t> </a:t>
            </a:r>
            <a:r>
              <a:rPr lang="en-US" sz="2000" dirty="0" err="1"/>
              <a:t>saturé</a:t>
            </a:r>
            <a:endParaRPr lang="en-US" sz="2000" dirty="0"/>
          </a:p>
          <a:p>
            <a:r>
              <a:rPr lang="en-US" sz="2000" dirty="0"/>
              <a:t>Les migrants </a:t>
            </a:r>
            <a:r>
              <a:rPr lang="en-US" sz="2000" dirty="0" err="1"/>
              <a:t>arrivent</a:t>
            </a:r>
            <a:r>
              <a:rPr lang="en-US" sz="2000" dirty="0"/>
              <a:t> en </a:t>
            </a:r>
            <a:r>
              <a:rPr lang="en-US" sz="2000" dirty="0" err="1"/>
              <a:t>mauvais</a:t>
            </a:r>
            <a:r>
              <a:rPr lang="en-US" sz="2000" dirty="0"/>
              <a:t> </a:t>
            </a:r>
            <a:r>
              <a:rPr lang="en-US" sz="2000" dirty="0" err="1"/>
              <a:t>état</a:t>
            </a:r>
            <a:r>
              <a:rPr lang="en-US" sz="2000" dirty="0"/>
              <a:t> - </a:t>
            </a:r>
            <a:r>
              <a:rPr lang="en-US" sz="2000" dirty="0" err="1"/>
              <a:t>manque</a:t>
            </a:r>
            <a:r>
              <a:rPr lang="en-US" sz="2000" dirty="0"/>
              <a:t> de </a:t>
            </a:r>
            <a:r>
              <a:rPr lang="en-US" sz="2000" dirty="0" err="1"/>
              <a:t>soins</a:t>
            </a:r>
            <a:r>
              <a:rPr lang="en-US" sz="2000" dirty="0"/>
              <a:t> </a:t>
            </a:r>
            <a:r>
              <a:rPr lang="en-US" sz="2000" dirty="0" err="1"/>
              <a:t>chronique</a:t>
            </a:r>
            <a:r>
              <a:rPr lang="en-US" sz="2000" dirty="0"/>
              <a:t>, </a:t>
            </a:r>
            <a:r>
              <a:rPr lang="en-US" sz="2000" dirty="0" err="1"/>
              <a:t>besoins</a:t>
            </a:r>
            <a:r>
              <a:rPr lang="en-US" sz="2000" dirty="0"/>
              <a:t> </a:t>
            </a:r>
            <a:r>
              <a:rPr lang="en-US" sz="2000" dirty="0" err="1"/>
              <a:t>sanitaires</a:t>
            </a:r>
            <a:r>
              <a:rPr lang="en-US" sz="2000" dirty="0"/>
              <a:t> </a:t>
            </a:r>
            <a:r>
              <a:rPr lang="en-US" sz="2000" dirty="0" err="1"/>
              <a:t>aigus</a:t>
            </a:r>
            <a:r>
              <a:rPr lang="en-US" sz="2000" dirty="0"/>
              <a:t> </a:t>
            </a:r>
            <a:r>
              <a:rPr lang="en-US" sz="2000" dirty="0" err="1"/>
              <a:t>à</a:t>
            </a:r>
            <a:r>
              <a:rPr lang="en-US" sz="2000" dirty="0"/>
              <a:t> la suite du voyage</a:t>
            </a:r>
          </a:p>
          <a:p>
            <a:r>
              <a:rPr lang="en-US" sz="2000" dirty="0"/>
              <a:t>CARE </a:t>
            </a:r>
            <a:r>
              <a:rPr lang="en-US" sz="2000" dirty="0" err="1"/>
              <a:t>Équateur</a:t>
            </a:r>
            <a:r>
              <a:rPr lang="en-US" sz="2000" dirty="0"/>
              <a:t> intervention </a:t>
            </a:r>
            <a:r>
              <a:rPr lang="en-US" sz="2000" dirty="0" err="1"/>
              <a:t>intégrée</a:t>
            </a:r>
            <a:endParaRPr lang="en-US" sz="2000" dirty="0">
              <a:solidFill>
                <a:schemeClr val="accent3"/>
              </a:solidFill>
            </a:endParaRPr>
          </a:p>
          <a:p>
            <a:endParaRPr lang="en-US" sz="2200" dirty="0"/>
          </a:p>
        </p:txBody>
      </p:sp>
      <p:pic>
        <p:nvPicPr>
          <p:cNvPr id="4" name="Picture 3">
            <a:extLst>
              <a:ext uri="{FF2B5EF4-FFF2-40B4-BE49-F238E27FC236}">
                <a16:creationId xmlns:a16="http://schemas.microsoft.com/office/drawing/2014/main" id="{99EAA9E2-BB1B-2242-ABCC-4169D1AB89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2658" y="1829119"/>
            <a:ext cx="4511040" cy="3697238"/>
          </a:xfrm>
          <a:prstGeom prst="rect">
            <a:avLst/>
          </a:prstGeom>
        </p:spPr>
      </p:pic>
    </p:spTree>
    <p:extLst>
      <p:ext uri="{BB962C8B-B14F-4D97-AF65-F5344CB8AC3E}">
        <p14:creationId xmlns:p14="http://schemas.microsoft.com/office/powerpoint/2010/main" val="36652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54330" y="1243331"/>
            <a:ext cx="7661514"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57% des migrants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ont</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besoin</a:t>
            </a:r>
            <a:r>
              <a:rPr kumimoji="0" lang="en-US" sz="2000" b="0" i="0" u="none" strike="noStrike" kern="1200" cap="none" spc="0" normalizeH="0" baseline="0" noProof="0" dirty="0">
                <a:ln>
                  <a:noFill/>
                </a:ln>
                <a:solidFill>
                  <a:srgbClr val="E36F1E"/>
                </a:solidFill>
                <a:effectLst/>
                <a:uLnTx/>
                <a:uFillTx/>
                <a:latin typeface="Arial"/>
                <a:ea typeface="+mn-ea"/>
                <a:cs typeface="+mn-cs"/>
              </a:rPr>
              <a: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soins</a:t>
            </a:r>
            <a:r>
              <a:rPr kumimoji="0" lang="en-US" sz="2000" b="0" i="0" u="none" strike="noStrike" kern="1200" cap="none" spc="0" normalizeH="0" baseline="0" noProof="0" dirty="0">
                <a:ln>
                  <a:noFill/>
                </a:ln>
                <a:solidFill>
                  <a:srgbClr val="E36F1E"/>
                </a:solidFill>
                <a:effectLst/>
                <a:uLnTx/>
                <a:uFillTx/>
                <a:latin typeface="Arial"/>
                <a:ea typeface="+mn-ea"/>
                <a:cs typeface="+mn-cs"/>
              </a:rPr>
              <a:t> de santé ; 84 % </a:t>
            </a:r>
            <a:r>
              <a:rPr kumimoji="0" lang="en-US" sz="2000" b="0" i="0" u="none" strike="noStrike" kern="1200" cap="none" spc="0" normalizeH="0" baseline="0" noProof="0" dirty="0" err="1">
                <a:ln>
                  <a:noFill/>
                </a:ln>
                <a:solidFill>
                  <a:srgbClr val="E36F1E"/>
                </a:solidFill>
                <a:effectLst/>
                <a:uLnTx/>
                <a:uFillTx/>
                <a:latin typeface="Arial"/>
                <a:ea typeface="+mn-ea"/>
                <a:cs typeface="+mn-cs"/>
              </a:rPr>
              <a:t>n'en</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ont</a:t>
            </a:r>
            <a:r>
              <a:rPr kumimoji="0" lang="en-US" sz="2000" b="0" i="0" u="none" strike="noStrike" kern="1200" cap="none" spc="0" normalizeH="0" baseline="0" noProof="0" dirty="0">
                <a:ln>
                  <a:noFill/>
                </a:ln>
                <a:solidFill>
                  <a:srgbClr val="E36F1E"/>
                </a:solidFill>
                <a:effectLst/>
                <a:uLnTx/>
                <a:uFillTx/>
                <a:latin typeface="Arial"/>
                <a:ea typeface="+mn-ea"/>
                <a:cs typeface="+mn-cs"/>
              </a:rPr>
              <a:t> pas encore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reçu</a:t>
            </a:r>
            <a:endParaRPr kumimoji="0" lang="en-US" altLang="es-EC" sz="20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E36F1E"/>
                </a:solidFill>
                <a:effectLst/>
                <a:uLnTx/>
                <a:uFillTx/>
                <a:latin typeface="Arial"/>
                <a:ea typeface="+mn-ea"/>
                <a:cs typeface="+mn-cs"/>
              </a:rPr>
              <a:t>Davantage</a:t>
            </a:r>
            <a:r>
              <a:rPr kumimoji="0" lang="en-US" sz="2000" b="0" i="0" u="none" strike="noStrike" kern="1200" cap="none" spc="0" normalizeH="0" baseline="0" noProof="0" dirty="0">
                <a:ln>
                  <a:noFill/>
                </a:ln>
                <a:solidFill>
                  <a:srgbClr val="E36F1E"/>
                </a:solidFill>
                <a:effectLst/>
                <a:uLnTx/>
                <a:uFillTx/>
                <a:latin typeface="Arial"/>
                <a:ea typeface="+mn-ea"/>
                <a:cs typeface="+mn-cs"/>
              </a:rPr>
              <a:t> de femmes et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membres</a:t>
            </a:r>
            <a:r>
              <a:rPr kumimoji="0" lang="en-US" sz="2000" b="0" i="0" u="none" strike="noStrike" kern="1200" cap="none" spc="0" normalizeH="0" baseline="0" noProof="0" dirty="0">
                <a:ln>
                  <a:noFill/>
                </a:ln>
                <a:solidFill>
                  <a:srgbClr val="E36F1E"/>
                </a:solidFill>
                <a:effectLst/>
                <a:uLnTx/>
                <a:uFillTx/>
                <a:latin typeface="Arial"/>
                <a:ea typeface="+mn-ea"/>
                <a:cs typeface="+mn-cs"/>
              </a:rPr>
              <a:t> de la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communauté</a:t>
            </a:r>
            <a:r>
              <a:rPr kumimoji="0" lang="en-US" sz="2000" b="0" i="0" u="none" strike="noStrike" kern="1200" cap="none" spc="0" normalizeH="0" baseline="0" noProof="0" dirty="0">
                <a:ln>
                  <a:noFill/>
                </a:ln>
                <a:solidFill>
                  <a:srgbClr val="E36F1E"/>
                </a:solidFill>
                <a:effectLst/>
                <a:uLnTx/>
                <a:uFillTx/>
                <a:latin typeface="Arial"/>
                <a:ea typeface="+mn-ea"/>
                <a:cs typeface="+mn-cs"/>
              </a:rPr>
              <a:t> LGBTQI+ </a:t>
            </a:r>
            <a:r>
              <a:rPr kumimoji="0" lang="en-US" sz="2000" b="0" i="0" u="none" strike="noStrike" kern="1200" cap="none" spc="0" normalizeH="0" baseline="0" noProof="0" dirty="0" err="1">
                <a:ln>
                  <a:noFill/>
                </a:ln>
                <a:solidFill>
                  <a:srgbClr val="E36F1E"/>
                </a:solidFill>
                <a:effectLst/>
                <a:uLnTx/>
                <a:uFillTx/>
                <a:latin typeface="Arial"/>
                <a:ea typeface="+mn-ea"/>
                <a:cs typeface="+mn-cs"/>
              </a:rPr>
              <a:t>avaient</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besoin</a:t>
            </a:r>
            <a:r>
              <a:rPr kumimoji="0" lang="en-US" sz="2000" b="0" i="0" u="none" strike="noStrike" kern="1200" cap="none" spc="0" normalizeH="0" baseline="0" noProof="0" dirty="0">
                <a:ln>
                  <a:noFill/>
                </a:ln>
                <a:solidFill>
                  <a:srgbClr val="E36F1E"/>
                </a:solidFill>
                <a:effectLst/>
                <a:uLnTx/>
                <a:uFillTx/>
                <a:latin typeface="Arial"/>
                <a:ea typeface="+mn-ea"/>
                <a:cs typeface="+mn-cs"/>
              </a:rPr>
              <a:t> de services</a:t>
            </a:r>
            <a:endParaRPr kumimoji="0" lang="en-US" altLang="es-EC" sz="20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Bonne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connaissance</a:t>
            </a:r>
            <a:r>
              <a:rPr kumimoji="0" lang="en-US" sz="2000" b="0" i="0" u="none" strike="noStrike" kern="1200" cap="none" spc="0" normalizeH="0" baseline="0" noProof="0" dirty="0">
                <a:ln>
                  <a:noFill/>
                </a:ln>
                <a:solidFill>
                  <a:srgbClr val="E36F1E"/>
                </a:solidFill>
                <a:effectLst/>
                <a:uLnTx/>
                <a:uFillTx/>
                <a:latin typeface="Arial"/>
                <a:ea typeface="+mn-ea"/>
                <a:cs typeface="+mn-cs"/>
              </a:rPr>
              <a:t> de la contraception </a:t>
            </a:r>
            <a:r>
              <a:rPr kumimoji="0" lang="en-US" sz="2000" b="0" i="0" u="none" strike="noStrike" kern="1200" cap="none" spc="0" normalizeH="0" baseline="0" noProof="0" dirty="0" err="1">
                <a:ln>
                  <a:noFill/>
                </a:ln>
                <a:solidFill>
                  <a:srgbClr val="E36F1E"/>
                </a:solidFill>
                <a:effectLst/>
                <a:uLnTx/>
                <a:uFillTx/>
                <a:latin typeface="Arial"/>
                <a:ea typeface="+mn-ea"/>
                <a:cs typeface="+mn-cs"/>
              </a:rPr>
              <a:t>dans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l'ensemble</a:t>
            </a:r>
            <a:r>
              <a:rPr kumimoji="0" lang="en-US" sz="2000" b="0" i="0" u="none" strike="noStrike" kern="1200" cap="none" spc="0" normalizeH="0" baseline="0" noProof="0" dirty="0">
                <a:ln>
                  <a:noFill/>
                </a:ln>
                <a:solidFill>
                  <a:srgbClr val="E36F1E"/>
                </a:solidFill>
                <a:effectLst/>
                <a:uLnTx/>
                <a:uFillTx/>
                <a:latin typeface="Arial"/>
                <a:ea typeface="+mn-ea"/>
                <a:cs typeface="+mn-cs"/>
              </a:rPr>
              <a:t> des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groupes</a:t>
            </a:r>
            <a:r>
              <a:rPr kumimoji="0" lang="en-US" sz="2000" b="0" i="0" u="none" strike="noStrike" kern="1200" cap="none" spc="0" normalizeH="0" baseline="0" noProof="0" dirty="0">
                <a:ln>
                  <a:noFill/>
                </a:ln>
                <a:solidFill>
                  <a:srgbClr val="E36F1E"/>
                </a:solidFill>
                <a:effectLst/>
                <a:uLnTx/>
                <a:uFillTx/>
                <a:latin typeface="Arial"/>
                <a:ea typeface="+mn-ea"/>
                <a:cs typeface="+mn-cs"/>
              </a:rPr>
              <a:t> ; </a:t>
            </a:r>
            <a:r>
              <a:rPr kumimoji="0" lang="en-US" sz="2000" b="0" i="0" u="none" strike="noStrike" kern="1200" cap="none" spc="0" normalizeH="0" baseline="0" noProof="0" dirty="0" err="1">
                <a:ln>
                  <a:noFill/>
                </a:ln>
                <a:solidFill>
                  <a:srgbClr val="E36F1E"/>
                </a:solidFill>
                <a:effectLst/>
                <a:uLnTx/>
                <a:uFillTx/>
                <a:latin typeface="Arial"/>
                <a:ea typeface="+mn-ea"/>
                <a:cs typeface="+mn-cs"/>
              </a:rPr>
              <a:t>bien</a:t>
            </a:r>
            <a:r>
              <a:rPr kumimoji="0" lang="en-US" sz="2000" b="0" i="0" u="none" strike="noStrike" kern="1200" cap="none" spc="0" normalizeH="0" baseline="0" noProof="0" dirty="0">
                <a:ln>
                  <a:noFill/>
                </a:ln>
                <a:solidFill>
                  <a:srgbClr val="E36F1E"/>
                </a:solidFill>
                <a:effectLst/>
                <a:uLnTx/>
                <a:uFillTx/>
                <a:latin typeface="Arial"/>
                <a:ea typeface="+mn-ea"/>
                <a:cs typeface="+mn-cs"/>
              </a:rPr>
              <a:t> plus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faible</a:t>
            </a:r>
            <a:r>
              <a:rPr kumimoji="0" lang="en-US" sz="2000" b="0" i="0" u="none" strike="noStrike" kern="1200" cap="none" spc="0" normalizeH="0" baseline="0" noProof="0" dirty="0">
                <a:ln>
                  <a:noFill/>
                </a:ln>
                <a:solidFill>
                  <a:srgbClr val="E36F1E"/>
                </a:solidFill>
                <a:effectLst/>
                <a:uLnTx/>
                <a:uFillTx/>
                <a:latin typeface="Arial"/>
                <a:ea typeface="+mn-ea"/>
                <a:cs typeface="+mn-cs"/>
              </a:rPr>
              <a:t> chez les adolescents</a:t>
            </a:r>
            <a:endParaRPr kumimoji="0" lang="en-US" altLang="es-EC" sz="20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56 % des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hommes</a:t>
            </a:r>
            <a:r>
              <a:rPr kumimoji="0" lang="en-US" sz="2000" b="0" i="0" u="none" strike="noStrike" kern="1200" cap="none" spc="0" normalizeH="0" baseline="0" noProof="0" dirty="0">
                <a:ln>
                  <a:noFill/>
                </a:ln>
                <a:solidFill>
                  <a:srgbClr val="E36F1E"/>
                </a:solidFill>
                <a:effectLst/>
                <a:uLnTx/>
                <a:uFillTx/>
                <a:latin typeface="Arial"/>
                <a:ea typeface="+mn-ea"/>
                <a:cs typeface="+mn-cs"/>
              </a:rPr>
              <a:t> et des femmes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ont</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déclaré</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n'avoir</a:t>
            </a:r>
            <a:r>
              <a:rPr kumimoji="0" lang="en-US" sz="2000" b="0" i="0" u="none" strike="noStrike" kern="1200" cap="none" spc="0" normalizeH="0" baseline="0" noProof="0" dirty="0">
                <a:ln>
                  <a:noFill/>
                </a:ln>
                <a:solidFill>
                  <a:srgbClr val="E36F1E"/>
                </a:solidFill>
                <a:effectLst/>
                <a:uLnTx/>
                <a:uFillTx/>
                <a:latin typeface="Arial"/>
                <a:ea typeface="+mn-ea"/>
                <a:cs typeface="+mn-cs"/>
              </a:rPr>
              <a:t> pas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accès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à</a:t>
            </a:r>
            <a:r>
              <a:rPr kumimoji="0" lang="en-US" sz="2000" b="0" i="0" u="none" strike="noStrike" kern="1200" cap="none" spc="0" normalizeH="0" baseline="0" noProof="0" dirty="0">
                <a:ln>
                  <a:noFill/>
                </a:ln>
                <a:solidFill>
                  <a:srgbClr val="E36F1E"/>
                </a:solidFill>
                <a:effectLst/>
                <a:uLnTx/>
                <a:uFillTx/>
                <a:latin typeface="Arial"/>
                <a:ea typeface="+mn-ea"/>
                <a:cs typeface="+mn-cs"/>
              </a:rPr>
              <a:t> la contraception ; quant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à</a:t>
            </a:r>
            <a:r>
              <a:rPr kumimoji="0" lang="en-US" sz="2000" b="0" i="0" u="none" strike="noStrike" kern="1200" cap="none" spc="0" normalizeH="0" baseline="0" noProof="0" dirty="0">
                <a:ln>
                  <a:noFill/>
                </a:ln>
                <a:solidFill>
                  <a:srgbClr val="E36F1E"/>
                </a:solidFill>
                <a:effectLst/>
                <a:uLnTx/>
                <a:uFillTx/>
                <a:latin typeface="Arial"/>
                <a:ea typeface="+mn-ea"/>
                <a:cs typeface="+mn-cs"/>
              </a:rPr>
              <a:t> la population LGBTQI+  69 % </a:t>
            </a:r>
            <a:r>
              <a:rPr kumimoji="0" lang="en-US" sz="2000" b="0" i="0" u="none" strike="noStrike" kern="1200" cap="none" spc="0" normalizeH="0" baseline="0" noProof="0" dirty="0" err="1">
                <a:ln>
                  <a:noFill/>
                </a:ln>
                <a:solidFill>
                  <a:srgbClr val="E36F1E"/>
                </a:solidFill>
                <a:effectLst/>
                <a:uLnTx/>
                <a:uFillTx/>
                <a:latin typeface="Arial"/>
                <a:ea typeface="+mn-ea"/>
                <a:cs typeface="+mn-cs"/>
              </a:rPr>
              <a:t>l'ont</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déclaré</a:t>
            </a:r>
            <a:endParaRPr kumimoji="0" lang="en-US" sz="20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E36F1E"/>
                </a:solidFill>
                <a:effectLst/>
                <a:uLnTx/>
                <a:uFillTx/>
                <a:latin typeface="Arial"/>
                <a:ea typeface="+mn-ea"/>
                <a:cs typeface="+mn-cs"/>
              </a:rPr>
              <a:t>Manque</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d'informations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comportement</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xénophobe</a:t>
            </a:r>
            <a:r>
              <a:rPr kumimoji="0" lang="en-US" sz="2000" b="0" i="0" u="none" strike="noStrike" kern="1200" cap="none" spc="0" normalizeH="0" baseline="0" noProof="0" dirty="0">
                <a:ln>
                  <a:noFill/>
                </a:ln>
                <a:solidFill>
                  <a:srgbClr val="E36F1E"/>
                </a:solidFill>
                <a:effectLst/>
                <a:uLnTx/>
                <a:uFillTx/>
                <a:latin typeface="Arial"/>
                <a:ea typeface="+mn-ea"/>
                <a:cs typeface="+mn-cs"/>
              </a:rPr>
              <a: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certains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prestataires</a:t>
            </a:r>
            <a:r>
              <a:rPr kumimoji="0" lang="en-US" sz="2000" b="0" i="0" u="none" strike="noStrike" kern="1200" cap="none" spc="0" normalizeH="0" baseline="0" noProof="0" dirty="0">
                <a:ln>
                  <a:noFill/>
                </a:ln>
                <a:solidFill>
                  <a:srgbClr val="E36F1E"/>
                </a:solidFill>
                <a:effectLst/>
                <a:uLnTx/>
                <a:uFillTx/>
                <a:latin typeface="Arial"/>
                <a:ea typeface="+mn-ea"/>
                <a:cs typeface="+mn-cs"/>
              </a:rPr>
              <a:t> de service,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stéréotypes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traditionnels</a:t>
            </a:r>
            <a:endParaRPr kumimoji="0" lang="en-US" sz="2000" b="0" i="0" u="none" strike="noStrike" kern="1200" cap="none" spc="0" normalizeH="0" baseline="0" noProof="0" dirty="0">
              <a:ln>
                <a:noFill/>
              </a:ln>
              <a:solidFill>
                <a:srgbClr val="E36F1E"/>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Congestion des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centres</a:t>
            </a:r>
            <a:r>
              <a:rPr kumimoji="0" lang="en-US" sz="2000" b="0" i="0" u="none" strike="noStrike" kern="1200" cap="none" spc="0" normalizeH="0" baseline="0" noProof="0" dirty="0">
                <a:ln>
                  <a:noFill/>
                </a:ln>
                <a:solidFill>
                  <a:srgbClr val="E36F1E"/>
                </a:solidFill>
                <a:effectLst/>
                <a:uLnTx/>
                <a:uFillTx/>
                <a:latin typeface="Arial"/>
                <a:ea typeface="+mn-ea"/>
                <a:cs typeface="+mn-cs"/>
              </a:rPr>
              <a:t> de santé, augmentation des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grossesses</a:t>
            </a:r>
            <a:r>
              <a:rPr kumimoji="0" lang="en-US" sz="2000" b="0" i="0" u="none" strike="noStrike" kern="1200" cap="none" spc="0" normalizeH="0" baseline="0" noProof="0" dirty="0">
                <a:ln>
                  <a:noFill/>
                </a:ln>
                <a:solidFill>
                  <a:srgbClr val="E36F1E"/>
                </a:solidFill>
                <a:effectLst/>
                <a:uLnTx/>
                <a:uFillTx/>
                <a:latin typeface="Arial"/>
                <a:ea typeface="+mn-ea"/>
                <a:cs typeface="+mn-cs"/>
              </a:rPr>
              <a:t> et des accouchements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à</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risque</a:t>
            </a:r>
            <a:r>
              <a:rPr kumimoji="0" lang="en-US" sz="2000" b="0" i="0" u="none" strike="noStrike" kern="1200" cap="none" spc="0" normalizeH="0" baseline="0" noProof="0" dirty="0">
                <a:ln>
                  <a:noFill/>
                </a:ln>
                <a:solidFill>
                  <a:srgbClr val="E36F1E"/>
                </a:solidFill>
                <a:effectLst/>
                <a:uLnTx/>
                <a:uFillTx/>
                <a:latin typeface="Arial"/>
                <a:ea typeface="+mn-ea"/>
                <a:cs typeface="+mn-cs"/>
              </a:rPr>
              <a:t> (par ex. </a:t>
            </a:r>
            <a:r>
              <a:rPr kumimoji="0" lang="en-US" sz="2000" b="0" i="0" u="none" strike="noStrike" kern="1200" cap="none" spc="0" normalizeH="0" baseline="0" noProof="0" dirty="0" err="1">
                <a:ln>
                  <a:noFill/>
                </a:ln>
                <a:solidFill>
                  <a:srgbClr val="E36F1E"/>
                </a:solidFill>
                <a:effectLst/>
                <a:uLnTx/>
                <a:uFillTx/>
                <a:latin typeface="Arial"/>
                <a:ea typeface="+mn-ea"/>
                <a:cs typeface="+mn-cs"/>
              </a:rPr>
              <a:t>mères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atteintes</a:t>
            </a:r>
            <a:r>
              <a:rPr kumimoji="0" lang="en-US" sz="2000" b="0" i="0" u="none" strike="noStrike" kern="1200" cap="none" spc="0" normalizeH="0" baseline="0" noProof="0" dirty="0">
                <a:ln>
                  <a:noFill/>
                </a:ln>
                <a:solidFill>
                  <a:srgbClr val="E36F1E"/>
                </a:solidFill>
                <a:effectLst/>
                <a:uLnTx/>
                <a:uFillTx/>
                <a:latin typeface="Arial"/>
                <a:ea typeface="+mn-ea"/>
                <a:cs typeface="+mn-cs"/>
              </a:rPr>
              <a:t> de MST, adolescents)</a:t>
            </a:r>
            <a:endParaRPr kumimoji="0" lang="en-US" sz="20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p:txBody>
      </p:sp>
      <p:sp>
        <p:nvSpPr>
          <p:cNvPr id="3" name="Rectangle 4"/>
          <p:cNvSpPr>
            <a:spLocks noGrp="1" noChangeArrowheads="1"/>
          </p:cNvSpPr>
          <p:nvPr>
            <p:ph type="title"/>
          </p:nvPr>
        </p:nvSpPr>
        <p:spPr>
          <a:xfrm>
            <a:off x="498764" y="437015"/>
            <a:ext cx="11102686" cy="948820"/>
          </a:xfrm>
        </p:spPr>
        <p:txBody>
          <a:bodyPr/>
          <a:lstStyle/>
          <a:p>
            <a:pPr algn="ctr"/>
            <a:r>
              <a:rPr lang="en-US" dirty="0"/>
              <a:t>ÉTAT DE SANTÉ DES MIGRANTS VÉNÉZUELIENS EN ÉQUATEUR</a:t>
            </a:r>
            <a:endParaRPr lang="es-ES" altLang="es-EC" dirty="0">
              <a:solidFill>
                <a:schemeClr val="tx1"/>
              </a:solidFill>
              <a:latin typeface="Fira Sans Condensed" panose="020B0503050000020004" pitchFamily="34" charset="77"/>
            </a:endParaRPr>
          </a:p>
        </p:txBody>
      </p:sp>
      <p:pic>
        <p:nvPicPr>
          <p:cNvPr id="4" name="Picture 3">
            <a:extLst>
              <a:ext uri="{FF2B5EF4-FFF2-40B4-BE49-F238E27FC236}">
                <a16:creationId xmlns:a16="http://schemas.microsoft.com/office/drawing/2014/main" id="{0563D139-6EDA-4ED5-AC97-CC4F551EA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5580" y="1877499"/>
            <a:ext cx="2958856" cy="3668277"/>
          </a:xfrm>
          <a:prstGeom prst="rect">
            <a:avLst/>
          </a:prstGeom>
        </p:spPr>
      </p:pic>
    </p:spTree>
    <p:extLst>
      <p:ext uri="{BB962C8B-B14F-4D97-AF65-F5344CB8AC3E}">
        <p14:creationId xmlns:p14="http://schemas.microsoft.com/office/powerpoint/2010/main" val="193370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674193" y="458341"/>
            <a:ext cx="5852788" cy="399596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Dispositif</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de protection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surtout</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axé</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sur</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les femmes et les populations LGBTIQ+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ainsi</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que</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sur</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la santé </a:t>
            </a:r>
            <a:r>
              <a:rPr kumimoji="0" lang="en-US" sz="1600" b="0" i="0" u="none" strike="noStrike" kern="1200" cap="none" spc="0" normalizeH="0" baseline="0" noProof="0" dirty="0" err="1">
                <a:ln>
                  <a:noFill/>
                </a:ln>
                <a:solidFill>
                  <a:srgbClr val="000000"/>
                </a:solidFill>
                <a:effectLst/>
                <a:uLnTx/>
                <a:uFillTx/>
                <a:latin typeface="Fira Sans Condensed" panose="020B0503050000020004" pitchFamily="34" charset="77"/>
                <a:ea typeface="+mn-ea"/>
                <a:cs typeface="+mn-cs"/>
              </a:rPr>
              <a:t>sexuelle</a:t>
            </a:r>
            <a:r>
              <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rPr>
              <a:t> et reproductive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36F1E"/>
                </a:solidFill>
                <a:effectLst/>
                <a:uLnTx/>
                <a:uFillTx/>
                <a:latin typeface="Arial"/>
                <a:ea typeface="+mn-ea"/>
                <a:cs typeface="+mn-cs"/>
              </a:rPr>
              <a:t>Migrants </a:t>
            </a:r>
            <a:r>
              <a:rPr kumimoji="0" lang="en-US" sz="1600" b="0" i="0" u="none" strike="noStrike" kern="1200" cap="none" spc="0" normalizeH="0" baseline="0" noProof="0" dirty="0" err="1">
                <a:ln>
                  <a:noFill/>
                </a:ln>
                <a:solidFill>
                  <a:srgbClr val="E36F1E"/>
                </a:solidFill>
                <a:effectLst/>
                <a:uLnTx/>
                <a:uFillTx/>
                <a:latin typeface="Arial"/>
                <a:ea typeface="+mn-ea"/>
                <a:cs typeface="+mn-cs"/>
              </a:rPr>
              <a:t>vénézueliens</a:t>
            </a:r>
            <a:r>
              <a:rPr kumimoji="0" lang="en-US" sz="1600" b="0" i="0" u="none" strike="noStrike" kern="1200" cap="none" spc="0" normalizeH="0" baseline="0" noProof="0" dirty="0">
                <a:ln>
                  <a:noFill/>
                </a:ln>
                <a:solidFill>
                  <a:srgbClr val="E36F1E"/>
                </a:solidFill>
                <a:effectLst/>
                <a:uLnTx/>
                <a:uFillTx/>
                <a:latin typeface="Arial"/>
                <a:ea typeface="+mn-ea"/>
                <a:cs typeface="+mn-cs"/>
              </a:rPr>
              <a:t> et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équatoriens</a:t>
            </a:r>
            <a:r>
              <a:rPr kumimoji="0" lang="en-US" sz="1600" b="0" i="0" u="none" strike="noStrike" kern="1200" cap="none" spc="0" normalizeH="0" baseline="0" noProof="0" dirty="0">
                <a:ln>
                  <a:noFill/>
                </a:ln>
                <a:solidFill>
                  <a:srgbClr val="E36F1E"/>
                </a:solidFill>
                <a:effectLst/>
                <a:uLnTx/>
                <a:uFillTx/>
                <a:latin typeface="Arial"/>
                <a:ea typeface="+mn-ea"/>
                <a:cs typeface="+mn-cs"/>
              </a:rPr>
              <a: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vulnérables</a:t>
            </a:r>
            <a:endPar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36F1E"/>
                </a:solidFill>
                <a:effectLst/>
                <a:uLnTx/>
                <a:uFillTx/>
                <a:latin typeface="Arial"/>
                <a:ea typeface="+mn-ea"/>
                <a:cs typeface="+mn-cs"/>
              </a:rPr>
              <a:t>Faire face aux </a:t>
            </a:r>
            <a:r>
              <a:rPr kumimoji="0" lang="en-US" sz="1600" b="0" i="0" u="none" strike="noStrike" kern="1200" cap="none" spc="0" normalizeH="0" baseline="0" noProof="0" dirty="0" err="1">
                <a:ln>
                  <a:noFill/>
                </a:ln>
                <a:solidFill>
                  <a:srgbClr val="E36F1E"/>
                </a:solidFill>
                <a:effectLst/>
                <a:uLnTx/>
                <a:uFillTx/>
                <a:latin typeface="Arial"/>
                <a:ea typeface="+mn-ea"/>
                <a:cs typeface="+mn-cs"/>
              </a:rPr>
              <a:t>besoins</a:t>
            </a:r>
            <a:r>
              <a:rPr kumimoji="0" lang="en-US" sz="1600" b="0" i="0" u="none" strike="noStrike" kern="1200" cap="none" spc="0" normalizeH="0" baseline="0" noProof="0" dirty="0">
                <a:ln>
                  <a:noFill/>
                </a:ln>
                <a:solidFill>
                  <a:srgbClr val="E36F1E"/>
                </a:solidFill>
                <a:effectLst/>
                <a:uLnTx/>
                <a:uFillTx/>
                <a:latin typeface="Arial"/>
                <a:ea typeface="+mn-ea"/>
                <a:cs typeface="+mn-cs"/>
              </a:rPr>
              <a:t> de santé </a:t>
            </a:r>
            <a:r>
              <a:rPr kumimoji="0" lang="en-US" sz="1600" b="0" i="0" u="none" strike="noStrike" kern="1200" cap="none" spc="0" normalizeH="0" baseline="0" noProof="0" dirty="0" err="1">
                <a:ln>
                  <a:noFill/>
                </a:ln>
                <a:solidFill>
                  <a:srgbClr val="E36F1E"/>
                </a:solidFill>
                <a:effectLst/>
                <a:uLnTx/>
                <a:uFillTx/>
                <a:latin typeface="Arial"/>
                <a:ea typeface="+mn-ea"/>
                <a:cs typeface="+mn-cs"/>
              </a:rPr>
              <a:t>d'après</a:t>
            </a:r>
            <a:r>
              <a:rPr kumimoji="0" lang="en-US" sz="1600" b="0" i="0" u="none" strike="noStrike" kern="1200" cap="none" spc="0" normalizeH="0" baseline="0" noProof="0" dirty="0">
                <a:ln>
                  <a:noFill/>
                </a:ln>
                <a:solidFill>
                  <a:srgbClr val="E36F1E"/>
                </a:solidFill>
                <a:effectLst/>
                <a:uLnTx/>
                <a:uFillTx/>
                <a:latin typeface="Arial"/>
                <a:ea typeface="+mn-ea"/>
                <a:cs typeface="+mn-cs"/>
              </a:rPr>
              <a:t> les directives du </a:t>
            </a:r>
            <a:r>
              <a:rPr kumimoji="0" lang="en-US" sz="1600" b="0" i="0" u="none" strike="noStrike" kern="1200" cap="none" spc="0" normalizeH="0" baseline="0" noProof="0" dirty="0" err="1">
                <a:ln>
                  <a:noFill/>
                </a:ln>
                <a:solidFill>
                  <a:srgbClr val="E36F1E"/>
                </a:solidFill>
                <a:effectLst/>
                <a:uLnTx/>
                <a:uFillTx/>
                <a:latin typeface="Arial"/>
                <a:ea typeface="+mn-ea"/>
                <a:cs typeface="+mn-cs"/>
              </a:rPr>
              <a:t>ministère</a:t>
            </a:r>
            <a:r>
              <a:rPr kumimoji="0" lang="en-US" sz="1600" b="0" i="0" u="none" strike="noStrike" kern="1200" cap="none" spc="0" normalizeH="0" baseline="0" noProof="0" dirty="0">
                <a:ln>
                  <a:noFill/>
                </a:ln>
                <a:solidFill>
                  <a:srgbClr val="E36F1E"/>
                </a:solidFill>
                <a:effectLst/>
                <a:uLnTx/>
                <a:uFillTx/>
                <a:latin typeface="Arial"/>
                <a:ea typeface="+mn-ea"/>
                <a:cs typeface="+mn-cs"/>
              </a:rPr>
              <a:t> de la santé </a:t>
            </a:r>
            <a:r>
              <a:rPr kumimoji="0" lang="en-US" sz="1600" b="0" i="0" u="none" strike="noStrike" kern="1200" cap="none" spc="0" normalizeH="0" baseline="0" noProof="0" dirty="0" err="1">
                <a:ln>
                  <a:noFill/>
                </a:ln>
                <a:solidFill>
                  <a:srgbClr val="E36F1E"/>
                </a:solidFill>
                <a:effectLst/>
                <a:uLnTx/>
                <a:uFillTx/>
                <a:latin typeface="Arial"/>
                <a:ea typeface="+mn-ea"/>
                <a:cs typeface="+mn-cs"/>
              </a:rPr>
              <a:t>publique</a:t>
            </a:r>
            <a:r>
              <a:rPr kumimoji="0" lang="en-US" sz="1600" b="0" i="0" u="none" strike="noStrike" kern="1200" cap="none" spc="0" normalizeH="0" baseline="0" noProof="0" dirty="0">
                <a:ln>
                  <a:noFill/>
                </a:ln>
                <a:solidFill>
                  <a:srgbClr val="E36F1E"/>
                </a:solidFill>
                <a:effectLst/>
                <a:uLnTx/>
                <a:uFillTx/>
                <a:latin typeface="Arial"/>
                <a:ea typeface="+mn-ea"/>
                <a:cs typeface="+mn-cs"/>
              </a:rPr>
              <a:t> et du </a:t>
            </a:r>
            <a:r>
              <a:rPr kumimoji="0" lang="en-US" sz="1600" b="0" i="0" u="none" strike="noStrike" kern="1200" cap="none" spc="0" normalizeH="0" baseline="0" noProof="0" dirty="0" err="1">
                <a:ln>
                  <a:noFill/>
                </a:ln>
                <a:solidFill>
                  <a:srgbClr val="E36F1E"/>
                </a:solidFill>
                <a:effectLst/>
                <a:uLnTx/>
                <a:uFillTx/>
                <a:latin typeface="Arial"/>
                <a:ea typeface="+mn-ea"/>
                <a:cs typeface="+mn-cs"/>
              </a:rPr>
              <a:t>système</a:t>
            </a:r>
            <a:r>
              <a:rPr kumimoji="0" lang="en-US" sz="1600" b="0" i="0" u="none" strike="noStrike" kern="1200" cap="none" spc="0" normalizeH="0" baseline="0" noProof="0" dirty="0">
                <a:ln>
                  <a:noFill/>
                </a:ln>
                <a:solidFill>
                  <a:srgbClr val="E36F1E"/>
                </a:solidFill>
                <a:effectLst/>
                <a:uLnTx/>
                <a:uFillTx/>
                <a:latin typeface="Arial"/>
                <a:ea typeface="+mn-ea"/>
                <a:cs typeface="+mn-cs"/>
              </a:rPr>
              <a:t> de santé national ; et MISP</a:t>
            </a:r>
            <a:endPar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E36F1E"/>
                </a:solidFill>
                <a:effectLst/>
                <a:uLnTx/>
                <a:uFillTx/>
                <a:latin typeface="Arial"/>
                <a:ea typeface="+mn-ea"/>
                <a:cs typeface="+mn-cs"/>
              </a:rPr>
              <a:t>Analyse</a:t>
            </a:r>
            <a:r>
              <a:rPr kumimoji="0" lang="en-US" sz="1600" b="0" i="0" u="none" strike="noStrike" kern="1200" cap="none" spc="0" normalizeH="0" baseline="0" noProof="0" dirty="0">
                <a:ln>
                  <a:noFill/>
                </a:ln>
                <a:solidFill>
                  <a:srgbClr val="E36F1E"/>
                </a:solidFill>
                <a:effectLst/>
                <a:uLnTx/>
                <a:uFillTx/>
                <a:latin typeface="Arial"/>
                <a:ea typeface="+mn-ea"/>
                <a:cs typeface="+mn-cs"/>
              </a:rPr>
              <a:t> des </a:t>
            </a:r>
            <a:r>
              <a:rPr kumimoji="0" lang="en-US" sz="1600" b="0" i="0" u="none" strike="noStrike" kern="1200" cap="none" spc="0" normalizeH="0" baseline="0" noProof="0" dirty="0" err="1">
                <a:ln>
                  <a:noFill/>
                </a:ln>
                <a:solidFill>
                  <a:srgbClr val="E36F1E"/>
                </a:solidFill>
                <a:effectLst/>
                <a:uLnTx/>
                <a:uFillTx/>
                <a:latin typeface="Arial"/>
                <a:ea typeface="+mn-ea"/>
                <a:cs typeface="+mn-cs"/>
              </a:rPr>
              <a:t>marchés</a:t>
            </a:r>
            <a:r>
              <a:rPr kumimoji="0" lang="en-US" sz="1600" b="0" i="0" u="none" strike="noStrike" kern="1200" cap="none" spc="0" normalizeH="0" baseline="0" noProof="0" dirty="0">
                <a:ln>
                  <a:noFill/>
                </a:ln>
                <a:solidFill>
                  <a:srgbClr val="E36F1E"/>
                </a:solidFill>
                <a:effectLst/>
                <a:uLnTx/>
                <a:uFillTx/>
                <a:latin typeface="Arial"/>
                <a:ea typeface="+mn-ea"/>
                <a:cs typeface="+mn-cs"/>
              </a:rPr>
              <a: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locaux</a:t>
            </a:r>
            <a:r>
              <a:rPr kumimoji="0" lang="en-US" sz="1600" b="0" i="0" u="none" strike="noStrike" kern="1200" cap="none" spc="0" normalizeH="0" baseline="0" noProof="0" dirty="0">
                <a:ln>
                  <a:noFill/>
                </a:ln>
                <a:solidFill>
                  <a:srgbClr val="E36F1E"/>
                </a:solidFill>
                <a:effectLst/>
                <a:uLnTx/>
                <a:uFillTx/>
                <a:latin typeface="Arial"/>
                <a:ea typeface="+mn-ea"/>
                <a:cs typeface="+mn-cs"/>
              </a:rPr>
              <a: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basée</a:t>
            </a:r>
            <a:r>
              <a:rPr kumimoji="0" lang="en-US" sz="1600" b="0" i="0" u="none" strike="noStrike" kern="1200" cap="none" spc="0" normalizeH="0" baseline="0" noProof="0" dirty="0">
                <a:ln>
                  <a:noFill/>
                </a:ln>
                <a:solidFill>
                  <a:srgbClr val="E36F1E"/>
                </a:solidFill>
                <a:effectLst/>
                <a:uLnTx/>
                <a:uFillTx/>
                <a:latin typeface="Arial"/>
                <a:ea typeface="+mn-ea"/>
                <a:cs typeface="+mn-cs"/>
              </a:rPr>
              <a: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sur</a:t>
            </a:r>
            <a:r>
              <a:rPr kumimoji="0" lang="en-US" sz="1600" b="0" i="0" u="none" strike="noStrike" kern="1200" cap="none" spc="0" normalizeH="0" baseline="0" noProof="0" dirty="0">
                <a:ln>
                  <a:noFill/>
                </a:ln>
                <a:solidFill>
                  <a:srgbClr val="E36F1E"/>
                </a:solidFill>
                <a:effectLst/>
                <a:uLnTx/>
                <a:uFillTx/>
                <a:latin typeface="Arial"/>
                <a:ea typeface="+mn-ea"/>
                <a:cs typeface="+mn-cs"/>
              </a:rPr>
              <a:t> les </a:t>
            </a:r>
            <a:r>
              <a:rPr kumimoji="0" lang="en-US" sz="1600" b="0" i="0" u="none" strike="noStrike" kern="1200" cap="none" spc="0" normalizeH="0" baseline="0" noProof="0" dirty="0" err="1">
                <a:ln>
                  <a:noFill/>
                </a:ln>
                <a:solidFill>
                  <a:srgbClr val="E36F1E"/>
                </a:solidFill>
                <a:effectLst/>
                <a:uLnTx/>
                <a:uFillTx/>
                <a:latin typeface="Arial"/>
                <a:ea typeface="+mn-ea"/>
                <a:cs typeface="+mn-cs"/>
              </a:rPr>
              <a:t>besoins</a:t>
            </a:r>
            <a:r>
              <a:rPr kumimoji="0" lang="en-US" sz="1600" b="0" i="0" u="none" strike="noStrike" kern="1200" cap="none" spc="0" normalizeH="0" baseline="0" noProof="0" dirty="0">
                <a:ln>
                  <a:noFill/>
                </a:ln>
                <a:solidFill>
                  <a:srgbClr val="E36F1E"/>
                </a:solidFill>
                <a:effectLst/>
                <a:uLnTx/>
                <a:uFillTx/>
                <a:latin typeface="Arial"/>
                <a:ea typeface="+mn-ea"/>
                <a:cs typeface="+mn-cs"/>
              </a:rPr>
              <a:t>, le rapport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coût-efficacité</a:t>
            </a:r>
            <a:r>
              <a:rPr kumimoji="0" lang="en-US" sz="1600" b="0" i="0" u="none" strike="noStrike" kern="1200" cap="none" spc="0" normalizeH="0" baseline="0" noProof="0" dirty="0">
                <a:ln>
                  <a:noFill/>
                </a:ln>
                <a:solidFill>
                  <a:srgbClr val="E36F1E"/>
                </a:solidFill>
                <a:effectLst/>
                <a:uLnTx/>
                <a:uFillTx/>
                <a:latin typeface="Arial"/>
                <a:ea typeface="+mn-ea"/>
                <a:cs typeface="+mn-cs"/>
              </a:rPr>
              <a:t> et les </a:t>
            </a:r>
            <a:r>
              <a:rPr kumimoji="0" lang="en-US" sz="1600" b="0" i="0" u="none" strike="noStrike" kern="1200" cap="none" spc="0" normalizeH="0" baseline="0" noProof="0" dirty="0" err="1">
                <a:ln>
                  <a:noFill/>
                </a:ln>
                <a:solidFill>
                  <a:srgbClr val="E36F1E"/>
                </a:solidFill>
                <a:effectLst/>
                <a:uLnTx/>
                <a:uFillTx/>
                <a:latin typeface="Arial"/>
                <a:ea typeface="+mn-ea"/>
                <a:cs typeface="+mn-cs"/>
              </a:rPr>
              <a:t>normes</a:t>
            </a:r>
            <a:r>
              <a:rPr kumimoji="0" lang="en-US" sz="1600" b="0" i="0" u="none" strike="noStrike" kern="1200" cap="none" spc="0" normalizeH="0" baseline="0" noProof="0" dirty="0">
                <a:ln>
                  <a:noFill/>
                </a:ln>
                <a:solidFill>
                  <a:srgbClr val="E36F1E"/>
                </a:solidFill>
                <a:effectLst/>
                <a:uLnTx/>
                <a:uFillTx/>
                <a:latin typeface="Arial"/>
                <a:ea typeface="+mn-ea"/>
                <a:cs typeface="+mn-cs"/>
              </a:rPr>
              <a:t> du </a:t>
            </a:r>
            <a:r>
              <a:rPr kumimoji="0" lang="en-US" sz="1600" b="0" i="0" u="none" strike="noStrike" kern="1200" cap="none" spc="0" normalizeH="0" baseline="0" noProof="0" dirty="0" err="1">
                <a:ln>
                  <a:noFill/>
                </a:ln>
                <a:solidFill>
                  <a:srgbClr val="E36F1E"/>
                </a:solidFill>
                <a:effectLst/>
                <a:uLnTx/>
                <a:uFillTx/>
                <a:latin typeface="Arial"/>
                <a:ea typeface="+mn-ea"/>
                <a:cs typeface="+mn-cs"/>
              </a:rPr>
              <a:t>ministère</a:t>
            </a:r>
            <a:endPar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E36F1E"/>
                </a:solidFill>
                <a:effectLst/>
                <a:uLnTx/>
                <a:uFillTx/>
                <a:latin typeface="Arial"/>
                <a:ea typeface="+mn-ea"/>
                <a:cs typeface="+mn-cs"/>
              </a:rPr>
              <a:t>Utiliser</a:t>
            </a:r>
            <a:r>
              <a:rPr kumimoji="0" lang="en-US" sz="1600" b="0" i="0" u="none" strike="noStrike" kern="1200" cap="none" spc="0" normalizeH="0" baseline="0" noProof="0" dirty="0">
                <a:ln>
                  <a:noFill/>
                </a:ln>
                <a:solidFill>
                  <a:srgbClr val="E36F1E"/>
                </a:solidFill>
                <a:effectLst/>
                <a:uLnTx/>
                <a:uFillTx/>
                <a:latin typeface="Arial"/>
                <a:ea typeface="+mn-ea"/>
                <a:cs typeface="+mn-cs"/>
              </a:rPr>
              <a:t> les </a:t>
            </a:r>
            <a:r>
              <a:rPr kumimoji="0" lang="en-US" sz="1600" b="0" i="0" u="none" strike="noStrike" kern="1200" cap="none" spc="0" normalizeH="0" baseline="0" noProof="0" dirty="0" err="1">
                <a:ln>
                  <a:noFill/>
                </a:ln>
                <a:solidFill>
                  <a:srgbClr val="E36F1E"/>
                </a:solidFill>
                <a:effectLst/>
                <a:uLnTx/>
                <a:uFillTx/>
                <a:latin typeface="Arial"/>
                <a:ea typeface="+mn-ea"/>
                <a:cs typeface="+mn-cs"/>
              </a:rPr>
              <a:t>prestataires</a:t>
            </a:r>
            <a:r>
              <a:rPr kumimoji="0" lang="en-US" sz="1600" b="0" i="0" u="none" strike="noStrike" kern="1200" cap="none" spc="0" normalizeH="0" baseline="0" noProof="0" dirty="0">
                <a:ln>
                  <a:noFill/>
                </a:ln>
                <a:solidFill>
                  <a:srgbClr val="E36F1E"/>
                </a:solidFill>
                <a:effectLst/>
                <a:uLnTx/>
                <a:uFillTx/>
                <a:latin typeface="Arial"/>
                <a:ea typeface="+mn-ea"/>
                <a:cs typeface="+mn-cs"/>
              </a:rPr>
              <a:t> des </a:t>
            </a:r>
            <a:r>
              <a:rPr kumimoji="0" lang="en-US" sz="1600" b="0" i="0" u="none" strike="noStrike" kern="1200" cap="none" spc="0" normalizeH="0" baseline="0" noProof="0" dirty="0" err="1">
                <a:ln>
                  <a:noFill/>
                </a:ln>
                <a:solidFill>
                  <a:srgbClr val="E36F1E"/>
                </a:solidFill>
                <a:effectLst/>
                <a:uLnTx/>
                <a:uFillTx/>
                <a:latin typeface="Arial"/>
                <a:ea typeface="+mn-ea"/>
                <a:cs typeface="+mn-cs"/>
              </a:rPr>
              <a:t>secteurs</a:t>
            </a:r>
            <a:r>
              <a:rPr kumimoji="0" lang="en-US" sz="1600" b="0" i="0" u="none" strike="noStrike" kern="1200" cap="none" spc="0" normalizeH="0" baseline="0" noProof="0" dirty="0">
                <a:ln>
                  <a:noFill/>
                </a:ln>
                <a:solidFill>
                  <a:srgbClr val="E36F1E"/>
                </a:solidFill>
                <a:effectLst/>
                <a:uLnTx/>
                <a:uFillTx/>
                <a:latin typeface="Arial"/>
                <a:ea typeface="+mn-ea"/>
                <a:cs typeface="+mn-cs"/>
              </a:rPr>
              <a:t> public et </a:t>
            </a:r>
            <a:r>
              <a:rPr kumimoji="0" lang="en-US" sz="1600" b="0" i="0" u="none" strike="noStrike" kern="1200" cap="none" spc="0" normalizeH="0" baseline="0" noProof="0" dirty="0" err="1">
                <a:ln>
                  <a:noFill/>
                </a:ln>
                <a:solidFill>
                  <a:srgbClr val="E36F1E"/>
                </a:solidFill>
                <a:effectLst/>
                <a:uLnTx/>
                <a:uFillTx/>
                <a:latin typeface="Arial"/>
                <a:ea typeface="+mn-ea"/>
                <a:cs typeface="+mn-cs"/>
              </a:rPr>
              <a:t>privé</a:t>
            </a:r>
            <a:endParaRPr kumimoji="0" lang="en-US" sz="1600" b="0" i="0" u="none" strike="noStrike" kern="1200" cap="none" spc="0" normalizeH="0" baseline="0" noProof="0" dirty="0">
              <a:ln>
                <a:noFill/>
              </a:ln>
              <a:solidFill>
                <a:srgbClr val="000000"/>
              </a:solidFill>
              <a:effectLst/>
              <a:uLnTx/>
              <a:uFillTx/>
              <a:latin typeface="Fira Sans Condensed" panose="020B0503050000020004" pitchFamily="34" charset="77"/>
              <a:ea typeface="+mn-ea"/>
              <a:cs typeface="+mn-cs"/>
            </a:endParaRPr>
          </a:p>
        </p:txBody>
      </p:sp>
      <p:sp>
        <p:nvSpPr>
          <p:cNvPr id="3" name="Rectangle 4"/>
          <p:cNvSpPr>
            <a:spLocks noGrp="1" noChangeArrowheads="1"/>
          </p:cNvSpPr>
          <p:nvPr>
            <p:ph type="title"/>
          </p:nvPr>
        </p:nvSpPr>
        <p:spPr>
          <a:xfrm>
            <a:off x="878774" y="176421"/>
            <a:ext cx="9759557" cy="1008112"/>
          </a:xfrm>
        </p:spPr>
        <p:txBody>
          <a:bodyPr/>
          <a:lstStyle/>
          <a:p>
            <a:br>
              <a:rPr lang="es-ES" altLang="es-EC" sz="2200" dirty="0">
                <a:solidFill>
                  <a:schemeClr val="bg1"/>
                </a:solidFill>
                <a:latin typeface="Fira Sans Condensed" panose="020B0503050000020004" pitchFamily="34" charset="77"/>
              </a:rPr>
            </a:br>
            <a:br>
              <a:rPr lang="es-ES" altLang="es-EC" sz="2200" dirty="0">
                <a:solidFill>
                  <a:schemeClr val="bg1"/>
                </a:solidFill>
                <a:latin typeface="Fira Sans Condensed" panose="020B0503050000020004" pitchFamily="34" charset="77"/>
              </a:rPr>
            </a:br>
            <a:endParaRPr lang="es-ES" altLang="es-EC" sz="2200" dirty="0">
              <a:solidFill>
                <a:schemeClr val="bg1"/>
              </a:solidFill>
              <a:latin typeface="Fira Sans Condensed" panose="020B0503050000020004" pitchFamily="34" charset="77"/>
            </a:endParaRPr>
          </a:p>
        </p:txBody>
      </p:sp>
      <p:sp>
        <p:nvSpPr>
          <p:cNvPr id="2" name="Rectángulo 1"/>
          <p:cNvSpPr/>
          <p:nvPr/>
        </p:nvSpPr>
        <p:spPr>
          <a:xfrm>
            <a:off x="665019" y="353388"/>
            <a:ext cx="9590836" cy="5847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a:ln>
                  <a:noFill/>
                </a:ln>
                <a:solidFill>
                  <a:srgbClr val="E36F1E"/>
                </a:solidFill>
                <a:effectLst/>
                <a:uLnTx/>
                <a:uFillTx/>
                <a:latin typeface="Fira Sans Condensed" panose="020B0503050000020004" pitchFamily="34" charset="77"/>
                <a:ea typeface="+mn-ea"/>
                <a:cs typeface="+mn-cs"/>
              </a:rPr>
              <a:t>CONCEPT DU PROJET</a:t>
            </a:r>
          </a:p>
        </p:txBody>
      </p:sp>
      <p:pic>
        <p:nvPicPr>
          <p:cNvPr id="5" name="Imagen 5">
            <a:extLst>
              <a:ext uri="{FF2B5EF4-FFF2-40B4-BE49-F238E27FC236}">
                <a16:creationId xmlns:a16="http://schemas.microsoft.com/office/drawing/2014/main" id="{C758512F-D52D-4566-A48E-6E5520B6A2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666" y="1913381"/>
            <a:ext cx="5038771" cy="2836750"/>
          </a:xfrm>
          <a:prstGeom prst="rect">
            <a:avLst/>
          </a:prstGeom>
        </p:spPr>
      </p:pic>
    </p:spTree>
    <p:extLst>
      <p:ext uri="{BB962C8B-B14F-4D97-AF65-F5344CB8AC3E}">
        <p14:creationId xmlns:p14="http://schemas.microsoft.com/office/powerpoint/2010/main" val="1454195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49930D-5BA0-3842-80BE-60215C743158}"/>
              </a:ext>
            </a:extLst>
          </p:cNvPr>
          <p:cNvSpPr>
            <a:spLocks noGrp="1"/>
          </p:cNvSpPr>
          <p:nvPr>
            <p:ph type="title"/>
          </p:nvPr>
        </p:nvSpPr>
        <p:spPr>
          <a:xfrm>
            <a:off x="609600" y="457200"/>
            <a:ext cx="10972800" cy="685800"/>
          </a:xfrm>
        </p:spPr>
        <p:txBody>
          <a:bodyPr anchor="t">
            <a:normAutofit/>
          </a:bodyPr>
          <a:lstStyle/>
          <a:p>
            <a:r>
              <a:rPr lang="en-US" dirty="0"/>
              <a:t>TYPES DE COUPONS</a:t>
            </a:r>
            <a:endParaRPr lang="en-US" dirty="0">
              <a:solidFill>
                <a:schemeClr val="tx1"/>
              </a:solidFill>
            </a:endParaRPr>
          </a:p>
        </p:txBody>
      </p:sp>
      <p:sp>
        <p:nvSpPr>
          <p:cNvPr id="13" name="Slide Number Placeholder 3">
            <a:extLst>
              <a:ext uri="{FF2B5EF4-FFF2-40B4-BE49-F238E27FC236}">
                <a16:creationId xmlns:a16="http://schemas.microsoft.com/office/drawing/2014/main" id="{FBD13AFC-07F7-4B88-82EF-540C22CE4688}"/>
              </a:ext>
            </a:extLst>
          </p:cNvPr>
          <p:cNvSpPr>
            <a:spLocks noGrp="1"/>
          </p:cNvSpPr>
          <p:nvPr>
            <p:ph type="sldNum" sz="quarter" idx="11"/>
          </p:nvPr>
        </p:nvSpPr>
        <p:spPr>
          <a:xfrm>
            <a:off x="388135" y="6245397"/>
            <a:ext cx="432416" cy="34607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A7FF83C-6EC8-41C1-8F78-060115582169}" type="slidenum">
              <a:rPr kumimoji="0" lang="en-US" sz="800" b="0" i="0" u="none" strike="noStrike" kern="1200" cap="none" spc="0" normalizeH="0" baseline="0" noProof="0">
                <a:ln>
                  <a:noFill/>
                </a:ln>
                <a:solidFill>
                  <a:srgbClr val="595959"/>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800" b="0" i="0" u="none" strike="noStrike" kern="1200" cap="none" spc="0" normalizeH="0" baseline="0" noProof="0">
              <a:ln>
                <a:noFill/>
              </a:ln>
              <a:solidFill>
                <a:srgbClr val="595959"/>
              </a:solidFill>
              <a:effectLst/>
              <a:uLnTx/>
              <a:uFillTx/>
              <a:latin typeface="Arial"/>
              <a:ea typeface="+mn-ea"/>
              <a:cs typeface="Arial"/>
            </a:endParaRPr>
          </a:p>
        </p:txBody>
      </p:sp>
      <p:graphicFrame>
        <p:nvGraphicFramePr>
          <p:cNvPr id="7" name="Content Placeholder 6">
            <a:extLst>
              <a:ext uri="{FF2B5EF4-FFF2-40B4-BE49-F238E27FC236}">
                <a16:creationId xmlns:a16="http://schemas.microsoft.com/office/drawing/2014/main" id="{5C04B3E6-2937-4D45-9281-0AF04A086705}"/>
              </a:ext>
            </a:extLst>
          </p:cNvPr>
          <p:cNvGraphicFramePr>
            <a:graphicFrameLocks noGrp="1"/>
          </p:cNvGraphicFramePr>
          <p:nvPr>
            <p:ph idx="1"/>
          </p:nvPr>
        </p:nvGraphicFramePr>
        <p:xfrm>
          <a:off x="609600" y="1371600"/>
          <a:ext cx="10972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30529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EC9-D04C-5C48-B27E-57DA77A6B1E5}"/>
              </a:ext>
            </a:extLst>
          </p:cNvPr>
          <p:cNvSpPr>
            <a:spLocks noGrp="1"/>
          </p:cNvSpPr>
          <p:nvPr>
            <p:ph type="title"/>
          </p:nvPr>
        </p:nvSpPr>
        <p:spPr>
          <a:xfrm>
            <a:off x="1603068" y="261091"/>
            <a:ext cx="8929696" cy="429768"/>
          </a:xfrm>
        </p:spPr>
        <p:txBody>
          <a:bodyPr/>
          <a:lstStyle/>
          <a:p>
            <a:pPr algn="ctr"/>
            <a:r>
              <a:rPr lang="en-US" sz="3600" dirty="0">
                <a:solidFill>
                  <a:schemeClr val="tx1"/>
                </a:solidFill>
              </a:rPr>
              <a:t>COUPONS</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367" y="1282534"/>
            <a:ext cx="4132526" cy="5491261"/>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3679" y="1447586"/>
            <a:ext cx="5345305" cy="3605167"/>
          </a:xfrm>
          <a:prstGeom prst="rect">
            <a:avLst/>
          </a:prstGeom>
        </p:spPr>
      </p:pic>
    </p:spTree>
    <p:extLst>
      <p:ext uri="{BB962C8B-B14F-4D97-AF65-F5344CB8AC3E}">
        <p14:creationId xmlns:p14="http://schemas.microsoft.com/office/powerpoint/2010/main" val="259256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9A9BBF-008E-4A4B-8B3F-64773D166E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AF1A8-16A2-4910-9FC6-D23F44B6A3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Placeholder 14">
            <a:extLst>
              <a:ext uri="{FF2B5EF4-FFF2-40B4-BE49-F238E27FC236}">
                <a16:creationId xmlns:a16="http://schemas.microsoft.com/office/drawing/2014/main" id="{CC589E8E-8F62-4561-AB0F-848D1BA78A15}"/>
              </a:ext>
            </a:extLst>
          </p:cNvPr>
          <p:cNvPicPr>
            <a:picLocks noChangeAspect="1"/>
          </p:cNvPicPr>
          <p:nvPr/>
        </p:nvPicPr>
        <p:blipFill>
          <a:blip r:embed="rId3"/>
          <a:srcRect l="4409" r="4409"/>
          <a:stretch>
            <a:fillRect/>
          </a:stretch>
        </p:blipFill>
        <p:spPr>
          <a:xfrm>
            <a:off x="0" y="0"/>
            <a:ext cx="12221874" cy="5991225"/>
          </a:xfrm>
          <a:prstGeom prst="rect">
            <a:avLst/>
          </a:prstGeom>
        </p:spPr>
      </p:pic>
      <p:sp>
        <p:nvSpPr>
          <p:cNvPr id="8" name="Title 2">
            <a:extLst>
              <a:ext uri="{FF2B5EF4-FFF2-40B4-BE49-F238E27FC236}">
                <a16:creationId xmlns:a16="http://schemas.microsoft.com/office/drawing/2014/main" id="{1911B02B-CBF7-40E3-9F8B-2EBD377E273A}"/>
              </a:ext>
            </a:extLst>
          </p:cNvPr>
          <p:cNvSpPr txBox="1">
            <a:spLocks/>
          </p:cNvSpPr>
          <p:nvPr/>
        </p:nvSpPr>
        <p:spPr>
          <a:xfrm>
            <a:off x="3162042" y="4189229"/>
            <a:ext cx="5793982" cy="2668771"/>
          </a:xfrm>
          <a:prstGeom prst="rect">
            <a:avLst/>
          </a:prstGeom>
          <a:solidFill>
            <a:sysClr val="windowText" lastClr="000000">
              <a:lumMod val="85000"/>
              <a:lumOff val="15000"/>
            </a:sysClr>
          </a:solidFill>
        </p:spPr>
        <p:txBody>
          <a:bodyPr vert="horz"/>
          <a:lstStyle>
            <a:lvl1pPr algn="ctr" defTabSz="609585" rtl="0" eaLnBrk="1" latinLnBrk="0" hangingPunct="1">
              <a:spcBef>
                <a:spcPct val="0"/>
              </a:spcBef>
              <a:buNone/>
              <a:defRPr sz="5867" kern="1200">
                <a:solidFill>
                  <a:schemeClr val="bg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fr-CH" sz="3600" b="1"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j-cs"/>
              </a:rPr>
              <a:t>Les transferts monétaires dans le secteur de la santé</a:t>
            </a:r>
            <a:endParaRPr kumimoji="0" lang="fr-CH" sz="2400" b="1"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j-cs"/>
            </a:endParaRPr>
          </a:p>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fr-CH" sz="2400" b="1"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j-cs"/>
            </a:endParaRPr>
          </a:p>
          <a:p>
            <a:pPr marL="0" marR="0" lvl="0" indent="0" algn="ctr" defTabSz="609585" rtl="0" eaLnBrk="1" fontAlgn="auto" latinLnBrk="0" hangingPunct="1">
              <a:lnSpc>
                <a:spcPct val="100000"/>
              </a:lnSpc>
              <a:spcBef>
                <a:spcPct val="0"/>
              </a:spcBef>
              <a:spcAft>
                <a:spcPts val="0"/>
              </a:spcAft>
              <a:buClrTx/>
              <a:buSzTx/>
              <a:buFontTx/>
              <a:buNone/>
              <a:tabLst/>
              <a:defRPr/>
            </a:pPr>
            <a:r>
              <a:rPr kumimoji="0" lang="fr-CH" sz="1800" b="1"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j-cs"/>
              </a:rPr>
              <a:t>Elodie Ho, Experte </a:t>
            </a:r>
            <a:r>
              <a:rPr kumimoji="0" lang="fr-CH" sz="1800" b="1"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j-cs"/>
              </a:rPr>
              <a:t>CashCap</a:t>
            </a:r>
            <a:r>
              <a:rPr kumimoji="0" lang="fr-CH" sz="1800" b="1"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j-cs"/>
              </a:rPr>
              <a:t> </a:t>
            </a:r>
          </a:p>
          <a:p>
            <a:pPr marL="0" marR="0" lvl="0" indent="0" algn="ctr" defTabSz="609585" rtl="0" eaLnBrk="1" fontAlgn="auto" latinLnBrk="0" hangingPunct="1">
              <a:lnSpc>
                <a:spcPct val="100000"/>
              </a:lnSpc>
              <a:spcBef>
                <a:spcPct val="0"/>
              </a:spcBef>
              <a:spcAft>
                <a:spcPts val="0"/>
              </a:spcAft>
              <a:buClrTx/>
              <a:buSzTx/>
              <a:buFontTx/>
              <a:buNone/>
              <a:tabLst/>
              <a:defRPr/>
            </a:pPr>
            <a:r>
              <a:rPr kumimoji="0" lang="fr-CH" sz="1800" b="1"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j-cs"/>
              </a:rPr>
              <a:t>20 Mai 2020</a:t>
            </a:r>
          </a:p>
        </p:txBody>
      </p:sp>
      <p:pic>
        <p:nvPicPr>
          <p:cNvPr id="9" name="Picture 8">
            <a:extLst>
              <a:ext uri="{FF2B5EF4-FFF2-40B4-BE49-F238E27FC236}">
                <a16:creationId xmlns:a16="http://schemas.microsoft.com/office/drawing/2014/main" id="{A786EEF5-DE91-4491-9542-4757C3C50AB3}"/>
              </a:ext>
            </a:extLst>
          </p:cNvPr>
          <p:cNvPicPr>
            <a:picLocks noChangeAspect="1"/>
          </p:cNvPicPr>
          <p:nvPr/>
        </p:nvPicPr>
        <p:blipFill>
          <a:blip r:embed="rId4"/>
          <a:stretch>
            <a:fillRect/>
          </a:stretch>
        </p:blipFill>
        <p:spPr>
          <a:xfrm>
            <a:off x="228257" y="6087155"/>
            <a:ext cx="1621808" cy="613481"/>
          </a:xfrm>
          <a:prstGeom prst="rect">
            <a:avLst/>
          </a:prstGeom>
        </p:spPr>
      </p:pic>
      <p:pic>
        <p:nvPicPr>
          <p:cNvPr id="10" name="Picture 9">
            <a:extLst>
              <a:ext uri="{FF2B5EF4-FFF2-40B4-BE49-F238E27FC236}">
                <a16:creationId xmlns:a16="http://schemas.microsoft.com/office/drawing/2014/main" id="{89940BF5-A50A-43E6-8F9E-6FD1C533C30F}"/>
              </a:ext>
            </a:extLst>
          </p:cNvPr>
          <p:cNvPicPr>
            <a:picLocks noChangeAspect="1"/>
          </p:cNvPicPr>
          <p:nvPr/>
        </p:nvPicPr>
        <p:blipFill>
          <a:blip r:embed="rId5"/>
          <a:stretch>
            <a:fillRect/>
          </a:stretch>
        </p:blipFill>
        <p:spPr>
          <a:xfrm>
            <a:off x="9612326" y="6069914"/>
            <a:ext cx="2505740" cy="647962"/>
          </a:xfrm>
          <a:prstGeom prst="rect">
            <a:avLst/>
          </a:prstGeom>
        </p:spPr>
      </p:pic>
    </p:spTree>
    <p:extLst>
      <p:ext uri="{BB962C8B-B14F-4D97-AF65-F5344CB8AC3E}">
        <p14:creationId xmlns:p14="http://schemas.microsoft.com/office/powerpoint/2010/main" val="2142918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472AE91-6553-4977-88C4-A479FFD284F7}"/>
              </a:ext>
            </a:extLst>
          </p:cNvPr>
          <p:cNvSpPr>
            <a:spLocks noGrp="1"/>
          </p:cNvSpPr>
          <p:nvPr>
            <p:ph type="title"/>
          </p:nvPr>
        </p:nvSpPr>
        <p:spPr>
          <a:xfrm>
            <a:off x="514496" y="295924"/>
            <a:ext cx="10872216" cy="429768"/>
          </a:xfrm>
        </p:spPr>
        <p:txBody>
          <a:bodyPr/>
          <a:lstStyle/>
          <a:p>
            <a:r>
              <a:rPr lang="en-US" sz="3600" dirty="0"/>
              <a:t>RÉSULTATS ET ÉTAPES SUIVANTES</a:t>
            </a:r>
            <a:endParaRPr lang="en-US" sz="3600" dirty="0">
              <a:solidFill>
                <a:schemeClr val="tx1"/>
              </a:solidFill>
            </a:endParaRPr>
          </a:p>
        </p:txBody>
      </p:sp>
      <p:sp>
        <p:nvSpPr>
          <p:cNvPr id="3" name="TextBox 2">
            <a:extLst>
              <a:ext uri="{FF2B5EF4-FFF2-40B4-BE49-F238E27FC236}">
                <a16:creationId xmlns:a16="http://schemas.microsoft.com/office/drawing/2014/main" id="{9944F6DC-7576-4D10-AAF1-16E93B0CE14F}"/>
              </a:ext>
            </a:extLst>
          </p:cNvPr>
          <p:cNvSpPr txBox="1"/>
          <p:nvPr/>
        </p:nvSpPr>
        <p:spPr>
          <a:xfrm>
            <a:off x="514496" y="1355725"/>
            <a:ext cx="5494418" cy="5235747"/>
          </a:xfrm>
          <a:prstGeom prst="rect">
            <a:avLst/>
          </a:prstGeom>
        </p:spPr>
        <p:txBody>
          <a:bodyPr vert="horz" lIns="91440" tIns="45720" rIns="91440" bIns="45720" rtlCol="0">
            <a:normAutofit/>
          </a:bodyPr>
          <a:lstStyle/>
          <a:p>
            <a:pPr marL="40005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E36F1E"/>
                </a:solidFill>
                <a:effectLst/>
                <a:uLnTx/>
                <a:uFillTx/>
                <a:latin typeface="Arial"/>
                <a:ea typeface="+mn-ea"/>
                <a:cs typeface="+mn-cs"/>
              </a:rPr>
              <a:t>Près</a:t>
            </a:r>
            <a:r>
              <a:rPr kumimoji="0" lang="en-US" sz="2000" b="0" i="0" u="none" strike="noStrike" kern="1200" cap="none" spc="0" normalizeH="0" baseline="0" noProof="0" dirty="0">
                <a:ln>
                  <a:noFill/>
                </a:ln>
                <a:solidFill>
                  <a:srgbClr val="E36F1E"/>
                </a:solidFill>
                <a:effectLst/>
                <a:uLnTx/>
                <a:uFillTx/>
                <a:latin typeface="Arial"/>
                <a:ea typeface="+mn-ea"/>
                <a:cs typeface="+mn-cs"/>
              </a:rPr>
              <a:t> de 600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personnes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ont</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bénéficié</a:t>
            </a:r>
            <a:r>
              <a:rPr kumimoji="0" lang="en-US" sz="2000" b="0" i="0" u="none" strike="noStrike" kern="1200" cap="none" spc="0" normalizeH="0" baseline="0" noProof="0" dirty="0">
                <a:ln>
                  <a:noFill/>
                </a:ln>
                <a:solidFill>
                  <a:srgbClr val="E36F1E"/>
                </a:solidFill>
                <a:effectLst/>
                <a:uLnTx/>
                <a:uFillTx/>
                <a:latin typeface="Arial"/>
                <a:ea typeface="+mn-ea"/>
                <a:cs typeface="+mn-cs"/>
              </a:rPr>
              <a: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ces</a:t>
            </a:r>
            <a:r>
              <a:rPr kumimoji="0" lang="en-US" sz="2000" b="0" i="0" u="none" strike="noStrike" kern="1200" cap="none" spc="0" normalizeH="0" baseline="0" noProof="0" dirty="0">
                <a:ln>
                  <a:noFill/>
                </a:ln>
                <a:solidFill>
                  <a:srgbClr val="E36F1E"/>
                </a:solidFill>
                <a:effectLst/>
                <a:uLnTx/>
                <a:uFillTx/>
                <a:latin typeface="Arial"/>
                <a:ea typeface="+mn-ea"/>
                <a:cs typeface="+mn-cs"/>
              </a:rPr>
              <a:t> coupons; le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volet</a:t>
            </a:r>
            <a:r>
              <a:rPr kumimoji="0" lang="en-US" sz="2000" b="0" i="0" u="none" strike="noStrike" kern="1200" cap="none" spc="0" normalizeH="0" baseline="0" noProof="0" dirty="0">
                <a:ln>
                  <a:noFill/>
                </a:ln>
                <a:solidFill>
                  <a:srgbClr val="E36F1E"/>
                </a:solidFill>
                <a:effectLst/>
                <a:uLnTx/>
                <a:uFillTx/>
                <a:latin typeface="Arial"/>
                <a:ea typeface="+mn-ea"/>
                <a:cs typeface="+mn-cs"/>
              </a:rPr>
              <a:t> santé </a:t>
            </a:r>
            <a:r>
              <a:rPr kumimoji="0" lang="en-US" sz="2000" b="0" i="0" u="none" strike="noStrike" kern="1200" cap="none" spc="0" normalizeH="0" baseline="0" noProof="0" dirty="0" err="1">
                <a:ln>
                  <a:noFill/>
                </a:ln>
                <a:solidFill>
                  <a:srgbClr val="E36F1E"/>
                </a:solidFill>
                <a:effectLst/>
                <a:uLnTx/>
                <a:uFillTx/>
                <a:latin typeface="Arial"/>
                <a:ea typeface="+mn-ea"/>
                <a:cs typeface="+mn-cs"/>
              </a:rPr>
              <a:t>dans</a:t>
            </a:r>
            <a:r>
              <a:rPr kumimoji="0" lang="en-US" sz="2000" b="0" i="0" u="none" strike="noStrike" kern="1200" cap="none" spc="0" normalizeH="0" baseline="0" noProof="0" dirty="0">
                <a:ln>
                  <a:noFill/>
                </a:ln>
                <a:solidFill>
                  <a:srgbClr val="E36F1E"/>
                </a:solidFill>
                <a:effectLst/>
                <a:uLnTx/>
                <a:uFillTx/>
                <a:latin typeface="Arial"/>
                <a:ea typeface="+mn-ea"/>
                <a:cs typeface="+mn-cs"/>
              </a:rPr>
              <a:t> son ensemble a </a:t>
            </a:r>
            <a:r>
              <a:rPr kumimoji="0" lang="en-US" sz="2000" b="0" i="0" u="none" strike="noStrike" kern="1200" cap="none" spc="0" normalizeH="0" baseline="0" noProof="0" dirty="0" err="1">
                <a:ln>
                  <a:noFill/>
                </a:ln>
                <a:solidFill>
                  <a:srgbClr val="E36F1E"/>
                </a:solidFill>
                <a:effectLst/>
                <a:uLnTx/>
                <a:uFillTx/>
                <a:latin typeface="Arial"/>
                <a:ea typeface="+mn-ea"/>
                <a:cs typeface="+mn-cs"/>
              </a:rPr>
              <a:t>bénéficié</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à</a:t>
            </a:r>
            <a:r>
              <a:rPr kumimoji="0" lang="en-US" sz="2000" b="0" i="0" u="none" strike="noStrike" kern="1200" cap="none" spc="0" normalizeH="0" baseline="0" noProof="0" dirty="0">
                <a:ln>
                  <a:noFill/>
                </a:ln>
                <a:solidFill>
                  <a:srgbClr val="E36F1E"/>
                </a:solidFill>
                <a:effectLst/>
                <a:uLnTx/>
                <a:uFillTx/>
                <a:latin typeface="Arial"/>
                <a:ea typeface="+mn-ea"/>
                <a:cs typeface="+mn-cs"/>
              </a:rPr>
              <a:t> plus de 3000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personnes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endParaRPr kumimoji="0" lang="en-US" sz="2000" b="0" i="0" u="none" strike="noStrike" kern="1200" cap="none" spc="0" normalizeH="0" baseline="0" noProof="0" dirty="0">
              <a:ln>
                <a:noFill/>
              </a:ln>
              <a:solidFill>
                <a:srgbClr val="000000"/>
              </a:solidFill>
              <a:effectLst/>
              <a:uLnTx/>
              <a:uFillTx/>
              <a:latin typeface="Fira Sans Condensed" charset="0"/>
              <a:ea typeface="+mn-ea"/>
              <a:cs typeface="+mn-cs"/>
            </a:endParaRPr>
          </a:p>
          <a:p>
            <a:pPr marL="40005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Fira Sans Condensed" charset="0"/>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Coordination avec le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ministère</a:t>
            </a:r>
            <a:r>
              <a:rPr kumimoji="0" lang="en-US" sz="2000" b="0" i="0" u="none" strike="noStrike" kern="1200" cap="none" spc="0" normalizeH="0" baseline="0" noProof="0" dirty="0">
                <a:ln>
                  <a:noFill/>
                </a:ln>
                <a:solidFill>
                  <a:srgbClr val="E36F1E"/>
                </a:solidFill>
                <a:effectLst/>
                <a:uLnTx/>
                <a:uFillTx/>
                <a:latin typeface="Arial"/>
                <a:ea typeface="+mn-ea"/>
                <a:cs typeface="+mn-cs"/>
              </a:rPr>
              <a:t> de la santé aux </a:t>
            </a:r>
            <a:r>
              <a:rPr kumimoji="0" lang="en-US" sz="2000" b="0" i="0" u="none" strike="noStrike" kern="1200" cap="none" spc="0" normalizeH="0" baseline="0" noProof="0" dirty="0" err="1">
                <a:ln>
                  <a:noFill/>
                </a:ln>
                <a:solidFill>
                  <a:srgbClr val="E36F1E"/>
                </a:solidFill>
                <a:effectLst/>
                <a:uLnTx/>
                <a:uFillTx/>
                <a:latin typeface="Arial"/>
                <a:ea typeface="+mn-ea"/>
                <a:cs typeface="+mn-cs"/>
              </a:rPr>
              <a:t>niveaux</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locaux</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afin</a:t>
            </a:r>
            <a:r>
              <a:rPr kumimoji="0" lang="en-US" sz="2000" b="0" i="0" u="none" strike="noStrike" kern="1200" cap="none" spc="0" normalizeH="0" baseline="0" noProof="0" dirty="0">
                <a:ln>
                  <a:noFill/>
                </a:ln>
                <a:solidFill>
                  <a:srgbClr val="E36F1E"/>
                </a:solidFill>
                <a:effectLst/>
                <a:uLnTx/>
                <a:uFillTx/>
                <a:latin typeface="Arial"/>
                <a:ea typeface="+mn-ea"/>
                <a:cs typeface="+mn-cs"/>
              </a:rPr>
              <a: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promouvoir</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l'accès</a:t>
            </a:r>
            <a:r>
              <a:rPr kumimoji="0" lang="en-US" sz="2000" b="0" i="0" u="none" strike="noStrike" kern="1200" cap="none" spc="0" normalizeH="0" baseline="0" noProof="0" dirty="0">
                <a:ln>
                  <a:noFill/>
                </a:ln>
                <a:solidFill>
                  <a:srgbClr val="E36F1E"/>
                </a:solidFill>
                <a:effectLst/>
                <a:uLnTx/>
                <a:uFillTx/>
                <a:latin typeface="Arial"/>
                <a:ea typeface="+mn-ea"/>
                <a:cs typeface="+mn-cs"/>
              </a:rPr>
              <a:t> des participants au </a:t>
            </a:r>
            <a:r>
              <a:rPr kumimoji="0" lang="en-US" sz="2000" b="0" i="0" u="none" strike="noStrike" kern="1200" cap="none" spc="0" normalizeH="0" baseline="0" noProof="0" dirty="0" err="1">
                <a:ln>
                  <a:noFill/>
                </a:ln>
                <a:solidFill>
                  <a:srgbClr val="E36F1E"/>
                </a:solidFill>
                <a:effectLst/>
                <a:uLnTx/>
                <a:uFillTx/>
                <a:latin typeface="Arial"/>
                <a:ea typeface="+mn-ea"/>
                <a:cs typeface="+mn-cs"/>
              </a:rPr>
              <a:t>Système</a:t>
            </a:r>
            <a:r>
              <a:rPr kumimoji="0" lang="en-US" sz="2000" b="0" i="0" u="none" strike="noStrike" kern="1200" cap="none" spc="0" normalizeH="0" baseline="0" noProof="0" dirty="0">
                <a:ln>
                  <a:noFill/>
                </a:ln>
                <a:solidFill>
                  <a:srgbClr val="E36F1E"/>
                </a:solidFill>
                <a:effectLst/>
                <a:uLnTx/>
                <a:uFillTx/>
                <a:latin typeface="Arial"/>
                <a:ea typeface="+mn-ea"/>
                <a:cs typeface="+mn-cs"/>
              </a:rPr>
              <a:t> de santé national</a:t>
            </a:r>
          </a:p>
          <a:p>
            <a:pPr marL="285750" marR="0" lvl="0" indent="-22860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CARE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Équateur</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prévoit</a:t>
            </a:r>
            <a:r>
              <a:rPr kumimoji="0" lang="en-US" sz="2000" b="0" i="0" u="none" strike="noStrike" kern="1200" cap="none" spc="0" normalizeH="0" baseline="0" noProof="0" dirty="0">
                <a:ln>
                  <a:noFill/>
                </a:ln>
                <a:solidFill>
                  <a:srgbClr val="E36F1E"/>
                </a:solidFill>
                <a:effectLst/>
                <a:uLnTx/>
                <a:uFillTx/>
                <a:latin typeface="Arial"/>
                <a:ea typeface="+mn-ea"/>
                <a:cs typeface="+mn-cs"/>
              </a:rPr>
              <a: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s'étendre</a:t>
            </a:r>
            <a:r>
              <a:rPr kumimoji="0" lang="en-US" sz="2000" b="0" i="0" u="none" strike="noStrike" kern="1200" cap="none" spc="0" normalizeH="0" baseline="0" noProof="0" dirty="0">
                <a:ln>
                  <a:noFill/>
                </a:ln>
                <a:solidFill>
                  <a:srgbClr val="E36F1E"/>
                </a:solidFill>
                <a:effectLst/>
                <a:uLnTx/>
                <a:uFillTx/>
                <a:latin typeface="Arial"/>
                <a:ea typeface="+mn-ea"/>
                <a:cs typeface="+mn-cs"/>
              </a:rPr>
              <a: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s'améliorer</a:t>
            </a:r>
            <a:r>
              <a:rPr kumimoji="0" lang="en-US" sz="2000" b="0" i="0" u="none" strike="noStrike" kern="1200" cap="none" spc="0" normalizeH="0" baseline="0" noProof="0" dirty="0">
                <a:ln>
                  <a:noFill/>
                </a:ln>
                <a:solidFill>
                  <a:srgbClr val="E36F1E"/>
                </a:solidFill>
                <a:effectLst/>
                <a:uLnTx/>
                <a:uFillTx/>
                <a:latin typeface="Arial"/>
                <a:ea typeface="+mn-ea"/>
                <a:cs typeface="+mn-cs"/>
              </a:rPr>
              <a:t> et de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s'intégrer</a:t>
            </a:r>
            <a:r>
              <a:rPr kumimoji="0" lang="en-US" sz="2000" b="0" i="0" u="none" strike="noStrike" kern="1200" cap="none" spc="0" normalizeH="0" baseline="0" noProof="0" dirty="0">
                <a:ln>
                  <a:noFill/>
                </a:ln>
                <a:solidFill>
                  <a:srgbClr val="E36F1E"/>
                </a:solidFill>
                <a:effectLst/>
                <a:uLnTx/>
                <a:uFillTx/>
                <a:latin typeface="Arial"/>
                <a:ea typeface="+mn-ea"/>
                <a:cs typeface="+mn-cs"/>
              </a:rPr>
              <a:t> aux TM </a:t>
            </a:r>
            <a:r>
              <a:rPr kumimoji="0" lang="en-US" sz="2000" b="0" i="0" u="none" strike="noStrike" kern="1200" cap="none" spc="0" normalizeH="0" baseline="0" noProof="0" dirty="0" err="1">
                <a:ln>
                  <a:noFill/>
                </a:ln>
                <a:solidFill>
                  <a:srgbClr val="E36F1E"/>
                </a:solidFill>
                <a:effectLst/>
                <a:uLnTx/>
                <a:uFillTx/>
                <a:latin typeface="Arial"/>
                <a:ea typeface="+mn-ea"/>
                <a:cs typeface="+mn-cs"/>
              </a:rPr>
              <a:t>utilisés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dans</a:t>
            </a:r>
            <a:r>
              <a:rPr kumimoji="0" lang="en-US" sz="2000" b="0" i="0" u="none" strike="noStrike" kern="1200" cap="none" spc="0" normalizeH="0" baseline="0" noProof="0" dirty="0">
                <a:ln>
                  <a:noFill/>
                </a:ln>
                <a:solidFill>
                  <a:srgbClr val="E36F1E"/>
                </a:solidFill>
                <a:effectLst/>
                <a:uLnTx/>
                <a:uFillTx/>
                <a:latin typeface="Arial"/>
                <a:ea typeface="+mn-ea"/>
                <a:cs typeface="+mn-cs"/>
              </a:rPr>
              <a:t> la </a:t>
            </a:r>
            <a:r>
              <a:rPr kumimoji="0" lang="en-US" sz="2000" b="0" i="0" u="none" strike="noStrike" kern="1200" cap="none" spc="0" normalizeH="0" baseline="0" noProof="0" dirty="0" err="1">
                <a:ln>
                  <a:noFill/>
                </a:ln>
                <a:solidFill>
                  <a:srgbClr val="E36F1E"/>
                </a:solidFill>
                <a:effectLst/>
                <a:uLnTx/>
                <a:uFillTx/>
                <a:latin typeface="Arial"/>
                <a:ea typeface="+mn-ea"/>
                <a:cs typeface="+mn-cs"/>
              </a:rPr>
              <a:t>gestion</a:t>
            </a:r>
            <a:r>
              <a:rPr kumimoji="0" lang="en-US" sz="2000" b="0" i="0" u="none" strike="noStrike" kern="1200" cap="none" spc="0" normalizeH="0" baseline="0" noProof="0" dirty="0">
                <a:ln>
                  <a:noFill/>
                </a:ln>
                <a:solidFill>
                  <a:srgbClr val="E36F1E"/>
                </a:solidFill>
                <a:effectLst/>
                <a:uLnTx/>
                <a:uFillTx/>
                <a:latin typeface="Arial"/>
                <a:ea typeface="+mn-ea"/>
                <a:cs typeface="+mn-cs"/>
              </a:rPr>
              <a:t> des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cas</a:t>
            </a:r>
            <a:r>
              <a:rPr kumimoji="0" lang="en-US" sz="2000" b="0" i="0" u="none" strike="noStrike" kern="1200" cap="none" spc="0" normalizeH="0" baseline="0" noProof="0" dirty="0">
                <a:ln>
                  <a:noFill/>
                </a:ln>
                <a:solidFill>
                  <a:srgbClr val="E36F1E"/>
                </a:solidFill>
                <a:effectLst/>
                <a:uLnTx/>
                <a:uFillTx/>
                <a:latin typeface="Arial"/>
                <a:ea typeface="+mn-ea"/>
                <a:cs typeface="+mn-cs"/>
              </a:rPr>
              <a:t> de GBV </a:t>
            </a:r>
            <a:endParaRPr kumimoji="0" lang="en-US" sz="2000" b="0" i="0" u="none" strike="noStrike" kern="1200" cap="none" spc="0" normalizeH="0" baseline="0" noProof="0" dirty="0">
              <a:ln>
                <a:noFill/>
              </a:ln>
              <a:solidFill>
                <a:srgbClr val="000000"/>
              </a:solidFill>
              <a:effectLst/>
              <a:uLnTx/>
              <a:uFillTx/>
              <a:latin typeface="Fira Sans Condensed" charset="0"/>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Fira Sans Condensed"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E36F1E"/>
                </a:solidFill>
                <a:effectLst/>
                <a:uLnTx/>
                <a:uFillTx/>
                <a:latin typeface="Arial"/>
                <a:ea typeface="+mn-ea"/>
                <a:cs typeface="+mn-cs"/>
              </a:rPr>
              <a:t>CARE se </a:t>
            </a:r>
            <a:r>
              <a:rPr kumimoji="0" lang="en-US" sz="2000" b="0" i="0" u="none" strike="noStrike" kern="1200" cap="none" spc="0" normalizeH="0" baseline="0" noProof="0" dirty="0" err="1">
                <a:ln>
                  <a:noFill/>
                </a:ln>
                <a:solidFill>
                  <a:srgbClr val="E36F1E"/>
                </a:solidFill>
                <a:effectLst/>
                <a:uLnTx/>
                <a:uFillTx/>
                <a:latin typeface="Arial"/>
                <a:ea typeface="+mn-ea"/>
                <a:cs typeface="+mn-cs"/>
              </a:rPr>
              <a:t>consacre</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à</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l'apprentissage</a:t>
            </a:r>
            <a:r>
              <a:rPr kumimoji="0" lang="en-US" sz="2000" b="0" i="0" u="none" strike="noStrike" kern="1200" cap="none" spc="0" normalizeH="0" baseline="0" noProof="0" dirty="0">
                <a:ln>
                  <a:noFill/>
                </a:ln>
                <a:solidFill>
                  <a:srgbClr val="E36F1E"/>
                </a:solidFill>
                <a:effectLst/>
                <a:uLnTx/>
                <a:uFillTx/>
                <a:latin typeface="Arial"/>
                <a:ea typeface="+mn-ea"/>
                <a:cs typeface="+mn-cs"/>
              </a:rPr>
              <a:t> et au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partage</a:t>
            </a:r>
            <a:r>
              <a:rPr kumimoji="0" lang="en-US" sz="2000" b="0" i="0" u="none" strike="noStrike" kern="1200" cap="none" spc="0" normalizeH="0" baseline="0" noProof="0" dirty="0">
                <a:ln>
                  <a:noFill/>
                </a:ln>
                <a:solidFill>
                  <a:srgbClr val="E36F1E"/>
                </a:solidFill>
                <a:effectLst/>
                <a:uLnTx/>
                <a:uFillTx/>
                <a:latin typeface="Arial"/>
                <a:ea typeface="+mn-ea"/>
                <a:cs typeface="+mn-cs"/>
              </a:rPr>
              <a:t> avec les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organisations</a:t>
            </a:r>
            <a:r>
              <a:rPr kumimoji="0" lang="en-US" sz="2000" b="0" i="0" u="none" strike="noStrike" kern="1200" cap="none" spc="0" normalizeH="0" baseline="0" noProof="0" dirty="0">
                <a:ln>
                  <a:noFill/>
                </a:ln>
                <a:solidFill>
                  <a:srgbClr val="E36F1E"/>
                </a:solidFill>
                <a:effectLst/>
                <a:uLnTx/>
                <a:uFillTx/>
                <a:latin typeface="Arial"/>
                <a:ea typeface="+mn-ea"/>
                <a:cs typeface="+mn-cs"/>
              </a:rPr>
              <a:t> locales et les </a:t>
            </a:r>
            <a:r>
              <a:rPr kumimoji="0" lang="en-US" sz="2000" b="0" i="0" u="none" strike="noStrike" kern="1200" cap="none" spc="0" normalizeH="0" baseline="0" noProof="0" dirty="0" err="1">
                <a:ln>
                  <a:noFill/>
                </a:ln>
                <a:solidFill>
                  <a:srgbClr val="E36F1E"/>
                </a:solidFill>
                <a:effectLst/>
                <a:uLnTx/>
                <a:uFillTx/>
                <a:latin typeface="Arial"/>
                <a:ea typeface="+mn-ea"/>
                <a:cs typeface="+mn-cs"/>
              </a:rPr>
              <a:t>autres</a:t>
            </a:r>
            <a:r>
              <a:rPr kumimoji="0" lang="en-US" sz="2000" b="0" i="0" u="none" strike="noStrike" kern="1200" cap="none" spc="0" normalizeH="0" baseline="0" noProof="0" dirty="0">
                <a:ln>
                  <a:noFill/>
                </a:ln>
                <a:solidFill>
                  <a:srgbClr val="E36F1E"/>
                </a:solidFill>
                <a:effectLst/>
                <a:uLnTx/>
                <a:uFillTx/>
                <a:latin typeface="Arial"/>
                <a:ea typeface="+mn-ea"/>
                <a:cs typeface="+mn-cs"/>
              </a:rPr>
              <a: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bureaux</a:t>
            </a:r>
            <a:r>
              <a:rPr kumimoji="0" lang="en-US" sz="2000" b="0" i="0" u="none" strike="noStrike" kern="1200" cap="none" spc="0" normalizeH="0" baseline="0" noProof="0" dirty="0">
                <a:ln>
                  <a:noFill/>
                </a:ln>
                <a:solidFill>
                  <a:srgbClr val="E36F1E"/>
                </a:solidFill>
                <a:effectLst/>
                <a:uLnTx/>
                <a:uFillTx/>
                <a:latin typeface="Arial"/>
                <a:ea typeface="+mn-ea"/>
                <a:cs typeface="+mn-cs"/>
              </a:rPr>
              <a:t> et </a:t>
            </a:r>
            <a:r>
              <a:rPr kumimoji="0" lang="en-US" sz="2000" b="0" i="0" u="none" strike="noStrike" kern="1200" cap="none" spc="0" normalizeH="0" baseline="0" noProof="0" dirty="0" err="1">
                <a:ln>
                  <a:noFill/>
                </a:ln>
                <a:solidFill>
                  <a:srgbClr val="E36F1E"/>
                </a:solidFill>
                <a:effectLst/>
                <a:uLnTx/>
                <a:uFillTx/>
                <a:latin typeface="Arial"/>
                <a:ea typeface="+mn-ea"/>
                <a:cs typeface="+mn-cs"/>
              </a:rPr>
              <a:t>partenaires</a:t>
            </a:r>
            <a:r>
              <a:rPr kumimoji="0" lang="en-US" sz="2000" b="0" i="0" u="none" strike="noStrike" kern="1200" cap="none" spc="0" normalizeH="0" baseline="0" noProof="0" dirty="0">
                <a:ln>
                  <a:noFill/>
                </a:ln>
                <a:solidFill>
                  <a:srgbClr val="E36F1E"/>
                </a:solidFill>
                <a:effectLst/>
                <a:uLnTx/>
                <a:uFillTx/>
                <a:latin typeface="Arial"/>
                <a:ea typeface="+mn-ea"/>
                <a:cs typeface="+mn-cs"/>
              </a:rPr>
              <a:t> du pays.</a:t>
            </a:r>
            <a:endParaRPr kumimoji="0" lang="es-ES" sz="2000" b="0" i="0" u="none" strike="noStrike" kern="1200" cap="none" spc="0" normalizeH="0" baseline="0" noProof="0" dirty="0">
              <a:ln>
                <a:noFill/>
              </a:ln>
              <a:solidFill>
                <a:srgbClr val="000000"/>
              </a:solidFill>
              <a:effectLst/>
              <a:uLnTx/>
              <a:uFillTx/>
              <a:latin typeface="Fira Sans Condensed" charset="0"/>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a:buChar char="•"/>
              <a:tabLst/>
              <a:defRPr/>
            </a:pPr>
            <a:endParaRPr kumimoji="0" lang="es-ES" sz="2000" b="0" i="0" u="none" strike="noStrike" kern="1200" cap="none" spc="0" normalizeH="0" baseline="0" noProof="0" dirty="0">
              <a:ln>
                <a:noFill/>
              </a:ln>
              <a:solidFill>
                <a:srgbClr val="000000"/>
              </a:solidFill>
              <a:effectLst/>
              <a:uLnTx/>
              <a:uFillTx/>
              <a:latin typeface="Fira Sans Condensed" charset="0"/>
              <a:ea typeface="+mn-ea"/>
              <a:cs typeface="+mn-cs"/>
            </a:endParaRPr>
          </a:p>
        </p:txBody>
      </p:sp>
      <p:pic>
        <p:nvPicPr>
          <p:cNvPr id="4" name="Imagen 3">
            <a:extLst>
              <a:ext uri="{FF2B5EF4-FFF2-40B4-BE49-F238E27FC236}">
                <a16:creationId xmlns:a16="http://schemas.microsoft.com/office/drawing/2014/main" id="{AB4980C7-6463-48BE-846F-B5A31111C7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355725"/>
            <a:ext cx="5181600" cy="4603644"/>
          </a:xfrm>
          <a:prstGeom prst="rect">
            <a:avLst/>
          </a:prstGeom>
          <a:noFill/>
          <a:ln>
            <a:noFill/>
          </a:ln>
          <a:effectLst>
            <a:softEdge rad="112500"/>
          </a:effectLst>
        </p:spPr>
      </p:pic>
      <p:sp>
        <p:nvSpPr>
          <p:cNvPr id="11" name="Slide Number Placeholder 4">
            <a:extLst>
              <a:ext uri="{FF2B5EF4-FFF2-40B4-BE49-F238E27FC236}">
                <a16:creationId xmlns:a16="http://schemas.microsoft.com/office/drawing/2014/main" id="{2E69A47F-0538-4C67-A9FA-832DDAEF64B4}"/>
              </a:ext>
            </a:extLst>
          </p:cNvPr>
          <p:cNvSpPr>
            <a:spLocks noGrp="1"/>
          </p:cNvSpPr>
          <p:nvPr>
            <p:ph type="sldNum" sz="quarter" idx="10"/>
          </p:nvPr>
        </p:nvSpPr>
        <p:spPr>
          <a:xfrm>
            <a:off x="388135" y="6245397"/>
            <a:ext cx="432416" cy="34607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29098D9-6B28-8C47-9D8C-522BFF1DF707}" type="slidenum">
              <a:rPr kumimoji="0" lang="en-US" sz="1400" b="0" i="0" u="none" strike="noStrike" kern="1200" cap="none" spc="0" normalizeH="0" baseline="0" noProof="0" smtClean="0">
                <a:ln>
                  <a:noFill/>
                </a:ln>
                <a:solidFill>
                  <a:srgbClr val="595959"/>
                </a:solidFill>
                <a:effectLst/>
                <a:uLnTx/>
                <a:uFillTx/>
                <a:latin typeface="Fira Sans Condensed" panose="020B05030500000200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1400" b="0" i="0" u="none" strike="noStrike" kern="1200" cap="none" spc="0" normalizeH="0" baseline="0" noProof="0">
              <a:ln>
                <a:noFill/>
              </a:ln>
              <a:solidFill>
                <a:srgbClr val="595959"/>
              </a:solidFill>
              <a:effectLst/>
              <a:uLnTx/>
              <a:uFillTx/>
              <a:latin typeface="Fira Sans Condensed" panose="020B0503050000020004" pitchFamily="34" charset="0"/>
              <a:ea typeface="+mn-ea"/>
              <a:cs typeface="+mn-cs"/>
            </a:endParaRPr>
          </a:p>
        </p:txBody>
      </p:sp>
    </p:spTree>
    <p:extLst>
      <p:ext uri="{BB962C8B-B14F-4D97-AF65-F5344CB8AC3E}">
        <p14:creationId xmlns:p14="http://schemas.microsoft.com/office/powerpoint/2010/main" val="370728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82" y="2500469"/>
            <a:ext cx="11879818" cy="2969306"/>
          </a:xfrm>
        </p:spPr>
        <p:txBody>
          <a:bodyPr/>
          <a:lstStyle/>
          <a:p>
            <a:r>
              <a:rPr lang="en-US" sz="7000" dirty="0"/>
              <a:t>MERCI</a:t>
            </a:r>
            <a:br>
              <a:rPr lang="en-US" sz="7000" dirty="0"/>
            </a:br>
            <a:endParaRPr lang="en-US" sz="5000" dirty="0"/>
          </a:p>
        </p:txBody>
      </p:sp>
    </p:spTree>
    <p:extLst>
      <p:ext uri="{BB962C8B-B14F-4D97-AF65-F5344CB8AC3E}">
        <p14:creationId xmlns:p14="http://schemas.microsoft.com/office/powerpoint/2010/main" val="899489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A9B7-BCAA-415A-A1C8-B08F483DCC92}"/>
              </a:ext>
            </a:extLst>
          </p:cNvPr>
          <p:cNvSpPr>
            <a:spLocks noGrp="1"/>
          </p:cNvSpPr>
          <p:nvPr>
            <p:ph type="title"/>
          </p:nvPr>
        </p:nvSpPr>
        <p:spPr/>
        <p:txBody>
          <a:bodyPr/>
          <a:lstStyle/>
          <a:p>
            <a:r>
              <a:rPr lang="en-GB" b="1" dirty="0">
                <a:solidFill>
                  <a:schemeClr val="accent1">
                    <a:lumMod val="60000"/>
                    <a:lumOff val="40000"/>
                  </a:schemeClr>
                </a:solidFill>
              </a:rPr>
              <a:t>TM pour un impact sur la santé</a:t>
            </a:r>
            <a:endParaRPr lang="en-US" dirty="0"/>
          </a:p>
        </p:txBody>
      </p:sp>
      <p:sp>
        <p:nvSpPr>
          <p:cNvPr id="3" name="Content Placeholder 2">
            <a:extLst>
              <a:ext uri="{FF2B5EF4-FFF2-40B4-BE49-F238E27FC236}">
                <a16:creationId xmlns:a16="http://schemas.microsoft.com/office/drawing/2014/main" id="{9363B322-ABE6-4C9F-8099-E5E54BAFA098}"/>
              </a:ext>
            </a:extLst>
          </p:cNvPr>
          <p:cNvSpPr>
            <a:spLocks noGrp="1"/>
          </p:cNvSpPr>
          <p:nvPr>
            <p:ph idx="1"/>
          </p:nvPr>
        </p:nvSpPr>
        <p:spPr/>
        <p:txBody>
          <a:bodyPr/>
          <a:lstStyle/>
          <a:p>
            <a:endParaRPr lang="en-GB" dirty="0"/>
          </a:p>
          <a:p>
            <a:endParaRPr lang="en-US" dirty="0"/>
          </a:p>
          <a:p>
            <a:pPr marL="0" indent="0" algn="ctr">
              <a:buNone/>
            </a:pPr>
            <a:r>
              <a:rPr lang="en-US" sz="4000" dirty="0"/>
              <a:t>Session</a:t>
            </a:r>
            <a:endParaRPr lang="en-US" sz="4000" b="1" dirty="0"/>
          </a:p>
          <a:p>
            <a:pPr marL="0" indent="0" algn="ctr">
              <a:buNone/>
            </a:pPr>
            <a:r>
              <a:rPr lang="en-US" sz="4000" b="1" dirty="0"/>
              <a:t>QUESTIONS &amp; REPONSES</a:t>
            </a:r>
          </a:p>
        </p:txBody>
      </p:sp>
    </p:spTree>
    <p:extLst>
      <p:ext uri="{BB962C8B-B14F-4D97-AF65-F5344CB8AC3E}">
        <p14:creationId xmlns:p14="http://schemas.microsoft.com/office/powerpoint/2010/main" val="2008667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532F-6CAE-4EBE-B0AF-0B4084668D15}"/>
              </a:ext>
            </a:extLst>
          </p:cNvPr>
          <p:cNvSpPr>
            <a:spLocks noGrp="1"/>
          </p:cNvSpPr>
          <p:nvPr>
            <p:ph type="title"/>
          </p:nvPr>
        </p:nvSpPr>
        <p:spPr>
          <a:xfrm>
            <a:off x="729343" y="0"/>
            <a:ext cx="10515600" cy="1325563"/>
          </a:xfrm>
        </p:spPr>
        <p:txBody>
          <a:bodyPr/>
          <a:lstStyle/>
          <a:p>
            <a:r>
              <a:rPr lang="en-GB" b="1" dirty="0">
                <a:solidFill>
                  <a:schemeClr val="accent1">
                    <a:lumMod val="60000"/>
                    <a:lumOff val="40000"/>
                  </a:schemeClr>
                </a:solidFill>
              </a:rPr>
              <a:t>TM pour un impact sur la santé</a:t>
            </a:r>
            <a:endParaRPr lang="en-US" dirty="0"/>
          </a:p>
        </p:txBody>
      </p:sp>
      <p:sp>
        <p:nvSpPr>
          <p:cNvPr id="3" name="Content Placeholder 2">
            <a:extLst>
              <a:ext uri="{FF2B5EF4-FFF2-40B4-BE49-F238E27FC236}">
                <a16:creationId xmlns:a16="http://schemas.microsoft.com/office/drawing/2014/main" id="{62B22D72-7796-42CA-A689-AD683BACCD00}"/>
              </a:ext>
            </a:extLst>
          </p:cNvPr>
          <p:cNvSpPr>
            <a:spLocks noGrp="1"/>
          </p:cNvSpPr>
          <p:nvPr>
            <p:ph idx="1"/>
          </p:nvPr>
        </p:nvSpPr>
        <p:spPr>
          <a:xfrm>
            <a:off x="838200" y="1139144"/>
            <a:ext cx="10515600" cy="5533119"/>
          </a:xfrm>
        </p:spPr>
        <p:txBody>
          <a:bodyPr>
            <a:normAutofit fontScale="85000" lnSpcReduction="20000"/>
          </a:bodyPr>
          <a:lstStyle/>
          <a:p>
            <a:pPr marL="0" lvl="0" indent="0">
              <a:buNone/>
            </a:pPr>
            <a:r>
              <a:rPr lang="en-US" sz="3200" b="1" dirty="0" err="1">
                <a:solidFill>
                  <a:schemeClr val="accent1">
                    <a:lumMod val="75000"/>
                  </a:schemeClr>
                </a:solidFill>
              </a:rPr>
              <a:t>Quelques</a:t>
            </a:r>
            <a:r>
              <a:rPr lang="en-US" sz="3200" b="1" dirty="0">
                <a:solidFill>
                  <a:schemeClr val="accent1">
                    <a:lumMod val="75000"/>
                  </a:schemeClr>
                </a:solidFill>
              </a:rPr>
              <a:t> </a:t>
            </a:r>
            <a:r>
              <a:rPr lang="en-US" sz="3200" b="1" dirty="0" err="1">
                <a:solidFill>
                  <a:schemeClr val="accent1">
                    <a:lumMod val="75000"/>
                  </a:schemeClr>
                </a:solidFill>
              </a:rPr>
              <a:t>ressources</a:t>
            </a:r>
            <a:r>
              <a:rPr lang="en-US" sz="3200" b="1" dirty="0">
                <a:solidFill>
                  <a:schemeClr val="accent1">
                    <a:lumMod val="75000"/>
                  </a:schemeClr>
                </a:solidFill>
              </a:rPr>
              <a:t> </a:t>
            </a:r>
            <a:r>
              <a:rPr lang="en-US" sz="3200" b="1" dirty="0" err="1">
                <a:solidFill>
                  <a:schemeClr val="accent1">
                    <a:lumMod val="75000"/>
                  </a:schemeClr>
                </a:solidFill>
              </a:rPr>
              <a:t>clés</a:t>
            </a:r>
            <a:r>
              <a:rPr lang="en-US" sz="3200" b="1" dirty="0">
                <a:solidFill>
                  <a:schemeClr val="accent1">
                    <a:lumMod val="75000"/>
                  </a:schemeClr>
                </a:solidFill>
              </a:rPr>
              <a:t> </a:t>
            </a:r>
            <a:r>
              <a:rPr lang="en-US" dirty="0"/>
              <a:t>(</a:t>
            </a:r>
            <a:r>
              <a:rPr lang="en-US" dirty="0" err="1"/>
              <a:t>certaines</a:t>
            </a:r>
            <a:r>
              <a:rPr lang="en-US" dirty="0"/>
              <a:t> </a:t>
            </a:r>
            <a:r>
              <a:rPr lang="en-US" dirty="0" err="1"/>
              <a:t>deja</a:t>
            </a:r>
            <a:r>
              <a:rPr lang="en-US" dirty="0"/>
              <a:t> </a:t>
            </a:r>
            <a:r>
              <a:rPr lang="en-US" dirty="0" err="1"/>
              <a:t>mentionnees</a:t>
            </a:r>
            <a:r>
              <a:rPr lang="en-US" dirty="0"/>
              <a:t>)</a:t>
            </a:r>
            <a:r>
              <a:rPr lang="en-US" b="1" dirty="0"/>
              <a:t>: </a:t>
            </a:r>
            <a:endParaRPr lang="en-US" sz="3200" b="1" dirty="0"/>
          </a:p>
          <a:p>
            <a:pPr lvl="0"/>
            <a:r>
              <a:rPr lang="en-US" b="1" dirty="0"/>
              <a:t>Site du Cluster Global Santé</a:t>
            </a:r>
            <a:r>
              <a:rPr lang="en-US" dirty="0"/>
              <a:t>: </a:t>
            </a:r>
            <a:r>
              <a:rPr lang="en-US" u="sng" dirty="0">
                <a:hlinkClick r:id="rId3"/>
              </a:rPr>
              <a:t>GHC et cash</a:t>
            </a:r>
            <a:r>
              <a:rPr lang="en-US" dirty="0"/>
              <a:t> </a:t>
            </a:r>
          </a:p>
          <a:p>
            <a:pPr lvl="0"/>
            <a:r>
              <a:rPr lang="en-US" b="1" dirty="0"/>
              <a:t>Site du </a:t>
            </a:r>
            <a:r>
              <a:rPr lang="en-US" b="1" dirty="0" err="1"/>
              <a:t>CaLP</a:t>
            </a:r>
            <a:r>
              <a:rPr lang="en-US" b="1" dirty="0"/>
              <a:t>: </a:t>
            </a:r>
            <a:r>
              <a:rPr lang="en-US" u="sng" dirty="0">
                <a:hlinkClick r:id="rId4"/>
              </a:rPr>
              <a:t>COVID page and guidance</a:t>
            </a:r>
            <a:r>
              <a:rPr lang="en-US" dirty="0"/>
              <a:t> et </a:t>
            </a:r>
            <a:r>
              <a:rPr lang="en-US" dirty="0">
                <a:hlinkClick r:id="rId5"/>
              </a:rPr>
              <a:t>la page </a:t>
            </a:r>
            <a:r>
              <a:rPr lang="en-US" dirty="0" err="1">
                <a:hlinkClick r:id="rId5"/>
              </a:rPr>
              <a:t>specifique</a:t>
            </a:r>
            <a:r>
              <a:rPr lang="en-US" dirty="0">
                <a:hlinkClick r:id="rId5"/>
              </a:rPr>
              <a:t> </a:t>
            </a:r>
            <a:r>
              <a:rPr lang="en-US" dirty="0" err="1">
                <a:hlinkClick r:id="rId5"/>
              </a:rPr>
              <a:t>sante</a:t>
            </a:r>
            <a:r>
              <a:rPr lang="en-US" dirty="0">
                <a:highlight>
                  <a:srgbClr val="FFFF00"/>
                </a:highlight>
                <a:hlinkClick r:id="rId5"/>
              </a:rPr>
              <a:t> </a:t>
            </a:r>
            <a:endParaRPr lang="en-US" dirty="0">
              <a:highlight>
                <a:srgbClr val="FFFF00"/>
              </a:highlight>
            </a:endParaRPr>
          </a:p>
          <a:p>
            <a:pPr lvl="0"/>
            <a:r>
              <a:rPr lang="en-US" b="1" dirty="0"/>
              <a:t>CARE</a:t>
            </a:r>
            <a:r>
              <a:rPr lang="en-US" dirty="0"/>
              <a:t>: TM et le Compendium GBV, in </a:t>
            </a:r>
            <a:r>
              <a:rPr lang="en-US" dirty="0">
                <a:hlinkClick r:id="rId6"/>
              </a:rPr>
              <a:t>French</a:t>
            </a:r>
            <a:r>
              <a:rPr lang="en-US" dirty="0"/>
              <a:t>, </a:t>
            </a:r>
            <a:r>
              <a:rPr lang="en-US" dirty="0">
                <a:hlinkClick r:id="rId7"/>
              </a:rPr>
              <a:t>English</a:t>
            </a:r>
            <a:r>
              <a:rPr lang="en-US" dirty="0"/>
              <a:t>, </a:t>
            </a:r>
            <a:r>
              <a:rPr lang="en-US" dirty="0">
                <a:hlinkClick r:id="rId8"/>
              </a:rPr>
              <a:t>Arabic</a:t>
            </a:r>
            <a:r>
              <a:rPr lang="en-US" dirty="0"/>
              <a:t>, and </a:t>
            </a:r>
            <a:r>
              <a:rPr lang="en-US" dirty="0">
                <a:hlinkClick r:id="rId9"/>
              </a:rPr>
              <a:t>Spanish</a:t>
            </a:r>
            <a:r>
              <a:rPr lang="en-US" dirty="0"/>
              <a:t> </a:t>
            </a:r>
          </a:p>
          <a:p>
            <a:pPr lvl="0"/>
            <a:r>
              <a:rPr lang="en-US" b="1" dirty="0"/>
              <a:t>IRC</a:t>
            </a:r>
            <a:r>
              <a:rPr lang="en-US" dirty="0"/>
              <a:t>: Rapport du </a:t>
            </a:r>
            <a:r>
              <a:rPr lang="en-US" dirty="0" err="1"/>
              <a:t>cas</a:t>
            </a:r>
            <a:r>
              <a:rPr lang="en-US" dirty="0"/>
              <a:t> </a:t>
            </a:r>
            <a:r>
              <a:rPr lang="en-US" dirty="0" err="1"/>
              <a:t>d’etude</a:t>
            </a:r>
            <a:r>
              <a:rPr lang="en-US" dirty="0"/>
              <a:t> </a:t>
            </a:r>
            <a:r>
              <a:rPr lang="en-US" u="sng" dirty="0" err="1">
                <a:hlinkClick r:id="rId10"/>
              </a:rPr>
              <a:t>ici</a:t>
            </a:r>
            <a:r>
              <a:rPr lang="en-US" dirty="0"/>
              <a:t> et blog </a:t>
            </a:r>
            <a:r>
              <a:rPr lang="en-US" u="sng" dirty="0" err="1">
                <a:hlinkClick r:id="rId11"/>
              </a:rPr>
              <a:t>ici</a:t>
            </a:r>
            <a:endParaRPr lang="en-US" u="sng" dirty="0"/>
          </a:p>
          <a:p>
            <a:pPr lvl="0"/>
            <a:endParaRPr lang="en-US" dirty="0"/>
          </a:p>
          <a:p>
            <a:pPr marL="0" indent="0">
              <a:buNone/>
            </a:pPr>
            <a:r>
              <a:rPr lang="en-US" sz="3200" b="1" dirty="0">
                <a:solidFill>
                  <a:schemeClr val="accent1">
                    <a:lumMod val="75000"/>
                  </a:schemeClr>
                </a:solidFill>
              </a:rPr>
              <a:t>Contacts:</a:t>
            </a:r>
          </a:p>
          <a:p>
            <a:r>
              <a:rPr lang="en-US" dirty="0" err="1"/>
              <a:t>CaLP</a:t>
            </a:r>
            <a:r>
              <a:rPr lang="en-US" dirty="0"/>
              <a:t>: Abdoulaye Hamidou </a:t>
            </a:r>
            <a:r>
              <a:rPr lang="en-US" dirty="0">
                <a:hlinkClick r:id="rId12"/>
              </a:rPr>
              <a:t>Abdoulaye.Hamidou@calpnetwork.org</a:t>
            </a:r>
            <a:r>
              <a:rPr lang="en-US" dirty="0"/>
              <a:t> </a:t>
            </a:r>
          </a:p>
          <a:p>
            <a:r>
              <a:rPr lang="en-US" dirty="0"/>
              <a:t>Cluster Global Santé: Andre </a:t>
            </a:r>
            <a:r>
              <a:rPr lang="en-US" dirty="0" err="1"/>
              <a:t>Griekspoor</a:t>
            </a:r>
            <a:r>
              <a:rPr lang="en-US" dirty="0"/>
              <a:t> </a:t>
            </a:r>
            <a:r>
              <a:rPr lang="en-US" dirty="0">
                <a:hlinkClick r:id="rId13"/>
              </a:rPr>
              <a:t>griekspoora@who.int</a:t>
            </a:r>
            <a:r>
              <a:rPr lang="en-US" dirty="0"/>
              <a:t> and Yassmin Moor </a:t>
            </a:r>
            <a:r>
              <a:rPr lang="nl-NL" dirty="0">
                <a:hlinkClick r:id="rId14"/>
              </a:rPr>
              <a:t>moory@who.int</a:t>
            </a:r>
            <a:r>
              <a:rPr lang="nl-NL" dirty="0"/>
              <a:t> </a:t>
            </a:r>
            <a:endParaRPr lang="en-US" dirty="0"/>
          </a:p>
          <a:p>
            <a:r>
              <a:rPr lang="en-US" dirty="0"/>
              <a:t>IRC: Clare Clingain </a:t>
            </a:r>
            <a:r>
              <a:rPr lang="en-US" dirty="0">
                <a:hlinkClick r:id="rId15"/>
              </a:rPr>
              <a:t>Clare.Clingain@rescue.org</a:t>
            </a:r>
            <a:endParaRPr lang="en-US" dirty="0"/>
          </a:p>
          <a:p>
            <a:r>
              <a:rPr lang="en-US" dirty="0"/>
              <a:t>CARE: Catalina Vargas </a:t>
            </a:r>
            <a:r>
              <a:rPr lang="en-US" dirty="0">
                <a:hlinkClick r:id="rId16"/>
              </a:rPr>
              <a:t>Catalina.Vargas@care.org</a:t>
            </a:r>
            <a:endParaRPr lang="en-US" dirty="0"/>
          </a:p>
          <a:p>
            <a:endParaRPr lang="en-US" dirty="0"/>
          </a:p>
          <a:p>
            <a:pPr marL="0" indent="0" algn="ctr">
              <a:buNone/>
            </a:pPr>
            <a:r>
              <a:rPr lang="en-US" sz="3200" b="1" dirty="0">
                <a:solidFill>
                  <a:schemeClr val="accent1">
                    <a:lumMod val="75000"/>
                  </a:schemeClr>
                </a:solidFill>
              </a:rPr>
              <a:t>Merci pour </a:t>
            </a:r>
            <a:r>
              <a:rPr lang="en-US" sz="3200" b="1" dirty="0" err="1">
                <a:solidFill>
                  <a:schemeClr val="accent1">
                    <a:lumMod val="75000"/>
                  </a:schemeClr>
                </a:solidFill>
              </a:rPr>
              <a:t>votre</a:t>
            </a:r>
            <a:r>
              <a:rPr lang="en-US" sz="3200" b="1" dirty="0">
                <a:solidFill>
                  <a:schemeClr val="accent1">
                    <a:lumMod val="75000"/>
                  </a:schemeClr>
                </a:solidFill>
              </a:rPr>
              <a:t> </a:t>
            </a:r>
            <a:r>
              <a:rPr lang="en-US" sz="3200" b="1" dirty="0" err="1">
                <a:solidFill>
                  <a:schemeClr val="accent1">
                    <a:lumMod val="75000"/>
                  </a:schemeClr>
                </a:solidFill>
              </a:rPr>
              <a:t>présence</a:t>
            </a:r>
            <a:r>
              <a:rPr lang="en-US" sz="3200" b="1" dirty="0">
                <a:solidFill>
                  <a:schemeClr val="accent1">
                    <a:lumMod val="75000"/>
                  </a:schemeClr>
                </a:solidFill>
              </a:rPr>
              <a:t> </a:t>
            </a:r>
            <a:r>
              <a:rPr lang="en-US" sz="3200" b="1" dirty="0" err="1">
                <a:solidFill>
                  <a:schemeClr val="accent1">
                    <a:lumMod val="75000"/>
                  </a:schemeClr>
                </a:solidFill>
              </a:rPr>
              <a:t>aujourd’hui</a:t>
            </a:r>
            <a:r>
              <a:rPr lang="en-US" sz="3200" b="1" dirty="0">
                <a:solidFill>
                  <a:schemeClr val="accent1">
                    <a:lumMod val="75000"/>
                  </a:schemeClr>
                </a:solidFill>
              </a:rPr>
              <a:t>!!</a:t>
            </a:r>
          </a:p>
        </p:txBody>
      </p:sp>
    </p:spTree>
    <p:extLst>
      <p:ext uri="{BB962C8B-B14F-4D97-AF65-F5344CB8AC3E}">
        <p14:creationId xmlns:p14="http://schemas.microsoft.com/office/powerpoint/2010/main" val="131903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387D-8C0D-4D3D-955E-F2CE17C327C1}"/>
              </a:ext>
            </a:extLst>
          </p:cNvPr>
          <p:cNvSpPr>
            <a:spLocks noGrp="1"/>
          </p:cNvSpPr>
          <p:nvPr>
            <p:ph type="title"/>
          </p:nvPr>
        </p:nvSpPr>
        <p:spPr>
          <a:xfrm>
            <a:off x="838200" y="365125"/>
            <a:ext cx="10515600" cy="1325563"/>
          </a:xfrm>
        </p:spPr>
        <p:txBody>
          <a:bodyPr>
            <a:normAutofit/>
          </a:bodyPr>
          <a:lstStyle/>
          <a:p>
            <a:r>
              <a:rPr lang="fr-FR" sz="3600" b="1" dirty="0"/>
              <a:t>1. Pourquoi considérer les Transferts monétaires en santé</a:t>
            </a:r>
            <a:r>
              <a:rPr lang="en-US" sz="3600" b="1" dirty="0"/>
              <a:t>? </a:t>
            </a:r>
          </a:p>
        </p:txBody>
      </p:sp>
      <p:graphicFrame>
        <p:nvGraphicFramePr>
          <p:cNvPr id="5" name="Content Placeholder 2">
            <a:extLst>
              <a:ext uri="{FF2B5EF4-FFF2-40B4-BE49-F238E27FC236}">
                <a16:creationId xmlns:a16="http://schemas.microsoft.com/office/drawing/2014/main" id="{7BE1D964-C9C8-4046-9046-EA1067D1F3D2}"/>
              </a:ext>
            </a:extLst>
          </p:cNvPr>
          <p:cNvGraphicFramePr>
            <a:graphicFrameLocks noGrp="1"/>
          </p:cNvGraphicFramePr>
          <p:nvPr>
            <p:ph idx="4294967295"/>
          </p:nvPr>
        </p:nvGraphicFramePr>
        <p:xfrm>
          <a:off x="838200" y="1803400"/>
          <a:ext cx="10515600" cy="395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DC67ECE-D2DF-45D0-AB1E-E00A9A7A4E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AF1A8-16A2-4910-9FC6-D23F44B6A3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34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3FD1338-942D-47BB-95AC-AB2B0189E00F}"/>
              </a:ext>
            </a:extLst>
          </p:cNvPr>
          <p:cNvSpPr>
            <a:spLocks noGrp="1"/>
          </p:cNvSpPr>
          <p:nvPr>
            <p:ph type="title"/>
          </p:nvPr>
        </p:nvSpPr>
        <p:spPr>
          <a:xfrm>
            <a:off x="838200" y="317184"/>
            <a:ext cx="10515600" cy="995045"/>
          </a:xfrm>
        </p:spPr>
        <p:txBody>
          <a:bodyPr>
            <a:normAutofit fontScale="90000"/>
          </a:bodyPr>
          <a:lstStyle/>
          <a:p>
            <a:r>
              <a:rPr lang="en-US" b="1" dirty="0"/>
              <a:t>Strat</a:t>
            </a:r>
            <a:r>
              <a:rPr lang="fr-FR" b="1" dirty="0" err="1"/>
              <a:t>égies</a:t>
            </a:r>
            <a:r>
              <a:rPr lang="fr-FR" b="1" dirty="0"/>
              <a:t> de financement de la santé</a:t>
            </a:r>
            <a:r>
              <a:rPr lang="en-US" b="1" dirty="0"/>
              <a:t> (</a:t>
            </a:r>
            <a:r>
              <a:rPr lang="en-US" b="1" dirty="0" err="1"/>
              <a:t>OMS,2018</a:t>
            </a:r>
            <a:r>
              <a:rPr lang="en-US" b="1" dirty="0"/>
              <a:t>)</a:t>
            </a:r>
          </a:p>
        </p:txBody>
      </p:sp>
      <p:pic>
        <p:nvPicPr>
          <p:cNvPr id="12" name="Content Placeholder 11" descr="A screenshot of a cell phone&#10;&#10;Description automatically generated">
            <a:extLst>
              <a:ext uri="{FF2B5EF4-FFF2-40B4-BE49-F238E27FC236}">
                <a16:creationId xmlns:a16="http://schemas.microsoft.com/office/drawing/2014/main" id="{68972607-811E-4230-88FF-BA2F854D64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300" y="1261096"/>
            <a:ext cx="9271000" cy="5095254"/>
          </a:xfrm>
        </p:spPr>
      </p:pic>
      <p:sp>
        <p:nvSpPr>
          <p:cNvPr id="5" name="Slide Number Placeholder 4">
            <a:extLst>
              <a:ext uri="{FF2B5EF4-FFF2-40B4-BE49-F238E27FC236}">
                <a16:creationId xmlns:a16="http://schemas.microsoft.com/office/drawing/2014/main" id="{5B3C31CD-90FE-482F-8A80-60355602B0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AF1A8-16A2-4910-9FC6-D23F44B6A3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2B7E56E-EB72-4B73-B4AA-6A0E9533C5FD}"/>
              </a:ext>
            </a:extLst>
          </p:cNvPr>
          <p:cNvSpPr txBox="1"/>
          <p:nvPr/>
        </p:nvSpPr>
        <p:spPr>
          <a:xfrm>
            <a:off x="260350" y="1312229"/>
            <a:ext cx="2139950" cy="1785104"/>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Stratégies</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principalement</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focalisées</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sur le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financement</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par </a:t>
            </a:r>
            <a:r>
              <a:rPr kumimoji="0" lang="en-US" sz="2200" b="1" i="0" u="none" strike="noStrike" kern="1200" cap="none" spc="0" normalizeH="0" baseline="0" noProof="0" dirty="0" err="1">
                <a:ln>
                  <a:noFill/>
                </a:ln>
                <a:solidFill>
                  <a:srgbClr val="FFFF00"/>
                </a:solidFill>
                <a:effectLst/>
                <a:uLnTx/>
                <a:uFillTx/>
                <a:latin typeface="Calibri" panose="020F0502020204030204"/>
                <a:ea typeface="+mn-ea"/>
                <a:cs typeface="+mn-cs"/>
              </a:rPr>
              <a:t>l’offre</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de santé</a:t>
            </a:r>
          </a:p>
        </p:txBody>
      </p:sp>
      <p:sp>
        <p:nvSpPr>
          <p:cNvPr id="26" name="Rectangle 25">
            <a:extLst>
              <a:ext uri="{FF2B5EF4-FFF2-40B4-BE49-F238E27FC236}">
                <a16:creationId xmlns:a16="http://schemas.microsoft.com/office/drawing/2014/main" id="{73CACC4C-F51D-4DDC-B0BF-69C91FEE67E0}"/>
              </a:ext>
            </a:extLst>
          </p:cNvPr>
          <p:cNvSpPr/>
          <p:nvPr/>
        </p:nvSpPr>
        <p:spPr>
          <a:xfrm>
            <a:off x="3365500" y="2879104"/>
            <a:ext cx="2641600" cy="2806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93FBD47-3ACF-4B9F-B4C9-1BDDBDED0506}"/>
              </a:ext>
            </a:extLst>
          </p:cNvPr>
          <p:cNvSpPr txBox="1"/>
          <p:nvPr/>
        </p:nvSpPr>
        <p:spPr>
          <a:xfrm>
            <a:off x="260350" y="3217029"/>
            <a:ext cx="2139950" cy="3139321"/>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En</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urgence</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principe</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que les </a:t>
            </a: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services </a:t>
            </a:r>
            <a:r>
              <a:rPr kumimoji="0" lang="en-US" sz="2200" b="0" i="0" u="none" strike="noStrike" kern="1200" cap="none" spc="0" normalizeH="0" baseline="0" noProof="0" dirty="0" err="1">
                <a:ln>
                  <a:noFill/>
                </a:ln>
                <a:solidFill>
                  <a:srgbClr val="FFFF00"/>
                </a:solidFill>
                <a:effectLst/>
                <a:uLnTx/>
                <a:uFillTx/>
                <a:latin typeface="Calibri" panose="020F0502020204030204"/>
                <a:ea typeface="+mn-ea"/>
                <a:cs typeface="+mn-cs"/>
              </a:rPr>
              <a:t>essentiels</a:t>
            </a: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 de santé </a:t>
            </a:r>
            <a:r>
              <a:rPr kumimoji="0" lang="en-US" sz="2200" b="0" i="0" u="none" strike="noStrike" kern="1200" cap="none" spc="0" normalizeH="0" baseline="0" noProof="0" dirty="0" err="1">
                <a:ln>
                  <a:noFill/>
                </a:ln>
                <a:solidFill>
                  <a:srgbClr val="FFFF00"/>
                </a:solidFill>
                <a:effectLst/>
                <a:uLnTx/>
                <a:uFillTx/>
                <a:latin typeface="Calibri" panose="020F0502020204030204"/>
                <a:ea typeface="+mn-ea"/>
                <a:cs typeface="+mn-cs"/>
              </a:rPr>
              <a:t>doivent</a:t>
            </a: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FFFF00"/>
                </a:solidFill>
                <a:effectLst/>
                <a:uLnTx/>
                <a:uFillTx/>
                <a:latin typeface="Calibri" panose="020F0502020204030204"/>
                <a:ea typeface="+mn-ea"/>
                <a:cs typeface="+mn-cs"/>
              </a:rPr>
              <a:t>toujours</a:t>
            </a: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FFFF00"/>
                </a:solidFill>
                <a:effectLst/>
                <a:uLnTx/>
                <a:uFillTx/>
                <a:latin typeface="Calibri" panose="020F0502020204030204"/>
                <a:ea typeface="+mn-ea"/>
                <a:cs typeface="+mn-cs"/>
              </a:rPr>
              <a:t>être</a:t>
            </a: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FFFF00"/>
                </a:solidFill>
                <a:effectLst/>
                <a:uLnTx/>
                <a:uFillTx/>
                <a:latin typeface="Calibri" panose="020F0502020204030204"/>
                <a:ea typeface="+mn-ea"/>
                <a:cs typeface="+mn-cs"/>
              </a:rPr>
              <a:t>gratuits</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pour les ménages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pauvres</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8EAAED2-5687-4E45-ACBC-59F27FD4B544}"/>
              </a:ext>
            </a:extLst>
          </p:cNvPr>
          <p:cNvSpPr txBox="1"/>
          <p:nvPr/>
        </p:nvSpPr>
        <p:spPr>
          <a:xfrm>
            <a:off x="2400300" y="6356350"/>
            <a:ext cx="863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Kutzin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 Witter, M. Jowett, 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Bayarsaikhan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2018)</a:t>
            </a:r>
          </a:p>
        </p:txBody>
      </p:sp>
    </p:spTree>
    <p:extLst>
      <p:ext uri="{BB962C8B-B14F-4D97-AF65-F5344CB8AC3E}">
        <p14:creationId xmlns:p14="http://schemas.microsoft.com/office/powerpoint/2010/main" val="396328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2234-E35A-416D-882E-66E8D48E5BFD}"/>
              </a:ext>
            </a:extLst>
          </p:cNvPr>
          <p:cNvSpPr>
            <a:spLocks noGrp="1"/>
          </p:cNvSpPr>
          <p:nvPr>
            <p:ph type="title"/>
          </p:nvPr>
        </p:nvSpPr>
        <p:spPr/>
        <p:txBody>
          <a:bodyPr/>
          <a:lstStyle/>
          <a:p>
            <a:r>
              <a:rPr lang="fr-FR" b="1" dirty="0"/>
              <a:t>Le modèle des 3 retards (</a:t>
            </a:r>
            <a:r>
              <a:rPr lang="en-US" b="1" dirty="0"/>
              <a:t>Thaddeus et Maine; 1994</a:t>
            </a:r>
            <a:r>
              <a:rPr lang="en-US" dirty="0"/>
              <a:t>)</a:t>
            </a:r>
          </a:p>
        </p:txBody>
      </p:sp>
      <p:graphicFrame>
        <p:nvGraphicFramePr>
          <p:cNvPr id="5" name="Content Placeholder 4">
            <a:extLst>
              <a:ext uri="{FF2B5EF4-FFF2-40B4-BE49-F238E27FC236}">
                <a16:creationId xmlns:a16="http://schemas.microsoft.com/office/drawing/2014/main" id="{8F9D0044-9052-434F-AA57-AA258BF4C239}"/>
              </a:ext>
            </a:extLst>
          </p:cNvPr>
          <p:cNvGraphicFramePr>
            <a:graphicFrameLocks noGrp="1"/>
          </p:cNvGraphicFramePr>
          <p:nvPr>
            <p:ph idx="1"/>
            <p:extLst>
              <p:ext uri="{D42A27DB-BD31-4B8C-83A1-F6EECF244321}">
                <p14:modId xmlns:p14="http://schemas.microsoft.com/office/powerpoint/2010/main" val="1682379062"/>
              </p:ext>
            </p:extLst>
          </p:nvPr>
        </p:nvGraphicFramePr>
        <p:xfrm>
          <a:off x="838200" y="1825625"/>
          <a:ext cx="10515600" cy="347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C51966-1CE4-4822-8137-1A03E78DF1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AF1A8-16A2-4910-9FC6-D23F44B6A3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E9B0ACB-7CD9-4A01-9048-1980286BF4C6}"/>
              </a:ext>
            </a:extLst>
          </p:cNvPr>
          <p:cNvSpPr txBox="1"/>
          <p:nvPr/>
        </p:nvSpPr>
        <p:spPr>
          <a:xfrm>
            <a:off x="838200" y="5295900"/>
            <a:ext cx="10020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Mise en exergue des facteurs socio, économiques, culturels  (réels ou perçus) dans l’accès et l’utilisation des soins de santé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51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6F5460-49D5-492D-A96C-27DAA60F7025}"/>
              </a:ext>
            </a:extLst>
          </p:cNvPr>
          <p:cNvSpPr>
            <a:spLocks noGrp="1"/>
          </p:cNvSpPr>
          <p:nvPr>
            <p:ph type="title"/>
          </p:nvPr>
        </p:nvSpPr>
        <p:spPr>
          <a:xfrm>
            <a:off x="838200" y="602839"/>
            <a:ext cx="10515600" cy="1325563"/>
          </a:xfrm>
        </p:spPr>
        <p:txBody>
          <a:bodyPr>
            <a:normAutofit/>
          </a:bodyPr>
          <a:lstStyle/>
          <a:p>
            <a:r>
              <a:rPr lang="fr-FR" dirty="0">
                <a:solidFill>
                  <a:srgbClr val="0070C0"/>
                </a:solidFill>
              </a:rPr>
              <a:t>Etat des lieux: le point sur la littérature scientifique</a:t>
            </a:r>
          </a:p>
        </p:txBody>
      </p:sp>
      <p:sp>
        <p:nvSpPr>
          <p:cNvPr id="6" name="Content Placeholder 5">
            <a:extLst>
              <a:ext uri="{FF2B5EF4-FFF2-40B4-BE49-F238E27FC236}">
                <a16:creationId xmlns:a16="http://schemas.microsoft.com/office/drawing/2014/main" id="{6A01CB6F-1BC4-470A-9B6F-CF02C32147F3}"/>
              </a:ext>
            </a:extLst>
          </p:cNvPr>
          <p:cNvSpPr>
            <a:spLocks noGrp="1"/>
          </p:cNvSpPr>
          <p:nvPr>
            <p:ph idx="1"/>
          </p:nvPr>
        </p:nvSpPr>
        <p:spPr>
          <a:xfrm>
            <a:off x="838200" y="1690688"/>
            <a:ext cx="10252587" cy="4564473"/>
          </a:xfrm>
        </p:spPr>
        <p:txBody>
          <a:bodyPr>
            <a:normAutofit/>
          </a:bodyPr>
          <a:lstStyle/>
          <a:p>
            <a:pPr marL="0" indent="0">
              <a:buNone/>
            </a:pPr>
            <a:endParaRPr lang="fr-FR" sz="2000" dirty="0"/>
          </a:p>
          <a:p>
            <a:pPr marL="0" indent="0">
              <a:buNone/>
            </a:pPr>
            <a:r>
              <a:rPr lang="fr-FR" sz="2000" dirty="0"/>
              <a:t>La littérature scientifique existante montre qu’en situation d’urgence, les TM peuvent:</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Slide Number Placeholder 3">
            <a:extLst>
              <a:ext uri="{FF2B5EF4-FFF2-40B4-BE49-F238E27FC236}">
                <a16:creationId xmlns:a16="http://schemas.microsoft.com/office/drawing/2014/main" id="{540F14B7-331A-41F3-82F2-0617019CB105}"/>
              </a:ext>
            </a:extLst>
          </p:cNvPr>
          <p:cNvSpPr>
            <a:spLocks noGrp="1"/>
          </p:cNvSpPr>
          <p:nvPr>
            <p:ph type="sldNum" sz="quarter" idx="12"/>
          </p:nvPr>
        </p:nvSpPr>
        <p:spPr>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53C85536-AAF7-4274-9E29-105F69C23890}" type="slidenum">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2" name="Table 1">
            <a:extLst>
              <a:ext uri="{FF2B5EF4-FFF2-40B4-BE49-F238E27FC236}">
                <a16:creationId xmlns:a16="http://schemas.microsoft.com/office/drawing/2014/main" id="{5A963CD3-480E-4CC5-AA89-A464F64D17FD}"/>
              </a:ext>
            </a:extLst>
          </p:cNvPr>
          <p:cNvGraphicFramePr>
            <a:graphicFrameLocks noGrp="1"/>
          </p:cNvGraphicFramePr>
          <p:nvPr/>
        </p:nvGraphicFramePr>
        <p:xfrm>
          <a:off x="940616" y="2769833"/>
          <a:ext cx="9659322" cy="3511569"/>
        </p:xfrm>
        <a:graphic>
          <a:graphicData uri="http://schemas.openxmlformats.org/drawingml/2006/table">
            <a:tbl>
              <a:tblPr firstRow="1" bandRow="1">
                <a:tableStyleId>{69CF1AB2-1976-4502-BF36-3FF5EA218861}</a:tableStyleId>
              </a:tblPr>
              <a:tblGrid>
                <a:gridCol w="4829661">
                  <a:extLst>
                    <a:ext uri="{9D8B030D-6E8A-4147-A177-3AD203B41FA5}">
                      <a16:colId xmlns:a16="http://schemas.microsoft.com/office/drawing/2014/main" val="1391532171"/>
                    </a:ext>
                  </a:extLst>
                </a:gridCol>
                <a:gridCol w="4829661">
                  <a:extLst>
                    <a:ext uri="{9D8B030D-6E8A-4147-A177-3AD203B41FA5}">
                      <a16:colId xmlns:a16="http://schemas.microsoft.com/office/drawing/2014/main" val="3151598150"/>
                    </a:ext>
                  </a:extLst>
                </a:gridCol>
              </a:tblGrid>
              <a:tr h="1157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Contribuer à </a:t>
                      </a:r>
                      <a:r>
                        <a:rPr lang="fr-FR" sz="2000" b="1" dirty="0"/>
                        <a:t>baisser les barrières économiques </a:t>
                      </a:r>
                      <a:r>
                        <a:rPr lang="fr-FR" sz="2000" dirty="0"/>
                        <a:t>à l’accès aux soins de santé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Améliorer l’intégration sociale et économique </a:t>
                      </a:r>
                      <a:r>
                        <a:rPr lang="fr-FR" sz="2000" dirty="0"/>
                        <a:t>de populations stigmatisées (VIH, TB, Ebola, handicapés etc.)</a:t>
                      </a:r>
                    </a:p>
                  </a:txBody>
                  <a:tcPr/>
                </a:tc>
                <a:extLst>
                  <a:ext uri="{0D108BD9-81ED-4DB2-BD59-A6C34878D82A}">
                    <a16:rowId xmlns:a16="http://schemas.microsoft.com/office/drawing/2014/main" val="477907232"/>
                  </a:ext>
                </a:extLst>
              </a:tr>
              <a:tr h="1043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Influencer les pratiques de soin </a:t>
                      </a:r>
                      <a:r>
                        <a:rPr lang="fr-FR" sz="2000" dirty="0"/>
                        <a:t>des patients et de leurs familles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Avoir un impact positif sur la </a:t>
                      </a:r>
                      <a:r>
                        <a:rPr lang="fr-FR" sz="2000" b="1" dirty="0"/>
                        <a:t>santé mentale </a:t>
                      </a:r>
                      <a:r>
                        <a:rPr lang="fr-FR" sz="2000" dirty="0"/>
                        <a:t>et réduire les violences conjugales</a:t>
                      </a:r>
                    </a:p>
                    <a:p>
                      <a:endParaRPr lang="en-US" sz="2000" dirty="0"/>
                    </a:p>
                  </a:txBody>
                  <a:tcPr/>
                </a:tc>
                <a:extLst>
                  <a:ext uri="{0D108BD9-81ED-4DB2-BD59-A6C34878D82A}">
                    <a16:rowId xmlns:a16="http://schemas.microsoft.com/office/drawing/2014/main" val="4023242473"/>
                  </a:ext>
                </a:extLst>
              </a:tr>
              <a:tr h="1284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Renforcer l’impact des programmes de santé en </a:t>
                      </a:r>
                      <a:r>
                        <a:rPr lang="fr-FR" sz="2000" b="1" dirty="0"/>
                        <a:t>permettant aux patients de couvrir d’autres besoins essentiels </a:t>
                      </a:r>
                      <a:r>
                        <a:rPr lang="fr-FR" sz="2000" dirty="0"/>
                        <a:t>(nourriture, hygiène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Les projets TM avec le plus d’impact sont ceux qui </a:t>
                      </a:r>
                      <a:r>
                        <a:rPr lang="fr-FR" sz="2000" b="1" dirty="0"/>
                        <a:t>combinent les TM avec d’autres activités santé</a:t>
                      </a:r>
                    </a:p>
                    <a:p>
                      <a:endParaRPr lang="en-US" sz="2000" dirty="0"/>
                    </a:p>
                  </a:txBody>
                  <a:tcPr/>
                </a:tc>
                <a:extLst>
                  <a:ext uri="{0D108BD9-81ED-4DB2-BD59-A6C34878D82A}">
                    <a16:rowId xmlns:a16="http://schemas.microsoft.com/office/drawing/2014/main" val="4287313693"/>
                  </a:ext>
                </a:extLst>
              </a:tr>
            </a:tbl>
          </a:graphicData>
        </a:graphic>
      </p:graphicFrame>
    </p:spTree>
    <p:extLst>
      <p:ext uri="{BB962C8B-B14F-4D97-AF65-F5344CB8AC3E}">
        <p14:creationId xmlns:p14="http://schemas.microsoft.com/office/powerpoint/2010/main" val="98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ARE Template">
  <a:themeElements>
    <a:clrScheme name="CARE Brand Colors">
      <a:dk1>
        <a:srgbClr val="E36F1E"/>
      </a:dk1>
      <a:lt1>
        <a:srgbClr val="FFFFFF"/>
      </a:lt1>
      <a:dk2>
        <a:srgbClr val="E36F1E"/>
      </a:dk2>
      <a:lt2>
        <a:srgbClr val="F3B223"/>
      </a:lt2>
      <a:accent1>
        <a:srgbClr val="E36F1E"/>
      </a:accent1>
      <a:accent2>
        <a:srgbClr val="F3B223"/>
      </a:accent2>
      <a:accent3>
        <a:srgbClr val="AA182C"/>
      </a:accent3>
      <a:accent4>
        <a:srgbClr val="68813C"/>
      </a:accent4>
      <a:accent5>
        <a:srgbClr val="510C76"/>
      </a:accent5>
      <a:accent6>
        <a:srgbClr val="004987"/>
      </a:accent6>
      <a:hlink>
        <a:srgbClr val="E36F1E"/>
      </a:hlink>
      <a:folHlink>
        <a:srgbClr val="F3B22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_PPT_Template_Widescreen_04.24.19" id="{70314EBD-3007-374F-B6A7-FEAB63449897}" vid="{BCE788C9-8EF4-ED4E-B74E-78A87BCCEC8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13860</TotalTime>
  <Words>3842</Words>
  <Application>Microsoft Office PowerPoint</Application>
  <PresentationFormat>Widescreen</PresentationFormat>
  <Paragraphs>517</Paragraphs>
  <Slides>53</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53</vt:i4>
      </vt:variant>
    </vt:vector>
  </HeadingPairs>
  <TitlesOfParts>
    <vt:vector size="66" baseType="lpstr">
      <vt:lpstr>Arial</vt:lpstr>
      <vt:lpstr>Calibri</vt:lpstr>
      <vt:lpstr>Calibri Light</vt:lpstr>
      <vt:lpstr>Cambria</vt:lpstr>
      <vt:lpstr>Fira Sans Condensed</vt:lpstr>
      <vt:lpstr>Fira Sans Condensed SemiBold</vt:lpstr>
      <vt:lpstr>Futura Std Bold</vt:lpstr>
      <vt:lpstr>Times</vt:lpstr>
      <vt:lpstr>Office Theme</vt:lpstr>
      <vt:lpstr>1_Office Theme</vt:lpstr>
      <vt:lpstr>2_Office Theme</vt:lpstr>
      <vt:lpstr>3_Office Theme</vt:lpstr>
      <vt:lpstr>CARE Template</vt:lpstr>
      <vt:lpstr>Les transferts monétaires (TM ) pour un impact sur la santé</vt:lpstr>
      <vt:lpstr>TM pour un impact sur la santé</vt:lpstr>
      <vt:lpstr>TM pour un impact sur la santé Présentateurs</vt:lpstr>
      <vt:lpstr>TM pour un impact sur la santé Quelques règles</vt:lpstr>
      <vt:lpstr>PowerPoint Presentation</vt:lpstr>
      <vt:lpstr>1. Pourquoi considérer les Transferts monétaires en santé? </vt:lpstr>
      <vt:lpstr>Stratégies de financement de la santé (OMS,2018)</vt:lpstr>
      <vt:lpstr>Le modèle des 3 retards (Thaddeus et Maine; 1994)</vt:lpstr>
      <vt:lpstr>Etat des lieux: le point sur la littérature scientifique</vt:lpstr>
      <vt:lpstr>Conditions pre-requises pour utiliser les TM </vt:lpstr>
      <vt:lpstr>Des défis supplémentaires pour les TM en santé</vt:lpstr>
      <vt:lpstr>Transferts monétaires et  pandémies</vt:lpstr>
      <vt:lpstr>Document de travail du Clusteur Santé Global sur les TM et Covid-19</vt:lpstr>
      <vt:lpstr>Messages clés</vt:lpstr>
      <vt:lpstr>TM et Covid-19</vt:lpstr>
      <vt:lpstr>Coordination sectorielle et intersectorielle des TM  </vt:lpstr>
      <vt:lpstr>Défis restants et pistes de solution</vt:lpstr>
      <vt:lpstr>Ressources clés</vt:lpstr>
      <vt:lpstr>Aide monétaire au bénéfice de la santé dans les contextes humanitaires:  Besoins sanitaires, dépenses et charge associée aux couts des soins de santé pour les ménages</vt:lpstr>
      <vt:lpstr>Objectif de l’étude</vt:lpstr>
      <vt:lpstr>Programmes Monétaires</vt:lpstr>
      <vt:lpstr>Conception de Recherche </vt:lpstr>
      <vt:lpstr>Contexte et Echantillon</vt:lpstr>
      <vt:lpstr>Profil Economique et Dépenses des Ménages</vt:lpstr>
      <vt:lpstr>Revenu</vt:lpstr>
      <vt:lpstr>Faits en bref</vt:lpstr>
      <vt:lpstr>Du côté de l’offre: les évaluations des établissements de sante</vt:lpstr>
      <vt:lpstr>Cote de l’offre: les évaluations des établissements de santé</vt:lpstr>
      <vt:lpstr>Faits en bref</vt:lpstr>
      <vt:lpstr>Sources Secondaires</vt:lpstr>
      <vt:lpstr>Dépenses de santé agrégées et utilisation de l’argent</vt:lpstr>
      <vt:lpstr>Besoins et Dépenses de Santé</vt:lpstr>
      <vt:lpstr>Dépenses de Santé Agrégées</vt:lpstr>
      <vt:lpstr>Dépenses de Santé Agrégées</vt:lpstr>
      <vt:lpstr>Dépenses Catastrophiques</vt:lpstr>
      <vt:lpstr>Utilisation de l’argent: Peshawar et Bannu</vt:lpstr>
      <vt:lpstr>Utilisation de l’argent: Logone-et-Chari</vt:lpstr>
      <vt:lpstr>Conclusion et Recommandations</vt:lpstr>
      <vt:lpstr>Conclusion</vt:lpstr>
      <vt:lpstr>Recommandations</vt:lpstr>
      <vt:lpstr>Recommandations</vt:lpstr>
      <vt:lpstr>Rapport complet (EN/FR) Résumé de recherche Annexe de recherche A Annexe de recherche B Site web</vt:lpstr>
      <vt:lpstr>Décision d'utiliser l'assistance monétaire et les coupons pour résoudre les problèmes de santé : processus de l'Équateur</vt:lpstr>
      <vt:lpstr>PowerPoint Presentation</vt:lpstr>
      <vt:lpstr>Contexte</vt:lpstr>
      <vt:lpstr>ÉTAT DE SANTÉ DES MIGRANTS VÉNÉZUELIENS EN ÉQUATEUR</vt:lpstr>
      <vt:lpstr>  </vt:lpstr>
      <vt:lpstr>TYPES DE COUPONS</vt:lpstr>
      <vt:lpstr>COUPONS</vt:lpstr>
      <vt:lpstr>RÉSULTATS ET ÉTAPES SUIVANTES</vt:lpstr>
      <vt:lpstr>MERCI </vt:lpstr>
      <vt:lpstr>TM pour un impact sur la santé</vt:lpstr>
      <vt:lpstr>TM pour un impact sur la santé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Voucher assistance (CVA)  for  Health outcomes</dc:title>
  <dc:creator>Alice Golay</dc:creator>
  <cp:lastModifiedBy>Alice Golay</cp:lastModifiedBy>
  <cp:revision>58</cp:revision>
  <dcterms:created xsi:type="dcterms:W3CDTF">2020-03-23T08:36:28Z</dcterms:created>
  <dcterms:modified xsi:type="dcterms:W3CDTF">2020-05-20T14:35:19Z</dcterms:modified>
</cp:coreProperties>
</file>