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tags/tag2.xml" ContentType="application/vnd.openxmlformats-officedocument.presentationml.tags+xml"/>
  <Override PartName="/ppt/notesSlides/notesSlide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ags/tag3.xml" ContentType="application/vnd.openxmlformats-officedocument.presentationml.tags+xml"/>
  <Override PartName="/ppt/notesSlides/notesSlide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tags/tag4.xml" ContentType="application/vnd.openxmlformats-officedocument.presentationml.tags+xml"/>
  <Override PartName="/ppt/notesSlides/notesSlide5.xml" ContentType="application/vnd.openxmlformats-officedocument.presentationml.notesSlide+xml"/>
  <Override PartName="/ppt/charts/chart18.xml" ContentType="application/vnd.openxmlformats-officedocument.drawingml.chart+xml"/>
  <Override PartName="/ppt/theme/themeOverride8.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ags/tag6.xml" ContentType="application/vnd.openxmlformats-officedocument.presentationml.tags+xml"/>
  <Override PartName="/ppt/notesSlides/notesSlide8.xml" ContentType="application/vnd.openxmlformats-officedocument.presentationml.notesSlide+xml"/>
  <Override PartName="/ppt/charts/chart26.xml" ContentType="application/vnd.openxmlformats-officedocument.drawingml.chart+xml"/>
  <Override PartName="/ppt/tags/tag7.xml" ContentType="application/vnd.openxmlformats-officedocument.presentationml.tags+xml"/>
  <Override PartName="/ppt/notesSlides/notesSlide9.xml" ContentType="application/vnd.openxmlformats-officedocument.presentationml.notesSlide+xml"/>
  <Override PartName="/ppt/charts/chart27.xml" ContentType="application/vnd.openxmlformats-officedocument.drawingml.chart+xml"/>
  <Override PartName="/ppt/theme/themeOverride9.xml" ContentType="application/vnd.openxmlformats-officedocument.themeOverride+xml"/>
  <Override PartName="/ppt/notesSlides/notesSlide10.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tags/tag8.xml" ContentType="application/vnd.openxmlformats-officedocument.presentationml.tags+xml"/>
  <Override PartName="/ppt/notesSlides/notesSlide11.xml" ContentType="application/vnd.openxmlformats-officedocument.presentationml.notesSlide+xml"/>
  <Override PartName="/ppt/charts/chart31.xml" ContentType="application/vnd.openxmlformats-officedocument.drawingml.chart+xml"/>
  <Override PartName="/ppt/theme/themeOverride10.xml" ContentType="application/vnd.openxmlformats-officedocument.themeOverride+xml"/>
  <Override PartName="/ppt/charts/chart32.xml" ContentType="application/vnd.openxmlformats-officedocument.drawingml.chart+xml"/>
  <Override PartName="/ppt/theme/themeOverride11.xml" ContentType="application/vnd.openxmlformats-officedocument.themeOverride+xml"/>
  <Override PartName="/ppt/tags/tag9.xml" ContentType="application/vnd.openxmlformats-officedocument.presentationml.tags+xml"/>
  <Override PartName="/ppt/charts/chart33.xml" ContentType="application/vnd.openxmlformats-officedocument.drawingml.chart+xml"/>
  <Override PartName="/ppt/theme/themeOverride12.xml" ContentType="application/vnd.openxmlformats-officedocument.themeOverride+xml"/>
  <Override PartName="/ppt/charts/chart34.xml" ContentType="application/vnd.openxmlformats-officedocument.drawingml.chart+xml"/>
  <Override PartName="/ppt/theme/themeOverride13.xml" ContentType="application/vnd.openxmlformats-officedocument.themeOverride+xml"/>
  <Override PartName="/ppt/charts/chart35.xml" ContentType="application/vnd.openxmlformats-officedocument.drawingml.chart+xml"/>
  <Override PartName="/ppt/theme/themeOverride14.xml" ContentType="application/vnd.openxmlformats-officedocument.themeOverride+xml"/>
  <Override PartName="/ppt/charts/chart36.xml" ContentType="application/vnd.openxmlformats-officedocument.drawingml.chart+xml"/>
  <Override PartName="/ppt/charts/chart37.xml" ContentType="application/vnd.openxmlformats-officedocument.drawingml.chart+xml"/>
  <Override PartName="/ppt/theme/themeOverride15.xml" ContentType="application/vnd.openxmlformats-officedocument.themeOverride+xml"/>
  <Override PartName="/ppt/charts/chart3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9.xml" ContentType="application/vnd.openxmlformats-officedocument.drawingml.chart+xml"/>
  <Override PartName="/ppt/theme/themeOverride16.xml" ContentType="application/vnd.openxmlformats-officedocument.themeOverride+xml"/>
  <Override PartName="/ppt/charts/chart40.xml" ContentType="application/vnd.openxmlformats-officedocument.drawingml.chart+xml"/>
  <Override PartName="/ppt/theme/themeOverride17.xml" ContentType="application/vnd.openxmlformats-officedocument.themeOverride+xml"/>
  <Override PartName="/ppt/charts/chart41.xml" ContentType="application/vnd.openxmlformats-officedocument.drawingml.chart+xml"/>
  <Override PartName="/ppt/theme/themeOverride18.xml" ContentType="application/vnd.openxmlformats-officedocument.themeOverride+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theme/themeOverride21.xml" ContentType="application/vnd.openxmlformats-officedocument.themeOverride+xml"/>
  <Override PartName="/ppt/charts/chart46.xml" ContentType="application/vnd.openxmlformats-officedocument.drawingml.chart+xml"/>
  <Override PartName="/ppt/theme/themeOverride22.xml" ContentType="application/vnd.openxmlformats-officedocument.themeOverride+xml"/>
  <Override PartName="/ppt/charts/chart47.xml" ContentType="application/vnd.openxmlformats-officedocument.drawingml.chart+xml"/>
  <Override PartName="/ppt/theme/themeOverride23.xml" ContentType="application/vnd.openxmlformats-officedocument.themeOverride+xml"/>
  <Override PartName="/ppt/charts/chart48.xml" ContentType="application/vnd.openxmlformats-officedocument.drawingml.chart+xml"/>
  <Override PartName="/ppt/theme/themeOverride24.xml" ContentType="application/vnd.openxmlformats-officedocument.themeOverride+xml"/>
  <Override PartName="/ppt/charts/chart49.xml" ContentType="application/vnd.openxmlformats-officedocument.drawingml.chart+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363" r:id="rId2"/>
    <p:sldId id="258" r:id="rId3"/>
    <p:sldId id="303" r:id="rId4"/>
    <p:sldId id="306" r:id="rId5"/>
    <p:sldId id="302" r:id="rId6"/>
    <p:sldId id="265" r:id="rId7"/>
    <p:sldId id="266" r:id="rId8"/>
    <p:sldId id="267" r:id="rId9"/>
    <p:sldId id="268" r:id="rId10"/>
    <p:sldId id="307" r:id="rId11"/>
    <p:sldId id="305" r:id="rId12"/>
    <p:sldId id="309" r:id="rId13"/>
    <p:sldId id="308" r:id="rId14"/>
    <p:sldId id="315" r:id="rId15"/>
    <p:sldId id="310" r:id="rId16"/>
    <p:sldId id="317" r:id="rId17"/>
    <p:sldId id="314" r:id="rId18"/>
    <p:sldId id="320" r:id="rId19"/>
    <p:sldId id="327" r:id="rId20"/>
    <p:sldId id="355" r:id="rId21"/>
    <p:sldId id="361" r:id="rId22"/>
    <p:sldId id="350" r:id="rId23"/>
    <p:sldId id="329" r:id="rId24"/>
    <p:sldId id="344" r:id="rId25"/>
    <p:sldId id="345" r:id="rId26"/>
    <p:sldId id="337" r:id="rId27"/>
    <p:sldId id="338" r:id="rId28"/>
    <p:sldId id="357" r:id="rId29"/>
    <p:sldId id="347" r:id="rId30"/>
    <p:sldId id="356" r:id="rId31"/>
    <p:sldId id="339" r:id="rId32"/>
    <p:sldId id="331" r:id="rId33"/>
    <p:sldId id="341" r:id="rId34"/>
    <p:sldId id="332" r:id="rId35"/>
    <p:sldId id="342" r:id="rId36"/>
    <p:sldId id="358" r:id="rId37"/>
    <p:sldId id="348" r:id="rId38"/>
    <p:sldId id="349" r:id="rId39"/>
    <p:sldId id="359" r:id="rId40"/>
    <p:sldId id="351" r:id="rId41"/>
    <p:sldId id="352" r:id="rId42"/>
    <p:sldId id="353" r:id="rId43"/>
    <p:sldId id="272" r:id="rId44"/>
    <p:sldId id="277" r:id="rId45"/>
    <p:sldId id="278" r:id="rId46"/>
    <p:sldId id="279" r:id="rId47"/>
    <p:sldId id="280" r:id="rId48"/>
    <p:sldId id="282" r:id="rId49"/>
    <p:sldId id="283" r:id="rId50"/>
    <p:sldId id="284" r:id="rId51"/>
    <p:sldId id="285" r:id="rId52"/>
    <p:sldId id="286" r:id="rId53"/>
    <p:sldId id="354" r:id="rId54"/>
    <p:sldId id="288" r:id="rId55"/>
    <p:sldId id="289" r:id="rId56"/>
    <p:sldId id="290" r:id="rId57"/>
    <p:sldId id="291" r:id="rId58"/>
    <p:sldId id="292" r:id="rId59"/>
    <p:sldId id="293" r:id="rId60"/>
    <p:sldId id="294" r:id="rId61"/>
    <p:sldId id="295" r:id="rId62"/>
    <p:sldId id="296" r:id="rId63"/>
    <p:sldId id="297" r:id="rId64"/>
    <p:sldId id="360" r:id="rId65"/>
    <p:sldId id="298" r:id="rId66"/>
    <p:sldId id="299" r:id="rId67"/>
    <p:sldId id="300" r:id="rId68"/>
    <p:sldId id="301"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194" y="1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2" d="100"/>
          <a:sy n="112" d="100"/>
        </p:scale>
        <p:origin x="-21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9.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4.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5.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6.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7.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8.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23.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2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2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8362213480174E-2"/>
          <c:y val="4.2866999382050099E-3"/>
          <c:w val="0.970400269088463"/>
          <c:h val="0.82135399615260496"/>
        </c:manualLayout>
      </c:layout>
      <c:barChart>
        <c:barDir val="col"/>
        <c:grouping val="stacked"/>
        <c:varyColors val="0"/>
        <c:ser>
          <c:idx val="0"/>
          <c:order val="0"/>
          <c:tx>
            <c:strRef>
              <c:f>Feuil1!$B$1</c:f>
              <c:strCache>
                <c:ptCount val="1"/>
                <c:pt idx="0">
                  <c:v>Among phone owners, phone type</c:v>
                </c:pt>
              </c:strCache>
            </c:strRef>
          </c:tx>
          <c:spPr>
            <a:solidFill>
              <a:srgbClr val="239B9E"/>
            </a:solidFill>
            <a:ln w="12700">
              <a:solidFill>
                <a:sysClr val="window" lastClr="FFFFFF"/>
              </a:solidFill>
            </a:ln>
          </c:spPr>
          <c:invertIfNegative val="0"/>
          <c:dLbls>
            <c:numFmt formatCode="0.0%" sourceLinked="0"/>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Feuil1!$A$2:$A$4</c:f>
              <c:strCache>
                <c:ptCount val="3"/>
                <c:pt idx="0">
                  <c:v>Smartphone</c:v>
                </c:pt>
                <c:pt idx="1">
                  <c:v>Feature phone</c:v>
                </c:pt>
                <c:pt idx="2">
                  <c:v>Basic phone</c:v>
                </c:pt>
              </c:strCache>
            </c:strRef>
          </c:cat>
          <c:val>
            <c:numRef>
              <c:f>Feuil1!$B$2:$B$4</c:f>
              <c:numCache>
                <c:formatCode>0%</c:formatCode>
                <c:ptCount val="3"/>
                <c:pt idx="0">
                  <c:v>0.30790000000000001</c:v>
                </c:pt>
                <c:pt idx="1">
                  <c:v>0.13120000000000001</c:v>
                </c:pt>
                <c:pt idx="2">
                  <c:v>0.62439999999999996</c:v>
                </c:pt>
              </c:numCache>
            </c:numRef>
          </c:val>
          <c:extLst xmlns:c16r2="http://schemas.microsoft.com/office/drawing/2015/06/chart">
            <c:ext xmlns:c16="http://schemas.microsoft.com/office/drawing/2014/chart" uri="{C3380CC4-5D6E-409C-BE32-E72D297353CC}">
              <c16:uniqueId val="{0000000B-E9CD-44B4-9F18-F574100BAE5C}"/>
            </c:ext>
          </c:extLst>
        </c:ser>
        <c:dLbls>
          <c:dLblPos val="ctr"/>
          <c:showLegendKey val="0"/>
          <c:showVal val="1"/>
          <c:showCatName val="0"/>
          <c:showSerName val="0"/>
          <c:showPercent val="0"/>
          <c:showBubbleSize val="0"/>
        </c:dLbls>
        <c:gapWidth val="150"/>
        <c:overlap val="100"/>
        <c:axId val="155223552"/>
        <c:axId val="155234688"/>
      </c:barChart>
      <c:catAx>
        <c:axId val="155223552"/>
        <c:scaling>
          <c:orientation val="minMax"/>
        </c:scaling>
        <c:delete val="0"/>
        <c:axPos val="b"/>
        <c:numFmt formatCode="General" sourceLinked="1"/>
        <c:majorTickMark val="out"/>
        <c:minorTickMark val="none"/>
        <c:tickLblPos val="nextTo"/>
        <c:crossAx val="155234688"/>
        <c:crosses val="autoZero"/>
        <c:auto val="1"/>
        <c:lblAlgn val="ctr"/>
        <c:lblOffset val="100"/>
        <c:noMultiLvlLbl val="0"/>
      </c:catAx>
      <c:valAx>
        <c:axId val="155234688"/>
        <c:scaling>
          <c:orientation val="minMax"/>
        </c:scaling>
        <c:delete val="1"/>
        <c:axPos val="l"/>
        <c:numFmt formatCode="0%" sourceLinked="1"/>
        <c:majorTickMark val="out"/>
        <c:minorTickMark val="none"/>
        <c:tickLblPos val="nextTo"/>
        <c:crossAx val="155223552"/>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17865160164099E-2"/>
          <c:y val="5.3877572198653897E-2"/>
          <c:w val="0.60404579312401097"/>
          <c:h val="0.499894488810807"/>
        </c:manualLayout>
      </c:layout>
      <c:barChart>
        <c:barDir val="bar"/>
        <c:grouping val="stacked"/>
        <c:varyColors val="0"/>
        <c:ser>
          <c:idx val="0"/>
          <c:order val="0"/>
          <c:tx>
            <c:strRef>
              <c:f>Sheet1!$B$1</c:f>
              <c:strCache>
                <c:ptCount val="1"/>
                <c:pt idx="0">
                  <c:v>More than 3 years ago</c:v>
                </c:pt>
              </c:strCache>
            </c:strRef>
          </c:tx>
          <c:spPr>
            <a:solidFill>
              <a:srgbClr val="239B9E"/>
            </a:solidFill>
            <a:ln w="9525" cap="flat" cmpd="sng" algn="ctr">
              <a:solidFill>
                <a:srgbClr val="FFFFFF"/>
              </a:solidFill>
              <a:prstDash val="solid"/>
              <a:round/>
              <a:headEnd type="none" w="med" len="med"/>
              <a:tailEnd type="none" w="med" len="med"/>
            </a:ln>
          </c:spPr>
          <c:invertIfNegative val="0"/>
          <c:dLbls>
            <c:spPr>
              <a:noFill/>
              <a:ln>
                <a:noFill/>
              </a:ln>
              <a:effectLst/>
            </c:spPr>
            <c:txPr>
              <a:bodyPr wrap="square" lIns="38100" tIns="19050" rIns="38100" bIns="19050" anchor="ctr">
                <a:spAutoFit/>
              </a:bodyPr>
              <a:lstStyle/>
              <a:p>
                <a:pPr>
                  <a:defRPr sz="1000">
                    <a:solidFill>
                      <a:srgbClr val="FFFFFF"/>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IDP</c:v>
                </c:pt>
                <c:pt idx="1">
                  <c:v>Rural</c:v>
                </c:pt>
                <c:pt idx="2">
                  <c:v>Urban</c:v>
                </c:pt>
              </c:strCache>
            </c:strRef>
          </c:cat>
          <c:val>
            <c:numRef>
              <c:f>Sheet1!$B$2:$B$4</c:f>
              <c:numCache>
                <c:formatCode>0.0%</c:formatCode>
                <c:ptCount val="3"/>
                <c:pt idx="0">
                  <c:v>0.50249999999999995</c:v>
                </c:pt>
                <c:pt idx="1">
                  <c:v>0.35110000000000002</c:v>
                </c:pt>
                <c:pt idx="2">
                  <c:v>0.65369999999999995</c:v>
                </c:pt>
              </c:numCache>
            </c:numRef>
          </c:val>
          <c:extLst xmlns:c16r2="http://schemas.microsoft.com/office/drawing/2015/06/chart">
            <c:ext xmlns:c16="http://schemas.microsoft.com/office/drawing/2014/chart" uri="{C3380CC4-5D6E-409C-BE32-E72D297353CC}">
              <c16:uniqueId val="{00000000-8C05-4C77-B828-D0D485552D69}"/>
            </c:ext>
          </c:extLst>
        </c:ser>
        <c:ser>
          <c:idx val="1"/>
          <c:order val="1"/>
          <c:tx>
            <c:strRef>
              <c:f>Sheet1!$C$1</c:f>
              <c:strCache>
                <c:ptCount val="1"/>
                <c:pt idx="0">
                  <c:v>2-3 years ago</c:v>
                </c:pt>
              </c:strCache>
            </c:strRef>
          </c:tx>
          <c:spPr>
            <a:solidFill>
              <a:srgbClr val="09635A">
                <a:alpha val="80000"/>
              </a:srgbClr>
            </a:solidFill>
            <a:ln w="9525" cap="flat" cmpd="sng" algn="ctr">
              <a:solidFill>
                <a:srgbClr val="FFFFFF"/>
              </a:solidFill>
              <a:prstDash val="solid"/>
              <a:round/>
              <a:headEnd type="none" w="med" len="med"/>
              <a:tailEnd type="none" w="med" len="med"/>
            </a:ln>
          </c:spPr>
          <c:invertIfNegative val="0"/>
          <c:dLbls>
            <c:spPr>
              <a:noFill/>
              <a:ln>
                <a:noFill/>
              </a:ln>
              <a:effectLst/>
            </c:spPr>
            <c:txPr>
              <a:bodyPr wrap="square" lIns="38100" tIns="19050" rIns="38100" bIns="19050" anchor="ctr">
                <a:spAutoFit/>
              </a:bodyPr>
              <a:lstStyle/>
              <a:p>
                <a:pPr>
                  <a:defRPr sz="1000">
                    <a:solidFill>
                      <a:srgbClr val="FFFFFF"/>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IDP</c:v>
                </c:pt>
                <c:pt idx="1">
                  <c:v>Rural</c:v>
                </c:pt>
                <c:pt idx="2">
                  <c:v>Urban</c:v>
                </c:pt>
              </c:strCache>
            </c:strRef>
          </c:cat>
          <c:val>
            <c:numRef>
              <c:f>Sheet1!$C$2:$C$4</c:f>
              <c:numCache>
                <c:formatCode>0.0%</c:formatCode>
                <c:ptCount val="3"/>
                <c:pt idx="0">
                  <c:v>0.2636</c:v>
                </c:pt>
                <c:pt idx="1">
                  <c:v>0.215</c:v>
                </c:pt>
                <c:pt idx="2">
                  <c:v>0.16209999999999999</c:v>
                </c:pt>
              </c:numCache>
            </c:numRef>
          </c:val>
          <c:extLst xmlns:c16r2="http://schemas.microsoft.com/office/drawing/2015/06/chart">
            <c:ext xmlns:c16="http://schemas.microsoft.com/office/drawing/2014/chart" uri="{C3380CC4-5D6E-409C-BE32-E72D297353CC}">
              <c16:uniqueId val="{00000001-8C05-4C77-B828-D0D485552D69}"/>
            </c:ext>
          </c:extLst>
        </c:ser>
        <c:ser>
          <c:idx val="2"/>
          <c:order val="2"/>
          <c:tx>
            <c:strRef>
              <c:f>Sheet1!$D$1</c:f>
              <c:strCache>
                <c:ptCount val="1"/>
                <c:pt idx="0">
                  <c:v>1-2 years ago</c:v>
                </c:pt>
              </c:strCache>
            </c:strRef>
          </c:tx>
          <c:spPr>
            <a:solidFill>
              <a:srgbClr val="239B9E">
                <a:alpha val="49000"/>
              </a:srgbClr>
            </a:solidFill>
          </c:spPr>
          <c:invertIfNegative val="0"/>
          <c:dLbls>
            <c:dLbl>
              <c:idx val="2"/>
              <c:layout>
                <c:manualLayout>
                  <c:x val="-5.4438860373182598E-3"/>
                  <c:y val="-5.6989764288179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C05-4C77-B828-D0D485552D69}"/>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IDP</c:v>
                </c:pt>
                <c:pt idx="1">
                  <c:v>Rural</c:v>
                </c:pt>
                <c:pt idx="2">
                  <c:v>Urban</c:v>
                </c:pt>
              </c:strCache>
            </c:strRef>
          </c:cat>
          <c:val>
            <c:numRef>
              <c:f>Sheet1!$D$2:$D$4</c:f>
              <c:numCache>
                <c:formatCode>0.0%</c:formatCode>
                <c:ptCount val="3"/>
                <c:pt idx="0">
                  <c:v>0.19209999999999999</c:v>
                </c:pt>
                <c:pt idx="1">
                  <c:v>0.23119999999999999</c:v>
                </c:pt>
                <c:pt idx="2">
                  <c:v>9.8799999999999999E-2</c:v>
                </c:pt>
              </c:numCache>
            </c:numRef>
          </c:val>
          <c:extLst xmlns:c16r2="http://schemas.microsoft.com/office/drawing/2015/06/chart">
            <c:ext xmlns:c16="http://schemas.microsoft.com/office/drawing/2014/chart" uri="{C3380CC4-5D6E-409C-BE32-E72D297353CC}">
              <c16:uniqueId val="{00000003-8C05-4C77-B828-D0D485552D69}"/>
            </c:ext>
          </c:extLst>
        </c:ser>
        <c:ser>
          <c:idx val="3"/>
          <c:order val="3"/>
          <c:tx>
            <c:strRef>
              <c:f>Sheet1!$E$1</c:f>
              <c:strCache>
                <c:ptCount val="1"/>
                <c:pt idx="0">
                  <c:v>6 months - 1 year ago</c:v>
                </c:pt>
              </c:strCache>
            </c:strRef>
          </c:tx>
          <c:spPr>
            <a:solidFill>
              <a:schemeClr val="accent3"/>
            </a:solidFill>
          </c:spPr>
          <c:invertIfNegative val="0"/>
          <c:dLbls>
            <c:dLbl>
              <c:idx val="0"/>
              <c:layout>
                <c:manualLayout>
                  <c:x val="-4.1278296759967902E-3"/>
                  <c:y val="4.5423461110363998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C05-4C77-B828-D0D485552D69}"/>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IDP</c:v>
                </c:pt>
                <c:pt idx="1">
                  <c:v>Rural</c:v>
                </c:pt>
                <c:pt idx="2">
                  <c:v>Urban</c:v>
                </c:pt>
              </c:strCache>
            </c:strRef>
          </c:cat>
          <c:val>
            <c:numRef>
              <c:f>Sheet1!$E$2:$E$4</c:f>
              <c:numCache>
                <c:formatCode>0.0%</c:formatCode>
                <c:ptCount val="3"/>
                <c:pt idx="0">
                  <c:v>4.1300000000000003E-2</c:v>
                </c:pt>
                <c:pt idx="1">
                  <c:v>0.15260000000000001</c:v>
                </c:pt>
                <c:pt idx="2">
                  <c:v>4.9599999999999998E-2</c:v>
                </c:pt>
              </c:numCache>
            </c:numRef>
          </c:val>
          <c:extLst xmlns:c16r2="http://schemas.microsoft.com/office/drawing/2015/06/chart">
            <c:ext xmlns:c16="http://schemas.microsoft.com/office/drawing/2014/chart" uri="{C3380CC4-5D6E-409C-BE32-E72D297353CC}">
              <c16:uniqueId val="{00000004-8C05-4C77-B828-D0D485552D69}"/>
            </c:ext>
          </c:extLst>
        </c:ser>
        <c:ser>
          <c:idx val="4"/>
          <c:order val="4"/>
          <c:tx>
            <c:strRef>
              <c:f>Sheet1!$F$1</c:f>
              <c:strCache>
                <c:ptCount val="1"/>
                <c:pt idx="0">
                  <c:v>Less than 6 months ago</c:v>
                </c:pt>
              </c:strCache>
            </c:strRef>
          </c:tx>
          <c:spPr>
            <a:solidFill>
              <a:srgbClr val="EE514E"/>
            </a:solidFill>
          </c:spPr>
          <c:invertIfNegative val="0"/>
          <c:dLbls>
            <c:dLbl>
              <c:idx val="0"/>
              <c:layout>
                <c:manualLayout>
                  <c:x val="2.12877918516425E-2"/>
                  <c:y val="9.5507297797641898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C05-4C77-B828-D0D485552D69}"/>
                </c:ext>
              </c:extLst>
            </c:dLbl>
            <c:dLbl>
              <c:idx val="1"/>
              <c:layout>
                <c:manualLayout>
                  <c:x val="3.6524358745451797E-2"/>
                  <c:y val="4.077739213537519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5994674774692002E-2"/>
                      <c:h val="6.6363676682241787E-2"/>
                    </c:manualLayout>
                  </c15:layout>
                </c:ext>
                <c:ext xmlns:c16="http://schemas.microsoft.com/office/drawing/2014/chart" uri="{C3380CC4-5D6E-409C-BE32-E72D297353CC}">
                  <c16:uniqueId val="{00000006-8C05-4C77-B828-D0D485552D69}"/>
                </c:ext>
              </c:extLst>
            </c:dLbl>
            <c:dLbl>
              <c:idx val="2"/>
              <c:layout>
                <c:manualLayout>
                  <c:x val="2.6589087633724699E-2"/>
                  <c:y val="8.7542132059880301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C05-4C77-B828-D0D485552D69}"/>
                </c:ext>
              </c:extLst>
            </c:dLbl>
            <c:spPr>
              <a:noFill/>
              <a:ln>
                <a:noFill/>
              </a:ln>
              <a:effectLst/>
            </c:spPr>
            <c:txPr>
              <a:bodyPr wrap="square" lIns="38100" tIns="19050" rIns="38100" bIns="19050" anchor="ctr">
                <a:spAutoFit/>
              </a:bodyPr>
              <a:lstStyle/>
              <a:p>
                <a:pPr>
                  <a:defRPr sz="1000">
                    <a:solidFill>
                      <a:srgbClr val="EE514E"/>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IDP</c:v>
                </c:pt>
                <c:pt idx="1">
                  <c:v>Rural</c:v>
                </c:pt>
                <c:pt idx="2">
                  <c:v>Urban</c:v>
                </c:pt>
              </c:strCache>
            </c:strRef>
          </c:cat>
          <c:val>
            <c:numRef>
              <c:f>Sheet1!$F$2:$F$4</c:f>
              <c:numCache>
                <c:formatCode>0.0%</c:formatCode>
                <c:ptCount val="3"/>
                <c:pt idx="0">
                  <c:v>5.0000000000000001E-4</c:v>
                </c:pt>
                <c:pt idx="1">
                  <c:v>2.6100000000000002E-2</c:v>
                </c:pt>
                <c:pt idx="2">
                  <c:v>2.7900000000000001E-2</c:v>
                </c:pt>
              </c:numCache>
            </c:numRef>
          </c:val>
          <c:extLst xmlns:c16r2="http://schemas.microsoft.com/office/drawing/2015/06/chart">
            <c:ext xmlns:c16="http://schemas.microsoft.com/office/drawing/2014/chart" uri="{C3380CC4-5D6E-409C-BE32-E72D297353CC}">
              <c16:uniqueId val="{00000008-8C05-4C77-B828-D0D485552D69}"/>
            </c:ext>
          </c:extLst>
        </c:ser>
        <c:ser>
          <c:idx val="5"/>
          <c:order val="5"/>
          <c:tx>
            <c:strRef>
              <c:f>Sheet1!$G$1</c:f>
              <c:strCache>
                <c:ptCount val="1"/>
                <c:pt idx="0">
                  <c:v>Don't know</c:v>
                </c:pt>
              </c:strCache>
            </c:strRef>
          </c:tx>
          <c:invertIfNegative val="0"/>
          <c:cat>
            <c:strRef>
              <c:f>Sheet1!$A$2:$A$4</c:f>
              <c:strCache>
                <c:ptCount val="3"/>
                <c:pt idx="0">
                  <c:v>IDP</c:v>
                </c:pt>
                <c:pt idx="1">
                  <c:v>Rural</c:v>
                </c:pt>
                <c:pt idx="2">
                  <c:v>Urban</c:v>
                </c:pt>
              </c:strCache>
            </c:strRef>
          </c:cat>
          <c:val>
            <c:numRef>
              <c:f>Sheet1!$G$2:$G$4</c:f>
              <c:numCache>
                <c:formatCode>0.0%</c:formatCode>
                <c:ptCount val="3"/>
                <c:pt idx="0">
                  <c:v>0</c:v>
                </c:pt>
                <c:pt idx="1">
                  <c:v>2.41E-2</c:v>
                </c:pt>
                <c:pt idx="2">
                  <c:v>7.9000000000000008E-3</c:v>
                </c:pt>
              </c:numCache>
            </c:numRef>
          </c:val>
          <c:extLst xmlns:c16r2="http://schemas.microsoft.com/office/drawing/2015/06/chart">
            <c:ext xmlns:c16="http://schemas.microsoft.com/office/drawing/2014/chart" uri="{C3380CC4-5D6E-409C-BE32-E72D297353CC}">
              <c16:uniqueId val="{00000000-582D-4670-8375-C09F069E59C7}"/>
            </c:ext>
          </c:extLst>
        </c:ser>
        <c:dLbls>
          <c:showLegendKey val="0"/>
          <c:showVal val="0"/>
          <c:showCatName val="0"/>
          <c:showSerName val="0"/>
          <c:showPercent val="0"/>
          <c:showBubbleSize val="0"/>
        </c:dLbls>
        <c:gapWidth val="150"/>
        <c:overlap val="100"/>
        <c:axId val="169619840"/>
        <c:axId val="169621376"/>
      </c:barChart>
      <c:catAx>
        <c:axId val="169619840"/>
        <c:scaling>
          <c:orientation val="maxMin"/>
        </c:scaling>
        <c:delete val="0"/>
        <c:axPos val="l"/>
        <c:numFmt formatCode="General" sourceLinked="1"/>
        <c:majorTickMark val="out"/>
        <c:minorTickMark val="none"/>
        <c:tickLblPos val="nextTo"/>
        <c:txPr>
          <a:bodyPr/>
          <a:lstStyle/>
          <a:p>
            <a:pPr>
              <a:defRPr sz="1100">
                <a:solidFill>
                  <a:srgbClr val="404040"/>
                </a:solidFill>
                <a:latin typeface="+mn-lt"/>
                <a:ea typeface="+mn-lt"/>
                <a:cs typeface="+mn-lt"/>
              </a:defRPr>
            </a:pPr>
            <a:endParaRPr lang="en-US"/>
          </a:p>
        </c:txPr>
        <c:crossAx val="169621376"/>
        <c:crosses val="autoZero"/>
        <c:auto val="1"/>
        <c:lblAlgn val="ctr"/>
        <c:lblOffset val="100"/>
        <c:noMultiLvlLbl val="0"/>
      </c:catAx>
      <c:valAx>
        <c:axId val="169621376"/>
        <c:scaling>
          <c:orientation val="minMax"/>
        </c:scaling>
        <c:delete val="1"/>
        <c:axPos val="t"/>
        <c:numFmt formatCode="0.0%" sourceLinked="1"/>
        <c:majorTickMark val="out"/>
        <c:minorTickMark val="none"/>
        <c:tickLblPos val="nextTo"/>
        <c:crossAx val="169619840"/>
        <c:crosses val="autoZero"/>
        <c:crossBetween val="between"/>
      </c:valAx>
    </c:plotArea>
    <c:legend>
      <c:legendPos val="b"/>
      <c:layout>
        <c:manualLayout>
          <c:xMode val="edge"/>
          <c:yMode val="edge"/>
          <c:x val="9.1095213081120702E-2"/>
          <c:y val="0.54845794015612004"/>
          <c:w val="0.52987118571203196"/>
          <c:h val="0.244358191531064"/>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06418972964"/>
          <c:y val="6.0649319691703098E-2"/>
          <c:w val="0.61037581812996899"/>
          <c:h val="0.87139437051561897"/>
        </c:manualLayout>
      </c:layout>
      <c:barChart>
        <c:barDir val="bar"/>
        <c:grouping val="stacked"/>
        <c:varyColors val="0"/>
        <c:ser>
          <c:idx val="0"/>
          <c:order val="0"/>
          <c:tx>
            <c:strRef>
              <c:f>Sheet1!$B$1</c:f>
              <c:strCache>
                <c:ptCount val="1"/>
                <c:pt idx="0">
                  <c:v>More than 3 years ago</c:v>
                </c:pt>
              </c:strCache>
            </c:strRef>
          </c:tx>
          <c:spPr>
            <a:solidFill>
              <a:srgbClr val="239B9E"/>
            </a:solidFill>
            <a:ln w="9525" cap="flat" cmpd="sng" algn="ctr">
              <a:solidFill>
                <a:srgbClr val="FFFFFF"/>
              </a:solidFill>
              <a:prstDash val="solid"/>
              <a:round/>
              <a:headEnd type="none" w="med" len="med"/>
              <a:tailEnd type="none" w="med" len="med"/>
            </a:ln>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Male</c:v>
                </c:pt>
                <c:pt idx="1">
                  <c:v>Female</c:v>
                </c:pt>
              </c:strCache>
            </c:strRef>
          </c:cat>
          <c:val>
            <c:numRef>
              <c:f>Sheet1!$B$2:$B$3</c:f>
              <c:numCache>
                <c:formatCode>0.0%</c:formatCode>
                <c:ptCount val="2"/>
                <c:pt idx="0">
                  <c:v>0.59460000000000002</c:v>
                </c:pt>
                <c:pt idx="1">
                  <c:v>0.53239999999999998</c:v>
                </c:pt>
              </c:numCache>
            </c:numRef>
          </c:val>
          <c:extLst xmlns:c16r2="http://schemas.microsoft.com/office/drawing/2015/06/chart">
            <c:ext xmlns:c16="http://schemas.microsoft.com/office/drawing/2014/chart" uri="{C3380CC4-5D6E-409C-BE32-E72D297353CC}">
              <c16:uniqueId val="{00000000-231D-4352-9768-1DD8B0FD9B14}"/>
            </c:ext>
          </c:extLst>
        </c:ser>
        <c:ser>
          <c:idx val="1"/>
          <c:order val="1"/>
          <c:tx>
            <c:strRef>
              <c:f>Sheet1!$C$1</c:f>
              <c:strCache>
                <c:ptCount val="1"/>
                <c:pt idx="0">
                  <c:v>2-3 years ago</c:v>
                </c:pt>
              </c:strCache>
            </c:strRef>
          </c:tx>
          <c:spPr>
            <a:solidFill>
              <a:srgbClr val="09635A">
                <a:alpha val="80000"/>
              </a:srgbClr>
            </a:solidFill>
            <a:ln w="9525" cap="flat" cmpd="sng" algn="ctr">
              <a:solidFill>
                <a:srgbClr val="FFFFFF"/>
              </a:solidFill>
              <a:prstDash val="solid"/>
              <a:round/>
              <a:headEnd type="none" w="med" len="med"/>
              <a:tailEnd type="none" w="med" len="med"/>
            </a:ln>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Male</c:v>
                </c:pt>
                <c:pt idx="1">
                  <c:v>Female</c:v>
                </c:pt>
              </c:strCache>
            </c:strRef>
          </c:cat>
          <c:val>
            <c:numRef>
              <c:f>Sheet1!$C$2:$C$3</c:f>
              <c:numCache>
                <c:formatCode>0.0%</c:formatCode>
                <c:ptCount val="2"/>
                <c:pt idx="0">
                  <c:v>0.1573</c:v>
                </c:pt>
                <c:pt idx="1">
                  <c:v>0.21870000000000001</c:v>
                </c:pt>
              </c:numCache>
            </c:numRef>
          </c:val>
          <c:extLst xmlns:c16r2="http://schemas.microsoft.com/office/drawing/2015/06/chart">
            <c:ext xmlns:c16="http://schemas.microsoft.com/office/drawing/2014/chart" uri="{C3380CC4-5D6E-409C-BE32-E72D297353CC}">
              <c16:uniqueId val="{00000001-231D-4352-9768-1DD8B0FD9B14}"/>
            </c:ext>
          </c:extLst>
        </c:ser>
        <c:ser>
          <c:idx val="2"/>
          <c:order val="2"/>
          <c:tx>
            <c:strRef>
              <c:f>Sheet1!$D$1</c:f>
              <c:strCache>
                <c:ptCount val="1"/>
                <c:pt idx="0">
                  <c:v>1-2 years ago</c:v>
                </c:pt>
              </c:strCache>
            </c:strRef>
          </c:tx>
          <c:spPr>
            <a:solidFill>
              <a:srgbClr val="93CECF"/>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Male</c:v>
                </c:pt>
                <c:pt idx="1">
                  <c:v>Female</c:v>
                </c:pt>
              </c:strCache>
            </c:strRef>
          </c:cat>
          <c:val>
            <c:numRef>
              <c:f>Sheet1!$D$2:$D$3</c:f>
              <c:numCache>
                <c:formatCode>0.0%</c:formatCode>
                <c:ptCount val="2"/>
                <c:pt idx="0">
                  <c:v>0.1492</c:v>
                </c:pt>
                <c:pt idx="1">
                  <c:v>0.13120000000000001</c:v>
                </c:pt>
              </c:numCache>
            </c:numRef>
          </c:val>
          <c:extLst xmlns:c16r2="http://schemas.microsoft.com/office/drawing/2015/06/chart">
            <c:ext xmlns:c16="http://schemas.microsoft.com/office/drawing/2014/chart" uri="{C3380CC4-5D6E-409C-BE32-E72D297353CC}">
              <c16:uniqueId val="{00000002-231D-4352-9768-1DD8B0FD9B14}"/>
            </c:ext>
          </c:extLst>
        </c:ser>
        <c:ser>
          <c:idx val="3"/>
          <c:order val="3"/>
          <c:tx>
            <c:strRef>
              <c:f>Sheet1!$E$1</c:f>
              <c:strCache>
                <c:ptCount val="1"/>
                <c:pt idx="0">
                  <c:v>6 months - 1 year ago</c:v>
                </c:pt>
              </c:strCache>
            </c:strRef>
          </c:tx>
          <c:spPr>
            <a:solidFill>
              <a:schemeClr val="accent3"/>
            </a:solidFill>
          </c:spPr>
          <c:invertIfNegative val="0"/>
          <c:dLbls>
            <c:dLbl>
              <c:idx val="0"/>
              <c:layout>
                <c:manualLayout>
                  <c:x val="-4.1406418451308703E-3"/>
                  <c:y val="2.24457519843167E-7"/>
                </c:manualLayout>
              </c:layout>
              <c:spPr>
                <a:noFill/>
                <a:ln>
                  <a:noFill/>
                </a:ln>
                <a:effectLst/>
              </c:spPr>
              <c:txPr>
                <a:bodyPr wrap="square" lIns="38100" tIns="19050" rIns="38100" bIns="19050" anchor="ctr">
                  <a:noAutofit/>
                </a:bodyPr>
                <a:lstStyle/>
                <a:p>
                  <a:pPr>
                    <a:defRPr sz="1000">
                      <a:solidFill>
                        <a:schemeClr val="bg1"/>
                      </a:solidFill>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4.3345673387910108E-2"/>
                      <c:h val="9.46972808767131E-2"/>
                    </c:manualLayout>
                  </c15:layout>
                </c:ext>
                <c:ext xmlns:c16="http://schemas.microsoft.com/office/drawing/2014/chart" uri="{C3380CC4-5D6E-409C-BE32-E72D297353CC}">
                  <c16:uniqueId val="{00000003-231D-4352-9768-1DD8B0FD9B14}"/>
                </c:ext>
              </c:extLst>
            </c:dLbl>
            <c:dLbl>
              <c:idx val="1"/>
              <c:layout>
                <c:manualLayout>
                  <c:x val="1.3802139483768501E-3"/>
                  <c:y val="4.4891503968633399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31D-4352-9768-1DD8B0FD9B14}"/>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Male</c:v>
                </c:pt>
                <c:pt idx="1">
                  <c:v>Female</c:v>
                </c:pt>
              </c:strCache>
            </c:strRef>
          </c:cat>
          <c:val>
            <c:numRef>
              <c:f>Sheet1!$E$2:$E$3</c:f>
              <c:numCache>
                <c:formatCode>0.0%</c:formatCode>
                <c:ptCount val="2"/>
                <c:pt idx="0">
                  <c:v>5.8599999999999999E-2</c:v>
                </c:pt>
                <c:pt idx="1">
                  <c:v>8.8200000000000001E-2</c:v>
                </c:pt>
              </c:numCache>
            </c:numRef>
          </c:val>
          <c:extLst xmlns:c16r2="http://schemas.microsoft.com/office/drawing/2015/06/chart">
            <c:ext xmlns:c16="http://schemas.microsoft.com/office/drawing/2014/chart" uri="{C3380CC4-5D6E-409C-BE32-E72D297353CC}">
              <c16:uniqueId val="{00000005-231D-4352-9768-1DD8B0FD9B14}"/>
            </c:ext>
          </c:extLst>
        </c:ser>
        <c:ser>
          <c:idx val="4"/>
          <c:order val="4"/>
          <c:tx>
            <c:strRef>
              <c:f>Sheet1!$F$1</c:f>
              <c:strCache>
                <c:ptCount val="1"/>
                <c:pt idx="0">
                  <c:v>Less than 6 months ago</c:v>
                </c:pt>
              </c:strCache>
            </c:strRef>
          </c:tx>
          <c:spPr>
            <a:solidFill>
              <a:schemeClr val="accent4"/>
            </a:solidFill>
          </c:spPr>
          <c:invertIfNegative val="0"/>
          <c:dLbls>
            <c:dLbl>
              <c:idx val="0"/>
              <c:layout>
                <c:manualLayout>
                  <c:x val="3.31251347610469E-2"/>
                  <c:y val="7.3492017297081205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31D-4352-9768-1DD8B0FD9B14}"/>
                </c:ext>
              </c:extLst>
            </c:dLbl>
            <c:dLbl>
              <c:idx val="1"/>
              <c:layout>
                <c:manualLayout>
                  <c:x val="2.6224065019162E-2"/>
                  <c:y val="-9.3312814362103095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31D-4352-9768-1DD8B0FD9B14}"/>
                </c:ext>
              </c:extLst>
            </c:dLbl>
            <c:spPr>
              <a:noFill/>
              <a:ln>
                <a:noFill/>
              </a:ln>
              <a:effectLst/>
            </c:spPr>
            <c:txPr>
              <a:bodyPr wrap="square" lIns="38100" tIns="19050" rIns="38100" bIns="19050" anchor="ctr">
                <a:spAutoFit/>
              </a:bodyPr>
              <a:lstStyle/>
              <a:p>
                <a:pPr>
                  <a:defRPr sz="1000">
                    <a:solidFill>
                      <a:srgbClr val="EE514E"/>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Male</c:v>
                </c:pt>
                <c:pt idx="1">
                  <c:v>Female</c:v>
                </c:pt>
              </c:strCache>
            </c:strRef>
          </c:cat>
          <c:val>
            <c:numRef>
              <c:f>Sheet1!$F$2:$F$3</c:f>
              <c:numCache>
                <c:formatCode>0.0%</c:formatCode>
                <c:ptCount val="2"/>
                <c:pt idx="0">
                  <c:v>2.4E-2</c:v>
                </c:pt>
                <c:pt idx="1">
                  <c:v>2.4500000000000001E-2</c:v>
                </c:pt>
              </c:numCache>
            </c:numRef>
          </c:val>
          <c:extLst xmlns:c16r2="http://schemas.microsoft.com/office/drawing/2015/06/chart">
            <c:ext xmlns:c16="http://schemas.microsoft.com/office/drawing/2014/chart" uri="{C3380CC4-5D6E-409C-BE32-E72D297353CC}">
              <c16:uniqueId val="{00000008-231D-4352-9768-1DD8B0FD9B14}"/>
            </c:ext>
          </c:extLst>
        </c:ser>
        <c:ser>
          <c:idx val="5"/>
          <c:order val="5"/>
          <c:tx>
            <c:strRef>
              <c:f>Sheet1!$G$1</c:f>
              <c:strCache>
                <c:ptCount val="1"/>
                <c:pt idx="0">
                  <c:v>Don't know</c:v>
                </c:pt>
              </c:strCache>
            </c:strRef>
          </c:tx>
          <c:invertIfNegative val="0"/>
          <c:dLbls>
            <c:delete val="1"/>
          </c:dLbls>
          <c:cat>
            <c:strRef>
              <c:f>Sheet1!$A$2:$A$3</c:f>
              <c:strCache>
                <c:ptCount val="2"/>
                <c:pt idx="0">
                  <c:v>Male</c:v>
                </c:pt>
                <c:pt idx="1">
                  <c:v>Female</c:v>
                </c:pt>
              </c:strCache>
            </c:strRef>
          </c:cat>
          <c:val>
            <c:numRef>
              <c:f>Sheet1!$G$2:$G$3</c:f>
              <c:numCache>
                <c:formatCode>0.0%</c:formatCode>
                <c:ptCount val="2"/>
                <c:pt idx="0">
                  <c:v>1.5900000000000001E-2</c:v>
                </c:pt>
                <c:pt idx="1">
                  <c:v>5.0000000000000001E-3</c:v>
                </c:pt>
              </c:numCache>
            </c:numRef>
          </c:val>
          <c:extLst xmlns:c16r2="http://schemas.microsoft.com/office/drawing/2015/06/chart">
            <c:ext xmlns:c16="http://schemas.microsoft.com/office/drawing/2014/chart" uri="{C3380CC4-5D6E-409C-BE32-E72D297353CC}">
              <c16:uniqueId val="{00000000-CC20-45F7-A4C3-973A9D43C232}"/>
            </c:ext>
          </c:extLst>
        </c:ser>
        <c:dLbls>
          <c:dLblPos val="ctr"/>
          <c:showLegendKey val="0"/>
          <c:showVal val="1"/>
          <c:showCatName val="0"/>
          <c:showSerName val="0"/>
          <c:showPercent val="0"/>
          <c:showBubbleSize val="0"/>
        </c:dLbls>
        <c:gapWidth val="150"/>
        <c:overlap val="100"/>
        <c:axId val="182865920"/>
        <c:axId val="182867456"/>
      </c:barChart>
      <c:catAx>
        <c:axId val="182865920"/>
        <c:scaling>
          <c:orientation val="maxMin"/>
        </c:scaling>
        <c:delete val="0"/>
        <c:axPos val="l"/>
        <c:numFmt formatCode="General" sourceLinked="1"/>
        <c:majorTickMark val="out"/>
        <c:minorTickMark val="none"/>
        <c:tickLblPos val="nextTo"/>
        <c:txPr>
          <a:bodyPr/>
          <a:lstStyle/>
          <a:p>
            <a:pPr>
              <a:defRPr sz="1100">
                <a:solidFill>
                  <a:srgbClr val="404040"/>
                </a:solidFill>
                <a:latin typeface="+mn-lt"/>
                <a:ea typeface="+mn-lt"/>
                <a:cs typeface="+mn-lt"/>
              </a:defRPr>
            </a:pPr>
            <a:endParaRPr lang="en-US"/>
          </a:p>
        </c:txPr>
        <c:crossAx val="182867456"/>
        <c:crosses val="autoZero"/>
        <c:auto val="1"/>
        <c:lblAlgn val="ctr"/>
        <c:lblOffset val="100"/>
        <c:noMultiLvlLbl val="0"/>
      </c:catAx>
      <c:valAx>
        <c:axId val="182867456"/>
        <c:scaling>
          <c:orientation val="minMax"/>
        </c:scaling>
        <c:delete val="1"/>
        <c:axPos val="t"/>
        <c:numFmt formatCode="0.0%" sourceLinked="1"/>
        <c:majorTickMark val="out"/>
        <c:minorTickMark val="none"/>
        <c:tickLblPos val="nextTo"/>
        <c:crossAx val="182865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54733752104"/>
          <c:y val="1.3380395569627401E-2"/>
          <c:w val="0.71723463325146097"/>
          <c:h val="0.98089900965765897"/>
        </c:manualLayout>
      </c:layout>
      <c:barChart>
        <c:barDir val="bar"/>
        <c:grouping val="percentStacked"/>
        <c:varyColors val="0"/>
        <c:ser>
          <c:idx val="0"/>
          <c:order val="0"/>
          <c:tx>
            <c:strRef>
              <c:f>Sheet1!$B$1</c:f>
              <c:strCache>
                <c:ptCount val="1"/>
                <c:pt idx="0">
                  <c:v>Column1</c:v>
                </c:pt>
              </c:strCache>
            </c:strRef>
          </c:tx>
          <c:spPr>
            <a:solidFill>
              <a:srgbClr val="239B9E">
                <a:alpha val="40000"/>
              </a:srgbClr>
            </a:solidFill>
            <a:ln>
              <a:noFill/>
            </a:ln>
            <a:effectLst/>
          </c:spPr>
          <c:invertIfNegative val="0"/>
          <c:dPt>
            <c:idx val="17"/>
            <c:invertIfNegative val="0"/>
            <c:bubble3D val="0"/>
            <c:spPr>
              <a:solidFill>
                <a:srgbClr val="239B9E"/>
              </a:solidFill>
              <a:ln>
                <a:noFill/>
              </a:ln>
              <a:effectLst/>
            </c:spPr>
            <c:extLst xmlns:c16r2="http://schemas.microsoft.com/office/drawing/2015/06/chart">
              <c:ext xmlns:c16="http://schemas.microsoft.com/office/drawing/2014/chart" uri="{C3380CC4-5D6E-409C-BE32-E72D297353CC}">
                <c16:uniqueId val="{00000001-A364-42F3-B029-AEBCAFF538B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Sheet1!$B$2:$B$19</c:f>
              <c:numCache>
                <c:formatCode>0.0%</c:formatCode>
                <c:ptCount val="18"/>
                <c:pt idx="0">
                  <c:v>0.96919999999999995</c:v>
                </c:pt>
                <c:pt idx="1">
                  <c:v>0.88870000000000005</c:v>
                </c:pt>
                <c:pt idx="2">
                  <c:v>0.85840000000000005</c:v>
                </c:pt>
                <c:pt idx="3">
                  <c:v>0.81630000000000003</c:v>
                </c:pt>
                <c:pt idx="4">
                  <c:v>0.65669999999999995</c:v>
                </c:pt>
                <c:pt idx="5">
                  <c:v>0.59750000000000003</c:v>
                </c:pt>
                <c:pt idx="6">
                  <c:v>0.59260000000000002</c:v>
                </c:pt>
                <c:pt idx="7">
                  <c:v>0.64249999999999996</c:v>
                </c:pt>
                <c:pt idx="8">
                  <c:v>0.82669999999999999</c:v>
                </c:pt>
                <c:pt idx="9">
                  <c:v>0.54759999999999998</c:v>
                </c:pt>
                <c:pt idx="10">
                  <c:v>0.81310000000000004</c:v>
                </c:pt>
                <c:pt idx="11">
                  <c:v>0.57210000000000005</c:v>
                </c:pt>
                <c:pt idx="12">
                  <c:v>0.6915</c:v>
                </c:pt>
                <c:pt idx="13">
                  <c:v>0.78220000000000001</c:v>
                </c:pt>
                <c:pt idx="14">
                  <c:v>0.751</c:v>
                </c:pt>
                <c:pt idx="15">
                  <c:v>0.70389999999999997</c:v>
                </c:pt>
                <c:pt idx="16">
                  <c:v>0.75439999999999996</c:v>
                </c:pt>
                <c:pt idx="17">
                  <c:v>0.72950000000000004</c:v>
                </c:pt>
              </c:numCache>
            </c:numRef>
          </c:val>
          <c:extLst xmlns:c16r2="http://schemas.microsoft.com/office/drawing/2015/06/chart">
            <c:ext xmlns:c16="http://schemas.microsoft.com/office/drawing/2014/chart" uri="{C3380CC4-5D6E-409C-BE32-E72D297353CC}">
              <c16:uniqueId val="{00000002-4D44-4EAF-A710-D4266FA680EA}"/>
            </c:ext>
          </c:extLst>
        </c:ser>
        <c:ser>
          <c:idx val="1"/>
          <c:order val="1"/>
          <c:tx>
            <c:strRef>
              <c:f>Sheet1!$C$1</c:f>
              <c:strCache>
                <c:ptCount val="1"/>
                <c:pt idx="0">
                  <c:v>Column2</c:v>
                </c:pt>
              </c:strCache>
            </c:strRef>
          </c:tx>
          <c:spPr>
            <a:solidFill>
              <a:schemeClr val="bg1">
                <a:lumMod val="85000"/>
              </a:schemeClr>
            </a:solidFill>
            <a:ln>
              <a:noFill/>
            </a:ln>
            <a:effectLst/>
          </c:spPr>
          <c:invertIfNegative val="0"/>
          <c:val>
            <c:numRef>
              <c:f>Sheet1!$C$2:$C$19</c:f>
              <c:numCache>
                <c:formatCode>0%</c:formatCode>
                <c:ptCount val="18"/>
                <c:pt idx="0">
                  <c:v>3.0800000000000102E-2</c:v>
                </c:pt>
                <c:pt idx="1">
                  <c:v>0.1113</c:v>
                </c:pt>
                <c:pt idx="2">
                  <c:v>0.1416</c:v>
                </c:pt>
                <c:pt idx="3">
                  <c:v>0.1837</c:v>
                </c:pt>
                <c:pt idx="4">
                  <c:v>0.34329999999999999</c:v>
                </c:pt>
                <c:pt idx="5">
                  <c:v>0.40250000000000002</c:v>
                </c:pt>
                <c:pt idx="6">
                  <c:v>0.40739999999999998</c:v>
                </c:pt>
                <c:pt idx="7">
                  <c:v>0.35749999999999998</c:v>
                </c:pt>
                <c:pt idx="8">
                  <c:v>0.17330000000000001</c:v>
                </c:pt>
                <c:pt idx="9">
                  <c:v>0.45240000000000002</c:v>
                </c:pt>
                <c:pt idx="10">
                  <c:v>0.18690000000000001</c:v>
                </c:pt>
                <c:pt idx="11">
                  <c:v>0.4279</c:v>
                </c:pt>
                <c:pt idx="12">
                  <c:v>0.3085</c:v>
                </c:pt>
                <c:pt idx="13">
                  <c:v>0.21779999999999999</c:v>
                </c:pt>
                <c:pt idx="14">
                  <c:v>0.249</c:v>
                </c:pt>
                <c:pt idx="15">
                  <c:v>0.29609999999999997</c:v>
                </c:pt>
                <c:pt idx="16">
                  <c:v>0.24560000000000001</c:v>
                </c:pt>
                <c:pt idx="17">
                  <c:v>0.27050000000000002</c:v>
                </c:pt>
              </c:numCache>
            </c:numRef>
          </c:val>
          <c:extLst xmlns:c16r2="http://schemas.microsoft.com/office/drawing/2015/06/chart">
            <c:ext xmlns:c16="http://schemas.microsoft.com/office/drawing/2014/chart" uri="{C3380CC4-5D6E-409C-BE32-E72D297353CC}">
              <c16:uniqueId val="{00000003-4D44-4EAF-A710-D4266FA680EA}"/>
            </c:ext>
          </c:extLst>
        </c:ser>
        <c:dLbls>
          <c:showLegendKey val="0"/>
          <c:showVal val="0"/>
          <c:showCatName val="0"/>
          <c:showSerName val="0"/>
          <c:showPercent val="0"/>
          <c:showBubbleSize val="0"/>
        </c:dLbls>
        <c:gapWidth val="44"/>
        <c:overlap val="100"/>
        <c:axId val="183710080"/>
        <c:axId val="183711616"/>
      </c:barChart>
      <c:catAx>
        <c:axId val="183710080"/>
        <c:scaling>
          <c:orientation val="minMax"/>
        </c:scaling>
        <c:delete val="1"/>
        <c:axPos val="l"/>
        <c:numFmt formatCode="General" sourceLinked="1"/>
        <c:majorTickMark val="out"/>
        <c:minorTickMark val="none"/>
        <c:tickLblPos val="nextTo"/>
        <c:crossAx val="183711616"/>
        <c:crosses val="autoZero"/>
        <c:auto val="1"/>
        <c:lblAlgn val="ctr"/>
        <c:lblOffset val="100"/>
        <c:noMultiLvlLbl val="0"/>
      </c:catAx>
      <c:valAx>
        <c:axId val="183711616"/>
        <c:scaling>
          <c:orientation val="minMax"/>
        </c:scaling>
        <c:delete val="1"/>
        <c:axPos val="b"/>
        <c:numFmt formatCode="0%" sourceLinked="1"/>
        <c:majorTickMark val="out"/>
        <c:minorTickMark val="none"/>
        <c:tickLblPos val="nextTo"/>
        <c:crossAx val="183710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54733752104"/>
          <c:y val="1.3380395569627401E-2"/>
          <c:w val="0.71723463325146097"/>
          <c:h val="0.98089900965765897"/>
        </c:manualLayout>
      </c:layout>
      <c:barChart>
        <c:barDir val="bar"/>
        <c:grouping val="percentStacked"/>
        <c:varyColors val="0"/>
        <c:ser>
          <c:idx val="0"/>
          <c:order val="0"/>
          <c:tx>
            <c:strRef>
              <c:f>Sheet1!$B$1</c:f>
              <c:strCache>
                <c:ptCount val="1"/>
                <c:pt idx="0">
                  <c:v>Column1</c:v>
                </c:pt>
              </c:strCache>
            </c:strRef>
          </c:tx>
          <c:spPr>
            <a:solidFill>
              <a:srgbClr val="239B9E">
                <a:alpha val="40000"/>
              </a:srgbClr>
            </a:solidFill>
            <a:ln>
              <a:noFill/>
            </a:ln>
            <a:effectLst/>
          </c:spPr>
          <c:invertIfNegative val="0"/>
          <c:dPt>
            <c:idx val="17"/>
            <c:invertIfNegative val="0"/>
            <c:bubble3D val="0"/>
            <c:spPr>
              <a:solidFill>
                <a:srgbClr val="239B9E"/>
              </a:solidFill>
              <a:ln>
                <a:noFill/>
              </a:ln>
              <a:effectLst/>
            </c:spPr>
            <c:extLst xmlns:c16r2="http://schemas.microsoft.com/office/drawing/2015/06/chart">
              <c:ext xmlns:c16="http://schemas.microsoft.com/office/drawing/2014/chart" uri="{C3380CC4-5D6E-409C-BE32-E72D297353CC}">
                <c16:uniqueId val="{00000001-DBE5-4420-A3B2-3E556E4117E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Sheet1!$B$2:$B$19</c:f>
              <c:numCache>
                <c:formatCode>0.0%</c:formatCode>
                <c:ptCount val="18"/>
                <c:pt idx="0">
                  <c:v>0.96919999999999995</c:v>
                </c:pt>
                <c:pt idx="1">
                  <c:v>0.88770000000000004</c:v>
                </c:pt>
                <c:pt idx="2">
                  <c:v>0.8276</c:v>
                </c:pt>
                <c:pt idx="3">
                  <c:v>0.8115</c:v>
                </c:pt>
                <c:pt idx="4">
                  <c:v>0.64939999999999998</c:v>
                </c:pt>
                <c:pt idx="5">
                  <c:v>0.58330000000000004</c:v>
                </c:pt>
                <c:pt idx="6">
                  <c:v>0.57869999999999999</c:v>
                </c:pt>
                <c:pt idx="7">
                  <c:v>0.61980000000000002</c:v>
                </c:pt>
                <c:pt idx="8">
                  <c:v>0.82420000000000004</c:v>
                </c:pt>
                <c:pt idx="9">
                  <c:v>0.52100000000000002</c:v>
                </c:pt>
                <c:pt idx="10">
                  <c:v>0.80610000000000004</c:v>
                </c:pt>
                <c:pt idx="11">
                  <c:v>0.56720000000000004</c:v>
                </c:pt>
                <c:pt idx="12">
                  <c:v>0.67120000000000002</c:v>
                </c:pt>
                <c:pt idx="13">
                  <c:v>0.77370000000000005</c:v>
                </c:pt>
                <c:pt idx="14">
                  <c:v>0.73719999999999997</c:v>
                </c:pt>
                <c:pt idx="15">
                  <c:v>0.68700000000000006</c:v>
                </c:pt>
                <c:pt idx="16">
                  <c:v>0.745</c:v>
                </c:pt>
                <c:pt idx="17">
                  <c:v>0.71640000000000004</c:v>
                </c:pt>
              </c:numCache>
            </c:numRef>
          </c:val>
          <c:extLst xmlns:c16r2="http://schemas.microsoft.com/office/drawing/2015/06/chart">
            <c:ext xmlns:c16="http://schemas.microsoft.com/office/drawing/2014/chart" uri="{C3380CC4-5D6E-409C-BE32-E72D297353CC}">
              <c16:uniqueId val="{00000002-324F-4878-AF97-2A8CA4F8E75B}"/>
            </c:ext>
          </c:extLst>
        </c:ser>
        <c:ser>
          <c:idx val="1"/>
          <c:order val="1"/>
          <c:tx>
            <c:strRef>
              <c:f>Sheet1!$C$1</c:f>
              <c:strCache>
                <c:ptCount val="1"/>
                <c:pt idx="0">
                  <c:v>Column2</c:v>
                </c:pt>
              </c:strCache>
            </c:strRef>
          </c:tx>
          <c:spPr>
            <a:solidFill>
              <a:schemeClr val="bg1">
                <a:lumMod val="85000"/>
              </a:schemeClr>
            </a:solidFill>
            <a:ln>
              <a:noFill/>
            </a:ln>
            <a:effectLst/>
          </c:spPr>
          <c:invertIfNegative val="0"/>
          <c:val>
            <c:numRef>
              <c:f>Sheet1!$C$2:$C$19</c:f>
              <c:numCache>
                <c:formatCode>0%</c:formatCode>
                <c:ptCount val="18"/>
                <c:pt idx="0">
                  <c:v>3.0800000000000102E-2</c:v>
                </c:pt>
                <c:pt idx="1">
                  <c:v>0.1123</c:v>
                </c:pt>
                <c:pt idx="2">
                  <c:v>0.1724</c:v>
                </c:pt>
                <c:pt idx="3">
                  <c:v>0.1885</c:v>
                </c:pt>
                <c:pt idx="4">
                  <c:v>0.35060000000000002</c:v>
                </c:pt>
                <c:pt idx="5">
                  <c:v>0.41670000000000001</c:v>
                </c:pt>
                <c:pt idx="6">
                  <c:v>0.42130000000000001</c:v>
                </c:pt>
                <c:pt idx="7">
                  <c:v>0.38019999999999998</c:v>
                </c:pt>
                <c:pt idx="8">
                  <c:v>0.17580000000000001</c:v>
                </c:pt>
                <c:pt idx="9">
                  <c:v>0.47899999999999998</c:v>
                </c:pt>
                <c:pt idx="10">
                  <c:v>0.19389999999999999</c:v>
                </c:pt>
                <c:pt idx="11">
                  <c:v>0.43280000000000002</c:v>
                </c:pt>
                <c:pt idx="12">
                  <c:v>0.32879999999999998</c:v>
                </c:pt>
                <c:pt idx="13">
                  <c:v>0.2263</c:v>
                </c:pt>
                <c:pt idx="14">
                  <c:v>0.26279999999999998</c:v>
                </c:pt>
                <c:pt idx="15">
                  <c:v>0.3</c:v>
                </c:pt>
                <c:pt idx="16">
                  <c:v>0.24</c:v>
                </c:pt>
                <c:pt idx="17">
                  <c:v>0.28360000000000002</c:v>
                </c:pt>
              </c:numCache>
            </c:numRef>
          </c:val>
          <c:extLst xmlns:c16r2="http://schemas.microsoft.com/office/drawing/2015/06/chart">
            <c:ext xmlns:c16="http://schemas.microsoft.com/office/drawing/2014/chart" uri="{C3380CC4-5D6E-409C-BE32-E72D297353CC}">
              <c16:uniqueId val="{00000003-324F-4878-AF97-2A8CA4F8E75B}"/>
            </c:ext>
          </c:extLst>
        </c:ser>
        <c:dLbls>
          <c:showLegendKey val="0"/>
          <c:showVal val="0"/>
          <c:showCatName val="0"/>
          <c:showSerName val="0"/>
          <c:showPercent val="0"/>
          <c:showBubbleSize val="0"/>
        </c:dLbls>
        <c:gapWidth val="44"/>
        <c:overlap val="100"/>
        <c:axId val="138305536"/>
        <c:axId val="138307072"/>
      </c:barChart>
      <c:catAx>
        <c:axId val="138305536"/>
        <c:scaling>
          <c:orientation val="minMax"/>
        </c:scaling>
        <c:delete val="1"/>
        <c:axPos val="l"/>
        <c:numFmt formatCode="General" sourceLinked="1"/>
        <c:majorTickMark val="out"/>
        <c:minorTickMark val="none"/>
        <c:tickLblPos val="nextTo"/>
        <c:crossAx val="138307072"/>
        <c:crosses val="autoZero"/>
        <c:auto val="1"/>
        <c:lblAlgn val="ctr"/>
        <c:lblOffset val="100"/>
        <c:noMultiLvlLbl val="0"/>
      </c:catAx>
      <c:valAx>
        <c:axId val="138307072"/>
        <c:scaling>
          <c:orientation val="minMax"/>
        </c:scaling>
        <c:delete val="1"/>
        <c:axPos val="b"/>
        <c:numFmt formatCode="0%" sourceLinked="1"/>
        <c:majorTickMark val="out"/>
        <c:minorTickMark val="none"/>
        <c:tickLblPos val="nextTo"/>
        <c:crossAx val="13830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18403135793099"/>
          <c:y val="0.113793603468963"/>
          <c:w val="0.82542995319387202"/>
          <c:h val="0.66020200587669498"/>
        </c:manualLayout>
      </c:layout>
      <c:barChart>
        <c:barDir val="bar"/>
        <c:grouping val="clustered"/>
        <c:varyColors val="0"/>
        <c:ser>
          <c:idx val="0"/>
          <c:order val="0"/>
          <c:tx>
            <c:strRef>
              <c:f>Sheet1!$B$1</c:f>
              <c:strCache>
                <c:ptCount val="1"/>
                <c:pt idx="0">
                  <c:v>EVC-Plus by Hormuud</c:v>
                </c:pt>
              </c:strCache>
            </c:strRef>
          </c:tx>
          <c:spPr>
            <a:solidFill>
              <a:srgbClr val="1F497D"/>
            </a:solidFill>
            <a:ln w="12700">
              <a:solidFill>
                <a:sysClr val="window" lastClr="FFFFFF"/>
              </a:solidFill>
            </a:ln>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ECD-42BD-AB71-E76AA65DCE94}"/>
                </c:ext>
              </c:extLst>
            </c:dLbl>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Somaliland</c:v>
                </c:pt>
                <c:pt idx="1">
                  <c:v>Puntland</c:v>
                </c:pt>
                <c:pt idx="2">
                  <c:v>South Central</c:v>
                </c:pt>
              </c:strCache>
            </c:strRef>
          </c:cat>
          <c:val>
            <c:numRef>
              <c:f>Sheet1!$B$2:$B$4</c:f>
              <c:numCache>
                <c:formatCode>0.0%</c:formatCode>
                <c:ptCount val="3"/>
                <c:pt idx="0">
                  <c:v>0</c:v>
                </c:pt>
                <c:pt idx="1">
                  <c:v>6.4100000000000004E-2</c:v>
                </c:pt>
                <c:pt idx="2">
                  <c:v>0.99839999999999995</c:v>
                </c:pt>
              </c:numCache>
            </c:numRef>
          </c:val>
          <c:extLst xmlns:c16r2="http://schemas.microsoft.com/office/drawing/2015/06/chart">
            <c:ext xmlns:c16="http://schemas.microsoft.com/office/drawing/2014/chart" uri="{C3380CC4-5D6E-409C-BE32-E72D297353CC}">
              <c16:uniqueId val="{00000006-FECD-42BD-AB71-E76AA65DCE94}"/>
            </c:ext>
          </c:extLst>
        </c:ser>
        <c:ser>
          <c:idx val="1"/>
          <c:order val="1"/>
          <c:tx>
            <c:strRef>
              <c:f>Sheet1!$C$1</c:f>
              <c:strCache>
                <c:ptCount val="1"/>
                <c:pt idx="0">
                  <c:v>Zaad by Telesom</c:v>
                </c:pt>
              </c:strCache>
            </c:strRef>
          </c:tx>
          <c:spPr>
            <a:solidFill>
              <a:srgbClr val="FBA422"/>
            </a:solidFill>
          </c:spPr>
          <c:invertIfNegative val="0"/>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FECD-42BD-AB71-E76AA65DCE94}"/>
                </c:ext>
              </c:extLst>
            </c:dLbl>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Somaliland</c:v>
                </c:pt>
                <c:pt idx="1">
                  <c:v>Puntland</c:v>
                </c:pt>
                <c:pt idx="2">
                  <c:v>South Central</c:v>
                </c:pt>
              </c:strCache>
            </c:strRef>
          </c:cat>
          <c:val>
            <c:numRef>
              <c:f>Sheet1!$C$2:$C$4</c:f>
              <c:numCache>
                <c:formatCode>0.0%</c:formatCode>
                <c:ptCount val="3"/>
                <c:pt idx="0">
                  <c:v>0.96519999999999995</c:v>
                </c:pt>
                <c:pt idx="1">
                  <c:v>3.3099999999999997E-2</c:v>
                </c:pt>
                <c:pt idx="2">
                  <c:v>0</c:v>
                </c:pt>
              </c:numCache>
            </c:numRef>
          </c:val>
          <c:extLst xmlns:c16r2="http://schemas.microsoft.com/office/drawing/2015/06/chart">
            <c:ext xmlns:c16="http://schemas.microsoft.com/office/drawing/2014/chart" uri="{C3380CC4-5D6E-409C-BE32-E72D297353CC}">
              <c16:uniqueId val="{00000009-FECD-42BD-AB71-E76AA65DCE94}"/>
            </c:ext>
          </c:extLst>
        </c:ser>
        <c:ser>
          <c:idx val="2"/>
          <c:order val="2"/>
          <c:tx>
            <c:strRef>
              <c:f>Sheet1!$D$1</c:f>
              <c:strCache>
                <c:ptCount val="1"/>
                <c:pt idx="0">
                  <c:v>Sahal by Golis</c:v>
                </c:pt>
              </c:strCache>
            </c:strRef>
          </c:tx>
          <c:spPr>
            <a:solidFill>
              <a:srgbClr val="239B9E"/>
            </a:solidFill>
          </c:spPr>
          <c:invertIfNegative val="0"/>
          <c:dLbls>
            <c:dLbl>
              <c:idx val="2"/>
              <c:layout>
                <c:manualLayout>
                  <c:x val="-7.3526945134312098E-3"/>
                  <c:y val="4.930592208771370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FECD-42BD-AB71-E76AA65DCE94}"/>
                </c:ext>
              </c:extLst>
            </c:dLbl>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Somaliland</c:v>
                </c:pt>
                <c:pt idx="1">
                  <c:v>Puntland</c:v>
                </c:pt>
                <c:pt idx="2">
                  <c:v>South Central</c:v>
                </c:pt>
              </c:strCache>
            </c:strRef>
          </c:cat>
          <c:val>
            <c:numRef>
              <c:f>Sheet1!$D$2:$D$4</c:f>
              <c:numCache>
                <c:formatCode>0.0%</c:formatCode>
                <c:ptCount val="3"/>
                <c:pt idx="0">
                  <c:v>9.06E-2</c:v>
                </c:pt>
                <c:pt idx="1">
                  <c:v>0.9859</c:v>
                </c:pt>
                <c:pt idx="2">
                  <c:v>6.9999999999999999E-4</c:v>
                </c:pt>
              </c:numCache>
            </c:numRef>
          </c:val>
          <c:extLst xmlns:c16r2="http://schemas.microsoft.com/office/drawing/2015/06/chart">
            <c:ext xmlns:c16="http://schemas.microsoft.com/office/drawing/2014/chart" uri="{C3380CC4-5D6E-409C-BE32-E72D297353CC}">
              <c16:uniqueId val="{0000000B-FECD-42BD-AB71-E76AA65DCE94}"/>
            </c:ext>
          </c:extLst>
        </c:ser>
        <c:ser>
          <c:idx val="3"/>
          <c:order val="3"/>
          <c:tx>
            <c:strRef>
              <c:f>Sheet1!$E$1</c:f>
              <c:strCache>
                <c:ptCount val="1"/>
                <c:pt idx="0">
                  <c:v>E-Dahab by Somtel</c:v>
                </c:pt>
              </c:strCache>
            </c:strRef>
          </c:tx>
          <c:spPr>
            <a:solidFill>
              <a:srgbClr val="ED7270"/>
            </a:solidFill>
          </c:spPr>
          <c:invertIfNegative val="0"/>
          <c:dLbls>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Somaliland</c:v>
                </c:pt>
                <c:pt idx="1">
                  <c:v>Puntland</c:v>
                </c:pt>
                <c:pt idx="2">
                  <c:v>South Central</c:v>
                </c:pt>
              </c:strCache>
            </c:strRef>
          </c:cat>
          <c:val>
            <c:numRef>
              <c:f>Sheet1!$E$2:$E$4</c:f>
              <c:numCache>
                <c:formatCode>0.0%</c:formatCode>
                <c:ptCount val="3"/>
                <c:pt idx="0">
                  <c:v>0.17960000000000001</c:v>
                </c:pt>
                <c:pt idx="1">
                  <c:v>0.1308</c:v>
                </c:pt>
                <c:pt idx="2">
                  <c:v>2.0500000000000001E-2</c:v>
                </c:pt>
              </c:numCache>
            </c:numRef>
          </c:val>
          <c:extLst xmlns:c16r2="http://schemas.microsoft.com/office/drawing/2015/06/chart">
            <c:ext xmlns:c16="http://schemas.microsoft.com/office/drawing/2014/chart" uri="{C3380CC4-5D6E-409C-BE32-E72D297353CC}">
              <c16:uniqueId val="{0000000C-FECD-42BD-AB71-E76AA65DCE94}"/>
            </c:ext>
          </c:extLst>
        </c:ser>
        <c:ser>
          <c:idx val="4"/>
          <c:order val="4"/>
          <c:tx>
            <c:strRef>
              <c:f>Sheet1!$F$1</c:f>
              <c:strCache>
                <c:ptCount val="1"/>
                <c:pt idx="0">
                  <c:v>E-Maal by Nationlink</c:v>
                </c:pt>
              </c:strCache>
            </c:strRef>
          </c:tx>
          <c:invertIfNegative val="0"/>
          <c:dPt>
            <c:idx val="2"/>
            <c:invertIfNegative val="0"/>
            <c:bubble3D val="0"/>
            <c:spPr>
              <a:solidFill>
                <a:srgbClr val="999999"/>
              </a:solidFill>
            </c:spPr>
            <c:extLst xmlns:c16r2="http://schemas.microsoft.com/office/drawing/2015/06/chart">
              <c:ext xmlns:c16="http://schemas.microsoft.com/office/drawing/2014/chart" uri="{C3380CC4-5D6E-409C-BE32-E72D297353CC}">
                <c16:uniqueId val="{00000013-FECD-42BD-AB71-E76AA65DCE94}"/>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FECD-42BD-AB71-E76AA65DCE94}"/>
                </c:ext>
              </c:extLst>
            </c:dLbl>
            <c:dLbl>
              <c:idx val="2"/>
              <c:layout>
                <c:manualLayout>
                  <c:x val="-4.3516022352810902E-3"/>
                  <c:y val="-4.930592208771390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ECD-42BD-AB71-E76AA65DCE94}"/>
                </c:ext>
              </c:extLst>
            </c:dLbl>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Somaliland</c:v>
                </c:pt>
                <c:pt idx="1">
                  <c:v>Puntland</c:v>
                </c:pt>
                <c:pt idx="2">
                  <c:v>South Central</c:v>
                </c:pt>
              </c:strCache>
            </c:strRef>
          </c:cat>
          <c:val>
            <c:numRef>
              <c:f>Sheet1!$F$2:$F$4</c:f>
              <c:numCache>
                <c:formatCode>0.0%</c:formatCode>
                <c:ptCount val="3"/>
                <c:pt idx="0">
                  <c:v>2.3999999999999998E-3</c:v>
                </c:pt>
                <c:pt idx="1">
                  <c:v>0</c:v>
                </c:pt>
                <c:pt idx="2">
                  <c:v>3.6299999999999999E-2</c:v>
                </c:pt>
              </c:numCache>
            </c:numRef>
          </c:val>
          <c:extLst xmlns:c16r2="http://schemas.microsoft.com/office/drawing/2015/06/chart">
            <c:ext xmlns:c16="http://schemas.microsoft.com/office/drawing/2014/chart" uri="{C3380CC4-5D6E-409C-BE32-E72D297353CC}">
              <c16:uniqueId val="{0000000D-FECD-42BD-AB71-E76AA65DCE94}"/>
            </c:ext>
          </c:extLst>
        </c:ser>
        <c:ser>
          <c:idx val="5"/>
          <c:order val="5"/>
          <c:tx>
            <c:strRef>
              <c:f>Sheet1!$G$1</c:f>
              <c:strCache>
                <c:ptCount val="1"/>
                <c:pt idx="0">
                  <c:v>M-Pesa by Safaricom</c:v>
                </c:pt>
              </c:strCache>
            </c:strRef>
          </c:tx>
          <c:spPr>
            <a:solidFill>
              <a:srgbClr val="9D6E9F"/>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ECD-42BD-AB71-E76AA65DCE94}"/>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ECD-42BD-AB71-E76AA65DCE94}"/>
                </c:ext>
              </c:extLst>
            </c:dLbl>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Somaliland</c:v>
                </c:pt>
                <c:pt idx="1">
                  <c:v>Puntland</c:v>
                </c:pt>
                <c:pt idx="2">
                  <c:v>South Central</c:v>
                </c:pt>
              </c:strCache>
            </c:strRef>
          </c:cat>
          <c:val>
            <c:numRef>
              <c:f>Sheet1!$G$2:$G$4</c:f>
              <c:numCache>
                <c:formatCode>0.0%</c:formatCode>
                <c:ptCount val="3"/>
                <c:pt idx="0">
                  <c:v>0</c:v>
                </c:pt>
                <c:pt idx="1">
                  <c:v>0</c:v>
                </c:pt>
                <c:pt idx="2">
                  <c:v>4.7000000000000002E-3</c:v>
                </c:pt>
              </c:numCache>
            </c:numRef>
          </c:val>
          <c:extLst xmlns:c16r2="http://schemas.microsoft.com/office/drawing/2015/06/chart">
            <c:ext xmlns:c16="http://schemas.microsoft.com/office/drawing/2014/chart" uri="{C3380CC4-5D6E-409C-BE32-E72D297353CC}">
              <c16:uniqueId val="{0000000E-FECD-42BD-AB71-E76AA65DCE94}"/>
            </c:ext>
          </c:extLst>
        </c:ser>
        <c:dLbls>
          <c:dLblPos val="outEnd"/>
          <c:showLegendKey val="0"/>
          <c:showVal val="1"/>
          <c:showCatName val="0"/>
          <c:showSerName val="0"/>
          <c:showPercent val="0"/>
          <c:showBubbleSize val="0"/>
        </c:dLbls>
        <c:gapWidth val="93"/>
        <c:axId val="183420800"/>
        <c:axId val="183422336"/>
      </c:barChart>
      <c:catAx>
        <c:axId val="183420800"/>
        <c:scaling>
          <c:orientation val="minMax"/>
        </c:scaling>
        <c:delete val="0"/>
        <c:axPos val="l"/>
        <c:numFmt formatCode="General" sourceLinked="1"/>
        <c:majorTickMark val="out"/>
        <c:minorTickMark val="none"/>
        <c:tickLblPos val="nextTo"/>
        <c:txPr>
          <a:bodyPr/>
          <a:lstStyle/>
          <a:p>
            <a:pPr>
              <a:defRPr sz="1100"/>
            </a:pPr>
            <a:endParaRPr lang="en-US"/>
          </a:p>
        </c:txPr>
        <c:crossAx val="183422336"/>
        <c:crosses val="autoZero"/>
        <c:auto val="1"/>
        <c:lblAlgn val="ctr"/>
        <c:lblOffset val="100"/>
        <c:noMultiLvlLbl val="0"/>
      </c:catAx>
      <c:valAx>
        <c:axId val="183422336"/>
        <c:scaling>
          <c:orientation val="minMax"/>
        </c:scaling>
        <c:delete val="1"/>
        <c:axPos val="b"/>
        <c:numFmt formatCode="0.0%" sourceLinked="1"/>
        <c:majorTickMark val="out"/>
        <c:minorTickMark val="none"/>
        <c:tickLblPos val="nextTo"/>
        <c:crossAx val="183420800"/>
        <c:crosses val="autoZero"/>
        <c:crossBetween val="between"/>
      </c:valAx>
    </c:plotArea>
    <c:legend>
      <c:legendPos val="b"/>
      <c:layout>
        <c:manualLayout>
          <c:xMode val="edge"/>
          <c:yMode val="edge"/>
          <c:x val="0.16898368734376601"/>
          <c:y val="0.78602316873631795"/>
          <c:w val="0.59828567994960002"/>
          <c:h val="0.18685857411543899"/>
        </c:manualLayout>
      </c:layout>
      <c:overlay val="0"/>
    </c:legend>
    <c:plotVisOnly val="1"/>
    <c:dispBlanksAs val="gap"/>
    <c:showDLblsOverMax val="0"/>
  </c:chart>
  <c:txPr>
    <a:bodyPr/>
    <a:lstStyle/>
    <a:p>
      <a:pPr>
        <a:defRPr sz="12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057852449715401E-2"/>
          <c:y val="5.9557089172477699E-2"/>
          <c:w val="0.96196914730272098"/>
          <c:h val="0.66020200587669498"/>
        </c:manualLayout>
      </c:layout>
      <c:barChart>
        <c:barDir val="col"/>
        <c:grouping val="clustered"/>
        <c:varyColors val="0"/>
        <c:ser>
          <c:idx val="0"/>
          <c:order val="0"/>
          <c:tx>
            <c:strRef>
              <c:f>Sheet1!$B$1</c:f>
              <c:strCache>
                <c:ptCount val="1"/>
                <c:pt idx="0">
                  <c:v>One</c:v>
                </c:pt>
              </c:strCache>
            </c:strRef>
          </c:tx>
          <c:spPr>
            <a:solidFill>
              <a:srgbClr val="239B9E"/>
            </a:solidFill>
            <a:ln w="12700">
              <a:solidFill>
                <a:sysClr val="window" lastClr="FFFFFF"/>
              </a:solidFill>
            </a:ln>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Somaliland</c:v>
                </c:pt>
                <c:pt idx="1">
                  <c:v>Puntland</c:v>
                </c:pt>
                <c:pt idx="2">
                  <c:v>South Central</c:v>
                </c:pt>
              </c:strCache>
            </c:strRef>
          </c:cat>
          <c:val>
            <c:numRef>
              <c:f>Sheet1!$B$2:$B$4</c:f>
              <c:numCache>
                <c:formatCode>0.0%</c:formatCode>
                <c:ptCount val="3"/>
                <c:pt idx="0">
                  <c:v>0.80530000000000002</c:v>
                </c:pt>
                <c:pt idx="1">
                  <c:v>0.82489999999999997</c:v>
                </c:pt>
                <c:pt idx="2">
                  <c:v>0.95020000000000004</c:v>
                </c:pt>
              </c:numCache>
            </c:numRef>
          </c:val>
          <c:extLst xmlns:c16r2="http://schemas.microsoft.com/office/drawing/2015/06/chart">
            <c:ext xmlns:c16="http://schemas.microsoft.com/office/drawing/2014/chart" uri="{C3380CC4-5D6E-409C-BE32-E72D297353CC}">
              <c16:uniqueId val="{00000001-EF3E-42E6-8144-E18B460B69B7}"/>
            </c:ext>
          </c:extLst>
        </c:ser>
        <c:ser>
          <c:idx val="1"/>
          <c:order val="1"/>
          <c:tx>
            <c:strRef>
              <c:f>Sheet1!$C$1</c:f>
              <c:strCache>
                <c:ptCount val="1"/>
                <c:pt idx="0">
                  <c:v>Two</c:v>
                </c:pt>
              </c:strCache>
            </c:strRef>
          </c:tx>
          <c:spPr>
            <a:solidFill>
              <a:srgbClr val="999999"/>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Somaliland</c:v>
                </c:pt>
                <c:pt idx="1">
                  <c:v>Puntland</c:v>
                </c:pt>
                <c:pt idx="2">
                  <c:v>South Central</c:v>
                </c:pt>
              </c:strCache>
            </c:strRef>
          </c:cat>
          <c:val>
            <c:numRef>
              <c:f>Sheet1!$C$2:$C$4</c:f>
              <c:numCache>
                <c:formatCode>0.0%</c:formatCode>
                <c:ptCount val="3"/>
                <c:pt idx="0">
                  <c:v>0.15160000000000001</c:v>
                </c:pt>
                <c:pt idx="1">
                  <c:v>0.1361</c:v>
                </c:pt>
                <c:pt idx="2">
                  <c:v>3.9E-2</c:v>
                </c:pt>
              </c:numCache>
            </c:numRef>
          </c:val>
          <c:extLst xmlns:c16r2="http://schemas.microsoft.com/office/drawing/2015/06/chart">
            <c:ext xmlns:c16="http://schemas.microsoft.com/office/drawing/2014/chart" uri="{C3380CC4-5D6E-409C-BE32-E72D297353CC}">
              <c16:uniqueId val="{00000003-EF3E-42E6-8144-E18B460B69B7}"/>
            </c:ext>
          </c:extLst>
        </c:ser>
        <c:ser>
          <c:idx val="2"/>
          <c:order val="2"/>
          <c:tx>
            <c:strRef>
              <c:f>Sheet1!$D$1</c:f>
              <c:strCache>
                <c:ptCount val="1"/>
                <c:pt idx="0">
                  <c:v>Three</c:v>
                </c:pt>
              </c:strCache>
            </c:strRef>
          </c:tx>
          <c:spPr>
            <a:solidFill>
              <a:srgbClr val="FBA422"/>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Somaliland</c:v>
                </c:pt>
                <c:pt idx="1">
                  <c:v>Puntland</c:v>
                </c:pt>
                <c:pt idx="2">
                  <c:v>South Central</c:v>
                </c:pt>
              </c:strCache>
            </c:strRef>
          </c:cat>
          <c:val>
            <c:numRef>
              <c:f>Sheet1!$D$2:$D$4</c:f>
              <c:numCache>
                <c:formatCode>0.0%</c:formatCode>
                <c:ptCount val="3"/>
                <c:pt idx="0">
                  <c:v>4.3099999999999999E-2</c:v>
                </c:pt>
                <c:pt idx="1">
                  <c:v>3.9E-2</c:v>
                </c:pt>
                <c:pt idx="2">
                  <c:v>1.0800000000000001E-2</c:v>
                </c:pt>
              </c:numCache>
            </c:numRef>
          </c:val>
          <c:extLst xmlns:c16r2="http://schemas.microsoft.com/office/drawing/2015/06/chart">
            <c:ext xmlns:c16="http://schemas.microsoft.com/office/drawing/2014/chart" uri="{C3380CC4-5D6E-409C-BE32-E72D297353CC}">
              <c16:uniqueId val="{00000004-EF3E-42E6-8144-E18B460B69B7}"/>
            </c:ext>
          </c:extLst>
        </c:ser>
        <c:dLbls>
          <c:dLblPos val="outEnd"/>
          <c:showLegendKey val="0"/>
          <c:showVal val="1"/>
          <c:showCatName val="0"/>
          <c:showSerName val="0"/>
          <c:showPercent val="0"/>
          <c:showBubbleSize val="0"/>
        </c:dLbls>
        <c:gapWidth val="93"/>
        <c:overlap val="-43"/>
        <c:axId val="183557120"/>
        <c:axId val="183563008"/>
      </c:barChart>
      <c:catAx>
        <c:axId val="183557120"/>
        <c:scaling>
          <c:orientation val="minMax"/>
        </c:scaling>
        <c:delete val="0"/>
        <c:axPos val="b"/>
        <c:numFmt formatCode="General" sourceLinked="1"/>
        <c:majorTickMark val="out"/>
        <c:minorTickMark val="none"/>
        <c:tickLblPos val="nextTo"/>
        <c:txPr>
          <a:bodyPr/>
          <a:lstStyle/>
          <a:p>
            <a:pPr>
              <a:defRPr sz="1100"/>
            </a:pPr>
            <a:endParaRPr lang="en-US"/>
          </a:p>
        </c:txPr>
        <c:crossAx val="183563008"/>
        <c:crosses val="autoZero"/>
        <c:auto val="1"/>
        <c:lblAlgn val="ctr"/>
        <c:lblOffset val="100"/>
        <c:noMultiLvlLbl val="0"/>
      </c:catAx>
      <c:valAx>
        <c:axId val="183563008"/>
        <c:scaling>
          <c:orientation val="minMax"/>
        </c:scaling>
        <c:delete val="1"/>
        <c:axPos val="l"/>
        <c:numFmt formatCode="0.0%" sourceLinked="1"/>
        <c:majorTickMark val="out"/>
        <c:minorTickMark val="none"/>
        <c:tickLblPos val="nextTo"/>
        <c:crossAx val="183557120"/>
        <c:crosses val="autoZero"/>
        <c:crossBetween val="between"/>
      </c:valAx>
    </c:plotArea>
    <c:legend>
      <c:legendPos val="b"/>
      <c:layout>
        <c:manualLayout>
          <c:xMode val="edge"/>
          <c:yMode val="edge"/>
          <c:x val="4.81981967845901E-2"/>
          <c:y val="0.77616198431877603"/>
          <c:w val="0.89109811672980899"/>
          <c:h val="9.3906040383103198E-2"/>
        </c:manualLayout>
      </c:layout>
      <c:overlay val="0"/>
    </c:legend>
    <c:plotVisOnly val="1"/>
    <c:dispBlanksAs val="gap"/>
    <c:showDLblsOverMax val="0"/>
  </c:chart>
  <c:txPr>
    <a:bodyPr/>
    <a:lstStyle/>
    <a:p>
      <a:pPr>
        <a:defRPr sz="12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5487379589201"/>
          <c:y val="2.3846371961844101E-3"/>
          <c:w val="0.71723463325146097"/>
          <c:h val="0.89293353448817003"/>
        </c:manualLayout>
      </c:layout>
      <c:barChart>
        <c:barDir val="bar"/>
        <c:grouping val="percentStacked"/>
        <c:varyColors val="0"/>
        <c:ser>
          <c:idx val="0"/>
          <c:order val="0"/>
          <c:tx>
            <c:strRef>
              <c:f>Sheet1!$B$1</c:f>
              <c:strCache>
                <c:ptCount val="1"/>
                <c:pt idx="0">
                  <c:v>Mobile money</c:v>
                </c:pt>
              </c:strCache>
            </c:strRef>
          </c:tx>
          <c:spPr>
            <a:solidFill>
              <a:srgbClr val="FFFF00">
                <a:alpha val="34000"/>
              </a:srgbClr>
            </a:solidFill>
            <a:ln>
              <a:noFill/>
            </a:ln>
            <a:effectLst/>
          </c:spPr>
          <c:invertIfNegative val="0"/>
          <c:dPt>
            <c:idx val="17"/>
            <c:invertIfNegative val="0"/>
            <c:bubble3D val="0"/>
            <c:extLst xmlns:c16r2="http://schemas.microsoft.com/office/drawing/2015/06/chart">
              <c:ext xmlns:c16="http://schemas.microsoft.com/office/drawing/2014/chart" uri="{C3380CC4-5D6E-409C-BE32-E72D297353CC}">
                <c16:uniqueId val="{00000001-7167-406A-8448-5628D690C3B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Sheet1!$B$2:$B$19</c:f>
              <c:numCache>
                <c:formatCode>0.0%</c:formatCode>
                <c:ptCount val="18"/>
                <c:pt idx="0">
                  <c:v>0.96899999999999997</c:v>
                </c:pt>
                <c:pt idx="1">
                  <c:v>0.88900000000000001</c:v>
                </c:pt>
                <c:pt idx="2">
                  <c:v>0.85799999999999998</c:v>
                </c:pt>
                <c:pt idx="3">
                  <c:v>0.81599999999999995</c:v>
                </c:pt>
                <c:pt idx="4">
                  <c:v>0.65700000000000003</c:v>
                </c:pt>
                <c:pt idx="5">
                  <c:v>0.59799999999999998</c:v>
                </c:pt>
                <c:pt idx="6">
                  <c:v>0.59299999999999997</c:v>
                </c:pt>
                <c:pt idx="7">
                  <c:v>0.64249999999999996</c:v>
                </c:pt>
                <c:pt idx="8">
                  <c:v>0.82669999999999999</c:v>
                </c:pt>
                <c:pt idx="9">
                  <c:v>0.54800000000000004</c:v>
                </c:pt>
                <c:pt idx="10">
                  <c:v>0.81299999999999994</c:v>
                </c:pt>
                <c:pt idx="11">
                  <c:v>0.57210000000000005</c:v>
                </c:pt>
                <c:pt idx="12">
                  <c:v>0.6915</c:v>
                </c:pt>
                <c:pt idx="13">
                  <c:v>0.78220000000000001</c:v>
                </c:pt>
                <c:pt idx="14">
                  <c:v>0.751</c:v>
                </c:pt>
                <c:pt idx="15">
                  <c:v>0.70399999999999996</c:v>
                </c:pt>
                <c:pt idx="16">
                  <c:v>0.754</c:v>
                </c:pt>
                <c:pt idx="17">
                  <c:v>0.73</c:v>
                </c:pt>
              </c:numCache>
            </c:numRef>
          </c:val>
          <c:extLst xmlns:c16r2="http://schemas.microsoft.com/office/drawing/2015/06/chart">
            <c:ext xmlns:c16="http://schemas.microsoft.com/office/drawing/2014/chart" uri="{C3380CC4-5D6E-409C-BE32-E72D297353CC}">
              <c16:uniqueId val="{00000002-7167-406A-8448-5628D690C3BA}"/>
            </c:ext>
          </c:extLst>
        </c:ser>
        <c:ser>
          <c:idx val="1"/>
          <c:order val="1"/>
          <c:tx>
            <c:strRef>
              <c:f>Sheet1!$C$1</c:f>
              <c:strCache>
                <c:ptCount val="1"/>
                <c:pt idx="0">
                  <c:v>Column2</c:v>
                </c:pt>
              </c:strCache>
            </c:strRef>
          </c:tx>
          <c:spPr>
            <a:solidFill>
              <a:schemeClr val="bg1">
                <a:lumMod val="65000"/>
                <a:alpha val="42000"/>
              </a:schemeClr>
            </a:solidFill>
            <a:ln>
              <a:noFill/>
            </a:ln>
            <a:effectLst/>
          </c:spPr>
          <c:invertIfNegative val="0"/>
          <c:val>
            <c:numRef>
              <c:f>Sheet1!$C$2:$C$19</c:f>
              <c:numCache>
                <c:formatCode>0%</c:formatCode>
                <c:ptCount val="18"/>
                <c:pt idx="0">
                  <c:v>0.03</c:v>
                </c:pt>
                <c:pt idx="1">
                  <c:v>0.11</c:v>
                </c:pt>
                <c:pt idx="2">
                  <c:v>0.14000000000000001</c:v>
                </c:pt>
                <c:pt idx="3">
                  <c:v>0.18</c:v>
                </c:pt>
                <c:pt idx="4">
                  <c:v>0.34</c:v>
                </c:pt>
                <c:pt idx="5">
                  <c:v>0.4</c:v>
                </c:pt>
                <c:pt idx="6">
                  <c:v>0.41</c:v>
                </c:pt>
                <c:pt idx="7">
                  <c:v>0.36</c:v>
                </c:pt>
                <c:pt idx="8">
                  <c:v>0.17</c:v>
                </c:pt>
                <c:pt idx="9">
                  <c:v>0.45</c:v>
                </c:pt>
                <c:pt idx="10">
                  <c:v>0.19</c:v>
                </c:pt>
                <c:pt idx="11">
                  <c:v>0.43</c:v>
                </c:pt>
                <c:pt idx="12">
                  <c:v>0.28000000000000003</c:v>
                </c:pt>
                <c:pt idx="13">
                  <c:v>0.23</c:v>
                </c:pt>
                <c:pt idx="14">
                  <c:v>0.25</c:v>
                </c:pt>
                <c:pt idx="15">
                  <c:v>0.3</c:v>
                </c:pt>
                <c:pt idx="16">
                  <c:v>0.25</c:v>
                </c:pt>
                <c:pt idx="17">
                  <c:v>0.27</c:v>
                </c:pt>
              </c:numCache>
            </c:numRef>
          </c:val>
          <c:extLst xmlns:c16r2="http://schemas.microsoft.com/office/drawing/2015/06/chart">
            <c:ext xmlns:c16="http://schemas.microsoft.com/office/drawing/2014/chart" uri="{C3380CC4-5D6E-409C-BE32-E72D297353CC}">
              <c16:uniqueId val="{00000003-7167-406A-8448-5628D690C3BA}"/>
            </c:ext>
          </c:extLst>
        </c:ser>
        <c:dLbls>
          <c:showLegendKey val="0"/>
          <c:showVal val="0"/>
          <c:showCatName val="0"/>
          <c:showSerName val="0"/>
          <c:showPercent val="0"/>
          <c:showBubbleSize val="0"/>
        </c:dLbls>
        <c:gapWidth val="33"/>
        <c:overlap val="100"/>
        <c:axId val="183624064"/>
        <c:axId val="183625600"/>
      </c:barChart>
      <c:catAx>
        <c:axId val="183624064"/>
        <c:scaling>
          <c:orientation val="minMax"/>
        </c:scaling>
        <c:delete val="1"/>
        <c:axPos val="l"/>
        <c:numFmt formatCode="General" sourceLinked="1"/>
        <c:majorTickMark val="out"/>
        <c:minorTickMark val="none"/>
        <c:tickLblPos val="nextTo"/>
        <c:crossAx val="183625600"/>
        <c:crosses val="autoZero"/>
        <c:auto val="1"/>
        <c:lblAlgn val="ctr"/>
        <c:lblOffset val="100"/>
        <c:noMultiLvlLbl val="0"/>
      </c:catAx>
      <c:valAx>
        <c:axId val="183625600"/>
        <c:scaling>
          <c:orientation val="minMax"/>
          <c:max val="1"/>
          <c:min val="0"/>
        </c:scaling>
        <c:delete val="1"/>
        <c:axPos val="b"/>
        <c:numFmt formatCode="0%" sourceLinked="1"/>
        <c:majorTickMark val="out"/>
        <c:minorTickMark val="none"/>
        <c:tickLblPos val="nextTo"/>
        <c:crossAx val="183624064"/>
        <c:crosses val="autoZero"/>
        <c:crossBetween val="between"/>
      </c:valAx>
      <c:spPr>
        <a:noFill/>
        <a:ln>
          <a:noFill/>
        </a:ln>
        <a:effectLst/>
      </c:spPr>
    </c:plotArea>
    <c:legend>
      <c:legendPos val="r"/>
      <c:legendEntry>
        <c:idx val="1"/>
        <c:delete val="1"/>
      </c:legendEntry>
      <c:layout>
        <c:manualLayout>
          <c:xMode val="edge"/>
          <c:yMode val="edge"/>
          <c:x val="0.60365193906761205"/>
          <c:y val="0.892858209649805"/>
          <c:w val="0.36165222589512902"/>
          <c:h val="4.808928157853160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5487379589201"/>
          <c:y val="2.3846371961844101E-3"/>
          <c:w val="0.71723463325146097"/>
          <c:h val="0.89293353448817003"/>
        </c:manualLayout>
      </c:layout>
      <c:barChart>
        <c:barDir val="bar"/>
        <c:grouping val="percentStacked"/>
        <c:varyColors val="0"/>
        <c:ser>
          <c:idx val="0"/>
          <c:order val="0"/>
          <c:tx>
            <c:strRef>
              <c:f>Sheet1!$B$1</c:f>
              <c:strCache>
                <c:ptCount val="1"/>
                <c:pt idx="0">
                  <c:v>Banking</c:v>
                </c:pt>
              </c:strCache>
            </c:strRef>
          </c:tx>
          <c:spPr>
            <a:solidFill>
              <a:srgbClr val="239B9E">
                <a:alpha val="85000"/>
              </a:srgbClr>
            </a:solidFill>
            <a:ln>
              <a:noFill/>
            </a:ln>
            <a:effectLst/>
          </c:spPr>
          <c:invertIfNegative val="0"/>
          <c:dPt>
            <c:idx val="17"/>
            <c:invertIfNegative val="0"/>
            <c:bubble3D val="0"/>
            <c:extLst xmlns:c16r2="http://schemas.microsoft.com/office/drawing/2015/06/chart">
              <c:ext xmlns:c16="http://schemas.microsoft.com/office/drawing/2014/chart" uri="{C3380CC4-5D6E-409C-BE32-E72D297353CC}">
                <c16:uniqueId val="{00000001-48E0-4FAC-8E1C-C14EDDDD1DC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Sheet1!$B$2:$B$19</c:f>
              <c:numCache>
                <c:formatCode>0.0%</c:formatCode>
                <c:ptCount val="18"/>
                <c:pt idx="0">
                  <c:v>0.40460000000000002</c:v>
                </c:pt>
                <c:pt idx="1">
                  <c:v>0.2205</c:v>
                </c:pt>
                <c:pt idx="2">
                  <c:v>0.27400000000000002</c:v>
                </c:pt>
                <c:pt idx="3">
                  <c:v>0.2472</c:v>
                </c:pt>
                <c:pt idx="4">
                  <c:v>8.1500000000000003E-2</c:v>
                </c:pt>
                <c:pt idx="5">
                  <c:v>4.3099999999999999E-2</c:v>
                </c:pt>
                <c:pt idx="6">
                  <c:v>3.56E-2</c:v>
                </c:pt>
                <c:pt idx="7">
                  <c:v>4.2200000000000001E-2</c:v>
                </c:pt>
                <c:pt idx="8">
                  <c:v>0.28079999999999999</c:v>
                </c:pt>
                <c:pt idx="9">
                  <c:v>2.9399999999999999E-2</c:v>
                </c:pt>
                <c:pt idx="10">
                  <c:v>0.21249999999999999</c:v>
                </c:pt>
                <c:pt idx="11">
                  <c:v>0.1207</c:v>
                </c:pt>
                <c:pt idx="12">
                  <c:v>0.13880000000000001</c:v>
                </c:pt>
                <c:pt idx="13">
                  <c:v>0.21129999999999999</c:v>
                </c:pt>
                <c:pt idx="14">
                  <c:v>0.13089999999999999</c:v>
                </c:pt>
                <c:pt idx="15">
                  <c:v>0.1153</c:v>
                </c:pt>
                <c:pt idx="16">
                  <c:v>0.19400000000000001</c:v>
                </c:pt>
                <c:pt idx="17">
                  <c:v>0.1552</c:v>
                </c:pt>
              </c:numCache>
            </c:numRef>
          </c:val>
          <c:extLst xmlns:c16r2="http://schemas.microsoft.com/office/drawing/2015/06/chart">
            <c:ext xmlns:c16="http://schemas.microsoft.com/office/drawing/2014/chart" uri="{C3380CC4-5D6E-409C-BE32-E72D297353CC}">
              <c16:uniqueId val="{00000002-5AE5-46F1-8947-E9AAB070D4B7}"/>
            </c:ext>
          </c:extLst>
        </c:ser>
        <c:ser>
          <c:idx val="1"/>
          <c:order val="1"/>
          <c:tx>
            <c:strRef>
              <c:f>Sheet1!$C$1</c:f>
              <c:strCache>
                <c:ptCount val="1"/>
                <c:pt idx="0">
                  <c:v>Column2</c:v>
                </c:pt>
              </c:strCache>
            </c:strRef>
          </c:tx>
          <c:spPr>
            <a:solidFill>
              <a:schemeClr val="bg1">
                <a:lumMod val="65000"/>
                <a:alpha val="42000"/>
              </a:schemeClr>
            </a:solidFill>
            <a:ln>
              <a:noFill/>
            </a:ln>
            <a:effectLst/>
          </c:spPr>
          <c:invertIfNegative val="0"/>
          <c:val>
            <c:numRef>
              <c:f>Sheet1!$C$2:$C$19</c:f>
              <c:numCache>
                <c:formatCode>0%</c:formatCode>
                <c:ptCount val="18"/>
                <c:pt idx="0">
                  <c:v>0.59540000000000004</c:v>
                </c:pt>
                <c:pt idx="1">
                  <c:v>0.77949999999999997</c:v>
                </c:pt>
                <c:pt idx="2">
                  <c:v>0.72599999999999998</c:v>
                </c:pt>
                <c:pt idx="3">
                  <c:v>0.75280000000000002</c:v>
                </c:pt>
                <c:pt idx="4">
                  <c:v>0.91849999999999998</c:v>
                </c:pt>
                <c:pt idx="5">
                  <c:v>0.95689999999999997</c:v>
                </c:pt>
                <c:pt idx="6">
                  <c:v>0.96440000000000003</c:v>
                </c:pt>
                <c:pt idx="7">
                  <c:v>0.95779999999999998</c:v>
                </c:pt>
                <c:pt idx="8">
                  <c:v>0.71919999999999995</c:v>
                </c:pt>
                <c:pt idx="9">
                  <c:v>0.97060000000000002</c:v>
                </c:pt>
                <c:pt idx="10">
                  <c:v>0.78749999999999998</c:v>
                </c:pt>
                <c:pt idx="11">
                  <c:v>0.87929999999999997</c:v>
                </c:pt>
                <c:pt idx="12">
                  <c:v>0.86119999999999997</c:v>
                </c:pt>
                <c:pt idx="13">
                  <c:v>0.78869999999999996</c:v>
                </c:pt>
                <c:pt idx="14">
                  <c:v>0.86909999999999998</c:v>
                </c:pt>
                <c:pt idx="15">
                  <c:v>0.88470000000000004</c:v>
                </c:pt>
                <c:pt idx="16">
                  <c:v>0.80600000000000005</c:v>
                </c:pt>
                <c:pt idx="17">
                  <c:v>0.8448</c:v>
                </c:pt>
              </c:numCache>
            </c:numRef>
          </c:val>
          <c:extLst xmlns:c16r2="http://schemas.microsoft.com/office/drawing/2015/06/chart">
            <c:ext xmlns:c16="http://schemas.microsoft.com/office/drawing/2014/chart" uri="{C3380CC4-5D6E-409C-BE32-E72D297353CC}">
              <c16:uniqueId val="{00000003-5AE5-46F1-8947-E9AAB070D4B7}"/>
            </c:ext>
          </c:extLst>
        </c:ser>
        <c:dLbls>
          <c:showLegendKey val="0"/>
          <c:showVal val="0"/>
          <c:showCatName val="0"/>
          <c:showSerName val="0"/>
          <c:showPercent val="0"/>
          <c:showBubbleSize val="0"/>
        </c:dLbls>
        <c:gapWidth val="33"/>
        <c:overlap val="100"/>
        <c:axId val="184074624"/>
        <c:axId val="184076160"/>
      </c:barChart>
      <c:catAx>
        <c:axId val="184074624"/>
        <c:scaling>
          <c:orientation val="minMax"/>
        </c:scaling>
        <c:delete val="1"/>
        <c:axPos val="l"/>
        <c:numFmt formatCode="General" sourceLinked="1"/>
        <c:majorTickMark val="out"/>
        <c:minorTickMark val="none"/>
        <c:tickLblPos val="nextTo"/>
        <c:crossAx val="184076160"/>
        <c:crosses val="autoZero"/>
        <c:auto val="1"/>
        <c:lblAlgn val="ctr"/>
        <c:lblOffset val="100"/>
        <c:noMultiLvlLbl val="0"/>
      </c:catAx>
      <c:valAx>
        <c:axId val="184076160"/>
        <c:scaling>
          <c:orientation val="minMax"/>
          <c:max val="1"/>
          <c:min val="0"/>
        </c:scaling>
        <c:delete val="1"/>
        <c:axPos val="b"/>
        <c:numFmt formatCode="0%" sourceLinked="1"/>
        <c:majorTickMark val="out"/>
        <c:minorTickMark val="none"/>
        <c:tickLblPos val="nextTo"/>
        <c:crossAx val="184074624"/>
        <c:crosses val="autoZero"/>
        <c:crossBetween val="between"/>
      </c:valAx>
      <c:spPr>
        <a:noFill/>
        <a:ln>
          <a:noFill/>
        </a:ln>
        <a:effectLst/>
      </c:spPr>
    </c:plotArea>
    <c:legend>
      <c:legendPos val="r"/>
      <c:legendEntry>
        <c:idx val="1"/>
        <c:delete val="1"/>
      </c:legendEntry>
      <c:layout>
        <c:manualLayout>
          <c:xMode val="edge"/>
          <c:yMode val="edge"/>
          <c:x val="0.28356236936568502"/>
          <c:y val="0.89010928595083505"/>
          <c:w val="0.230866332697201"/>
          <c:h val="4.808928157853160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905897287132702E-2"/>
          <c:y val="1.29226889449754E-2"/>
          <c:w val="0.95090287239039695"/>
          <c:h val="0.53894308277969305"/>
        </c:manualLayout>
      </c:layout>
      <c:barChart>
        <c:barDir val="bar"/>
        <c:grouping val="percentStacked"/>
        <c:varyColors val="0"/>
        <c:ser>
          <c:idx val="0"/>
          <c:order val="0"/>
          <c:tx>
            <c:strRef>
              <c:f>Sheet1!$B$1</c:f>
              <c:strCache>
                <c:ptCount val="1"/>
                <c:pt idx="0">
                  <c:v>Yes</c:v>
                </c:pt>
              </c:strCache>
            </c:strRef>
          </c:tx>
          <c:spPr>
            <a:solidFill>
              <a:srgbClr val="239B9E">
                <a:alpha val="40000"/>
              </a:srgbClr>
            </a:solidFill>
            <a:ln>
              <a:noFill/>
            </a:ln>
            <a:effectLst/>
          </c:spPr>
          <c:invertIfNegative val="0"/>
          <c:dPt>
            <c:idx val="2"/>
            <c:invertIfNegative val="0"/>
            <c:bubble3D val="0"/>
            <c:spPr>
              <a:solidFill>
                <a:srgbClr val="239B9E"/>
              </a:solidFill>
              <a:ln>
                <a:noFill/>
              </a:ln>
              <a:effectLst/>
            </c:spPr>
            <c:extLst xmlns:c16r2="http://schemas.microsoft.com/office/drawing/2015/06/chart">
              <c:ext xmlns:c16="http://schemas.microsoft.com/office/drawing/2014/chart" uri="{C3380CC4-5D6E-409C-BE32-E72D297353CC}">
                <c16:uniqueId val="{00000006-6ABB-4040-AB43-0E8857F25527}"/>
              </c:ext>
            </c:extLst>
          </c:dPt>
          <c:dPt>
            <c:idx val="3"/>
            <c:invertIfNegative val="0"/>
            <c:bubble3D val="0"/>
            <c:spPr>
              <a:solidFill>
                <a:srgbClr val="239B9E"/>
              </a:solidFill>
              <a:ln>
                <a:noFill/>
              </a:ln>
              <a:effectLst/>
            </c:spPr>
            <c:extLst xmlns:c16r2="http://schemas.microsoft.com/office/drawing/2015/06/chart">
              <c:ext xmlns:c16="http://schemas.microsoft.com/office/drawing/2014/chart" uri="{C3380CC4-5D6E-409C-BE32-E72D297353CC}">
                <c16:uniqueId val="{00000003-3C1F-4B3D-A480-72EB6AAB0AFF}"/>
              </c:ext>
            </c:extLst>
          </c:dPt>
          <c:dPt>
            <c:idx val="4"/>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5-3C1F-4B3D-A480-72EB6AAB0AFF}"/>
              </c:ext>
            </c:extLst>
          </c:dPt>
          <c:dLbls>
            <c:dLbl>
              <c:idx val="1"/>
              <c:tx>
                <c:rich>
                  <a:bodyPr/>
                  <a:lstStyle/>
                  <a:p>
                    <a:r>
                      <a:rPr lang="en-US"/>
                      <a:t>72.3%;</a:t>
                    </a:r>
                    <a:r>
                      <a:rPr lang="en-US" baseline="0"/>
                      <a:t> 85.0%</a:t>
                    </a:r>
                    <a:endParaRPr lang="en-US"/>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323-4E20-9ED6-BEF0DEEFF6F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Sheet1!$B$2:$B$6</c:f>
              <c:numCache>
                <c:formatCode>0.0%</c:formatCode>
                <c:ptCount val="5"/>
                <c:pt idx="0">
                  <c:v>0.55000000000000004</c:v>
                </c:pt>
                <c:pt idx="1">
                  <c:v>0.89200000000000002</c:v>
                </c:pt>
                <c:pt idx="2">
                  <c:v>0.1552</c:v>
                </c:pt>
                <c:pt idx="3">
                  <c:v>0.72989999999999999</c:v>
                </c:pt>
              </c:numCache>
            </c:numRef>
          </c:val>
          <c:extLst xmlns:c16r2="http://schemas.microsoft.com/office/drawing/2015/06/chart">
            <c:ext xmlns:c16="http://schemas.microsoft.com/office/drawing/2014/chart" uri="{C3380CC4-5D6E-409C-BE32-E72D297353CC}">
              <c16:uniqueId val="{00000005-F093-49F3-8201-15DA65C45522}"/>
            </c:ext>
          </c:extLst>
        </c:ser>
        <c:ser>
          <c:idx val="1"/>
          <c:order val="1"/>
          <c:tx>
            <c:strRef>
              <c:f>Sheet1!$C$1</c:f>
              <c:strCache>
                <c:ptCount val="1"/>
                <c:pt idx="0">
                  <c:v>No</c:v>
                </c:pt>
              </c:strCache>
            </c:strRef>
          </c:tx>
          <c:spPr>
            <a:solidFill>
              <a:schemeClr val="bg1">
                <a:lumMod val="85000"/>
              </a:schemeClr>
            </a:solidFill>
            <a:ln>
              <a:noFill/>
            </a:ln>
            <a:effectLst/>
          </c:spPr>
          <c:invertIfNegative val="0"/>
          <c:val>
            <c:numRef>
              <c:f>Sheet1!$C$2:$C$6</c:f>
              <c:numCache>
                <c:formatCode>0%</c:formatCode>
                <c:ptCount val="5"/>
                <c:pt idx="0">
                  <c:v>0.45</c:v>
                </c:pt>
                <c:pt idx="1">
                  <c:v>0.108</c:v>
                </c:pt>
                <c:pt idx="2">
                  <c:v>0.8448</c:v>
                </c:pt>
                <c:pt idx="3">
                  <c:v>0.27010000000000001</c:v>
                </c:pt>
              </c:numCache>
            </c:numRef>
          </c:val>
          <c:extLst xmlns:c16r2="http://schemas.microsoft.com/office/drawing/2015/06/chart">
            <c:ext xmlns:c16="http://schemas.microsoft.com/office/drawing/2014/chart" uri="{C3380CC4-5D6E-409C-BE32-E72D297353CC}">
              <c16:uniqueId val="{00000007-F093-49F3-8201-15DA65C45522}"/>
            </c:ext>
          </c:extLst>
        </c:ser>
        <c:dLbls>
          <c:showLegendKey val="0"/>
          <c:showVal val="0"/>
          <c:showCatName val="0"/>
          <c:showSerName val="0"/>
          <c:showPercent val="0"/>
          <c:showBubbleSize val="0"/>
        </c:dLbls>
        <c:gapWidth val="44"/>
        <c:overlap val="100"/>
        <c:axId val="183157504"/>
        <c:axId val="183159040"/>
      </c:barChart>
      <c:catAx>
        <c:axId val="183157504"/>
        <c:scaling>
          <c:orientation val="minMax"/>
        </c:scaling>
        <c:delete val="1"/>
        <c:axPos val="l"/>
        <c:numFmt formatCode="General" sourceLinked="1"/>
        <c:majorTickMark val="out"/>
        <c:minorTickMark val="none"/>
        <c:tickLblPos val="nextTo"/>
        <c:crossAx val="183159040"/>
        <c:crosses val="autoZero"/>
        <c:auto val="1"/>
        <c:lblAlgn val="ctr"/>
        <c:lblOffset val="100"/>
        <c:noMultiLvlLbl val="0"/>
      </c:catAx>
      <c:valAx>
        <c:axId val="183159040"/>
        <c:scaling>
          <c:orientation val="minMax"/>
          <c:max val="1"/>
        </c:scaling>
        <c:delete val="1"/>
        <c:axPos val="b"/>
        <c:numFmt formatCode="0%" sourceLinked="1"/>
        <c:majorTickMark val="out"/>
        <c:minorTickMark val="none"/>
        <c:tickLblPos val="nextTo"/>
        <c:crossAx val="18315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531699173228"/>
          <c:y val="1.9100982440194401E-2"/>
          <c:w val="0.76046830082677197"/>
          <c:h val="0.98089900965765897"/>
        </c:manualLayout>
      </c:layout>
      <c:barChart>
        <c:barDir val="bar"/>
        <c:grouping val="percentStacked"/>
        <c:varyColors val="0"/>
        <c:ser>
          <c:idx val="0"/>
          <c:order val="0"/>
          <c:tx>
            <c:strRef>
              <c:f>Sheet1!$B$1</c:f>
              <c:strCache>
                <c:ptCount val="1"/>
                <c:pt idx="0">
                  <c:v>Yes</c:v>
                </c:pt>
              </c:strCache>
            </c:strRef>
          </c:tx>
          <c:spPr>
            <a:solidFill>
              <a:srgbClr val="239B9E">
                <a:alpha val="40000"/>
              </a:srgbClr>
            </a:solidFill>
            <a:ln>
              <a:noFill/>
            </a:ln>
            <a:effectLst/>
          </c:spPr>
          <c:invertIfNegative val="0"/>
          <c:dPt>
            <c:idx val="8"/>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1-D899-4EFB-8B8C-8FF1AA94D36F}"/>
              </c:ext>
            </c:extLst>
          </c:dPt>
          <c:dLbls>
            <c:dLbl>
              <c:idx val="1"/>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0.0%</c:formatCode>
                <c:ptCount val="2"/>
                <c:pt idx="0">
                  <c:v>6.5000000000000002E-2</c:v>
                </c:pt>
                <c:pt idx="1">
                  <c:v>1</c:v>
                </c:pt>
              </c:numCache>
            </c:numRef>
          </c:val>
          <c:extLst xmlns:c16r2="http://schemas.microsoft.com/office/drawing/2015/06/chart">
            <c:ext xmlns:c16="http://schemas.microsoft.com/office/drawing/2014/chart" uri="{C3380CC4-5D6E-409C-BE32-E72D297353CC}">
              <c16:uniqueId val="{00000003-D899-4EFB-8B8C-8FF1AA94D36F}"/>
            </c:ext>
          </c:extLst>
        </c:ser>
        <c:ser>
          <c:idx val="1"/>
          <c:order val="1"/>
          <c:tx>
            <c:strRef>
              <c:f>Sheet1!$C$1</c:f>
              <c:strCache>
                <c:ptCount val="1"/>
                <c:pt idx="0">
                  <c:v>No</c:v>
                </c:pt>
              </c:strCache>
            </c:strRef>
          </c:tx>
          <c:spPr>
            <a:solidFill>
              <a:schemeClr val="bg1">
                <a:lumMod val="85000"/>
              </a:schemeClr>
            </a:solidFill>
            <a:ln>
              <a:noFill/>
            </a:ln>
            <a:effectLst/>
          </c:spPr>
          <c:invertIfNegative val="0"/>
          <c:val>
            <c:numRef>
              <c:f>Sheet1!$C$2:$C$3</c:f>
              <c:numCache>
                <c:formatCode>0%</c:formatCode>
                <c:ptCount val="2"/>
                <c:pt idx="0">
                  <c:v>0.93500000000000005</c:v>
                </c:pt>
                <c:pt idx="1">
                  <c:v>0</c:v>
                </c:pt>
              </c:numCache>
            </c:numRef>
          </c:val>
          <c:extLst xmlns:c16r2="http://schemas.microsoft.com/office/drawing/2015/06/chart">
            <c:ext xmlns:c16="http://schemas.microsoft.com/office/drawing/2014/chart" uri="{C3380CC4-5D6E-409C-BE32-E72D297353CC}">
              <c16:uniqueId val="{00000004-D899-4EFB-8B8C-8FF1AA94D36F}"/>
            </c:ext>
          </c:extLst>
        </c:ser>
        <c:dLbls>
          <c:showLegendKey val="0"/>
          <c:showVal val="0"/>
          <c:showCatName val="0"/>
          <c:showSerName val="0"/>
          <c:showPercent val="0"/>
          <c:showBubbleSize val="0"/>
        </c:dLbls>
        <c:gapWidth val="44"/>
        <c:overlap val="100"/>
        <c:axId val="183836672"/>
        <c:axId val="183838208"/>
      </c:barChart>
      <c:catAx>
        <c:axId val="183836672"/>
        <c:scaling>
          <c:orientation val="minMax"/>
        </c:scaling>
        <c:delete val="1"/>
        <c:axPos val="l"/>
        <c:numFmt formatCode="General" sourceLinked="1"/>
        <c:majorTickMark val="out"/>
        <c:minorTickMark val="none"/>
        <c:tickLblPos val="nextTo"/>
        <c:crossAx val="183838208"/>
        <c:crosses val="autoZero"/>
        <c:auto val="1"/>
        <c:lblAlgn val="ctr"/>
        <c:lblOffset val="100"/>
        <c:noMultiLvlLbl val="0"/>
      </c:catAx>
      <c:valAx>
        <c:axId val="183838208"/>
        <c:scaling>
          <c:orientation val="minMax"/>
          <c:max val="1"/>
          <c:min val="0"/>
        </c:scaling>
        <c:delete val="1"/>
        <c:axPos val="b"/>
        <c:numFmt formatCode="0%" sourceLinked="1"/>
        <c:majorTickMark val="out"/>
        <c:minorTickMark val="none"/>
        <c:tickLblPos val="nextTo"/>
        <c:crossAx val="18383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pieChart>
        <c:varyColors val="1"/>
        <c:ser>
          <c:idx val="0"/>
          <c:order val="0"/>
          <c:tx>
            <c:strRef>
              <c:f>Feuil1!$B$1</c:f>
              <c:strCache>
                <c:ptCount val="1"/>
                <c:pt idx="0">
                  <c:v>Ventes</c:v>
                </c:pt>
              </c:strCache>
            </c:strRef>
          </c:tx>
          <c:dPt>
            <c:idx val="0"/>
            <c:bubble3D val="0"/>
            <c:extLst xmlns:c16r2="http://schemas.microsoft.com/office/drawing/2015/06/chart">
              <c:ext xmlns:c16="http://schemas.microsoft.com/office/drawing/2014/chart" uri="{C3380CC4-5D6E-409C-BE32-E72D297353CC}">
                <c16:uniqueId val="{00000001-84F7-44AE-AF2B-7D07B2AC0B07}"/>
              </c:ext>
            </c:extLst>
          </c:dPt>
          <c:dPt>
            <c:idx val="1"/>
            <c:bubble3D val="0"/>
            <c:extLst xmlns:c16r2="http://schemas.microsoft.com/office/drawing/2015/06/chart">
              <c:ext xmlns:c16="http://schemas.microsoft.com/office/drawing/2014/chart" uri="{C3380CC4-5D6E-409C-BE32-E72D297353CC}">
                <c16:uniqueId val="{00000002-84F7-44AE-AF2B-7D07B2AC0B07}"/>
              </c:ext>
            </c:extLst>
          </c:dPt>
          <c:dPt>
            <c:idx val="2"/>
            <c:bubble3D val="0"/>
            <c:extLst xmlns:c16r2="http://schemas.microsoft.com/office/drawing/2015/06/chart">
              <c:ext xmlns:c16="http://schemas.microsoft.com/office/drawing/2014/chart" uri="{C3380CC4-5D6E-409C-BE32-E72D297353CC}">
                <c16:uniqueId val="{00000003-84F7-44AE-AF2B-7D07B2AC0B07}"/>
              </c:ext>
            </c:extLst>
          </c:dPt>
          <c:dLbls>
            <c:dLbl>
              <c:idx val="0"/>
              <c:spPr/>
              <c:txPr>
                <a:bodyPr/>
                <a:lstStyle/>
                <a:p>
                  <a:pPr>
                    <a:defRPr sz="1200"/>
                  </a:pPr>
                  <a:endParaRPr lang="en-US"/>
                </a:p>
              </c:txPr>
              <c:showLegendKey val="0"/>
              <c:showVal val="0"/>
              <c:showCatName val="1"/>
              <c:showSerName val="0"/>
              <c:showPercent val="1"/>
              <c:showBubbleSize val="0"/>
            </c:dLbl>
            <c:dLbl>
              <c:idx val="1"/>
              <c:spPr/>
              <c:txPr>
                <a:bodyPr/>
                <a:lstStyle/>
                <a:p>
                  <a:pPr>
                    <a:defRPr sz="1200"/>
                  </a:pPr>
                  <a:endParaRPr lang="en-US"/>
                </a:p>
              </c:txPr>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Feuil1!$A$2:$A$4</c:f>
              <c:strCache>
                <c:ptCount val="2"/>
                <c:pt idx="0">
                  <c:v>Yes</c:v>
                </c:pt>
                <c:pt idx="1">
                  <c:v>No</c:v>
                </c:pt>
              </c:strCache>
            </c:strRef>
          </c:cat>
          <c:val>
            <c:numRef>
              <c:f>Feuil1!$B$2:$B$4</c:f>
              <c:numCache>
                <c:formatCode>0.0%</c:formatCode>
                <c:ptCount val="3"/>
                <c:pt idx="0">
                  <c:v>0.83099999999999996</c:v>
                </c:pt>
                <c:pt idx="1">
                  <c:v>0.16700000000000001</c:v>
                </c:pt>
              </c:numCache>
            </c:numRef>
          </c:val>
          <c:extLst xmlns:c16r2="http://schemas.microsoft.com/office/drawing/2015/06/chart">
            <c:ext xmlns:c16="http://schemas.microsoft.com/office/drawing/2014/chart" uri="{C3380CC4-5D6E-409C-BE32-E72D297353CC}">
              <c16:uniqueId val="{00000000-84F7-44AE-AF2B-7D07B2AC0B07}"/>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531699173228"/>
          <c:y val="1.9100982440194401E-2"/>
          <c:w val="0.76046830082677197"/>
          <c:h val="0.98089900965765897"/>
        </c:manualLayout>
      </c:layout>
      <c:barChart>
        <c:barDir val="bar"/>
        <c:grouping val="percentStacked"/>
        <c:varyColors val="0"/>
        <c:ser>
          <c:idx val="0"/>
          <c:order val="0"/>
          <c:tx>
            <c:strRef>
              <c:f>Sheet1!$B$1</c:f>
              <c:strCache>
                <c:ptCount val="1"/>
                <c:pt idx="0">
                  <c:v>Yes</c:v>
                </c:pt>
              </c:strCache>
            </c:strRef>
          </c:tx>
          <c:spPr>
            <a:solidFill>
              <a:srgbClr val="239B9E">
                <a:alpha val="40000"/>
              </a:srgbClr>
            </a:solidFill>
            <a:ln>
              <a:noFill/>
            </a:ln>
            <a:effectLst/>
          </c:spPr>
          <c:invertIfNegative val="0"/>
          <c:dPt>
            <c:idx val="8"/>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1-A448-475F-828C-36F4901EEFC1}"/>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val>
            <c:numRef>
              <c:f>Sheet1!$B$2:$B$3</c:f>
              <c:numCache>
                <c:formatCode>0.0%</c:formatCode>
                <c:ptCount val="2"/>
                <c:pt idx="0">
                  <c:v>0.68600000000000005</c:v>
                </c:pt>
                <c:pt idx="1">
                  <c:v>0.72989999999999999</c:v>
                </c:pt>
              </c:numCache>
            </c:numRef>
          </c:val>
          <c:extLst xmlns:c16r2="http://schemas.microsoft.com/office/drawing/2015/06/chart">
            <c:ext xmlns:c16="http://schemas.microsoft.com/office/drawing/2014/chart" uri="{C3380CC4-5D6E-409C-BE32-E72D297353CC}">
              <c16:uniqueId val="{00000002-A448-475F-828C-36F4901EEFC1}"/>
            </c:ext>
          </c:extLst>
        </c:ser>
        <c:ser>
          <c:idx val="1"/>
          <c:order val="1"/>
          <c:tx>
            <c:strRef>
              <c:f>Sheet1!$C$1</c:f>
              <c:strCache>
                <c:ptCount val="1"/>
                <c:pt idx="0">
                  <c:v>No</c:v>
                </c:pt>
              </c:strCache>
            </c:strRef>
          </c:tx>
          <c:spPr>
            <a:solidFill>
              <a:schemeClr val="bg1">
                <a:lumMod val="85000"/>
              </a:schemeClr>
            </a:solidFill>
            <a:ln>
              <a:noFill/>
            </a:ln>
            <a:effectLst/>
          </c:spPr>
          <c:invertIfNegative val="0"/>
          <c:val>
            <c:numRef>
              <c:f>Sheet1!$C$2:$C$3</c:f>
              <c:numCache>
                <c:formatCode>0%</c:formatCode>
                <c:ptCount val="2"/>
                <c:pt idx="0">
                  <c:v>0.314</c:v>
                </c:pt>
                <c:pt idx="1">
                  <c:v>0.27010000000000001</c:v>
                </c:pt>
              </c:numCache>
            </c:numRef>
          </c:val>
          <c:extLst xmlns:c16r2="http://schemas.microsoft.com/office/drawing/2015/06/chart">
            <c:ext xmlns:c16="http://schemas.microsoft.com/office/drawing/2014/chart" uri="{C3380CC4-5D6E-409C-BE32-E72D297353CC}">
              <c16:uniqueId val="{00000003-A448-475F-828C-36F4901EEFC1}"/>
            </c:ext>
          </c:extLst>
        </c:ser>
        <c:dLbls>
          <c:showLegendKey val="0"/>
          <c:showVal val="0"/>
          <c:showCatName val="0"/>
          <c:showSerName val="0"/>
          <c:showPercent val="0"/>
          <c:showBubbleSize val="0"/>
        </c:dLbls>
        <c:gapWidth val="44"/>
        <c:overlap val="100"/>
        <c:axId val="183848320"/>
        <c:axId val="183858304"/>
      </c:barChart>
      <c:catAx>
        <c:axId val="183848320"/>
        <c:scaling>
          <c:orientation val="minMax"/>
        </c:scaling>
        <c:delete val="1"/>
        <c:axPos val="l"/>
        <c:numFmt formatCode="General" sourceLinked="1"/>
        <c:majorTickMark val="out"/>
        <c:minorTickMark val="none"/>
        <c:tickLblPos val="nextTo"/>
        <c:crossAx val="183858304"/>
        <c:crosses val="autoZero"/>
        <c:auto val="1"/>
        <c:lblAlgn val="ctr"/>
        <c:lblOffset val="100"/>
        <c:noMultiLvlLbl val="0"/>
      </c:catAx>
      <c:valAx>
        <c:axId val="183858304"/>
        <c:scaling>
          <c:orientation val="minMax"/>
          <c:max val="1"/>
          <c:min val="0"/>
        </c:scaling>
        <c:delete val="1"/>
        <c:axPos val="b"/>
        <c:numFmt formatCode="0%" sourceLinked="1"/>
        <c:majorTickMark val="out"/>
        <c:minorTickMark val="none"/>
        <c:tickLblPos val="nextTo"/>
        <c:crossAx val="18384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531699173228"/>
          <c:y val="1.9100982440194401E-2"/>
          <c:w val="0.76046830082677197"/>
          <c:h val="0.98089900965765897"/>
        </c:manualLayout>
      </c:layout>
      <c:barChart>
        <c:barDir val="bar"/>
        <c:grouping val="percentStacked"/>
        <c:varyColors val="0"/>
        <c:ser>
          <c:idx val="0"/>
          <c:order val="0"/>
          <c:tx>
            <c:strRef>
              <c:f>Sheet1!$B$1</c:f>
              <c:strCache>
                <c:ptCount val="1"/>
                <c:pt idx="0">
                  <c:v>Yes</c:v>
                </c:pt>
              </c:strCache>
            </c:strRef>
          </c:tx>
          <c:spPr>
            <a:solidFill>
              <a:srgbClr val="239B9E">
                <a:alpha val="40000"/>
              </a:srgbClr>
            </a:solidFill>
            <a:ln>
              <a:noFill/>
            </a:ln>
            <a:effectLst/>
          </c:spPr>
          <c:invertIfNegative val="0"/>
          <c:dPt>
            <c:idx val="8"/>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1-80C9-476C-8D11-8D76D64FBA99}"/>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val>
            <c:numRef>
              <c:f>Sheet1!$B$2:$B$3</c:f>
              <c:numCache>
                <c:formatCode>0.0%</c:formatCode>
                <c:ptCount val="2"/>
                <c:pt idx="0">
                  <c:v>0.27500000000000002</c:v>
                </c:pt>
                <c:pt idx="1">
                  <c:v>0.84970000000000001</c:v>
                </c:pt>
              </c:numCache>
            </c:numRef>
          </c:val>
          <c:extLst xmlns:c16r2="http://schemas.microsoft.com/office/drawing/2015/06/chart">
            <c:ext xmlns:c16="http://schemas.microsoft.com/office/drawing/2014/chart" uri="{C3380CC4-5D6E-409C-BE32-E72D297353CC}">
              <c16:uniqueId val="{00000002-80C9-476C-8D11-8D76D64FBA99}"/>
            </c:ext>
          </c:extLst>
        </c:ser>
        <c:ser>
          <c:idx val="1"/>
          <c:order val="1"/>
          <c:tx>
            <c:strRef>
              <c:f>Sheet1!$C$1</c:f>
              <c:strCache>
                <c:ptCount val="1"/>
                <c:pt idx="0">
                  <c:v>No</c:v>
                </c:pt>
              </c:strCache>
            </c:strRef>
          </c:tx>
          <c:spPr>
            <a:solidFill>
              <a:schemeClr val="bg1">
                <a:lumMod val="85000"/>
              </a:schemeClr>
            </a:solidFill>
            <a:ln>
              <a:noFill/>
            </a:ln>
            <a:effectLst/>
          </c:spPr>
          <c:invertIfNegative val="0"/>
          <c:val>
            <c:numRef>
              <c:f>Sheet1!$C$2:$C$3</c:f>
              <c:numCache>
                <c:formatCode>0%</c:formatCode>
                <c:ptCount val="2"/>
                <c:pt idx="0">
                  <c:v>0.72499999999999998</c:v>
                </c:pt>
                <c:pt idx="1">
                  <c:v>0.15029999999999999</c:v>
                </c:pt>
              </c:numCache>
            </c:numRef>
          </c:val>
          <c:extLst xmlns:c16r2="http://schemas.microsoft.com/office/drawing/2015/06/chart">
            <c:ext xmlns:c16="http://schemas.microsoft.com/office/drawing/2014/chart" uri="{C3380CC4-5D6E-409C-BE32-E72D297353CC}">
              <c16:uniqueId val="{00000003-80C9-476C-8D11-8D76D64FBA99}"/>
            </c:ext>
          </c:extLst>
        </c:ser>
        <c:dLbls>
          <c:showLegendKey val="0"/>
          <c:showVal val="0"/>
          <c:showCatName val="0"/>
          <c:showSerName val="0"/>
          <c:showPercent val="0"/>
          <c:showBubbleSize val="0"/>
        </c:dLbls>
        <c:gapWidth val="44"/>
        <c:overlap val="100"/>
        <c:axId val="183999488"/>
        <c:axId val="184001280"/>
      </c:barChart>
      <c:catAx>
        <c:axId val="183999488"/>
        <c:scaling>
          <c:orientation val="minMax"/>
        </c:scaling>
        <c:delete val="1"/>
        <c:axPos val="l"/>
        <c:numFmt formatCode="General" sourceLinked="1"/>
        <c:majorTickMark val="out"/>
        <c:minorTickMark val="none"/>
        <c:tickLblPos val="nextTo"/>
        <c:crossAx val="184001280"/>
        <c:crosses val="autoZero"/>
        <c:auto val="1"/>
        <c:lblAlgn val="ctr"/>
        <c:lblOffset val="100"/>
        <c:noMultiLvlLbl val="0"/>
      </c:catAx>
      <c:valAx>
        <c:axId val="184001280"/>
        <c:scaling>
          <c:orientation val="minMax"/>
          <c:max val="1"/>
          <c:min val="0"/>
        </c:scaling>
        <c:delete val="1"/>
        <c:axPos val="b"/>
        <c:numFmt formatCode="0%" sourceLinked="1"/>
        <c:majorTickMark val="out"/>
        <c:minorTickMark val="none"/>
        <c:tickLblPos val="nextTo"/>
        <c:crossAx val="18399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531699173228"/>
          <c:y val="1.9100982440194401E-2"/>
          <c:w val="0.76046830082677197"/>
          <c:h val="0.98089900965765897"/>
        </c:manualLayout>
      </c:layout>
      <c:barChart>
        <c:barDir val="bar"/>
        <c:grouping val="percentStacked"/>
        <c:varyColors val="0"/>
        <c:ser>
          <c:idx val="0"/>
          <c:order val="0"/>
          <c:tx>
            <c:strRef>
              <c:f>Sheet1!$B$1</c:f>
              <c:strCache>
                <c:ptCount val="1"/>
                <c:pt idx="0">
                  <c:v>Yes</c:v>
                </c:pt>
              </c:strCache>
            </c:strRef>
          </c:tx>
          <c:spPr>
            <a:solidFill>
              <a:srgbClr val="239B9E">
                <a:alpha val="40000"/>
              </a:srgbClr>
            </a:solidFill>
            <a:ln>
              <a:noFill/>
            </a:ln>
            <a:effectLst/>
          </c:spPr>
          <c:invertIfNegative val="0"/>
          <c:dPt>
            <c:idx val="8"/>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1-0552-4D3A-A0A7-7B70DA23DF66}"/>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val>
            <c:numRef>
              <c:f>Sheet1!$B$2:$B$3</c:f>
              <c:numCache>
                <c:formatCode>0.0%</c:formatCode>
                <c:ptCount val="2"/>
                <c:pt idx="0">
                  <c:v>0.04</c:v>
                </c:pt>
                <c:pt idx="1">
                  <c:v>0.1552</c:v>
                </c:pt>
              </c:numCache>
            </c:numRef>
          </c:val>
          <c:extLst xmlns:c16r2="http://schemas.microsoft.com/office/drawing/2015/06/chart">
            <c:ext xmlns:c16="http://schemas.microsoft.com/office/drawing/2014/chart" uri="{C3380CC4-5D6E-409C-BE32-E72D297353CC}">
              <c16:uniqueId val="{00000002-0552-4D3A-A0A7-7B70DA23DF66}"/>
            </c:ext>
          </c:extLst>
        </c:ser>
        <c:ser>
          <c:idx val="1"/>
          <c:order val="1"/>
          <c:tx>
            <c:strRef>
              <c:f>Sheet1!$C$1</c:f>
              <c:strCache>
                <c:ptCount val="1"/>
                <c:pt idx="0">
                  <c:v>No</c:v>
                </c:pt>
              </c:strCache>
            </c:strRef>
          </c:tx>
          <c:spPr>
            <a:solidFill>
              <a:schemeClr val="bg1">
                <a:lumMod val="85000"/>
              </a:schemeClr>
            </a:solidFill>
            <a:ln>
              <a:noFill/>
            </a:ln>
            <a:effectLst/>
          </c:spPr>
          <c:invertIfNegative val="0"/>
          <c:val>
            <c:numRef>
              <c:f>Sheet1!$C$2:$C$3</c:f>
              <c:numCache>
                <c:formatCode>0%</c:formatCode>
                <c:ptCount val="2"/>
                <c:pt idx="0">
                  <c:v>0.96</c:v>
                </c:pt>
                <c:pt idx="1">
                  <c:v>0.8448</c:v>
                </c:pt>
              </c:numCache>
            </c:numRef>
          </c:val>
          <c:extLst xmlns:c16r2="http://schemas.microsoft.com/office/drawing/2015/06/chart">
            <c:ext xmlns:c16="http://schemas.microsoft.com/office/drawing/2014/chart" uri="{C3380CC4-5D6E-409C-BE32-E72D297353CC}">
              <c16:uniqueId val="{00000003-0552-4D3A-A0A7-7B70DA23DF66}"/>
            </c:ext>
          </c:extLst>
        </c:ser>
        <c:dLbls>
          <c:showLegendKey val="0"/>
          <c:showVal val="0"/>
          <c:showCatName val="0"/>
          <c:showSerName val="0"/>
          <c:showPercent val="0"/>
          <c:showBubbleSize val="0"/>
        </c:dLbls>
        <c:gapWidth val="44"/>
        <c:overlap val="100"/>
        <c:axId val="207039104"/>
        <c:axId val="207044992"/>
      </c:barChart>
      <c:catAx>
        <c:axId val="207039104"/>
        <c:scaling>
          <c:orientation val="minMax"/>
        </c:scaling>
        <c:delete val="1"/>
        <c:axPos val="l"/>
        <c:numFmt formatCode="General" sourceLinked="1"/>
        <c:majorTickMark val="out"/>
        <c:minorTickMark val="none"/>
        <c:tickLblPos val="nextTo"/>
        <c:crossAx val="207044992"/>
        <c:crosses val="autoZero"/>
        <c:auto val="1"/>
        <c:lblAlgn val="ctr"/>
        <c:lblOffset val="100"/>
        <c:noMultiLvlLbl val="0"/>
      </c:catAx>
      <c:valAx>
        <c:axId val="207044992"/>
        <c:scaling>
          <c:orientation val="minMax"/>
          <c:max val="1"/>
          <c:min val="0"/>
        </c:scaling>
        <c:delete val="1"/>
        <c:axPos val="b"/>
        <c:numFmt formatCode="0%" sourceLinked="1"/>
        <c:majorTickMark val="out"/>
        <c:minorTickMark val="none"/>
        <c:tickLblPos val="nextTo"/>
        <c:crossAx val="20703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5488647810801"/>
          <c:y val="1.9100990342340401E-2"/>
          <c:w val="0.73664518557844705"/>
          <c:h val="0.98089900965765897"/>
        </c:manualLayout>
      </c:layout>
      <c:barChart>
        <c:barDir val="bar"/>
        <c:grouping val="percentStacked"/>
        <c:varyColors val="0"/>
        <c:ser>
          <c:idx val="0"/>
          <c:order val="0"/>
          <c:tx>
            <c:strRef>
              <c:f>Sheet1!$B$1</c:f>
              <c:strCache>
                <c:ptCount val="1"/>
                <c:pt idx="0">
                  <c:v>Yes</c:v>
                </c:pt>
              </c:strCache>
            </c:strRef>
          </c:tx>
          <c:spPr>
            <a:solidFill>
              <a:srgbClr val="239B9E">
                <a:alpha val="40000"/>
              </a:srgbClr>
            </a:solidFill>
            <a:ln>
              <a:noFill/>
            </a:ln>
            <a:effectLst/>
          </c:spPr>
          <c:invertIfNegative val="0"/>
          <c:dPt>
            <c:idx val="8"/>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1-3D01-435E-BC7C-DCC80C9BA863}"/>
              </c:ext>
            </c:extLst>
          </c:dPt>
          <c:dLbls>
            <c:dLbl>
              <c:idx val="5"/>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Sheet1!$B$4:$B$12</c:f>
              <c:numCache>
                <c:formatCode>0.0%</c:formatCode>
                <c:ptCount val="9"/>
                <c:pt idx="0">
                  <c:v>0</c:v>
                </c:pt>
                <c:pt idx="1">
                  <c:v>4.4999999999999997E-3</c:v>
                </c:pt>
                <c:pt idx="2">
                  <c:v>0</c:v>
                </c:pt>
                <c:pt idx="3">
                  <c:v>0</c:v>
                </c:pt>
                <c:pt idx="4">
                  <c:v>3.5299999999999998E-2</c:v>
                </c:pt>
                <c:pt idx="5">
                  <c:v>4.8099999999999997E-2</c:v>
                </c:pt>
                <c:pt idx="6">
                  <c:v>5.5899999999999998E-2</c:v>
                </c:pt>
                <c:pt idx="7">
                  <c:v>0.76</c:v>
                </c:pt>
                <c:pt idx="8">
                  <c:v>0.24940000000000001</c:v>
                </c:pt>
              </c:numCache>
            </c:numRef>
          </c:val>
          <c:extLst xmlns:c16r2="http://schemas.microsoft.com/office/drawing/2015/06/chart">
            <c:ext xmlns:c16="http://schemas.microsoft.com/office/drawing/2014/chart" uri="{C3380CC4-5D6E-409C-BE32-E72D297353CC}">
              <c16:uniqueId val="{00000005-74FE-4E9B-BD8D-4672AB08B2DC}"/>
            </c:ext>
          </c:extLst>
        </c:ser>
        <c:ser>
          <c:idx val="1"/>
          <c:order val="1"/>
          <c:tx>
            <c:strRef>
              <c:f>Sheet1!$C$1</c:f>
              <c:strCache>
                <c:ptCount val="1"/>
                <c:pt idx="0">
                  <c:v>No</c:v>
                </c:pt>
              </c:strCache>
            </c:strRef>
          </c:tx>
          <c:spPr>
            <a:solidFill>
              <a:schemeClr val="bg1">
                <a:lumMod val="85000"/>
              </a:schemeClr>
            </a:solidFill>
            <a:ln>
              <a:noFill/>
            </a:ln>
            <a:effectLst/>
          </c:spPr>
          <c:invertIfNegative val="0"/>
          <c:val>
            <c:numRef>
              <c:f>Sheet1!$C$4:$C$12</c:f>
              <c:numCache>
                <c:formatCode>0%</c:formatCode>
                <c:ptCount val="9"/>
                <c:pt idx="0">
                  <c:v>1</c:v>
                </c:pt>
                <c:pt idx="1">
                  <c:v>0.99550000000000005</c:v>
                </c:pt>
                <c:pt idx="2">
                  <c:v>1</c:v>
                </c:pt>
                <c:pt idx="3">
                  <c:v>1</c:v>
                </c:pt>
                <c:pt idx="4">
                  <c:v>0.9647</c:v>
                </c:pt>
                <c:pt idx="5">
                  <c:v>0.95189999999999997</c:v>
                </c:pt>
                <c:pt idx="6">
                  <c:v>0.94410000000000005</c:v>
                </c:pt>
                <c:pt idx="7">
                  <c:v>0.24</c:v>
                </c:pt>
                <c:pt idx="8">
                  <c:v>0.75060000000000004</c:v>
                </c:pt>
              </c:numCache>
            </c:numRef>
          </c:val>
          <c:extLst xmlns:c16r2="http://schemas.microsoft.com/office/drawing/2015/06/chart">
            <c:ext xmlns:c16="http://schemas.microsoft.com/office/drawing/2014/chart" uri="{C3380CC4-5D6E-409C-BE32-E72D297353CC}">
              <c16:uniqueId val="{00000006-74FE-4E9B-BD8D-4672AB08B2DC}"/>
            </c:ext>
          </c:extLst>
        </c:ser>
        <c:dLbls>
          <c:showLegendKey val="0"/>
          <c:showVal val="0"/>
          <c:showCatName val="0"/>
          <c:showSerName val="0"/>
          <c:showPercent val="0"/>
          <c:showBubbleSize val="0"/>
        </c:dLbls>
        <c:gapWidth val="44"/>
        <c:overlap val="100"/>
        <c:axId val="184568448"/>
        <c:axId val="184578432"/>
      </c:barChart>
      <c:catAx>
        <c:axId val="184568448"/>
        <c:scaling>
          <c:orientation val="minMax"/>
        </c:scaling>
        <c:delete val="1"/>
        <c:axPos val="l"/>
        <c:numFmt formatCode="General" sourceLinked="1"/>
        <c:majorTickMark val="out"/>
        <c:minorTickMark val="none"/>
        <c:tickLblPos val="nextTo"/>
        <c:crossAx val="184578432"/>
        <c:crosses val="autoZero"/>
        <c:auto val="1"/>
        <c:lblAlgn val="ctr"/>
        <c:lblOffset val="100"/>
        <c:noMultiLvlLbl val="0"/>
      </c:catAx>
      <c:valAx>
        <c:axId val="184578432"/>
        <c:scaling>
          <c:orientation val="minMax"/>
          <c:max val="0.85"/>
          <c:min val="0"/>
        </c:scaling>
        <c:delete val="1"/>
        <c:axPos val="b"/>
        <c:numFmt formatCode="0%" sourceLinked="1"/>
        <c:majorTickMark val="out"/>
        <c:minorTickMark val="none"/>
        <c:tickLblPos val="nextTo"/>
        <c:crossAx val="184568448"/>
        <c:crosses val="autoZero"/>
        <c:crossBetween val="between"/>
      </c:valAx>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5488647810801"/>
          <c:y val="1.9100990342340401E-2"/>
          <c:w val="0.73664518557844705"/>
          <c:h val="0.98089900965765897"/>
        </c:manualLayout>
      </c:layout>
      <c:barChart>
        <c:barDir val="bar"/>
        <c:grouping val="percentStacked"/>
        <c:varyColors val="0"/>
        <c:ser>
          <c:idx val="0"/>
          <c:order val="0"/>
          <c:tx>
            <c:strRef>
              <c:f>Sheet1!$B$1</c:f>
              <c:strCache>
                <c:ptCount val="1"/>
                <c:pt idx="0">
                  <c:v>Yes</c:v>
                </c:pt>
              </c:strCache>
            </c:strRef>
          </c:tx>
          <c:spPr>
            <a:solidFill>
              <a:srgbClr val="239B9E">
                <a:alpha val="40000"/>
              </a:srgbClr>
            </a:solidFill>
            <a:ln>
              <a:noFill/>
            </a:ln>
            <a:effectLst/>
          </c:spPr>
          <c:invertIfNegative val="0"/>
          <c:dPt>
            <c:idx val="8"/>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1-DEE9-4084-A81F-AEB63F3A983D}"/>
              </c:ext>
            </c:extLst>
          </c:dPt>
          <c:dLbls>
            <c:dLbl>
              <c:idx val="4"/>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Sheet1!$B$2:$B$10</c:f>
              <c:numCache>
                <c:formatCode>0.0%</c:formatCode>
                <c:ptCount val="9"/>
                <c:pt idx="0">
                  <c:v>1E-3</c:v>
                </c:pt>
                <c:pt idx="1">
                  <c:v>2.9499999999999998E-2</c:v>
                </c:pt>
                <c:pt idx="2">
                  <c:v>0.10489999999999999</c:v>
                </c:pt>
                <c:pt idx="3">
                  <c:v>4.4999999999999997E-3</c:v>
                </c:pt>
                <c:pt idx="4">
                  <c:v>4.0300000000000002E-2</c:v>
                </c:pt>
                <c:pt idx="5">
                  <c:v>4.3999999999999997E-2</c:v>
                </c:pt>
                <c:pt idx="6">
                  <c:v>0.1139</c:v>
                </c:pt>
                <c:pt idx="7">
                  <c:v>0.27650000000000002</c:v>
                </c:pt>
                <c:pt idx="8">
                  <c:v>0.68600000000000005</c:v>
                </c:pt>
              </c:numCache>
            </c:numRef>
          </c:val>
          <c:extLst xmlns:c16r2="http://schemas.microsoft.com/office/drawing/2015/06/chart">
            <c:ext xmlns:c16="http://schemas.microsoft.com/office/drawing/2014/chart" uri="{C3380CC4-5D6E-409C-BE32-E72D297353CC}">
              <c16:uniqueId val="{00000005-74FE-4E9B-BD8D-4672AB08B2DC}"/>
            </c:ext>
          </c:extLst>
        </c:ser>
        <c:ser>
          <c:idx val="1"/>
          <c:order val="1"/>
          <c:tx>
            <c:strRef>
              <c:f>Sheet1!$C$1</c:f>
              <c:strCache>
                <c:ptCount val="1"/>
                <c:pt idx="0">
                  <c:v>No/refuse/Not relevant</c:v>
                </c:pt>
              </c:strCache>
            </c:strRef>
          </c:tx>
          <c:spPr>
            <a:solidFill>
              <a:schemeClr val="bg1">
                <a:lumMod val="85000"/>
              </a:schemeClr>
            </a:solidFill>
            <a:ln>
              <a:noFill/>
            </a:ln>
            <a:effectLst/>
          </c:spPr>
          <c:invertIfNegative val="0"/>
          <c:val>
            <c:numRef>
              <c:f>Sheet1!$C$2:$C$10</c:f>
              <c:numCache>
                <c:formatCode>0%</c:formatCode>
                <c:ptCount val="9"/>
                <c:pt idx="0">
                  <c:v>0.999</c:v>
                </c:pt>
                <c:pt idx="1">
                  <c:v>0.97050000000000003</c:v>
                </c:pt>
                <c:pt idx="2">
                  <c:v>0.89510000000000001</c:v>
                </c:pt>
                <c:pt idx="3">
                  <c:v>0.99550000000000005</c:v>
                </c:pt>
                <c:pt idx="4">
                  <c:v>0.9597</c:v>
                </c:pt>
                <c:pt idx="5">
                  <c:v>0.95599999999999996</c:v>
                </c:pt>
                <c:pt idx="6">
                  <c:v>0.8861</c:v>
                </c:pt>
                <c:pt idx="7">
                  <c:v>0.72350000000000003</c:v>
                </c:pt>
                <c:pt idx="8">
                  <c:v>0.314</c:v>
                </c:pt>
              </c:numCache>
            </c:numRef>
          </c:val>
          <c:extLst xmlns:c16r2="http://schemas.microsoft.com/office/drawing/2015/06/chart">
            <c:ext xmlns:c16="http://schemas.microsoft.com/office/drawing/2014/chart" uri="{C3380CC4-5D6E-409C-BE32-E72D297353CC}">
              <c16:uniqueId val="{00000006-74FE-4E9B-BD8D-4672AB08B2DC}"/>
            </c:ext>
          </c:extLst>
        </c:ser>
        <c:dLbls>
          <c:showLegendKey val="0"/>
          <c:showVal val="0"/>
          <c:showCatName val="0"/>
          <c:showSerName val="0"/>
          <c:showPercent val="0"/>
          <c:showBubbleSize val="0"/>
        </c:dLbls>
        <c:gapWidth val="44"/>
        <c:overlap val="100"/>
        <c:axId val="184609792"/>
        <c:axId val="184431360"/>
      </c:barChart>
      <c:catAx>
        <c:axId val="184609792"/>
        <c:scaling>
          <c:orientation val="minMax"/>
        </c:scaling>
        <c:delete val="1"/>
        <c:axPos val="l"/>
        <c:numFmt formatCode="General" sourceLinked="1"/>
        <c:majorTickMark val="out"/>
        <c:minorTickMark val="none"/>
        <c:tickLblPos val="nextTo"/>
        <c:crossAx val="184431360"/>
        <c:crosses val="autoZero"/>
        <c:auto val="1"/>
        <c:lblAlgn val="ctr"/>
        <c:lblOffset val="100"/>
        <c:noMultiLvlLbl val="0"/>
      </c:catAx>
      <c:valAx>
        <c:axId val="184431360"/>
        <c:scaling>
          <c:orientation val="minMax"/>
          <c:max val="0.75"/>
          <c:min val="0"/>
        </c:scaling>
        <c:delete val="1"/>
        <c:axPos val="b"/>
        <c:numFmt formatCode="0%" sourceLinked="1"/>
        <c:majorTickMark val="out"/>
        <c:minorTickMark val="none"/>
        <c:tickLblPos val="nextTo"/>
        <c:crossAx val="18460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84622540006302"/>
          <c:y val="2.2155071277709101E-2"/>
          <c:w val="0.38089179549850599"/>
          <c:h val="0.970397106726409"/>
        </c:manualLayout>
      </c:layout>
      <c:barChart>
        <c:barDir val="bar"/>
        <c:grouping val="percentStacked"/>
        <c:varyColors val="0"/>
        <c:ser>
          <c:idx val="0"/>
          <c:order val="0"/>
          <c:tx>
            <c:strRef>
              <c:f>Sheet1!$B$1</c:f>
              <c:strCache>
                <c:ptCount val="1"/>
                <c:pt idx="0">
                  <c:v>Yes</c:v>
                </c:pt>
              </c:strCache>
            </c:strRef>
          </c:tx>
          <c:spPr>
            <a:solidFill>
              <a:srgbClr val="239B9E">
                <a:alpha val="40000"/>
              </a:srgbClr>
            </a:solidFill>
            <a:ln>
              <a:noFill/>
            </a:ln>
            <a:effectLst/>
          </c:spPr>
          <c:invertIfNegative val="0"/>
          <c:dPt>
            <c:idx val="8"/>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1-633A-4C62-BA6A-28B41574F004}"/>
              </c:ext>
            </c:extLst>
          </c:dPt>
          <c:dLbls>
            <c:dLbl>
              <c:idx val="4"/>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Sheet1!$B$2:$B$30</c:f>
              <c:numCache>
                <c:formatCode>0.0%</c:formatCode>
                <c:ptCount val="29"/>
                <c:pt idx="0">
                  <c:v>9.2999999999999992E-3</c:v>
                </c:pt>
                <c:pt idx="1">
                  <c:v>2.0199999999999999E-2</c:v>
                </c:pt>
                <c:pt idx="2">
                  <c:v>1.1000000000000001E-3</c:v>
                </c:pt>
                <c:pt idx="3">
                  <c:v>4.7999999999999996E-3</c:v>
                </c:pt>
                <c:pt idx="4">
                  <c:v>3.7999999999999999E-2</c:v>
                </c:pt>
                <c:pt idx="5">
                  <c:v>9.5899999999999999E-2</c:v>
                </c:pt>
                <c:pt idx="6">
                  <c:v>4.7999999999999996E-3</c:v>
                </c:pt>
                <c:pt idx="7">
                  <c:v>6.4999999999999997E-3</c:v>
                </c:pt>
                <c:pt idx="8">
                  <c:v>1.6400000000000001E-2</c:v>
                </c:pt>
                <c:pt idx="9">
                  <c:v>2.12E-2</c:v>
                </c:pt>
                <c:pt idx="10">
                  <c:v>2.46E-2</c:v>
                </c:pt>
                <c:pt idx="11">
                  <c:v>2.6700000000000002E-2</c:v>
                </c:pt>
                <c:pt idx="12">
                  <c:v>6.9699999999999998E-2</c:v>
                </c:pt>
                <c:pt idx="13">
                  <c:v>0.10639999999999999</c:v>
                </c:pt>
                <c:pt idx="14">
                  <c:v>0.18779999999999999</c:v>
                </c:pt>
                <c:pt idx="15">
                  <c:v>2.4E-2</c:v>
                </c:pt>
                <c:pt idx="16">
                  <c:v>4.4999999999999998E-2</c:v>
                </c:pt>
                <c:pt idx="17">
                  <c:v>0.1109</c:v>
                </c:pt>
                <c:pt idx="18">
                  <c:v>9.2100000000000001E-2</c:v>
                </c:pt>
                <c:pt idx="19">
                  <c:v>0.32519999999999999</c:v>
                </c:pt>
              </c:numCache>
            </c:numRef>
          </c:val>
          <c:extLst xmlns:c16r2="http://schemas.microsoft.com/office/drawing/2015/06/chart">
            <c:ext xmlns:c16="http://schemas.microsoft.com/office/drawing/2014/chart" uri="{C3380CC4-5D6E-409C-BE32-E72D297353CC}">
              <c16:uniqueId val="{00000005-74FE-4E9B-BD8D-4672AB08B2DC}"/>
            </c:ext>
          </c:extLst>
        </c:ser>
        <c:ser>
          <c:idx val="1"/>
          <c:order val="1"/>
          <c:tx>
            <c:strRef>
              <c:f>Sheet1!$C$1</c:f>
              <c:strCache>
                <c:ptCount val="1"/>
                <c:pt idx="0">
                  <c:v>No</c:v>
                </c:pt>
              </c:strCache>
            </c:strRef>
          </c:tx>
          <c:spPr>
            <a:solidFill>
              <a:schemeClr val="bg1">
                <a:lumMod val="85000"/>
              </a:schemeClr>
            </a:solidFill>
            <a:ln>
              <a:noFill/>
            </a:ln>
            <a:effectLst/>
          </c:spPr>
          <c:invertIfNegative val="0"/>
          <c:val>
            <c:numRef>
              <c:f>Sheet1!$C$2:$C$30</c:f>
              <c:numCache>
                <c:formatCode>0%</c:formatCode>
                <c:ptCount val="29"/>
                <c:pt idx="0">
                  <c:v>0.99070000000000003</c:v>
                </c:pt>
                <c:pt idx="1">
                  <c:v>0.9798</c:v>
                </c:pt>
                <c:pt idx="2">
                  <c:v>0.99890000000000001</c:v>
                </c:pt>
                <c:pt idx="3">
                  <c:v>0.99519999999999997</c:v>
                </c:pt>
                <c:pt idx="4">
                  <c:v>0.96199999999999997</c:v>
                </c:pt>
                <c:pt idx="5">
                  <c:v>0.90410000000000001</c:v>
                </c:pt>
                <c:pt idx="6">
                  <c:v>0.99519999999999997</c:v>
                </c:pt>
                <c:pt idx="7">
                  <c:v>0.99350000000000005</c:v>
                </c:pt>
                <c:pt idx="8">
                  <c:v>0.98360000000000003</c:v>
                </c:pt>
                <c:pt idx="9">
                  <c:v>0.9788</c:v>
                </c:pt>
                <c:pt idx="10">
                  <c:v>0.97540000000000004</c:v>
                </c:pt>
                <c:pt idx="11">
                  <c:v>0.97330000000000005</c:v>
                </c:pt>
                <c:pt idx="12">
                  <c:v>0.93030000000000002</c:v>
                </c:pt>
                <c:pt idx="13">
                  <c:v>0.89359999999999995</c:v>
                </c:pt>
                <c:pt idx="14">
                  <c:v>0.81220000000000003</c:v>
                </c:pt>
                <c:pt idx="15">
                  <c:v>0.97599999999999998</c:v>
                </c:pt>
                <c:pt idx="16">
                  <c:v>0.95499999999999996</c:v>
                </c:pt>
                <c:pt idx="17">
                  <c:v>0.8891</c:v>
                </c:pt>
                <c:pt idx="18">
                  <c:v>0.90790000000000004</c:v>
                </c:pt>
                <c:pt idx="19">
                  <c:v>0.67479999999999996</c:v>
                </c:pt>
              </c:numCache>
            </c:numRef>
          </c:val>
          <c:extLst xmlns:c16r2="http://schemas.microsoft.com/office/drawing/2015/06/chart">
            <c:ext xmlns:c16="http://schemas.microsoft.com/office/drawing/2014/chart" uri="{C3380CC4-5D6E-409C-BE32-E72D297353CC}">
              <c16:uniqueId val="{00000006-74FE-4E9B-BD8D-4672AB08B2DC}"/>
            </c:ext>
          </c:extLst>
        </c:ser>
        <c:dLbls>
          <c:showLegendKey val="0"/>
          <c:showVal val="0"/>
          <c:showCatName val="0"/>
          <c:showSerName val="0"/>
          <c:showPercent val="0"/>
          <c:showBubbleSize val="0"/>
        </c:dLbls>
        <c:gapWidth val="44"/>
        <c:overlap val="100"/>
        <c:axId val="207464704"/>
        <c:axId val="207470592"/>
      </c:barChart>
      <c:catAx>
        <c:axId val="207464704"/>
        <c:scaling>
          <c:orientation val="minMax"/>
        </c:scaling>
        <c:delete val="1"/>
        <c:axPos val="l"/>
        <c:numFmt formatCode="General" sourceLinked="1"/>
        <c:majorTickMark val="out"/>
        <c:minorTickMark val="none"/>
        <c:tickLblPos val="nextTo"/>
        <c:crossAx val="207470592"/>
        <c:crosses val="autoZero"/>
        <c:auto val="1"/>
        <c:lblAlgn val="ctr"/>
        <c:lblOffset val="100"/>
        <c:noMultiLvlLbl val="0"/>
      </c:catAx>
      <c:valAx>
        <c:axId val="207470592"/>
        <c:scaling>
          <c:orientation val="minMax"/>
          <c:max val="0.4"/>
          <c:min val="0"/>
        </c:scaling>
        <c:delete val="1"/>
        <c:axPos val="b"/>
        <c:numFmt formatCode="0%" sourceLinked="1"/>
        <c:majorTickMark val="out"/>
        <c:minorTickMark val="none"/>
        <c:tickLblPos val="nextTo"/>
        <c:crossAx val="207464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53338929309204E-4"/>
          <c:y val="5.8410219464392196E-3"/>
          <c:w val="0.99897558247872298"/>
          <c:h val="0.99415889535482505"/>
        </c:manualLayout>
      </c:layout>
      <c:barChart>
        <c:barDir val="bar"/>
        <c:grouping val="percentStacked"/>
        <c:varyColors val="0"/>
        <c:ser>
          <c:idx val="0"/>
          <c:order val="0"/>
          <c:tx>
            <c:strRef>
              <c:f>Sheet1!$B$1</c:f>
              <c:strCache>
                <c:ptCount val="1"/>
                <c:pt idx="0">
                  <c:v>Urban areas</c:v>
                </c:pt>
              </c:strCache>
            </c:strRef>
          </c:tx>
          <c:spPr>
            <a:solidFill>
              <a:schemeClr val="accent1">
                <a:alpha val="40000"/>
              </a:schemeClr>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6082-495E-B9AB-2B4A7449A412}"/>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val>
            <c:numRef>
              <c:f>Sheet1!$B$2:$B$5</c:f>
              <c:numCache>
                <c:formatCode>0%</c:formatCode>
                <c:ptCount val="4"/>
                <c:pt idx="0" formatCode="0.0%">
                  <c:v>0.92910000000000004</c:v>
                </c:pt>
                <c:pt idx="1">
                  <c:v>0.7994</c:v>
                </c:pt>
                <c:pt idx="2" formatCode="0.0%">
                  <c:v>0.89280000000000004</c:v>
                </c:pt>
                <c:pt idx="3" formatCode="0.0%">
                  <c:v>0.90049999999999997</c:v>
                </c:pt>
              </c:numCache>
            </c:numRef>
          </c:val>
          <c:extLst xmlns:c16r2="http://schemas.microsoft.com/office/drawing/2015/06/chart">
            <c:ext xmlns:c16="http://schemas.microsoft.com/office/drawing/2014/chart" uri="{C3380CC4-5D6E-409C-BE32-E72D297353CC}">
              <c16:uniqueId val="{00000002-6082-495E-B9AB-2B4A7449A412}"/>
            </c:ext>
          </c:extLst>
        </c:ser>
        <c:ser>
          <c:idx val="1"/>
          <c:order val="1"/>
          <c:tx>
            <c:strRef>
              <c:f>Sheet1!$C$1</c:f>
              <c:strCache>
                <c:ptCount val="1"/>
                <c:pt idx="0">
                  <c:v>Rural areas</c:v>
                </c:pt>
              </c:strCache>
            </c:strRef>
          </c:tx>
          <c:spPr>
            <a:solidFill>
              <a:schemeClr val="bg1">
                <a:lumMod val="50000"/>
                <a:alpha val="48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val>
            <c:numRef>
              <c:f>Sheet1!$C$2:$C$5</c:f>
              <c:numCache>
                <c:formatCode>0%</c:formatCode>
                <c:ptCount val="4"/>
                <c:pt idx="0" formatCode="0.0%">
                  <c:v>5.45E-2</c:v>
                </c:pt>
                <c:pt idx="1">
                  <c:v>0.1966</c:v>
                </c:pt>
                <c:pt idx="2" formatCode="0.0%">
                  <c:v>4.0099999999999997E-2</c:v>
                </c:pt>
                <c:pt idx="3" formatCode="0.0%">
                  <c:v>8.14E-2</c:v>
                </c:pt>
              </c:numCache>
            </c:numRef>
          </c:val>
          <c:extLst xmlns:c16r2="http://schemas.microsoft.com/office/drawing/2015/06/chart">
            <c:ext xmlns:c16="http://schemas.microsoft.com/office/drawing/2014/chart" uri="{C3380CC4-5D6E-409C-BE32-E72D297353CC}">
              <c16:uniqueId val="{00000003-6082-495E-B9AB-2B4A7449A412}"/>
            </c:ext>
          </c:extLst>
        </c:ser>
        <c:ser>
          <c:idx val="2"/>
          <c:order val="2"/>
          <c:tx>
            <c:strRef>
              <c:f>Sheet1!$D$1</c:f>
              <c:strCache>
                <c:ptCount val="1"/>
                <c:pt idx="0">
                  <c:v>Don't know/Refuse to answer</c:v>
                </c:pt>
              </c:strCache>
            </c:strRef>
          </c:tx>
          <c:invertIfNegative val="0"/>
          <c:val>
            <c:numRef>
              <c:f>Sheet1!$D$2:$D$5</c:f>
              <c:numCache>
                <c:formatCode>0%</c:formatCode>
                <c:ptCount val="4"/>
                <c:pt idx="0">
                  <c:v>1.6400000000000001E-2</c:v>
                </c:pt>
                <c:pt idx="1">
                  <c:v>3.8999999999999998E-3</c:v>
                </c:pt>
                <c:pt idx="2">
                  <c:v>6.7100000000000007E-2</c:v>
                </c:pt>
                <c:pt idx="3">
                  <c:v>1.8100000000000002E-2</c:v>
                </c:pt>
              </c:numCache>
            </c:numRef>
          </c:val>
          <c:extLst xmlns:c16r2="http://schemas.microsoft.com/office/drawing/2015/06/chart">
            <c:ext xmlns:c16="http://schemas.microsoft.com/office/drawing/2014/chart" uri="{C3380CC4-5D6E-409C-BE32-E72D297353CC}">
              <c16:uniqueId val="{00000002-4F0D-4541-8E8B-99080548617D}"/>
            </c:ext>
          </c:extLst>
        </c:ser>
        <c:dLbls>
          <c:showLegendKey val="0"/>
          <c:showVal val="0"/>
          <c:showCatName val="0"/>
          <c:showSerName val="0"/>
          <c:showPercent val="0"/>
          <c:showBubbleSize val="0"/>
        </c:dLbls>
        <c:gapWidth val="124"/>
        <c:overlap val="100"/>
        <c:axId val="211317120"/>
        <c:axId val="211318656"/>
      </c:barChart>
      <c:catAx>
        <c:axId val="211317120"/>
        <c:scaling>
          <c:orientation val="minMax"/>
        </c:scaling>
        <c:delete val="1"/>
        <c:axPos val="l"/>
        <c:numFmt formatCode="General" sourceLinked="1"/>
        <c:majorTickMark val="out"/>
        <c:minorTickMark val="none"/>
        <c:tickLblPos val="nextTo"/>
        <c:crossAx val="211318656"/>
        <c:crosses val="autoZero"/>
        <c:auto val="1"/>
        <c:lblAlgn val="ctr"/>
        <c:lblOffset val="100"/>
        <c:noMultiLvlLbl val="0"/>
      </c:catAx>
      <c:valAx>
        <c:axId val="211318656"/>
        <c:scaling>
          <c:orientation val="minMax"/>
          <c:max val="1"/>
          <c:min val="0"/>
        </c:scaling>
        <c:delete val="1"/>
        <c:axPos val="b"/>
        <c:numFmt formatCode="0%" sourceLinked="1"/>
        <c:majorTickMark val="out"/>
        <c:minorTickMark val="none"/>
        <c:tickLblPos val="nextTo"/>
        <c:crossAx val="211317120"/>
        <c:crosses val="autoZero"/>
        <c:crossBetween val="between"/>
      </c:valAx>
      <c:spPr>
        <a:noFill/>
        <a:ln>
          <a:noFill/>
        </a:ln>
        <a:effectLst/>
      </c:spPr>
    </c:plotArea>
    <c:legend>
      <c:legendPos val="b"/>
      <c:layout>
        <c:manualLayout>
          <c:xMode val="edge"/>
          <c:yMode val="edge"/>
          <c:x val="0"/>
          <c:y val="0.950844834782963"/>
          <c:w val="1"/>
          <c:h val="4.9155033311025102E-2"/>
        </c:manualLayout>
      </c:layout>
      <c:overlay val="0"/>
      <c:txPr>
        <a:bodyPr/>
        <a:lstStyle/>
        <a:p>
          <a:pPr>
            <a:defRPr sz="12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622672906578898"/>
          <c:y val="2.06049882072631E-2"/>
          <c:w val="0.42377327093421102"/>
          <c:h val="0.92254510685903002"/>
        </c:manualLayout>
      </c:layout>
      <c:barChart>
        <c:barDir val="bar"/>
        <c:grouping val="clustered"/>
        <c:varyColors val="0"/>
        <c:ser>
          <c:idx val="0"/>
          <c:order val="0"/>
          <c:tx>
            <c:strRef>
              <c:f>Sheet1!$B$1</c:f>
              <c:strCache>
                <c:ptCount val="1"/>
                <c:pt idx="0">
                  <c:v>Column2</c:v>
                </c:pt>
              </c:strCache>
            </c:strRef>
          </c:tx>
          <c:spPr>
            <a:solidFill>
              <a:srgbClr val="239B9E"/>
            </a:solidFill>
          </c:spPr>
          <c:invertIfNegative val="0"/>
          <c:dPt>
            <c:idx val="0"/>
            <c:invertIfNegative val="0"/>
            <c:bubble3D val="0"/>
            <c:spPr>
              <a:solidFill>
                <a:srgbClr val="FFC000"/>
              </a:solidFill>
            </c:spPr>
            <c:extLst xmlns:c16r2="http://schemas.microsoft.com/office/drawing/2015/06/chart">
              <c:ext xmlns:c16="http://schemas.microsoft.com/office/drawing/2014/chart" uri="{C3380CC4-5D6E-409C-BE32-E72D297353CC}">
                <c16:uniqueId val="{00000001-66C0-4153-9515-D07CB205134F}"/>
              </c:ext>
            </c:extLst>
          </c:dPt>
          <c:dPt>
            <c:idx val="1"/>
            <c:invertIfNegative val="0"/>
            <c:bubble3D val="0"/>
            <c:extLst xmlns:c16r2="http://schemas.microsoft.com/office/drawing/2015/06/chart">
              <c:ext xmlns:c16="http://schemas.microsoft.com/office/drawing/2014/chart" uri="{C3380CC4-5D6E-409C-BE32-E72D297353CC}">
                <c16:uniqueId val="{00000002-66C0-4153-9515-D07CB205134F}"/>
              </c:ext>
            </c:extLst>
          </c:dPt>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Don't know/Refuse to answer</c:v>
                </c:pt>
                <c:pt idx="1">
                  <c:v>Not relevant</c:v>
                </c:pt>
                <c:pt idx="2">
                  <c:v>Over time as and when needed</c:v>
                </c:pt>
                <c:pt idx="3">
                  <c:v>All the money right away</c:v>
                </c:pt>
              </c:strCache>
            </c:strRef>
          </c:cat>
          <c:val>
            <c:numRef>
              <c:f>Sheet1!$B$2:$B$5</c:f>
              <c:numCache>
                <c:formatCode>0.0%</c:formatCode>
                <c:ptCount val="4"/>
                <c:pt idx="0">
                  <c:v>6.0600000000000001E-2</c:v>
                </c:pt>
                <c:pt idx="1">
                  <c:v>7.2599999999999998E-2</c:v>
                </c:pt>
                <c:pt idx="2">
                  <c:v>0.63129999999999997</c:v>
                </c:pt>
                <c:pt idx="3">
                  <c:v>0.2356</c:v>
                </c:pt>
              </c:numCache>
            </c:numRef>
          </c:val>
          <c:extLst xmlns:c16r2="http://schemas.microsoft.com/office/drawing/2015/06/chart">
            <c:ext xmlns:c16="http://schemas.microsoft.com/office/drawing/2014/chart" uri="{C3380CC4-5D6E-409C-BE32-E72D297353CC}">
              <c16:uniqueId val="{00000003-66C0-4153-9515-D07CB205134F}"/>
            </c:ext>
          </c:extLst>
        </c:ser>
        <c:dLbls>
          <c:dLblPos val="outEnd"/>
          <c:showLegendKey val="0"/>
          <c:showVal val="1"/>
          <c:showCatName val="0"/>
          <c:showSerName val="0"/>
          <c:showPercent val="0"/>
          <c:showBubbleSize val="0"/>
        </c:dLbls>
        <c:gapWidth val="55"/>
        <c:axId val="211162624"/>
        <c:axId val="211165952"/>
      </c:barChart>
      <c:catAx>
        <c:axId val="211162624"/>
        <c:scaling>
          <c:orientation val="minMax"/>
        </c:scaling>
        <c:delete val="0"/>
        <c:axPos val="l"/>
        <c:numFmt formatCode="General" sourceLinked="1"/>
        <c:majorTickMark val="out"/>
        <c:minorTickMark val="none"/>
        <c:tickLblPos val="nextTo"/>
        <c:txPr>
          <a:bodyPr rot="0" vert="horz"/>
          <a:lstStyle/>
          <a:p>
            <a:pPr>
              <a:defRPr sz="1050"/>
            </a:pPr>
            <a:endParaRPr lang="en-US"/>
          </a:p>
        </c:txPr>
        <c:crossAx val="211165952"/>
        <c:crosses val="autoZero"/>
        <c:auto val="1"/>
        <c:lblAlgn val="ctr"/>
        <c:lblOffset val="100"/>
        <c:tickLblSkip val="1"/>
        <c:noMultiLvlLbl val="0"/>
      </c:catAx>
      <c:valAx>
        <c:axId val="211165952"/>
        <c:scaling>
          <c:orientation val="minMax"/>
        </c:scaling>
        <c:delete val="1"/>
        <c:axPos val="b"/>
        <c:numFmt formatCode="0.0%" sourceLinked="1"/>
        <c:majorTickMark val="out"/>
        <c:minorTickMark val="none"/>
        <c:tickLblPos val="nextTo"/>
        <c:crossAx val="211162624"/>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5488647810801"/>
          <c:y val="1.9100990342340401E-2"/>
          <c:w val="0.71723463325146097"/>
          <c:h val="0.98089900965765897"/>
        </c:manualLayout>
      </c:layout>
      <c:barChart>
        <c:barDir val="bar"/>
        <c:grouping val="percentStacked"/>
        <c:varyColors val="0"/>
        <c:ser>
          <c:idx val="0"/>
          <c:order val="0"/>
          <c:tx>
            <c:strRef>
              <c:f>Sheet1!$B$1</c:f>
              <c:strCache>
                <c:ptCount val="1"/>
                <c:pt idx="0">
                  <c:v>Column1</c:v>
                </c:pt>
              </c:strCache>
            </c:strRef>
          </c:tx>
          <c:spPr>
            <a:solidFill>
              <a:srgbClr val="239B9E">
                <a:alpha val="40000"/>
              </a:srgbClr>
            </a:solidFill>
            <a:ln>
              <a:noFill/>
            </a:ln>
            <a:effectLst/>
          </c:spPr>
          <c:invertIfNegative val="0"/>
          <c:dPt>
            <c:idx val="2"/>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1-6593-4502-B0B9-4C0C104C997C}"/>
              </c:ext>
            </c:extLst>
          </c:dPt>
          <c:dPt>
            <c:idx val="6"/>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3-EB19-4D86-91F8-CAE5CE2E50F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Sheet1!$B$2:$B$13</c:f>
              <c:numCache>
                <c:formatCode>0.0%</c:formatCode>
                <c:ptCount val="12"/>
                <c:pt idx="0">
                  <c:v>8.9200000000000002E-2</c:v>
                </c:pt>
                <c:pt idx="1">
                  <c:v>0.15490000000000001</c:v>
                </c:pt>
                <c:pt idx="2">
                  <c:v>0.32500000000000001</c:v>
                </c:pt>
                <c:pt idx="3">
                  <c:v>0.44969999999999999</c:v>
                </c:pt>
                <c:pt idx="4">
                  <c:v>0.48089999999999999</c:v>
                </c:pt>
                <c:pt idx="5">
                  <c:v>0.48359999999999997</c:v>
                </c:pt>
                <c:pt idx="6">
                  <c:v>0.52739999999999998</c:v>
                </c:pt>
                <c:pt idx="7">
                  <c:v>0.5585</c:v>
                </c:pt>
                <c:pt idx="8">
                  <c:v>0.72629999999999995</c:v>
                </c:pt>
                <c:pt idx="9">
                  <c:v>0.82769999999999999</c:v>
                </c:pt>
                <c:pt idx="10">
                  <c:v>1</c:v>
                </c:pt>
                <c:pt idx="11">
                  <c:v>1</c:v>
                </c:pt>
              </c:numCache>
            </c:numRef>
          </c:val>
          <c:extLst xmlns:c16r2="http://schemas.microsoft.com/office/drawing/2015/06/chart">
            <c:ext xmlns:c16="http://schemas.microsoft.com/office/drawing/2014/chart" uri="{C3380CC4-5D6E-409C-BE32-E72D297353CC}">
              <c16:uniqueId val="{00000004-E838-4A07-8665-0AF4A09B865C}"/>
            </c:ext>
          </c:extLst>
        </c:ser>
        <c:ser>
          <c:idx val="1"/>
          <c:order val="1"/>
          <c:tx>
            <c:strRef>
              <c:f>Sheet1!$C$1</c:f>
              <c:strCache>
                <c:ptCount val="1"/>
                <c:pt idx="0">
                  <c:v>Column2</c:v>
                </c:pt>
              </c:strCache>
            </c:strRef>
          </c:tx>
          <c:spPr>
            <a:solidFill>
              <a:schemeClr val="bg1">
                <a:lumMod val="85000"/>
              </a:schemeClr>
            </a:solidFill>
            <a:ln>
              <a:noFill/>
            </a:ln>
            <a:effectLst/>
          </c:spPr>
          <c:invertIfNegative val="0"/>
          <c:val>
            <c:numRef>
              <c:f>Sheet1!$C$2:$C$13</c:f>
              <c:numCache>
                <c:formatCode>0%</c:formatCode>
                <c:ptCount val="12"/>
                <c:pt idx="0">
                  <c:v>0.90180000000000005</c:v>
                </c:pt>
                <c:pt idx="1">
                  <c:v>0.83050000000000002</c:v>
                </c:pt>
                <c:pt idx="2">
                  <c:v>0.66249999999999998</c:v>
                </c:pt>
                <c:pt idx="3">
                  <c:v>0.54149999999999998</c:v>
                </c:pt>
                <c:pt idx="4">
                  <c:v>0.51129999999999998</c:v>
                </c:pt>
                <c:pt idx="5">
                  <c:v>0.50080000000000002</c:v>
                </c:pt>
                <c:pt idx="6">
                  <c:v>0.46079999999999999</c:v>
                </c:pt>
                <c:pt idx="7">
                  <c:v>0.43609999999999999</c:v>
                </c:pt>
                <c:pt idx="8">
                  <c:v>0.26229999999999998</c:v>
                </c:pt>
                <c:pt idx="9">
                  <c:v>0.15859999999999999</c:v>
                </c:pt>
                <c:pt idx="10">
                  <c:v>0</c:v>
                </c:pt>
                <c:pt idx="11">
                  <c:v>0</c:v>
                </c:pt>
              </c:numCache>
            </c:numRef>
          </c:val>
          <c:extLst xmlns:c16r2="http://schemas.microsoft.com/office/drawing/2015/06/chart">
            <c:ext xmlns:c16="http://schemas.microsoft.com/office/drawing/2014/chart" uri="{C3380CC4-5D6E-409C-BE32-E72D297353CC}">
              <c16:uniqueId val="{00000005-E838-4A07-8665-0AF4A09B865C}"/>
            </c:ext>
          </c:extLst>
        </c:ser>
        <c:dLbls>
          <c:showLegendKey val="0"/>
          <c:showVal val="0"/>
          <c:showCatName val="0"/>
          <c:showSerName val="0"/>
          <c:showPercent val="0"/>
          <c:showBubbleSize val="0"/>
        </c:dLbls>
        <c:gapWidth val="35"/>
        <c:overlap val="100"/>
        <c:axId val="211759488"/>
        <c:axId val="211761024"/>
      </c:barChart>
      <c:catAx>
        <c:axId val="211759488"/>
        <c:scaling>
          <c:orientation val="minMax"/>
        </c:scaling>
        <c:delete val="1"/>
        <c:axPos val="l"/>
        <c:numFmt formatCode="General" sourceLinked="1"/>
        <c:majorTickMark val="out"/>
        <c:minorTickMark val="none"/>
        <c:tickLblPos val="nextTo"/>
        <c:crossAx val="211761024"/>
        <c:crosses val="autoZero"/>
        <c:auto val="1"/>
        <c:lblAlgn val="ctr"/>
        <c:lblOffset val="100"/>
        <c:noMultiLvlLbl val="0"/>
      </c:catAx>
      <c:valAx>
        <c:axId val="211761024"/>
        <c:scaling>
          <c:orientation val="minMax"/>
        </c:scaling>
        <c:delete val="1"/>
        <c:axPos val="b"/>
        <c:numFmt formatCode="0%" sourceLinked="1"/>
        <c:majorTickMark val="out"/>
        <c:minorTickMark val="none"/>
        <c:tickLblPos val="nextTo"/>
        <c:crossAx val="21175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5488647810801"/>
          <c:y val="1.9100990342340401E-2"/>
          <c:w val="0.71723463325146097"/>
          <c:h val="0.98089900965765897"/>
        </c:manualLayout>
      </c:layout>
      <c:barChart>
        <c:barDir val="bar"/>
        <c:grouping val="percentStacked"/>
        <c:varyColors val="0"/>
        <c:ser>
          <c:idx val="0"/>
          <c:order val="0"/>
          <c:tx>
            <c:strRef>
              <c:f>Sheet1!$B$1</c:f>
              <c:strCache>
                <c:ptCount val="1"/>
                <c:pt idx="0">
                  <c:v>Column1</c:v>
                </c:pt>
              </c:strCache>
            </c:strRef>
          </c:tx>
          <c:spPr>
            <a:solidFill>
              <a:srgbClr val="239B9E">
                <a:alpha val="40000"/>
              </a:srgbClr>
            </a:solidFill>
            <a:ln>
              <a:noFill/>
            </a:ln>
            <a:effectLst/>
          </c:spPr>
          <c:invertIfNegative val="0"/>
          <c:dPt>
            <c:idx val="2"/>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1-79B6-47A4-9235-64BFB2D5579B}"/>
              </c:ext>
            </c:extLst>
          </c:dPt>
          <c:dPt>
            <c:idx val="7"/>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3-79B6-47A4-9235-64BFB2D557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Sheet1!$B$2:$B$13</c:f>
              <c:numCache>
                <c:formatCode>0.0</c:formatCode>
                <c:ptCount val="12"/>
                <c:pt idx="0">
                  <c:v>0.13</c:v>
                </c:pt>
                <c:pt idx="1">
                  <c:v>0.26</c:v>
                </c:pt>
                <c:pt idx="2">
                  <c:v>0.48</c:v>
                </c:pt>
                <c:pt idx="3">
                  <c:v>0.7</c:v>
                </c:pt>
                <c:pt idx="4">
                  <c:v>3.9</c:v>
                </c:pt>
                <c:pt idx="5">
                  <c:v>2</c:v>
                </c:pt>
                <c:pt idx="6">
                  <c:v>4.8499999999999996</c:v>
                </c:pt>
                <c:pt idx="7">
                  <c:v>3.7</c:v>
                </c:pt>
                <c:pt idx="8">
                  <c:v>1.8</c:v>
                </c:pt>
                <c:pt idx="9">
                  <c:v>4.3499999999999996</c:v>
                </c:pt>
                <c:pt idx="10">
                  <c:v>2.58</c:v>
                </c:pt>
                <c:pt idx="11">
                  <c:v>3.98</c:v>
                </c:pt>
              </c:numCache>
            </c:numRef>
          </c:val>
          <c:extLst xmlns:c16r2="http://schemas.microsoft.com/office/drawing/2015/06/chart">
            <c:ext xmlns:c16="http://schemas.microsoft.com/office/drawing/2014/chart" uri="{C3380CC4-5D6E-409C-BE32-E72D297353CC}">
              <c16:uniqueId val="{00000004-E838-4A07-8665-0AF4A09B865C}"/>
            </c:ext>
          </c:extLst>
        </c:ser>
        <c:ser>
          <c:idx val="1"/>
          <c:order val="1"/>
          <c:tx>
            <c:strRef>
              <c:f>Sheet1!$C$1</c:f>
              <c:strCache>
                <c:ptCount val="1"/>
                <c:pt idx="0">
                  <c:v>Column2</c:v>
                </c:pt>
              </c:strCache>
            </c:strRef>
          </c:tx>
          <c:spPr>
            <a:solidFill>
              <a:schemeClr val="bg1">
                <a:lumMod val="85000"/>
              </a:schemeClr>
            </a:solidFill>
            <a:ln>
              <a:noFill/>
            </a:ln>
            <a:effectLst/>
          </c:spPr>
          <c:invertIfNegative val="0"/>
          <c:val>
            <c:numRef>
              <c:f>Sheet1!$C$2:$C$13</c:f>
              <c:numCache>
                <c:formatCode>0</c:formatCode>
                <c:ptCount val="12"/>
                <c:pt idx="0">
                  <c:v>4.87</c:v>
                </c:pt>
                <c:pt idx="1">
                  <c:v>4.74</c:v>
                </c:pt>
                <c:pt idx="2">
                  <c:v>4.5199999999999996</c:v>
                </c:pt>
                <c:pt idx="3">
                  <c:v>4.3</c:v>
                </c:pt>
                <c:pt idx="4">
                  <c:v>1.1000000000000001</c:v>
                </c:pt>
                <c:pt idx="5">
                  <c:v>3</c:v>
                </c:pt>
                <c:pt idx="6">
                  <c:v>0.15</c:v>
                </c:pt>
                <c:pt idx="7">
                  <c:v>1.3</c:v>
                </c:pt>
                <c:pt idx="8">
                  <c:v>3.2</c:v>
                </c:pt>
                <c:pt idx="9">
                  <c:v>0.65</c:v>
                </c:pt>
                <c:pt idx="10">
                  <c:v>2.42</c:v>
                </c:pt>
                <c:pt idx="11">
                  <c:v>1.02</c:v>
                </c:pt>
              </c:numCache>
            </c:numRef>
          </c:val>
          <c:extLst xmlns:c16r2="http://schemas.microsoft.com/office/drawing/2015/06/chart">
            <c:ext xmlns:c16="http://schemas.microsoft.com/office/drawing/2014/chart" uri="{C3380CC4-5D6E-409C-BE32-E72D297353CC}">
              <c16:uniqueId val="{00000005-E838-4A07-8665-0AF4A09B865C}"/>
            </c:ext>
          </c:extLst>
        </c:ser>
        <c:dLbls>
          <c:showLegendKey val="0"/>
          <c:showVal val="0"/>
          <c:showCatName val="0"/>
          <c:showSerName val="0"/>
          <c:showPercent val="0"/>
          <c:showBubbleSize val="0"/>
        </c:dLbls>
        <c:gapWidth val="35"/>
        <c:overlap val="100"/>
        <c:axId val="211227392"/>
        <c:axId val="211228928"/>
      </c:barChart>
      <c:catAx>
        <c:axId val="211227392"/>
        <c:scaling>
          <c:orientation val="minMax"/>
        </c:scaling>
        <c:delete val="1"/>
        <c:axPos val="l"/>
        <c:numFmt formatCode="General" sourceLinked="1"/>
        <c:majorTickMark val="out"/>
        <c:minorTickMark val="none"/>
        <c:tickLblPos val="nextTo"/>
        <c:crossAx val="211228928"/>
        <c:crosses val="autoZero"/>
        <c:auto val="1"/>
        <c:lblAlgn val="ctr"/>
        <c:lblOffset val="100"/>
        <c:noMultiLvlLbl val="0"/>
      </c:catAx>
      <c:valAx>
        <c:axId val="211228928"/>
        <c:scaling>
          <c:orientation val="minMax"/>
        </c:scaling>
        <c:delete val="1"/>
        <c:axPos val="b"/>
        <c:numFmt formatCode="0%" sourceLinked="1"/>
        <c:majorTickMark val="out"/>
        <c:minorTickMark val="none"/>
        <c:tickLblPos val="nextTo"/>
        <c:crossAx val="21122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Feuil1!$B$1</c:f>
              <c:strCache>
                <c:ptCount val="1"/>
                <c:pt idx="0">
                  <c:v>Colonne1</c:v>
                </c:pt>
              </c:strCache>
            </c:strRef>
          </c:tx>
          <c:spPr>
            <a:solidFill>
              <a:srgbClr val="999999"/>
            </a:solidFill>
            <a:ln>
              <a:solidFill>
                <a:sysClr val="window" lastClr="FFFFFF"/>
              </a:solidFill>
            </a:ln>
          </c:spPr>
          <c:dPt>
            <c:idx val="0"/>
            <c:bubble3D val="0"/>
            <c:spPr>
              <a:solidFill>
                <a:srgbClr val="4BACC6">
                  <a:lumMod val="75000"/>
                </a:srgbClr>
              </a:solidFill>
              <a:ln w="19050">
                <a:solidFill>
                  <a:srgbClr val="FFFFFF"/>
                </a:solidFill>
              </a:ln>
              <a:effectLst/>
            </c:spPr>
            <c:extLst xmlns:c16r2="http://schemas.microsoft.com/office/drawing/2015/06/chart">
              <c:ext xmlns:c16="http://schemas.microsoft.com/office/drawing/2014/chart" uri="{C3380CC4-5D6E-409C-BE32-E72D297353CC}">
                <c16:uniqueId val="{00000002-72B7-43F2-8183-E0F17B304559}"/>
              </c:ext>
            </c:extLst>
          </c:dPt>
          <c:dPt>
            <c:idx val="1"/>
            <c:bubble3D val="0"/>
            <c:spPr>
              <a:solidFill>
                <a:srgbClr val="4BACC6">
                  <a:lumMod val="60000"/>
                  <a:lumOff val="40000"/>
                </a:srgbClr>
              </a:solidFill>
              <a:ln w="19050">
                <a:solidFill>
                  <a:sysClr val="window" lastClr="FFFFFF"/>
                </a:solidFill>
              </a:ln>
              <a:effectLst/>
            </c:spPr>
            <c:extLst xmlns:c16r2="http://schemas.microsoft.com/office/drawing/2015/06/chart">
              <c:ext xmlns:c16="http://schemas.microsoft.com/office/drawing/2014/chart" uri="{C3380CC4-5D6E-409C-BE32-E72D297353CC}">
                <c16:uniqueId val="{00000004-72B7-43F2-8183-E0F17B304559}"/>
              </c:ext>
            </c:extLst>
          </c:dPt>
          <c:dPt>
            <c:idx val="2"/>
            <c:bubble3D val="0"/>
            <c:spPr>
              <a:solidFill>
                <a:srgbClr val="999999"/>
              </a:solidFill>
              <a:ln w="19050">
                <a:solidFill>
                  <a:sysClr val="window" lastClr="FFFFFF"/>
                </a:solidFill>
              </a:ln>
              <a:effectLst/>
            </c:spPr>
            <c:extLst xmlns:c16r2="http://schemas.microsoft.com/office/drawing/2015/06/chart">
              <c:ext xmlns:c16="http://schemas.microsoft.com/office/drawing/2014/chart" uri="{C3380CC4-5D6E-409C-BE32-E72D297353CC}">
                <c16:uniqueId val="{00000006-72B7-43F2-8183-E0F17B304559}"/>
              </c:ext>
            </c:extLst>
          </c:dPt>
          <c:dPt>
            <c:idx val="3"/>
            <c:bubble3D val="0"/>
            <c:spPr>
              <a:solidFill>
                <a:srgbClr val="999999"/>
              </a:solidFill>
              <a:ln w="19050">
                <a:solidFill>
                  <a:sysClr val="window" lastClr="FFFFFF"/>
                </a:solidFill>
              </a:ln>
              <a:effectLst/>
            </c:spPr>
            <c:extLst xmlns:c16r2="http://schemas.microsoft.com/office/drawing/2015/06/chart">
              <c:ext xmlns:c16="http://schemas.microsoft.com/office/drawing/2014/chart" uri="{C3380CC4-5D6E-409C-BE32-E72D297353CC}">
                <c16:uniqueId val="{00000008-72B7-43F2-8183-E0F17B304559}"/>
              </c:ext>
            </c:extLst>
          </c:dPt>
          <c:dLbls>
            <c:spPr>
              <a:noFill/>
              <a:ln>
                <a:noFill/>
              </a:ln>
              <a:effectLst/>
            </c:sp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Feuil1!$A$2:$A$5</c:f>
              <c:strCache>
                <c:ptCount val="2"/>
                <c:pt idx="0">
                  <c:v>Yes</c:v>
                </c:pt>
                <c:pt idx="1">
                  <c:v>No</c:v>
                </c:pt>
              </c:strCache>
            </c:strRef>
          </c:cat>
          <c:val>
            <c:numRef>
              <c:f>Feuil1!$B$2:$B$5</c:f>
              <c:numCache>
                <c:formatCode>0.0%</c:formatCode>
                <c:ptCount val="4"/>
                <c:pt idx="0">
                  <c:v>0.72950000000000004</c:v>
                </c:pt>
                <c:pt idx="1">
                  <c:v>0.26860000000000001</c:v>
                </c:pt>
              </c:numCache>
            </c:numRef>
          </c:val>
          <c:extLst xmlns:c16r2="http://schemas.microsoft.com/office/drawing/2015/06/chart">
            <c:ext xmlns:c16="http://schemas.microsoft.com/office/drawing/2014/chart" uri="{C3380CC4-5D6E-409C-BE32-E72D297353CC}">
              <c16:uniqueId val="{00000009-72B7-43F2-8183-E0F17B304559}"/>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35488647810801"/>
          <c:y val="1.9100990342340401E-2"/>
          <c:w val="0.71723463325146097"/>
          <c:h val="0.98089900965765897"/>
        </c:manualLayout>
      </c:layout>
      <c:barChart>
        <c:barDir val="bar"/>
        <c:grouping val="percentStacked"/>
        <c:varyColors val="0"/>
        <c:ser>
          <c:idx val="0"/>
          <c:order val="0"/>
          <c:tx>
            <c:strRef>
              <c:f>Sheet1!$B$1</c:f>
              <c:strCache>
                <c:ptCount val="1"/>
                <c:pt idx="0">
                  <c:v>Column1</c:v>
                </c:pt>
              </c:strCache>
            </c:strRef>
          </c:tx>
          <c:spPr>
            <a:solidFill>
              <a:srgbClr val="239B9E">
                <a:alpha val="40000"/>
              </a:srgbClr>
            </a:solidFill>
            <a:ln>
              <a:noFill/>
            </a:ln>
            <a:effectLst/>
          </c:spPr>
          <c:invertIfNegative val="0"/>
          <c:dPt>
            <c:idx val="2"/>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1-79B6-47A4-9235-64BFB2D5579B}"/>
              </c:ext>
            </c:extLst>
          </c:dPt>
          <c:dPt>
            <c:idx val="6"/>
            <c:invertIfNegative val="0"/>
            <c:bubble3D val="0"/>
            <c:spPr>
              <a:solidFill>
                <a:srgbClr val="A7D7D8"/>
              </a:solidFill>
              <a:ln>
                <a:noFill/>
              </a:ln>
              <a:effectLst/>
            </c:spPr>
            <c:extLst xmlns:c16r2="http://schemas.microsoft.com/office/drawing/2015/06/chart">
              <c:ext xmlns:c16="http://schemas.microsoft.com/office/drawing/2014/chart" uri="{C3380CC4-5D6E-409C-BE32-E72D297353CC}">
                <c16:uniqueId val="{00000003-AEA0-48BF-A792-6375CB4CF4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Sheet1!$B$2:$B$13</c:f>
              <c:numCache>
                <c:formatCode>_-[$$-409]* #,##0.0_ ;_-[$$-409]* \-#,##0.0\ ;_-[$$-409]* "-"??_ ;_-@_ </c:formatCode>
                <c:ptCount val="12"/>
                <c:pt idx="0">
                  <c:v>210.1</c:v>
                </c:pt>
                <c:pt idx="1">
                  <c:v>132</c:v>
                </c:pt>
                <c:pt idx="2">
                  <c:v>51.4</c:v>
                </c:pt>
                <c:pt idx="3">
                  <c:v>186.5</c:v>
                </c:pt>
                <c:pt idx="4">
                  <c:v>87.6</c:v>
                </c:pt>
                <c:pt idx="5">
                  <c:v>27</c:v>
                </c:pt>
                <c:pt idx="6">
                  <c:v>124</c:v>
                </c:pt>
                <c:pt idx="7">
                  <c:v>151.9</c:v>
                </c:pt>
                <c:pt idx="8">
                  <c:v>61.2</c:v>
                </c:pt>
                <c:pt idx="9">
                  <c:v>19.2</c:v>
                </c:pt>
                <c:pt idx="10">
                  <c:v>75.69</c:v>
                </c:pt>
                <c:pt idx="11">
                  <c:v>81.61</c:v>
                </c:pt>
              </c:numCache>
            </c:numRef>
          </c:val>
          <c:extLst xmlns:c16r2="http://schemas.microsoft.com/office/drawing/2015/06/chart">
            <c:ext xmlns:c16="http://schemas.microsoft.com/office/drawing/2014/chart" uri="{C3380CC4-5D6E-409C-BE32-E72D297353CC}">
              <c16:uniqueId val="{00000004-E838-4A07-8665-0AF4A09B865C}"/>
            </c:ext>
          </c:extLst>
        </c:ser>
        <c:ser>
          <c:idx val="1"/>
          <c:order val="1"/>
          <c:tx>
            <c:strRef>
              <c:f>Sheet1!$C$1</c:f>
              <c:strCache>
                <c:ptCount val="1"/>
                <c:pt idx="0">
                  <c:v>Column2</c:v>
                </c:pt>
              </c:strCache>
            </c:strRef>
          </c:tx>
          <c:spPr>
            <a:solidFill>
              <a:schemeClr val="bg1">
                <a:lumMod val="85000"/>
              </a:schemeClr>
            </a:solidFill>
            <a:ln>
              <a:noFill/>
            </a:ln>
            <a:effectLst/>
          </c:spPr>
          <c:invertIfNegative val="0"/>
          <c:val>
            <c:numRef>
              <c:f>Sheet1!$C$2:$C$13</c:f>
              <c:numCache>
                <c:formatCode>0</c:formatCode>
                <c:ptCount val="12"/>
                <c:pt idx="0">
                  <c:v>39.900000000000013</c:v>
                </c:pt>
                <c:pt idx="1">
                  <c:v>118</c:v>
                </c:pt>
                <c:pt idx="2">
                  <c:v>198.6</c:v>
                </c:pt>
                <c:pt idx="3">
                  <c:v>63.5</c:v>
                </c:pt>
                <c:pt idx="4">
                  <c:v>162.4</c:v>
                </c:pt>
                <c:pt idx="5">
                  <c:v>223</c:v>
                </c:pt>
                <c:pt idx="6">
                  <c:v>126</c:v>
                </c:pt>
                <c:pt idx="7">
                  <c:v>98.1</c:v>
                </c:pt>
                <c:pt idx="8">
                  <c:v>188.8</c:v>
                </c:pt>
                <c:pt idx="9">
                  <c:v>230.8</c:v>
                </c:pt>
                <c:pt idx="10">
                  <c:v>174.31</c:v>
                </c:pt>
                <c:pt idx="11">
                  <c:v>168.39</c:v>
                </c:pt>
              </c:numCache>
            </c:numRef>
          </c:val>
          <c:extLst xmlns:c16r2="http://schemas.microsoft.com/office/drawing/2015/06/chart">
            <c:ext xmlns:c16="http://schemas.microsoft.com/office/drawing/2014/chart" uri="{C3380CC4-5D6E-409C-BE32-E72D297353CC}">
              <c16:uniqueId val="{00000005-E838-4A07-8665-0AF4A09B865C}"/>
            </c:ext>
          </c:extLst>
        </c:ser>
        <c:dLbls>
          <c:showLegendKey val="0"/>
          <c:showVal val="0"/>
          <c:showCatName val="0"/>
          <c:showSerName val="0"/>
          <c:showPercent val="0"/>
          <c:showBubbleSize val="0"/>
        </c:dLbls>
        <c:gapWidth val="35"/>
        <c:overlap val="100"/>
        <c:axId val="211285120"/>
        <c:axId val="211286656"/>
      </c:barChart>
      <c:catAx>
        <c:axId val="211285120"/>
        <c:scaling>
          <c:orientation val="minMax"/>
        </c:scaling>
        <c:delete val="1"/>
        <c:axPos val="l"/>
        <c:numFmt formatCode="General" sourceLinked="1"/>
        <c:majorTickMark val="out"/>
        <c:minorTickMark val="none"/>
        <c:tickLblPos val="nextTo"/>
        <c:crossAx val="211286656"/>
        <c:crosses val="autoZero"/>
        <c:auto val="1"/>
        <c:lblAlgn val="ctr"/>
        <c:lblOffset val="100"/>
        <c:noMultiLvlLbl val="0"/>
      </c:catAx>
      <c:valAx>
        <c:axId val="211286656"/>
        <c:scaling>
          <c:orientation val="minMax"/>
        </c:scaling>
        <c:delete val="1"/>
        <c:axPos val="b"/>
        <c:numFmt formatCode="0%" sourceLinked="1"/>
        <c:majorTickMark val="out"/>
        <c:minorTickMark val="none"/>
        <c:tickLblPos val="nextTo"/>
        <c:crossAx val="21128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Sheet1!$B$1</c:f>
              <c:strCache>
                <c:ptCount val="1"/>
                <c:pt idx="0">
                  <c:v>Mobile Money transfers</c:v>
                </c:pt>
              </c:strCache>
            </c:strRef>
          </c:tx>
          <c:spPr>
            <a:ln w="28575" cap="rnd">
              <a:solidFill>
                <a:schemeClr val="tx2"/>
              </a:solidFill>
              <a:round/>
            </a:ln>
            <a:effectLst/>
          </c:spPr>
          <c:marker>
            <c:symbol val="none"/>
          </c:marker>
          <c:cat>
            <c:strRef>
              <c:f>Sheet1!$A$2:$A$10</c:f>
              <c:strCache>
                <c:ptCount val="9"/>
                <c:pt idx="0">
                  <c:v>Good value for money </c:v>
                </c:pt>
                <c:pt idx="1">
                  <c:v>Fast</c:v>
                </c:pt>
                <c:pt idx="2">
                  <c:v>Easy to physically access</c:v>
                </c:pt>
                <c:pt idx="3">
                  <c:v>Safe (with regards to safety of money)</c:v>
                </c:pt>
                <c:pt idx="4">
                  <c:v>Reliable </c:v>
                </c:pt>
                <c:pt idx="5">
                  <c:v>Safe (with regards to personal safety)</c:v>
                </c:pt>
                <c:pt idx="6">
                  <c:v>Don't know/Refuse to answer</c:v>
                </c:pt>
                <c:pt idx="7">
                  <c:v>Simple to use</c:v>
                </c:pt>
                <c:pt idx="8">
                  <c:v>Simple to register and open an account</c:v>
                </c:pt>
              </c:strCache>
            </c:strRef>
          </c:cat>
          <c:val>
            <c:numRef>
              <c:f>Sheet1!$B$2:$B$10</c:f>
              <c:numCache>
                <c:formatCode>0.0%</c:formatCode>
                <c:ptCount val="9"/>
                <c:pt idx="0">
                  <c:v>0.13109999999999999</c:v>
                </c:pt>
                <c:pt idx="1">
                  <c:v>0.61750000000000005</c:v>
                </c:pt>
                <c:pt idx="2">
                  <c:v>0.1021</c:v>
                </c:pt>
                <c:pt idx="3">
                  <c:v>0.18870000000000001</c:v>
                </c:pt>
                <c:pt idx="4">
                  <c:v>0.23930000000000001</c:v>
                </c:pt>
                <c:pt idx="5">
                  <c:v>0.1338</c:v>
                </c:pt>
                <c:pt idx="6">
                  <c:v>0.128</c:v>
                </c:pt>
                <c:pt idx="7">
                  <c:v>0.24340000000000001</c:v>
                </c:pt>
                <c:pt idx="8">
                  <c:v>0.12239999999999999</c:v>
                </c:pt>
              </c:numCache>
            </c:numRef>
          </c:val>
          <c:extLst xmlns:c16r2="http://schemas.microsoft.com/office/drawing/2015/06/chart">
            <c:ext xmlns:c16="http://schemas.microsoft.com/office/drawing/2014/chart" uri="{C3380CC4-5D6E-409C-BE32-E72D297353CC}">
              <c16:uniqueId val="{0000000E-EBD4-4AD0-8E61-967E03A37CEE}"/>
            </c:ext>
          </c:extLst>
        </c:ser>
        <c:ser>
          <c:idx val="1"/>
          <c:order val="1"/>
          <c:tx>
            <c:strRef>
              <c:f>Sheet1!$C$1</c:f>
              <c:strCache>
                <c:ptCount val="1"/>
                <c:pt idx="0">
                  <c:v>Banks transfers</c:v>
                </c:pt>
              </c:strCache>
            </c:strRef>
          </c:tx>
          <c:spPr>
            <a:ln w="28575" cap="rnd">
              <a:solidFill>
                <a:srgbClr val="239B9E">
                  <a:alpha val="80000"/>
                </a:srgbClr>
              </a:solidFill>
              <a:round/>
            </a:ln>
            <a:effectLst/>
          </c:spPr>
          <c:marker>
            <c:symbol val="none"/>
          </c:marker>
          <c:cat>
            <c:strRef>
              <c:f>Sheet1!$A$2:$A$10</c:f>
              <c:strCache>
                <c:ptCount val="9"/>
                <c:pt idx="0">
                  <c:v>Good value for money </c:v>
                </c:pt>
                <c:pt idx="1">
                  <c:v>Fast</c:v>
                </c:pt>
                <c:pt idx="2">
                  <c:v>Easy to physically access</c:v>
                </c:pt>
                <c:pt idx="3">
                  <c:v>Safe (with regards to safety of money)</c:v>
                </c:pt>
                <c:pt idx="4">
                  <c:v>Reliable </c:v>
                </c:pt>
                <c:pt idx="5">
                  <c:v>Safe (with regards to personal safety)</c:v>
                </c:pt>
                <c:pt idx="6">
                  <c:v>Don't know/Refuse to answer</c:v>
                </c:pt>
                <c:pt idx="7">
                  <c:v>Simple to use</c:v>
                </c:pt>
                <c:pt idx="8">
                  <c:v>Simple to register and open an account</c:v>
                </c:pt>
              </c:strCache>
            </c:strRef>
          </c:cat>
          <c:val>
            <c:numRef>
              <c:f>Sheet1!$C$2:$C$10</c:f>
              <c:numCache>
                <c:formatCode>0.0%</c:formatCode>
                <c:ptCount val="9"/>
                <c:pt idx="0">
                  <c:v>0.22509999999999999</c:v>
                </c:pt>
                <c:pt idx="1">
                  <c:v>0.3306</c:v>
                </c:pt>
                <c:pt idx="2">
                  <c:v>7.9899999999999999E-2</c:v>
                </c:pt>
                <c:pt idx="3">
                  <c:v>0.23369999999999999</c:v>
                </c:pt>
                <c:pt idx="4">
                  <c:v>0.35339999999999999</c:v>
                </c:pt>
                <c:pt idx="5">
                  <c:v>0.13159999999999999</c:v>
                </c:pt>
                <c:pt idx="6">
                  <c:v>0.28470000000000001</c:v>
                </c:pt>
                <c:pt idx="7">
                  <c:v>9.2999999999999999E-2</c:v>
                </c:pt>
                <c:pt idx="8">
                  <c:v>5.7099999999999998E-2</c:v>
                </c:pt>
              </c:numCache>
            </c:numRef>
          </c:val>
          <c:extLst xmlns:c16r2="http://schemas.microsoft.com/office/drawing/2015/06/chart">
            <c:ext xmlns:c16="http://schemas.microsoft.com/office/drawing/2014/chart" uri="{C3380CC4-5D6E-409C-BE32-E72D297353CC}">
              <c16:uniqueId val="{00000010-EBD4-4AD0-8E61-967E03A37CEE}"/>
            </c:ext>
          </c:extLst>
        </c:ser>
        <c:ser>
          <c:idx val="2"/>
          <c:order val="2"/>
          <c:tx>
            <c:strRef>
              <c:f>Sheet1!$D$1</c:f>
              <c:strCache>
                <c:ptCount val="1"/>
                <c:pt idx="0">
                  <c:v>Hawala transfers</c:v>
                </c:pt>
              </c:strCache>
            </c:strRef>
          </c:tx>
          <c:marker>
            <c:symbol val="none"/>
          </c:marker>
          <c:cat>
            <c:strRef>
              <c:f>Sheet1!$A$2:$A$10</c:f>
              <c:strCache>
                <c:ptCount val="9"/>
                <c:pt idx="0">
                  <c:v>Good value for money </c:v>
                </c:pt>
                <c:pt idx="1">
                  <c:v>Fast</c:v>
                </c:pt>
                <c:pt idx="2">
                  <c:v>Easy to physically access</c:v>
                </c:pt>
                <c:pt idx="3">
                  <c:v>Safe (with regards to safety of money)</c:v>
                </c:pt>
                <c:pt idx="4">
                  <c:v>Reliable </c:v>
                </c:pt>
                <c:pt idx="5">
                  <c:v>Safe (with regards to personal safety)</c:v>
                </c:pt>
                <c:pt idx="6">
                  <c:v>Don't know/Refuse to answer</c:v>
                </c:pt>
                <c:pt idx="7">
                  <c:v>Simple to use</c:v>
                </c:pt>
                <c:pt idx="8">
                  <c:v>Simple to register and open an account</c:v>
                </c:pt>
              </c:strCache>
            </c:strRef>
          </c:cat>
          <c:val>
            <c:numRef>
              <c:f>Sheet1!$D$2:$D$10</c:f>
              <c:numCache>
                <c:formatCode>0.0%</c:formatCode>
                <c:ptCount val="9"/>
                <c:pt idx="0">
                  <c:v>0.21379999999999999</c:v>
                </c:pt>
                <c:pt idx="1">
                  <c:v>0.56420000000000003</c:v>
                </c:pt>
                <c:pt idx="2">
                  <c:v>8.6099999999999996E-2</c:v>
                </c:pt>
                <c:pt idx="3">
                  <c:v>0.2271</c:v>
                </c:pt>
                <c:pt idx="4">
                  <c:v>0.24510000000000001</c:v>
                </c:pt>
                <c:pt idx="5">
                  <c:v>0.13250000000000001</c:v>
                </c:pt>
                <c:pt idx="6">
                  <c:v>0.15029999999999999</c:v>
                </c:pt>
                <c:pt idx="7">
                  <c:v>0.1512</c:v>
                </c:pt>
                <c:pt idx="8">
                  <c:v>5.5E-2</c:v>
                </c:pt>
              </c:numCache>
            </c:numRef>
          </c:val>
          <c:extLst xmlns:c16r2="http://schemas.microsoft.com/office/drawing/2015/06/chart">
            <c:ext xmlns:c16="http://schemas.microsoft.com/office/drawing/2014/chart" uri="{C3380CC4-5D6E-409C-BE32-E72D297353CC}">
              <c16:uniqueId val="{00000017-EBD4-4AD0-8E61-967E03A37CEE}"/>
            </c:ext>
          </c:extLst>
        </c:ser>
        <c:dLbls>
          <c:showLegendKey val="0"/>
          <c:showVal val="0"/>
          <c:showCatName val="0"/>
          <c:showSerName val="0"/>
          <c:showPercent val="0"/>
          <c:showBubbleSize val="0"/>
        </c:dLbls>
        <c:axId val="210983936"/>
        <c:axId val="210985728"/>
      </c:radarChart>
      <c:catAx>
        <c:axId val="210983936"/>
        <c:scaling>
          <c:orientation val="minMax"/>
        </c:scaling>
        <c:delete val="0"/>
        <c:axPos val="b"/>
        <c:numFmt formatCode="General" sourceLinked="1"/>
        <c:majorTickMark val="none"/>
        <c:minorTickMark val="none"/>
        <c:tickLblPos val="nextTo"/>
        <c:spPr>
          <a:noFill/>
          <a:ln w="25400">
            <a:noFill/>
          </a:ln>
          <a:effectLst>
            <a:outerShdw blurRad="50800" dist="50800" dir="5400000" sx="1000" sy="1000" algn="ctr" rotWithShape="0">
              <a:srgbClr val="000000">
                <a:alpha val="43137"/>
              </a:srgbClr>
            </a:outerShdw>
          </a:effectLst>
        </c:spPr>
        <c:txPr>
          <a:bodyPr rot="-60000000" spcFirstLastPara="1" vertOverflow="ellipsis" vert="horz" wrap="square" anchor="ctr" anchorCtr="0"/>
          <a:lstStyle/>
          <a:p>
            <a:pPr>
              <a:defRPr sz="1000" b="0" i="0" u="none" strike="noStrike" kern="1200" baseline="0">
                <a:solidFill>
                  <a:schemeClr val="tx1"/>
                </a:solidFill>
                <a:latin typeface="+mn-lt"/>
                <a:ea typeface="+mn-ea"/>
                <a:cs typeface="+mn-cs"/>
              </a:defRPr>
            </a:pPr>
            <a:endParaRPr lang="en-US"/>
          </a:p>
        </c:txPr>
        <c:crossAx val="210985728"/>
        <c:crosses val="autoZero"/>
        <c:auto val="1"/>
        <c:lblAlgn val="ctr"/>
        <c:lblOffset val="100"/>
        <c:noMultiLvlLbl val="0"/>
      </c:catAx>
      <c:valAx>
        <c:axId val="210985728"/>
        <c:scaling>
          <c:orientation val="minMax"/>
          <c:max val="0.7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210983936"/>
        <c:crosses val="autoZero"/>
        <c:crossBetween val="between"/>
        <c:majorUnit val="0.2"/>
      </c:valAx>
      <c:spPr>
        <a:noFill/>
        <a:ln>
          <a:noFill/>
        </a:ln>
        <a:effectLst/>
      </c:spPr>
    </c:plotArea>
    <c:legend>
      <c:legendPos val="r"/>
      <c:overlay val="0"/>
      <c:txPr>
        <a:bodyPr/>
        <a:lstStyle/>
        <a:p>
          <a:pPr>
            <a:defRPr>
              <a:solidFill>
                <a:schemeClr val="tx1"/>
              </a:solidFill>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Sheet1!$B$1</c:f>
              <c:strCache>
                <c:ptCount val="1"/>
                <c:pt idx="0">
                  <c:v>Mobile Money transfers</c:v>
                </c:pt>
              </c:strCache>
            </c:strRef>
          </c:tx>
          <c:spPr>
            <a:ln w="28575" cap="rnd">
              <a:solidFill>
                <a:schemeClr val="tx2"/>
              </a:solidFill>
              <a:round/>
            </a:ln>
            <a:effectLst/>
          </c:spPr>
          <c:marker>
            <c:symbol val="none"/>
          </c:marker>
          <c:cat>
            <c:strRef>
              <c:f>Sheet1!$A$2:$A$10</c:f>
              <c:strCache>
                <c:ptCount val="9"/>
                <c:pt idx="0">
                  <c:v>Poor value for money </c:v>
                </c:pt>
                <c:pt idx="1">
                  <c:v>Slow</c:v>
                </c:pt>
                <c:pt idx="2">
                  <c:v>Difficult to physically access</c:v>
                </c:pt>
                <c:pt idx="3">
                  <c:v>Unsafe (with regards to money safety)</c:v>
                </c:pt>
                <c:pt idx="4">
                  <c:v>Unreliable </c:v>
                </c:pt>
                <c:pt idx="5">
                  <c:v>Unsafe (with regards to personal safety)</c:v>
                </c:pt>
                <c:pt idx="6">
                  <c:v>Don't know/Refuse to answer</c:v>
                </c:pt>
                <c:pt idx="7">
                  <c:v>Difficult to use</c:v>
                </c:pt>
                <c:pt idx="8">
                  <c:v>Difficult to register and open an account</c:v>
                </c:pt>
              </c:strCache>
            </c:strRef>
          </c:cat>
          <c:val>
            <c:numRef>
              <c:f>Sheet1!$B$2:$B$10</c:f>
              <c:numCache>
                <c:formatCode>0.0%</c:formatCode>
                <c:ptCount val="9"/>
                <c:pt idx="0">
                  <c:v>0.23250000000000001</c:v>
                </c:pt>
                <c:pt idx="1">
                  <c:v>0.2031</c:v>
                </c:pt>
                <c:pt idx="2">
                  <c:v>9.5500000000000002E-2</c:v>
                </c:pt>
                <c:pt idx="3">
                  <c:v>0.1966</c:v>
                </c:pt>
                <c:pt idx="4">
                  <c:v>0.37690000000000001</c:v>
                </c:pt>
                <c:pt idx="5">
                  <c:v>0.1086</c:v>
                </c:pt>
                <c:pt idx="6">
                  <c:v>0.21490000000000001</c:v>
                </c:pt>
                <c:pt idx="7">
                  <c:v>6.5199999999999994E-2</c:v>
                </c:pt>
                <c:pt idx="8">
                  <c:v>3.2000000000000001E-2</c:v>
                </c:pt>
              </c:numCache>
            </c:numRef>
          </c:val>
          <c:extLst xmlns:c16r2="http://schemas.microsoft.com/office/drawing/2015/06/chart">
            <c:ext xmlns:c16="http://schemas.microsoft.com/office/drawing/2014/chart" uri="{C3380CC4-5D6E-409C-BE32-E72D297353CC}">
              <c16:uniqueId val="{0000000E-EBD4-4AD0-8E61-967E03A37CEE}"/>
            </c:ext>
          </c:extLst>
        </c:ser>
        <c:ser>
          <c:idx val="1"/>
          <c:order val="1"/>
          <c:tx>
            <c:strRef>
              <c:f>Sheet1!$C$1</c:f>
              <c:strCache>
                <c:ptCount val="1"/>
                <c:pt idx="0">
                  <c:v>Banks transfers</c:v>
                </c:pt>
              </c:strCache>
            </c:strRef>
          </c:tx>
          <c:spPr>
            <a:ln w="28575" cap="rnd">
              <a:solidFill>
                <a:srgbClr val="239B9E">
                  <a:alpha val="80000"/>
                </a:srgbClr>
              </a:solidFill>
              <a:round/>
            </a:ln>
            <a:effectLst/>
          </c:spPr>
          <c:marker>
            <c:symbol val="none"/>
          </c:marker>
          <c:cat>
            <c:strRef>
              <c:f>Sheet1!$A$2:$A$10</c:f>
              <c:strCache>
                <c:ptCount val="9"/>
                <c:pt idx="0">
                  <c:v>Poor value for money </c:v>
                </c:pt>
                <c:pt idx="1">
                  <c:v>Slow</c:v>
                </c:pt>
                <c:pt idx="2">
                  <c:v>Difficult to physically access</c:v>
                </c:pt>
                <c:pt idx="3">
                  <c:v>Unsafe (with regards to money safety)</c:v>
                </c:pt>
                <c:pt idx="4">
                  <c:v>Unreliable </c:v>
                </c:pt>
                <c:pt idx="5">
                  <c:v>Unsafe (with regards to personal safety)</c:v>
                </c:pt>
                <c:pt idx="6">
                  <c:v>Don't know/Refuse to answer</c:v>
                </c:pt>
                <c:pt idx="7">
                  <c:v>Difficult to use</c:v>
                </c:pt>
                <c:pt idx="8">
                  <c:v>Difficult to register and open an account</c:v>
                </c:pt>
              </c:strCache>
            </c:strRef>
          </c:cat>
          <c:val>
            <c:numRef>
              <c:f>Sheet1!$C$2:$C$10</c:f>
              <c:numCache>
                <c:formatCode>0.0%</c:formatCode>
                <c:ptCount val="9"/>
                <c:pt idx="0">
                  <c:v>0.14069999999999999</c:v>
                </c:pt>
                <c:pt idx="1">
                  <c:v>0.24629999999999999</c:v>
                </c:pt>
                <c:pt idx="2">
                  <c:v>0.10589999999999999</c:v>
                </c:pt>
                <c:pt idx="3">
                  <c:v>7.1800000000000003E-2</c:v>
                </c:pt>
                <c:pt idx="4">
                  <c:v>0.39229999999999998</c:v>
                </c:pt>
                <c:pt idx="5">
                  <c:v>6.1600000000000002E-2</c:v>
                </c:pt>
                <c:pt idx="6">
                  <c:v>0.33110000000000001</c:v>
                </c:pt>
                <c:pt idx="7">
                  <c:v>9.7699999999999995E-2</c:v>
                </c:pt>
                <c:pt idx="8">
                  <c:v>0.11990000000000001</c:v>
                </c:pt>
              </c:numCache>
            </c:numRef>
          </c:val>
          <c:extLst xmlns:c16r2="http://schemas.microsoft.com/office/drawing/2015/06/chart">
            <c:ext xmlns:c16="http://schemas.microsoft.com/office/drawing/2014/chart" uri="{C3380CC4-5D6E-409C-BE32-E72D297353CC}">
              <c16:uniqueId val="{00000010-EBD4-4AD0-8E61-967E03A37CEE}"/>
            </c:ext>
          </c:extLst>
        </c:ser>
        <c:ser>
          <c:idx val="2"/>
          <c:order val="2"/>
          <c:tx>
            <c:strRef>
              <c:f>Sheet1!$D$1</c:f>
              <c:strCache>
                <c:ptCount val="1"/>
                <c:pt idx="0">
                  <c:v>Hawala transfers</c:v>
                </c:pt>
              </c:strCache>
            </c:strRef>
          </c:tx>
          <c:marker>
            <c:symbol val="none"/>
          </c:marker>
          <c:cat>
            <c:strRef>
              <c:f>Sheet1!$A$2:$A$10</c:f>
              <c:strCache>
                <c:ptCount val="9"/>
                <c:pt idx="0">
                  <c:v>Poor value for money </c:v>
                </c:pt>
                <c:pt idx="1">
                  <c:v>Slow</c:v>
                </c:pt>
                <c:pt idx="2">
                  <c:v>Difficult to physically access</c:v>
                </c:pt>
                <c:pt idx="3">
                  <c:v>Unsafe (with regards to money safety)</c:v>
                </c:pt>
                <c:pt idx="4">
                  <c:v>Unreliable </c:v>
                </c:pt>
                <c:pt idx="5">
                  <c:v>Unsafe (with regards to personal safety)</c:v>
                </c:pt>
                <c:pt idx="6">
                  <c:v>Don't know/Refuse to answer</c:v>
                </c:pt>
                <c:pt idx="7">
                  <c:v>Difficult to use</c:v>
                </c:pt>
                <c:pt idx="8">
                  <c:v>Difficult to register and open an account</c:v>
                </c:pt>
              </c:strCache>
            </c:strRef>
          </c:cat>
          <c:val>
            <c:numRef>
              <c:f>Sheet1!$D$2:$D$10</c:f>
              <c:numCache>
                <c:formatCode>0.0%</c:formatCode>
                <c:ptCount val="9"/>
                <c:pt idx="0">
                  <c:v>0.2276</c:v>
                </c:pt>
                <c:pt idx="1">
                  <c:v>0.29049999999999998</c:v>
                </c:pt>
                <c:pt idx="2">
                  <c:v>0.1099</c:v>
                </c:pt>
                <c:pt idx="3">
                  <c:v>9.9699999999999997E-2</c:v>
                </c:pt>
                <c:pt idx="4">
                  <c:v>0.3251</c:v>
                </c:pt>
                <c:pt idx="5">
                  <c:v>7.51E-2</c:v>
                </c:pt>
                <c:pt idx="6">
                  <c:v>0.23400000000000001</c:v>
                </c:pt>
                <c:pt idx="7">
                  <c:v>6.5799999999999997E-2</c:v>
                </c:pt>
                <c:pt idx="8">
                  <c:v>8.5400000000000004E-2</c:v>
                </c:pt>
              </c:numCache>
            </c:numRef>
          </c:val>
          <c:extLst xmlns:c16r2="http://schemas.microsoft.com/office/drawing/2015/06/chart">
            <c:ext xmlns:c16="http://schemas.microsoft.com/office/drawing/2014/chart" uri="{C3380CC4-5D6E-409C-BE32-E72D297353CC}">
              <c16:uniqueId val="{00000017-EBD4-4AD0-8E61-967E03A37CEE}"/>
            </c:ext>
          </c:extLst>
        </c:ser>
        <c:dLbls>
          <c:showLegendKey val="0"/>
          <c:showVal val="0"/>
          <c:showCatName val="0"/>
          <c:showSerName val="0"/>
          <c:showPercent val="0"/>
          <c:showBubbleSize val="0"/>
        </c:dLbls>
        <c:axId val="212610048"/>
        <c:axId val="212620032"/>
      </c:radarChart>
      <c:catAx>
        <c:axId val="212610048"/>
        <c:scaling>
          <c:orientation val="minMax"/>
        </c:scaling>
        <c:delete val="0"/>
        <c:axPos val="b"/>
        <c:numFmt formatCode="General" sourceLinked="1"/>
        <c:majorTickMark val="none"/>
        <c:minorTickMark val="none"/>
        <c:tickLblPos val="nextTo"/>
        <c:spPr>
          <a:noFill/>
          <a:ln w="25400">
            <a:noFill/>
          </a:ln>
          <a:effectLst>
            <a:outerShdw blurRad="50800" dist="50800" dir="5400000" sx="1000" sy="1000" algn="ctr" rotWithShape="0">
              <a:srgbClr val="000000">
                <a:alpha val="43137"/>
              </a:srgbClr>
            </a:outerShdw>
          </a:effectLst>
        </c:spPr>
        <c:txPr>
          <a:bodyPr rot="-60000000" spcFirstLastPara="1" vertOverflow="ellipsis" vert="horz" wrap="square" anchor="ctr" anchorCtr="0"/>
          <a:lstStyle/>
          <a:p>
            <a:pPr>
              <a:defRPr sz="1000" b="0" i="0" u="none" strike="noStrike" kern="1200" baseline="0">
                <a:solidFill>
                  <a:schemeClr val="tx1"/>
                </a:solidFill>
                <a:latin typeface="+mn-lt"/>
                <a:ea typeface="+mn-ea"/>
                <a:cs typeface="+mn-cs"/>
              </a:defRPr>
            </a:pPr>
            <a:endParaRPr lang="en-US"/>
          </a:p>
        </c:txPr>
        <c:crossAx val="212620032"/>
        <c:crosses val="autoZero"/>
        <c:auto val="1"/>
        <c:lblAlgn val="ctr"/>
        <c:lblOffset val="100"/>
        <c:noMultiLvlLbl val="0"/>
      </c:catAx>
      <c:valAx>
        <c:axId val="212620032"/>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212610048"/>
        <c:crosses val="autoZero"/>
        <c:crossBetween val="between"/>
        <c:majorUnit val="0.2"/>
      </c:valAx>
      <c:spPr>
        <a:noFill/>
        <a:ln>
          <a:noFill/>
        </a:ln>
        <a:effectLst/>
      </c:spPr>
    </c:plotArea>
    <c:legend>
      <c:legendPos val="r"/>
      <c:overlay val="0"/>
      <c:txPr>
        <a:bodyPr/>
        <a:lstStyle/>
        <a:p>
          <a:pPr>
            <a:defRPr>
              <a:solidFill>
                <a:schemeClr val="tx1"/>
              </a:solidFill>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80491232896502"/>
          <c:y val="0.18441979630126101"/>
          <c:w val="0.51044152060705805"/>
          <c:h val="0.61285356351049103"/>
        </c:manualLayout>
      </c:layout>
      <c:pieChart>
        <c:varyColors val="1"/>
        <c:ser>
          <c:idx val="0"/>
          <c:order val="0"/>
          <c:tx>
            <c:strRef>
              <c:f>Sheet1!$B$1</c:f>
              <c:strCache>
                <c:ptCount val="1"/>
                <c:pt idx="0">
                  <c:v>Column1</c:v>
                </c:pt>
              </c:strCache>
            </c:strRef>
          </c:tx>
          <c:spPr>
            <a:solidFill>
              <a:srgbClr val="09635A"/>
            </a:solidFill>
          </c:spPr>
          <c:dPt>
            <c:idx val="0"/>
            <c:bubble3D val="0"/>
            <c:spPr>
              <a:solidFill>
                <a:srgbClr val="239B9E"/>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1-42A3-471D-92A3-68D47C1E675B}"/>
              </c:ext>
            </c:extLst>
          </c:dPt>
          <c:dPt>
            <c:idx val="1"/>
            <c:bubble3D val="0"/>
            <c:spPr>
              <a:solidFill>
                <a:srgbClr val="7F7F7F">
                  <a:alpha val="80000"/>
                </a:srgbClr>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3-42A3-471D-92A3-68D47C1E675B}"/>
              </c:ext>
            </c:extLst>
          </c:dPt>
          <c:dPt>
            <c:idx val="2"/>
            <c:bubble3D val="0"/>
            <c:spPr>
              <a:solidFill>
                <a:srgbClr val="FFC000"/>
              </a:solidFill>
            </c:spPr>
            <c:extLst xmlns:c16r2="http://schemas.microsoft.com/office/drawing/2015/06/chart">
              <c:ext xmlns:c16="http://schemas.microsoft.com/office/drawing/2014/chart" uri="{C3380CC4-5D6E-409C-BE32-E72D297353CC}">
                <c16:uniqueId val="{00000005-42A3-471D-92A3-68D47C1E675B}"/>
              </c:ext>
            </c:extLst>
          </c:dPt>
          <c:dLbls>
            <c:dLbl>
              <c:idx val="0"/>
              <c:layout>
                <c:manualLayout>
                  <c:x val="-0.194541214997276"/>
                  <c:y val="-0.15832359161480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32105107396945265"/>
                      <c:h val="9.5854466601560454E-2"/>
                    </c:manualLayout>
                  </c15:layout>
                </c:ext>
                <c:ext xmlns:c16="http://schemas.microsoft.com/office/drawing/2014/chart" uri="{C3380CC4-5D6E-409C-BE32-E72D297353CC}">
                  <c16:uniqueId val="{00000001-42A3-471D-92A3-68D47C1E675B}"/>
                </c:ext>
              </c:extLst>
            </c:dLbl>
            <c:dLbl>
              <c:idx val="1"/>
              <c:layout>
                <c:manualLayout>
                  <c:x val="0.170817660471588"/>
                  <c:y val="0.1273320906632209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8091968972327108"/>
                      <c:h val="9.1686881097144776E-2"/>
                    </c:manualLayout>
                  </c15:layout>
                </c:ext>
                <c:ext xmlns:c16="http://schemas.microsoft.com/office/drawing/2014/chart" uri="{C3380CC4-5D6E-409C-BE32-E72D297353CC}">
                  <c16:uniqueId val="{00000003-42A3-471D-92A3-68D47C1E675B}"/>
                </c:ext>
              </c:extLst>
            </c:dLbl>
            <c:dLbl>
              <c:idx val="2"/>
              <c:layout>
                <c:manualLayout>
                  <c:x val="-4.9184244890765297E-2"/>
                  <c:y val="-1.12089325334677E-2"/>
                </c:manualLayout>
              </c:layout>
              <c:tx>
                <c:rich>
                  <a:bodyPr wrap="square" lIns="38100" tIns="19050" rIns="38100" bIns="19050" anchor="ctr">
                    <a:spAutoFit/>
                  </a:bodyPr>
                  <a:lstStyle/>
                  <a:p>
                    <a:pPr>
                      <a:defRPr sz="1000">
                        <a:solidFill>
                          <a:schemeClr val="tx1">
                            <a:lumMod val="85000"/>
                            <a:lumOff val="15000"/>
                          </a:schemeClr>
                        </a:solidFill>
                        <a:latin typeface="+mn-lt"/>
                      </a:defRPr>
                    </a:pPr>
                    <a:r>
                      <a:rPr lang="en-US" sz="1000" dirty="0">
                        <a:solidFill>
                          <a:schemeClr val="tx1">
                            <a:lumMod val="85000"/>
                            <a:lumOff val="15000"/>
                          </a:schemeClr>
                        </a:solidFill>
                      </a:rPr>
                      <a:t>1.22% Don’t know /refuse</a:t>
                    </a:r>
                    <a:endParaRPr lang="en-US" sz="1200" dirty="0">
                      <a:solidFill>
                        <a:schemeClr val="tx1">
                          <a:lumMod val="85000"/>
                          <a:lumOff val="15000"/>
                        </a:schemeClr>
                      </a:solidFill>
                    </a:endParaRPr>
                  </a:p>
                </c:rich>
              </c:tx>
              <c:numFmt formatCode="0.0%" sourceLinked="0"/>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45647963716961043"/>
                      <c:h val="9.6456816323001127E-2"/>
                    </c:manualLayout>
                  </c15:layout>
                </c:ext>
                <c:ext xmlns:c16="http://schemas.microsoft.com/office/drawing/2014/chart" uri="{C3380CC4-5D6E-409C-BE32-E72D297353CC}">
                  <c16:uniqueId val="{00000005-42A3-471D-92A3-68D47C1E675B}"/>
                </c:ext>
              </c:extLst>
            </c:dLbl>
            <c:numFmt formatCode="0.0%" sourceLinked="0"/>
            <c:spPr>
              <a:noFill/>
              <a:ln>
                <a:noFill/>
              </a:ln>
              <a:effectLst/>
            </c:spPr>
            <c:txPr>
              <a:bodyPr wrap="square" lIns="38100" tIns="19050" rIns="38100" bIns="19050" anchor="ctr">
                <a:spAutoFit/>
              </a:bodyPr>
              <a:lstStyle/>
              <a:p>
                <a:pPr>
                  <a:defRPr sz="1000">
                    <a:solidFill>
                      <a:srgbClr val="FFFFFF"/>
                    </a:solidFill>
                    <a:latin typeface="+mn-lt"/>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 / refuse</c:v>
                </c:pt>
              </c:strCache>
            </c:strRef>
          </c:cat>
          <c:val>
            <c:numRef>
              <c:f>Sheet1!$B$2:$B$4</c:f>
              <c:numCache>
                <c:formatCode>0.0%</c:formatCode>
                <c:ptCount val="3"/>
                <c:pt idx="0">
                  <c:v>0.89870000000000005</c:v>
                </c:pt>
                <c:pt idx="1">
                  <c:v>8.9099999999999999E-2</c:v>
                </c:pt>
                <c:pt idx="2">
                  <c:v>1.2200000000000001E-2</c:v>
                </c:pt>
              </c:numCache>
            </c:numRef>
          </c:val>
          <c:extLst xmlns:c16r2="http://schemas.microsoft.com/office/drawing/2015/06/chart">
            <c:ext xmlns:c16="http://schemas.microsoft.com/office/drawing/2014/chart" uri="{C3380CC4-5D6E-409C-BE32-E72D297353CC}">
              <c16:uniqueId val="{00000006-42A3-471D-92A3-68D47C1E675B}"/>
            </c:ext>
          </c:extLst>
        </c:ser>
        <c:dLbls>
          <c:showLegendKey val="0"/>
          <c:showVal val="0"/>
          <c:showCatName val="0"/>
          <c:showSerName val="0"/>
          <c:showPercent val="0"/>
          <c:showBubbleSize val="0"/>
          <c:showLeaderLines val="1"/>
        </c:dLbls>
        <c:firstSliceAng val="0"/>
      </c:pieChart>
    </c:plotArea>
    <c:legend>
      <c:legendPos val="b"/>
      <c:legendEntry>
        <c:idx val="2"/>
        <c:delete val="1"/>
      </c:legendEntry>
      <c:layout>
        <c:manualLayout>
          <c:xMode val="edge"/>
          <c:yMode val="edge"/>
          <c:x val="0.35869567733214802"/>
          <c:y val="0.80595671769937605"/>
          <c:w val="0.253213763285561"/>
          <c:h val="7.872025570838020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622672906578898"/>
          <c:y val="2.0605103680172099E-2"/>
          <c:w val="0.35811754898279802"/>
          <c:h val="0.92254510685903002"/>
        </c:manualLayout>
      </c:layout>
      <c:barChart>
        <c:barDir val="bar"/>
        <c:grouping val="clustered"/>
        <c:varyColors val="0"/>
        <c:ser>
          <c:idx val="0"/>
          <c:order val="0"/>
          <c:tx>
            <c:strRef>
              <c:f>Sheet1!$B$1</c:f>
              <c:strCache>
                <c:ptCount val="1"/>
                <c:pt idx="0">
                  <c:v>Column2</c:v>
                </c:pt>
              </c:strCache>
            </c:strRef>
          </c:tx>
          <c:spPr>
            <a:solidFill>
              <a:srgbClr val="239B9E"/>
            </a:solidFill>
          </c:spPr>
          <c:invertIfNegative val="0"/>
          <c:dPt>
            <c:idx val="0"/>
            <c:invertIfNegative val="0"/>
            <c:bubble3D val="0"/>
            <c:spPr>
              <a:solidFill>
                <a:srgbClr val="FFC000"/>
              </a:solidFill>
            </c:spPr>
            <c:extLst xmlns:c16r2="http://schemas.microsoft.com/office/drawing/2015/06/chart">
              <c:ext xmlns:c16="http://schemas.microsoft.com/office/drawing/2014/chart" uri="{C3380CC4-5D6E-409C-BE32-E72D297353CC}">
                <c16:uniqueId val="{00000001-7A6E-443D-8DEC-FBB3A256D318}"/>
              </c:ext>
            </c:extLst>
          </c:dPt>
          <c:dPt>
            <c:idx val="3"/>
            <c:invertIfNegative val="0"/>
            <c:bubble3D val="0"/>
            <c:extLst xmlns:c16r2="http://schemas.microsoft.com/office/drawing/2015/06/chart">
              <c:ext xmlns:c16="http://schemas.microsoft.com/office/drawing/2014/chart" uri="{C3380CC4-5D6E-409C-BE32-E72D297353CC}">
                <c16:uniqueId val="{00000002-7A6E-443D-8DEC-FBB3A256D318}"/>
              </c:ext>
            </c:extLst>
          </c:dPt>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Don't know/Refuse to answer</c:v>
                </c:pt>
                <c:pt idx="1">
                  <c:v>First account, opened to receive payments from an employer</c:v>
                </c:pt>
                <c:pt idx="2">
                  <c:v>Had an account before, but this account was opened to receive payments from an employer</c:v>
                </c:pt>
                <c:pt idx="3">
                  <c:v>Had this account before began receiving payments from an employer</c:v>
                </c:pt>
              </c:strCache>
            </c:strRef>
          </c:cat>
          <c:val>
            <c:numRef>
              <c:f>Sheet1!$B$2:$B$5</c:f>
              <c:numCache>
                <c:formatCode>0.0%</c:formatCode>
                <c:ptCount val="4"/>
                <c:pt idx="0">
                  <c:v>0.20599999999999999</c:v>
                </c:pt>
                <c:pt idx="1">
                  <c:v>5.4199999999999998E-2</c:v>
                </c:pt>
                <c:pt idx="2">
                  <c:v>9.4200000000000006E-2</c:v>
                </c:pt>
                <c:pt idx="3">
                  <c:v>0.66379999999999995</c:v>
                </c:pt>
              </c:numCache>
            </c:numRef>
          </c:val>
          <c:extLst xmlns:c16r2="http://schemas.microsoft.com/office/drawing/2015/06/chart">
            <c:ext xmlns:c16="http://schemas.microsoft.com/office/drawing/2014/chart" uri="{C3380CC4-5D6E-409C-BE32-E72D297353CC}">
              <c16:uniqueId val="{00000003-7A6E-443D-8DEC-FBB3A256D318}"/>
            </c:ext>
          </c:extLst>
        </c:ser>
        <c:dLbls>
          <c:dLblPos val="outEnd"/>
          <c:showLegendKey val="0"/>
          <c:showVal val="1"/>
          <c:showCatName val="0"/>
          <c:showSerName val="0"/>
          <c:showPercent val="0"/>
          <c:showBubbleSize val="0"/>
        </c:dLbls>
        <c:gapWidth val="55"/>
        <c:axId val="212448768"/>
        <c:axId val="212452096"/>
      </c:barChart>
      <c:catAx>
        <c:axId val="212448768"/>
        <c:scaling>
          <c:orientation val="minMax"/>
        </c:scaling>
        <c:delete val="0"/>
        <c:axPos val="l"/>
        <c:numFmt formatCode="General" sourceLinked="1"/>
        <c:majorTickMark val="out"/>
        <c:minorTickMark val="none"/>
        <c:tickLblPos val="nextTo"/>
        <c:txPr>
          <a:bodyPr rot="0" vert="horz"/>
          <a:lstStyle/>
          <a:p>
            <a:pPr>
              <a:defRPr sz="1050"/>
            </a:pPr>
            <a:endParaRPr lang="en-US"/>
          </a:p>
        </c:txPr>
        <c:crossAx val="212452096"/>
        <c:crosses val="autoZero"/>
        <c:auto val="1"/>
        <c:lblAlgn val="ctr"/>
        <c:lblOffset val="100"/>
        <c:tickLblSkip val="1"/>
        <c:noMultiLvlLbl val="0"/>
      </c:catAx>
      <c:valAx>
        <c:axId val="212452096"/>
        <c:scaling>
          <c:orientation val="minMax"/>
        </c:scaling>
        <c:delete val="1"/>
        <c:axPos val="b"/>
        <c:numFmt formatCode="0.0%" sourceLinked="1"/>
        <c:majorTickMark val="out"/>
        <c:minorTickMark val="none"/>
        <c:tickLblPos val="nextTo"/>
        <c:crossAx val="212448768"/>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72907614724401"/>
          <c:y val="0.119622467387359"/>
          <c:w val="0.52113324708281294"/>
          <c:h val="0.65845369583687396"/>
        </c:manualLayout>
      </c:layout>
      <c:pieChart>
        <c:varyColors val="1"/>
        <c:ser>
          <c:idx val="0"/>
          <c:order val="0"/>
          <c:tx>
            <c:strRef>
              <c:f>Sheet1!$B$1</c:f>
              <c:strCache>
                <c:ptCount val="1"/>
                <c:pt idx="0">
                  <c:v>Column2</c:v>
                </c:pt>
              </c:strCache>
            </c:strRef>
          </c:tx>
          <c:spPr>
            <a:solidFill>
              <a:srgbClr val="239B9E"/>
            </a:solidFill>
          </c:spPr>
          <c:dPt>
            <c:idx val="1"/>
            <c:bubble3D val="0"/>
            <c:spPr>
              <a:solidFill>
                <a:sysClr val="window" lastClr="FFFFFF">
                  <a:lumMod val="65000"/>
                  <a:alpha val="70000"/>
                </a:sysClr>
              </a:solidFill>
            </c:spPr>
            <c:extLst xmlns:c16r2="http://schemas.microsoft.com/office/drawing/2015/06/chart">
              <c:ext xmlns:c16="http://schemas.microsoft.com/office/drawing/2014/chart" uri="{C3380CC4-5D6E-409C-BE32-E72D297353CC}">
                <c16:uniqueId val="{00000001-075E-4FBD-B0DD-7AE1CD7518B2}"/>
              </c:ext>
            </c:extLst>
          </c:dPt>
          <c:dPt>
            <c:idx val="2"/>
            <c:bubble3D val="0"/>
            <c:spPr>
              <a:solidFill>
                <a:srgbClr val="239B9E">
                  <a:alpha val="55000"/>
                </a:srgbClr>
              </a:solidFill>
            </c:spPr>
            <c:extLst xmlns:c16r2="http://schemas.microsoft.com/office/drawing/2015/06/chart">
              <c:ext xmlns:c16="http://schemas.microsoft.com/office/drawing/2014/chart" uri="{C3380CC4-5D6E-409C-BE32-E72D297353CC}">
                <c16:uniqueId val="{00000003-075E-4FBD-B0DD-7AE1CD7518B2}"/>
              </c:ext>
            </c:extLst>
          </c:dPt>
          <c:dLbls>
            <c:dLbl>
              <c:idx val="2"/>
              <c:layout>
                <c:manualLayout>
                  <c:x val="1.3267872678278E-2"/>
                  <c:y val="-0.106270713859949"/>
                </c:manualLayout>
              </c:layout>
              <c:tx>
                <c:rich>
                  <a:bodyPr wrap="none" lIns="38100" tIns="19050" rIns="38100" bIns="19050" anchor="ctr">
                    <a:spAutoFit/>
                  </a:bodyPr>
                  <a:lstStyle/>
                  <a:p>
                    <a:pPr>
                      <a:defRPr sz="1200">
                        <a:solidFill>
                          <a:schemeClr val="tx1"/>
                        </a:solidFill>
                      </a:defRPr>
                    </a:pPr>
                    <a:r>
                      <a:rPr lang="en-US" sz="1200" dirty="0">
                        <a:solidFill>
                          <a:schemeClr val="tx1"/>
                        </a:solidFill>
                      </a:rPr>
                      <a:t>0.1% Don’t know/Refuse to answer</a:t>
                    </a:r>
                  </a:p>
                </c:rich>
              </c:tx>
              <c:spPr>
                <a:noFill/>
                <a:ln>
                  <a:noFill/>
                </a:ln>
                <a:effectLst/>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5E-4FBD-B0DD-7AE1CD7518B2}"/>
                </c:ext>
              </c:extLst>
            </c:dLbl>
            <c:spPr>
              <a:noFill/>
              <a:ln>
                <a:noFill/>
              </a:ln>
              <a:effectLst/>
            </c:spPr>
            <c:txPr>
              <a:bodyPr wrap="none" lIns="38100" tIns="19050" rIns="38100" bIns="19050" anchor="ctr">
                <a:spAutoFit/>
              </a:bodyPr>
              <a:lstStyle/>
              <a:p>
                <a:pPr>
                  <a:defRPr sz="1400">
                    <a:solidFill>
                      <a:schemeClr val="bg1"/>
                    </a:solidFill>
                  </a:defRPr>
                </a:pPr>
                <a:endParaRPr lang="en-US"/>
              </a:p>
            </c:txPr>
            <c:dLblPos val="in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Yes</c:v>
                </c:pt>
                <c:pt idx="1">
                  <c:v>No</c:v>
                </c:pt>
                <c:pt idx="2">
                  <c:v>Don't know/Refuse to answer</c:v>
                </c:pt>
              </c:strCache>
            </c:strRef>
          </c:cat>
          <c:val>
            <c:numRef>
              <c:f>Sheet1!$B$2:$B$4</c:f>
              <c:numCache>
                <c:formatCode>0.0%</c:formatCode>
                <c:ptCount val="3"/>
                <c:pt idx="0">
                  <c:v>0.4375</c:v>
                </c:pt>
                <c:pt idx="1">
                  <c:v>0.56159999999999999</c:v>
                </c:pt>
                <c:pt idx="2">
                  <c:v>8.9999999999999998E-4</c:v>
                </c:pt>
              </c:numCache>
            </c:numRef>
          </c:val>
          <c:extLst xmlns:c16r2="http://schemas.microsoft.com/office/drawing/2015/06/chart">
            <c:ext xmlns:c16="http://schemas.microsoft.com/office/drawing/2014/chart" uri="{C3380CC4-5D6E-409C-BE32-E72D297353CC}">
              <c16:uniqueId val="{00000004-075E-4FBD-B0DD-7AE1CD7518B2}"/>
            </c:ext>
          </c:extLst>
        </c:ser>
        <c:dLbls>
          <c:showLegendKey val="0"/>
          <c:showVal val="0"/>
          <c:showCatName val="0"/>
          <c:showSerName val="0"/>
          <c:showPercent val="0"/>
          <c:showBubbleSize val="0"/>
          <c:showLeaderLines val="1"/>
        </c:dLbls>
        <c:firstSliceAng val="0"/>
      </c:pieChart>
    </c:plotArea>
    <c:legend>
      <c:legendPos val="b"/>
      <c:legendEntry>
        <c:idx val="2"/>
        <c:delete val="1"/>
      </c:legendEntry>
      <c:overlay val="0"/>
    </c:legend>
    <c:plotVisOnly val="1"/>
    <c:dispBlanksAs val="gap"/>
    <c:showDLblsOverMax val="0"/>
  </c:chart>
  <c:txPr>
    <a:bodyPr/>
    <a:lstStyle/>
    <a:p>
      <a:pPr>
        <a:defRPr sz="12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50301437095201"/>
          <c:y val="0.103910222800082"/>
          <c:w val="0.84421583876301298"/>
          <c:h val="0.69272171724992904"/>
        </c:manualLayout>
      </c:layout>
      <c:barChart>
        <c:barDir val="bar"/>
        <c:grouping val="stacked"/>
        <c:varyColors val="0"/>
        <c:ser>
          <c:idx val="0"/>
          <c:order val="0"/>
          <c:tx>
            <c:strRef>
              <c:f>Sheet1!$A$2</c:f>
              <c:strCache>
                <c:ptCount val="1"/>
                <c:pt idx="0">
                  <c:v>Yes</c:v>
                </c:pt>
              </c:strCache>
            </c:strRef>
          </c:tx>
          <c:spPr>
            <a:solidFill>
              <a:srgbClr val="239B9E"/>
            </a:solidFill>
            <a:ln>
              <a:solidFill>
                <a:srgbClr val="239B9E"/>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Sheet1!$B$1:$D$1</c:f>
              <c:strCache>
                <c:ptCount val="3"/>
                <c:pt idx="0">
                  <c:v>Urban</c:v>
                </c:pt>
                <c:pt idx="1">
                  <c:v>Rural</c:v>
                </c:pt>
                <c:pt idx="2">
                  <c:v>IDPs</c:v>
                </c:pt>
              </c:strCache>
            </c:strRef>
          </c:cat>
          <c:val>
            <c:numRef>
              <c:f>Sheet1!$B$2:$D$2</c:f>
              <c:numCache>
                <c:formatCode>0.0%</c:formatCode>
                <c:ptCount val="3"/>
                <c:pt idx="0">
                  <c:v>0.59460000000000002</c:v>
                </c:pt>
                <c:pt idx="1">
                  <c:v>0.2392</c:v>
                </c:pt>
                <c:pt idx="2">
                  <c:v>0.1996</c:v>
                </c:pt>
              </c:numCache>
            </c:numRef>
          </c:val>
          <c:extLst xmlns:c16r2="http://schemas.microsoft.com/office/drawing/2015/06/chart">
            <c:ext xmlns:c16="http://schemas.microsoft.com/office/drawing/2014/chart" uri="{C3380CC4-5D6E-409C-BE32-E72D297353CC}">
              <c16:uniqueId val="{00000001-8DBB-47FC-87EA-B130E6E840D0}"/>
            </c:ext>
          </c:extLst>
        </c:ser>
        <c:ser>
          <c:idx val="1"/>
          <c:order val="1"/>
          <c:tx>
            <c:strRef>
              <c:f>Sheet1!$A$3</c:f>
              <c:strCache>
                <c:ptCount val="1"/>
                <c:pt idx="0">
                  <c:v>No</c:v>
                </c:pt>
              </c:strCache>
            </c:strRef>
          </c:tx>
          <c:spPr>
            <a:solidFill>
              <a:srgbClr val="C1C1C1"/>
            </a:solidFill>
            <a:ln>
              <a:solidFill>
                <a:srgbClr val="C1C1C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Sheet1!$B$1:$D$1</c:f>
              <c:strCache>
                <c:ptCount val="3"/>
                <c:pt idx="0">
                  <c:v>Urban</c:v>
                </c:pt>
                <c:pt idx="1">
                  <c:v>Rural</c:v>
                </c:pt>
                <c:pt idx="2">
                  <c:v>IDPs</c:v>
                </c:pt>
              </c:strCache>
            </c:strRef>
          </c:cat>
          <c:val>
            <c:numRef>
              <c:f>Sheet1!$B$3:$D$3</c:f>
              <c:numCache>
                <c:formatCode>0.0%</c:formatCode>
                <c:ptCount val="3"/>
                <c:pt idx="0">
                  <c:v>0.40539999999999998</c:v>
                </c:pt>
                <c:pt idx="1">
                  <c:v>0.75790000000000002</c:v>
                </c:pt>
                <c:pt idx="2">
                  <c:v>0.8004</c:v>
                </c:pt>
              </c:numCache>
            </c:numRef>
          </c:val>
          <c:extLst xmlns:c16r2="http://schemas.microsoft.com/office/drawing/2015/06/chart">
            <c:ext xmlns:c16="http://schemas.microsoft.com/office/drawing/2014/chart" uri="{C3380CC4-5D6E-409C-BE32-E72D297353CC}">
              <c16:uniqueId val="{00000003-8DBB-47FC-87EA-B130E6E840D0}"/>
            </c:ext>
          </c:extLst>
        </c:ser>
        <c:ser>
          <c:idx val="2"/>
          <c:order val="2"/>
          <c:tx>
            <c:strRef>
              <c:f>Sheet1!$A$4</c:f>
              <c:strCache>
                <c:ptCount val="1"/>
                <c:pt idx="0">
                  <c:v>Don't know/Refuse to answer</c:v>
                </c:pt>
              </c:strCache>
            </c:strRef>
          </c:tx>
          <c:spPr>
            <a:solidFill>
              <a:srgbClr val="9DD3D4"/>
            </a:solidFill>
            <a:ln>
              <a:solidFill>
                <a:srgbClr val="93CECF"/>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Sheet1!$B$1:$D$1</c:f>
              <c:strCache>
                <c:ptCount val="3"/>
                <c:pt idx="0">
                  <c:v>Urban</c:v>
                </c:pt>
                <c:pt idx="1">
                  <c:v>Rural</c:v>
                </c:pt>
                <c:pt idx="2">
                  <c:v>IDPs</c:v>
                </c:pt>
              </c:strCache>
            </c:strRef>
          </c:cat>
          <c:val>
            <c:numRef>
              <c:f>Sheet1!$B$4:$D$4</c:f>
              <c:numCache>
                <c:formatCode>0.0%</c:formatCode>
                <c:ptCount val="3"/>
                <c:pt idx="0">
                  <c:v>0</c:v>
                </c:pt>
                <c:pt idx="1">
                  <c:v>2.8999999999999998E-3</c:v>
                </c:pt>
                <c:pt idx="2">
                  <c:v>0</c:v>
                </c:pt>
              </c:numCache>
            </c:numRef>
          </c:val>
          <c:extLst xmlns:c16r2="http://schemas.microsoft.com/office/drawing/2015/06/chart">
            <c:ext xmlns:c16="http://schemas.microsoft.com/office/drawing/2014/chart" uri="{C3380CC4-5D6E-409C-BE32-E72D297353CC}">
              <c16:uniqueId val="{00000004-8DBB-47FC-87EA-B130E6E840D0}"/>
            </c:ext>
          </c:extLst>
        </c:ser>
        <c:dLbls>
          <c:dLblPos val="ctr"/>
          <c:showLegendKey val="0"/>
          <c:showVal val="1"/>
          <c:showCatName val="0"/>
          <c:showSerName val="0"/>
          <c:showPercent val="0"/>
          <c:showBubbleSize val="0"/>
        </c:dLbls>
        <c:gapWidth val="150"/>
        <c:overlap val="100"/>
        <c:axId val="212170624"/>
        <c:axId val="212172160"/>
      </c:barChart>
      <c:catAx>
        <c:axId val="212170624"/>
        <c:scaling>
          <c:orientation val="maxMin"/>
        </c:scaling>
        <c:delete val="0"/>
        <c:axPos val="l"/>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12172160"/>
        <c:crosses val="autoZero"/>
        <c:auto val="0"/>
        <c:lblAlgn val="ctr"/>
        <c:lblOffset val="100"/>
        <c:noMultiLvlLbl val="0"/>
      </c:catAx>
      <c:valAx>
        <c:axId val="212172160"/>
        <c:scaling>
          <c:orientation val="minMax"/>
        </c:scaling>
        <c:delete val="1"/>
        <c:axPos val="t"/>
        <c:numFmt formatCode="0.0%" sourceLinked="1"/>
        <c:majorTickMark val="out"/>
        <c:minorTickMark val="none"/>
        <c:tickLblPos val="nextTo"/>
        <c:crossAx val="212170624"/>
        <c:crosses val="autoZero"/>
        <c:crossBetween val="between"/>
      </c:valAx>
      <c:spPr>
        <a:noFill/>
        <a:ln>
          <a:noFill/>
        </a:ln>
        <a:effectLst/>
      </c:spPr>
    </c:plotArea>
    <c:legend>
      <c:legendPos val="b"/>
      <c:layout>
        <c:manualLayout>
          <c:xMode val="edge"/>
          <c:yMode val="edge"/>
          <c:x val="0.17976458711891799"/>
          <c:y val="0.77308450073512103"/>
          <c:w val="0.67006622249141901"/>
          <c:h val="0.12212629155725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1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412560469961503E-2"/>
          <c:y val="0.161089417609173"/>
          <c:w val="0.67237505160606303"/>
          <c:h val="0.53583754375514103"/>
        </c:manualLayout>
      </c:layout>
      <c:barChart>
        <c:barDir val="col"/>
        <c:grouping val="clustered"/>
        <c:varyColors val="0"/>
        <c:ser>
          <c:idx val="0"/>
          <c:order val="0"/>
          <c:tx>
            <c:strRef>
              <c:f>Sheet1!$A$2</c:f>
              <c:strCache>
                <c:ptCount val="1"/>
                <c:pt idx="0">
                  <c:v>No documents required</c:v>
                </c:pt>
              </c:strCache>
            </c:strRef>
          </c:tx>
          <c:spPr>
            <a:solidFill>
              <a:sysClr val="window" lastClr="FFFFFF">
                <a:lumMod val="50000"/>
              </a:sysClr>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Sheet1!$B$1:$D$1</c:f>
              <c:strCache>
                <c:ptCount val="3"/>
                <c:pt idx="0">
                  <c:v>Puntland</c:v>
                </c:pt>
                <c:pt idx="1">
                  <c:v>Somaliland</c:v>
                </c:pt>
                <c:pt idx="2">
                  <c:v>South Central</c:v>
                </c:pt>
              </c:strCache>
            </c:strRef>
          </c:cat>
          <c:val>
            <c:numRef>
              <c:f>Sheet1!$B$2:$D$2</c:f>
              <c:numCache>
                <c:formatCode>0.0%</c:formatCode>
                <c:ptCount val="3"/>
                <c:pt idx="0">
                  <c:v>0.93779999999999997</c:v>
                </c:pt>
                <c:pt idx="1">
                  <c:v>0.68700000000000006</c:v>
                </c:pt>
                <c:pt idx="2">
                  <c:v>0.83120000000000005</c:v>
                </c:pt>
              </c:numCache>
            </c:numRef>
          </c:val>
          <c:extLst xmlns:c16r2="http://schemas.microsoft.com/office/drawing/2015/06/chart">
            <c:ext xmlns:c16="http://schemas.microsoft.com/office/drawing/2014/chart" uri="{C3380CC4-5D6E-409C-BE32-E72D297353CC}">
              <c16:uniqueId val="{00000000-85F8-4F6F-BDD2-2E41CA767F7D}"/>
            </c:ext>
          </c:extLst>
        </c:ser>
        <c:ser>
          <c:idx val="1"/>
          <c:order val="1"/>
          <c:tx>
            <c:strRef>
              <c:f>Sheet1!$A$3</c:f>
              <c:strCache>
                <c:ptCount val="1"/>
                <c:pt idx="0">
                  <c:v>A proof of identity</c:v>
                </c:pt>
              </c:strCache>
            </c:strRef>
          </c:tx>
          <c:spPr>
            <a:solidFill>
              <a:srgbClr val="4CAEB0"/>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Sheet1!$B$1:$D$1</c:f>
              <c:strCache>
                <c:ptCount val="3"/>
                <c:pt idx="0">
                  <c:v>Puntland</c:v>
                </c:pt>
                <c:pt idx="1">
                  <c:v>Somaliland</c:v>
                </c:pt>
                <c:pt idx="2">
                  <c:v>South Central</c:v>
                </c:pt>
              </c:strCache>
            </c:strRef>
          </c:cat>
          <c:val>
            <c:numRef>
              <c:f>Sheet1!$B$3:$D$3</c:f>
              <c:numCache>
                <c:formatCode>0.0%</c:formatCode>
                <c:ptCount val="3"/>
                <c:pt idx="0">
                  <c:v>5.3800000000000001E-2</c:v>
                </c:pt>
                <c:pt idx="1">
                  <c:v>0.2646</c:v>
                </c:pt>
                <c:pt idx="2">
                  <c:v>8.4000000000000005E-2</c:v>
                </c:pt>
              </c:numCache>
            </c:numRef>
          </c:val>
          <c:extLst xmlns:c16r2="http://schemas.microsoft.com/office/drawing/2015/06/chart">
            <c:ext xmlns:c16="http://schemas.microsoft.com/office/drawing/2014/chart" uri="{C3380CC4-5D6E-409C-BE32-E72D297353CC}">
              <c16:uniqueId val="{00000001-85F8-4F6F-BDD2-2E41CA767F7D}"/>
            </c:ext>
          </c:extLst>
        </c:ser>
        <c:ser>
          <c:idx val="2"/>
          <c:order val="2"/>
          <c:tx>
            <c:strRef>
              <c:f>Sheet1!$A$4</c:f>
              <c:strCache>
                <c:ptCount val="1"/>
                <c:pt idx="0">
                  <c:v>Somebody else guaranteed for me</c:v>
                </c:pt>
              </c:strCache>
            </c:strRef>
          </c:tx>
          <c:spPr>
            <a:solidFill>
              <a:srgbClr val="1F497D">
                <a:alpha val="76000"/>
              </a:srgbClr>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Sheet1!$B$1:$D$1</c:f>
              <c:strCache>
                <c:ptCount val="3"/>
                <c:pt idx="0">
                  <c:v>Puntland</c:v>
                </c:pt>
                <c:pt idx="1">
                  <c:v>Somaliland</c:v>
                </c:pt>
                <c:pt idx="2">
                  <c:v>South Central</c:v>
                </c:pt>
              </c:strCache>
            </c:strRef>
          </c:cat>
          <c:val>
            <c:numRef>
              <c:f>Sheet1!$B$4:$D$4</c:f>
              <c:numCache>
                <c:formatCode>0.0%</c:formatCode>
                <c:ptCount val="3"/>
                <c:pt idx="0">
                  <c:v>0</c:v>
                </c:pt>
                <c:pt idx="1">
                  <c:v>5.1499999999999997E-2</c:v>
                </c:pt>
                <c:pt idx="2">
                  <c:v>5.1299999999999998E-2</c:v>
                </c:pt>
              </c:numCache>
            </c:numRef>
          </c:val>
          <c:extLst xmlns:c16r2="http://schemas.microsoft.com/office/drawing/2015/06/chart">
            <c:ext xmlns:c16="http://schemas.microsoft.com/office/drawing/2014/chart" uri="{C3380CC4-5D6E-409C-BE32-E72D297353CC}">
              <c16:uniqueId val="{00000002-85F8-4F6F-BDD2-2E41CA767F7D}"/>
            </c:ext>
          </c:extLst>
        </c:ser>
        <c:ser>
          <c:idx val="3"/>
          <c:order val="3"/>
          <c:tx>
            <c:strRef>
              <c:f>Sheet1!$A$5</c:f>
              <c:strCache>
                <c:ptCount val="1"/>
                <c:pt idx="0">
                  <c:v>Other document required</c:v>
                </c:pt>
              </c:strCache>
            </c:strRef>
          </c:tx>
          <c:spPr>
            <a:solidFill>
              <a:srgbClr val="FBA422">
                <a:alpha val="97000"/>
              </a:srgbClr>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Sheet1!$B$1:$D$1</c:f>
              <c:strCache>
                <c:ptCount val="3"/>
                <c:pt idx="0">
                  <c:v>Puntland</c:v>
                </c:pt>
                <c:pt idx="1">
                  <c:v>Somaliland</c:v>
                </c:pt>
                <c:pt idx="2">
                  <c:v>South Central</c:v>
                </c:pt>
              </c:strCache>
            </c:strRef>
          </c:cat>
          <c:val>
            <c:numRef>
              <c:f>Sheet1!$B$5:$D$5</c:f>
              <c:numCache>
                <c:formatCode>0.0%</c:formatCode>
                <c:ptCount val="3"/>
                <c:pt idx="0">
                  <c:v>2.5600000000000001E-2</c:v>
                </c:pt>
                <c:pt idx="1">
                  <c:v>2.4899999999999999E-2</c:v>
                </c:pt>
                <c:pt idx="2">
                  <c:v>2.7300000000000001E-2</c:v>
                </c:pt>
              </c:numCache>
            </c:numRef>
          </c:val>
          <c:extLst xmlns:c16r2="http://schemas.microsoft.com/office/drawing/2015/06/chart">
            <c:ext xmlns:c16="http://schemas.microsoft.com/office/drawing/2014/chart" uri="{C3380CC4-5D6E-409C-BE32-E72D297353CC}">
              <c16:uniqueId val="{00000003-85F8-4F6F-BDD2-2E41CA767F7D}"/>
            </c:ext>
          </c:extLst>
        </c:ser>
        <c:dLbls>
          <c:dLblPos val="outEnd"/>
          <c:showLegendKey val="0"/>
          <c:showVal val="1"/>
          <c:showCatName val="0"/>
          <c:showSerName val="0"/>
          <c:showPercent val="0"/>
          <c:showBubbleSize val="0"/>
        </c:dLbls>
        <c:gapWidth val="138"/>
        <c:overlap val="-62"/>
        <c:axId val="212472576"/>
        <c:axId val="212474112"/>
      </c:barChart>
      <c:catAx>
        <c:axId val="212472576"/>
        <c:scaling>
          <c:orientation val="minMax"/>
        </c:scaling>
        <c:delete val="0"/>
        <c:axPos val="b"/>
        <c:numFmt formatCode="General" sourceLinked="1"/>
        <c:majorTickMark val="out"/>
        <c:minorTickMark val="none"/>
        <c:tickLblPos val="nextTo"/>
        <c:txPr>
          <a:bodyPr/>
          <a:lstStyle/>
          <a:p>
            <a:pPr>
              <a:defRPr sz="1200"/>
            </a:pPr>
            <a:endParaRPr lang="en-US"/>
          </a:p>
        </c:txPr>
        <c:crossAx val="212474112"/>
        <c:crosses val="autoZero"/>
        <c:auto val="1"/>
        <c:lblAlgn val="ctr"/>
        <c:lblOffset val="100"/>
        <c:noMultiLvlLbl val="0"/>
      </c:catAx>
      <c:valAx>
        <c:axId val="212474112"/>
        <c:scaling>
          <c:orientation val="minMax"/>
        </c:scaling>
        <c:delete val="1"/>
        <c:axPos val="l"/>
        <c:numFmt formatCode="0.0%" sourceLinked="1"/>
        <c:majorTickMark val="out"/>
        <c:minorTickMark val="none"/>
        <c:tickLblPos val="nextTo"/>
        <c:crossAx val="212472576"/>
        <c:crosses val="autoZero"/>
        <c:crossBetween val="between"/>
      </c:valAx>
    </c:plotArea>
    <c:legend>
      <c:legendPos val="b"/>
      <c:layout>
        <c:manualLayout>
          <c:xMode val="edge"/>
          <c:yMode val="edge"/>
          <c:x val="0.56203938865365699"/>
          <c:y val="9.23130313124218E-2"/>
          <c:w val="0.30450952956722499"/>
          <c:h val="0.37634940717078802"/>
        </c:manualLayout>
      </c:layout>
      <c:overlay val="0"/>
      <c:txPr>
        <a:bodyPr anchor="ctr" anchorCtr="1"/>
        <a:lstStyle/>
        <a:p>
          <a:pPr algn="just">
            <a:defRPr sz="900"/>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01049868766394E-2"/>
          <c:y val="0.103910222800082"/>
          <c:w val="0.906463770144603"/>
          <c:h val="0.69272171724992904"/>
        </c:manualLayout>
      </c:layout>
      <c:barChart>
        <c:barDir val="bar"/>
        <c:grouping val="stacked"/>
        <c:varyColors val="0"/>
        <c:ser>
          <c:idx val="0"/>
          <c:order val="0"/>
          <c:tx>
            <c:strRef>
              <c:f>Sheet1!$A$2</c:f>
              <c:strCache>
                <c:ptCount val="1"/>
                <c:pt idx="0">
                  <c:v>Less than 30 minutes</c:v>
                </c:pt>
              </c:strCache>
            </c:strRef>
          </c:tx>
          <c:spPr>
            <a:solidFill>
              <a:schemeClr val="accent1"/>
            </a:solidFill>
            <a:ln>
              <a:solidFill>
                <a:srgbClr val="239B9E"/>
              </a:solidFill>
            </a:ln>
            <a:effectLst/>
          </c:spPr>
          <c:invertIfNegative val="0"/>
          <c:dLbls>
            <c:dLbl>
              <c:idx val="0"/>
              <c:layout>
                <c:manualLayout>
                  <c:x val="2.8351489985961099E-3"/>
                  <c:y val="1.31014172852716E-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69D-49FF-9198-C4F3980C9618}"/>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Sheet1!$B$1:$E$1</c:f>
              <c:strCache>
                <c:ptCount val="4"/>
                <c:pt idx="0">
                  <c:v>Overall</c:v>
                </c:pt>
                <c:pt idx="1">
                  <c:v>Urban</c:v>
                </c:pt>
                <c:pt idx="2">
                  <c:v>Rural</c:v>
                </c:pt>
                <c:pt idx="3">
                  <c:v>IDPs</c:v>
                </c:pt>
              </c:strCache>
            </c:strRef>
          </c:cat>
          <c:val>
            <c:numRef>
              <c:f>Sheet1!$B$2:$E$2</c:f>
              <c:numCache>
                <c:formatCode>0.0%</c:formatCode>
                <c:ptCount val="4"/>
                <c:pt idx="0">
                  <c:v>0.64019999999999999</c:v>
                </c:pt>
                <c:pt idx="1">
                  <c:v>0.75800000000000001</c:v>
                </c:pt>
                <c:pt idx="2">
                  <c:v>0.44719999999999999</c:v>
                </c:pt>
                <c:pt idx="3">
                  <c:v>0.37859999999999999</c:v>
                </c:pt>
              </c:numCache>
            </c:numRef>
          </c:val>
          <c:extLst xmlns:c16r2="http://schemas.microsoft.com/office/drawing/2015/06/chart">
            <c:ext xmlns:c16="http://schemas.microsoft.com/office/drawing/2014/chart" uri="{C3380CC4-5D6E-409C-BE32-E72D297353CC}">
              <c16:uniqueId val="{00000001-969D-49FF-9198-C4F3980C9618}"/>
            </c:ext>
          </c:extLst>
        </c:ser>
        <c:ser>
          <c:idx val="1"/>
          <c:order val="1"/>
          <c:tx>
            <c:strRef>
              <c:f>Sheet1!$A$3</c:f>
              <c:strCache>
                <c:ptCount val="1"/>
                <c:pt idx="0">
                  <c:v>30 minutes to 1 hour</c:v>
                </c:pt>
              </c:strCache>
            </c:strRef>
          </c:tx>
          <c:spPr>
            <a:solidFill>
              <a:srgbClr val="3A827B"/>
            </a:solidFill>
            <a:ln>
              <a:solidFill>
                <a:srgbClr val="3A827B"/>
              </a:solidFill>
            </a:ln>
            <a:effectLst/>
          </c:spPr>
          <c:invertIfNegative val="0"/>
          <c:dLbls>
            <c:dLbl>
              <c:idx val="0"/>
              <c:layout>
                <c:manualLayout>
                  <c:x val="9.6786910040297797E-3"/>
                  <c:y val="1.5721700742142901E-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69D-49FF-9198-C4F3980C9618}"/>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Sheet1!$B$1:$E$1</c:f>
              <c:strCache>
                <c:ptCount val="4"/>
                <c:pt idx="0">
                  <c:v>Overall</c:v>
                </c:pt>
                <c:pt idx="1">
                  <c:v>Urban</c:v>
                </c:pt>
                <c:pt idx="2">
                  <c:v>Rural</c:v>
                </c:pt>
                <c:pt idx="3">
                  <c:v>IDPs</c:v>
                </c:pt>
              </c:strCache>
            </c:strRef>
          </c:cat>
          <c:val>
            <c:numRef>
              <c:f>Sheet1!$B$3:$E$3</c:f>
              <c:numCache>
                <c:formatCode>0.0%</c:formatCode>
                <c:ptCount val="4"/>
                <c:pt idx="0">
                  <c:v>0.21820000000000001</c:v>
                </c:pt>
                <c:pt idx="1">
                  <c:v>0.19800000000000001</c:v>
                </c:pt>
                <c:pt idx="2">
                  <c:v>0.18229999999999999</c:v>
                </c:pt>
                <c:pt idx="3">
                  <c:v>0.39889999999999998</c:v>
                </c:pt>
              </c:numCache>
            </c:numRef>
          </c:val>
          <c:extLst xmlns:c16r2="http://schemas.microsoft.com/office/drawing/2015/06/chart">
            <c:ext xmlns:c16="http://schemas.microsoft.com/office/drawing/2014/chart" uri="{C3380CC4-5D6E-409C-BE32-E72D297353CC}">
              <c16:uniqueId val="{00000003-969D-49FF-9198-C4F3980C9618}"/>
            </c:ext>
          </c:extLst>
        </c:ser>
        <c:ser>
          <c:idx val="2"/>
          <c:order val="2"/>
          <c:tx>
            <c:strRef>
              <c:f>Sheet1!$A$4</c:f>
              <c:strCache>
                <c:ptCount val="1"/>
                <c:pt idx="0">
                  <c:v>From 1 hour to 2 hours</c:v>
                </c:pt>
              </c:strCache>
            </c:strRef>
          </c:tx>
          <c:spPr>
            <a:solidFill>
              <a:srgbClr val="93CECF"/>
            </a:solidFill>
            <a:ln>
              <a:solidFill>
                <a:srgbClr val="93CECF"/>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Sheet1!$B$1:$E$1</c:f>
              <c:strCache>
                <c:ptCount val="4"/>
                <c:pt idx="0">
                  <c:v>Overall</c:v>
                </c:pt>
                <c:pt idx="1">
                  <c:v>Urban</c:v>
                </c:pt>
                <c:pt idx="2">
                  <c:v>Rural</c:v>
                </c:pt>
                <c:pt idx="3">
                  <c:v>IDPs</c:v>
                </c:pt>
              </c:strCache>
            </c:strRef>
          </c:cat>
          <c:val>
            <c:numRef>
              <c:f>Sheet1!$B$4:$E$4</c:f>
              <c:numCache>
                <c:formatCode>0.0%</c:formatCode>
                <c:ptCount val="4"/>
                <c:pt idx="0">
                  <c:v>6.5000000000000002E-2</c:v>
                </c:pt>
                <c:pt idx="1">
                  <c:v>3.09E-2</c:v>
                </c:pt>
                <c:pt idx="2">
                  <c:v>0.1027</c:v>
                </c:pt>
                <c:pt idx="3">
                  <c:v>0.17610000000000001</c:v>
                </c:pt>
              </c:numCache>
            </c:numRef>
          </c:val>
          <c:extLst xmlns:c16r2="http://schemas.microsoft.com/office/drawing/2015/06/chart">
            <c:ext xmlns:c16="http://schemas.microsoft.com/office/drawing/2014/chart" uri="{C3380CC4-5D6E-409C-BE32-E72D297353CC}">
              <c16:uniqueId val="{00000004-969D-49FF-9198-C4F3980C9618}"/>
            </c:ext>
          </c:extLst>
        </c:ser>
        <c:ser>
          <c:idx val="3"/>
          <c:order val="3"/>
          <c:tx>
            <c:strRef>
              <c:f>Sheet1!$A$5</c:f>
              <c:strCache>
                <c:ptCount val="1"/>
                <c:pt idx="0">
                  <c:v>From 2 hours to a day</c:v>
                </c:pt>
              </c:strCache>
            </c:strRef>
          </c:tx>
          <c:spPr>
            <a:solidFill>
              <a:schemeClr val="accent3"/>
            </a:solidFill>
            <a:ln>
              <a:solidFill>
                <a:schemeClr val="accent3"/>
              </a:solidFill>
            </a:ln>
            <a:effectLst/>
          </c:spPr>
          <c:invertIfNegative val="0"/>
          <c:dLbls>
            <c:dLbl>
              <c:idx val="1"/>
              <c:layout>
                <c:manualLayout>
                  <c:x val="-3.84615384615394E-3"/>
                  <c:y val="2.9949839913782202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969D-49FF-9198-C4F3980C9618}"/>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Sheet1!$B$1:$E$1</c:f>
              <c:strCache>
                <c:ptCount val="4"/>
                <c:pt idx="0">
                  <c:v>Overall</c:v>
                </c:pt>
                <c:pt idx="1">
                  <c:v>Urban</c:v>
                </c:pt>
                <c:pt idx="2">
                  <c:v>Rural</c:v>
                </c:pt>
                <c:pt idx="3">
                  <c:v>IDPs</c:v>
                </c:pt>
              </c:strCache>
            </c:strRef>
          </c:cat>
          <c:val>
            <c:numRef>
              <c:f>Sheet1!$B$5:$E$5</c:f>
              <c:numCache>
                <c:formatCode>0.0%</c:formatCode>
                <c:ptCount val="4"/>
                <c:pt idx="0">
                  <c:v>4.1200000000000001E-2</c:v>
                </c:pt>
                <c:pt idx="1">
                  <c:v>7.7999999999999996E-3</c:v>
                </c:pt>
                <c:pt idx="2">
                  <c:v>0.14799999999999999</c:v>
                </c:pt>
                <c:pt idx="3">
                  <c:v>1.3100000000000001E-2</c:v>
                </c:pt>
              </c:numCache>
            </c:numRef>
          </c:val>
          <c:extLst xmlns:c16r2="http://schemas.microsoft.com/office/drawing/2015/06/chart">
            <c:ext xmlns:c16="http://schemas.microsoft.com/office/drawing/2014/chart" uri="{C3380CC4-5D6E-409C-BE32-E72D297353CC}">
              <c16:uniqueId val="{00000005-969D-49FF-9198-C4F3980C9618}"/>
            </c:ext>
          </c:extLst>
        </c:ser>
        <c:ser>
          <c:idx val="4"/>
          <c:order val="4"/>
          <c:tx>
            <c:strRef>
              <c:f>Sheet1!$A$6</c:f>
              <c:strCache>
                <c:ptCount val="1"/>
                <c:pt idx="0">
                  <c:v>More than a day</c:v>
                </c:pt>
              </c:strCache>
            </c:strRef>
          </c:tx>
          <c:spPr>
            <a:solidFill>
              <a:srgbClr val="ED7270"/>
            </a:solidFill>
            <a:ln>
              <a:solidFill>
                <a:srgbClr val="ED7270"/>
              </a:solidFill>
            </a:ln>
            <a:effectLst/>
          </c:spPr>
          <c:invertIfNegative val="0"/>
          <c:dLbls>
            <c:dLbl>
              <c:idx val="0"/>
              <c:layout>
                <c:manualLayout>
                  <c:x val="8.97435897435888E-3"/>
                  <c:y val="9.9838040279521308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69D-49FF-9198-C4F3980C9618}"/>
                </c:ext>
              </c:extLst>
            </c:dLbl>
            <c:dLbl>
              <c:idx val="1"/>
              <c:layout>
                <c:manualLayout>
                  <c:x val="0"/>
                  <c:y val="-3.6605359894622699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969D-49FF-9198-C4F3980C961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969D-49FF-9198-C4F3980C9618}"/>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Sheet1!$B$1:$E$1</c:f>
              <c:strCache>
                <c:ptCount val="4"/>
                <c:pt idx="0">
                  <c:v>Overall</c:v>
                </c:pt>
                <c:pt idx="1">
                  <c:v>Urban</c:v>
                </c:pt>
                <c:pt idx="2">
                  <c:v>Rural</c:v>
                </c:pt>
                <c:pt idx="3">
                  <c:v>IDPs</c:v>
                </c:pt>
              </c:strCache>
            </c:strRef>
          </c:cat>
          <c:val>
            <c:numRef>
              <c:f>Sheet1!$B$6:$E$6</c:f>
              <c:numCache>
                <c:formatCode>0.0%</c:formatCode>
                <c:ptCount val="4"/>
                <c:pt idx="0">
                  <c:v>1.41E-2</c:v>
                </c:pt>
                <c:pt idx="1">
                  <c:v>1.9E-3</c:v>
                </c:pt>
                <c:pt idx="2">
                  <c:v>5.5199999999999999E-2</c:v>
                </c:pt>
                <c:pt idx="3">
                  <c:v>0</c:v>
                </c:pt>
              </c:numCache>
            </c:numRef>
          </c:val>
          <c:extLst xmlns:c16r2="http://schemas.microsoft.com/office/drawing/2015/06/chart">
            <c:ext xmlns:c16="http://schemas.microsoft.com/office/drawing/2014/chart" uri="{C3380CC4-5D6E-409C-BE32-E72D297353CC}">
              <c16:uniqueId val="{00000006-969D-49FF-9198-C4F3980C9618}"/>
            </c:ext>
          </c:extLst>
        </c:ser>
        <c:ser>
          <c:idx val="5"/>
          <c:order val="5"/>
          <c:tx>
            <c:strRef>
              <c:f>Sheet1!$A$7</c:f>
              <c:strCache>
                <c:ptCount val="1"/>
                <c:pt idx="0">
                  <c:v>Don't know/Refuse to answer</c:v>
                </c:pt>
              </c:strCache>
            </c:strRef>
          </c:tx>
          <c:spPr>
            <a:solidFill>
              <a:schemeClr val="accent6"/>
            </a:solidFill>
            <a:ln>
              <a:solidFill>
                <a:schemeClr val="accent6"/>
              </a:solidFill>
            </a:ln>
            <a:effectLst/>
          </c:spPr>
          <c:invertIfNegative val="0"/>
          <c:dLbls>
            <c:dLbl>
              <c:idx val="0"/>
              <c:layout>
                <c:manualLayout>
                  <c:x val="1.15384615384614E-2"/>
                  <c:y val="-2.3293795876250301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69D-49FF-9198-C4F3980C9618}"/>
                </c:ext>
              </c:extLst>
            </c:dLbl>
            <c:dLbl>
              <c:idx val="1"/>
              <c:layout>
                <c:manualLayout>
                  <c:x val="2.5641025641025599E-2"/>
                  <c:y val="1.3311564018372401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69D-49FF-9198-C4F3980C9618}"/>
                </c:ext>
              </c:extLst>
            </c:dLbl>
            <c:dLbl>
              <c:idx val="3"/>
              <c:layout>
                <c:manualLayout>
                  <c:x val="1.6666666666666701E-2"/>
                  <c:y val="3.328022018765950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69D-49FF-9198-C4F3980C9618}"/>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Sheet1!$B$1:$E$1</c:f>
              <c:strCache>
                <c:ptCount val="4"/>
                <c:pt idx="0">
                  <c:v>Overall</c:v>
                </c:pt>
                <c:pt idx="1">
                  <c:v>Urban</c:v>
                </c:pt>
                <c:pt idx="2">
                  <c:v>Rural</c:v>
                </c:pt>
                <c:pt idx="3">
                  <c:v>IDPs</c:v>
                </c:pt>
              </c:strCache>
            </c:strRef>
          </c:cat>
          <c:val>
            <c:numRef>
              <c:f>Sheet1!$B$7:$E$7</c:f>
              <c:numCache>
                <c:formatCode>0.0%</c:formatCode>
                <c:ptCount val="4"/>
                <c:pt idx="0">
                  <c:v>2.12E-2</c:v>
                </c:pt>
                <c:pt idx="1">
                  <c:v>3.3999999999999998E-3</c:v>
                </c:pt>
                <c:pt idx="2">
                  <c:v>6.4600000000000005E-2</c:v>
                </c:pt>
                <c:pt idx="3">
                  <c:v>3.32E-2</c:v>
                </c:pt>
              </c:numCache>
            </c:numRef>
          </c:val>
          <c:extLst xmlns:c16r2="http://schemas.microsoft.com/office/drawing/2015/06/chart">
            <c:ext xmlns:c16="http://schemas.microsoft.com/office/drawing/2014/chart" uri="{C3380CC4-5D6E-409C-BE32-E72D297353CC}">
              <c16:uniqueId val="{00000008-969D-49FF-9198-C4F3980C9618}"/>
            </c:ext>
          </c:extLst>
        </c:ser>
        <c:dLbls>
          <c:dLblPos val="ctr"/>
          <c:showLegendKey val="0"/>
          <c:showVal val="1"/>
          <c:showCatName val="0"/>
          <c:showSerName val="0"/>
          <c:showPercent val="0"/>
          <c:showBubbleSize val="0"/>
        </c:dLbls>
        <c:gapWidth val="150"/>
        <c:overlap val="100"/>
        <c:axId val="212563072"/>
        <c:axId val="212564608"/>
      </c:barChart>
      <c:catAx>
        <c:axId val="212563072"/>
        <c:scaling>
          <c:orientation val="maxMin"/>
        </c:scaling>
        <c:delete val="0"/>
        <c:axPos val="l"/>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12564608"/>
        <c:crosses val="autoZero"/>
        <c:auto val="0"/>
        <c:lblAlgn val="ctr"/>
        <c:lblOffset val="100"/>
        <c:noMultiLvlLbl val="0"/>
      </c:catAx>
      <c:valAx>
        <c:axId val="212564608"/>
        <c:scaling>
          <c:orientation val="minMax"/>
        </c:scaling>
        <c:delete val="1"/>
        <c:axPos val="t"/>
        <c:numFmt formatCode="0.0%" sourceLinked="1"/>
        <c:majorTickMark val="out"/>
        <c:minorTickMark val="none"/>
        <c:tickLblPos val="nextTo"/>
        <c:crossAx val="212563072"/>
        <c:crosses val="autoZero"/>
        <c:crossBetween val="between"/>
      </c:valAx>
      <c:spPr>
        <a:noFill/>
        <a:ln>
          <a:noFill/>
        </a:ln>
        <a:effectLst/>
      </c:spPr>
    </c:plotArea>
    <c:legend>
      <c:legendPos val="b"/>
      <c:layout>
        <c:manualLayout>
          <c:xMode val="edge"/>
          <c:yMode val="edge"/>
          <c:x val="0.17976458711891799"/>
          <c:y val="0.77308450073512103"/>
          <c:w val="0.67006622249141901"/>
          <c:h val="0.12212629155725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1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436834653699401E-2"/>
          <c:y val="4.9695904754935002E-2"/>
          <c:w val="0.59492926711846805"/>
          <c:h val="0.67407016504339001"/>
        </c:manualLayout>
      </c:layout>
      <c:barChart>
        <c:barDir val="col"/>
        <c:grouping val="percentStacked"/>
        <c:varyColors val="0"/>
        <c:ser>
          <c:idx val="0"/>
          <c:order val="0"/>
          <c:tx>
            <c:strRef>
              <c:f>Sheet1!$B$1</c:f>
              <c:strCache>
                <c:ptCount val="1"/>
                <c:pt idx="0">
                  <c:v>Urban</c:v>
                </c:pt>
              </c:strCache>
            </c:strRef>
          </c:tx>
          <c:spPr>
            <a:solidFill>
              <a:srgbClr val="239B9E"/>
            </a:solidFill>
            <a:ln>
              <a:solidFill>
                <a:srgbClr val="239B9E"/>
              </a:solidFill>
            </a:ln>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Total</c:v>
                </c:pt>
                <c:pt idx="1">
                  <c:v>Somaliland</c:v>
                </c:pt>
                <c:pt idx="2">
                  <c:v>Puntland</c:v>
                </c:pt>
                <c:pt idx="3">
                  <c:v>South Central</c:v>
                </c:pt>
              </c:strCache>
            </c:strRef>
          </c:cat>
          <c:val>
            <c:numRef>
              <c:f>Sheet1!$B$2:$B$5</c:f>
              <c:numCache>
                <c:formatCode>0.0%</c:formatCode>
                <c:ptCount val="4"/>
                <c:pt idx="0">
                  <c:v>0.57130000000000003</c:v>
                </c:pt>
                <c:pt idx="1">
                  <c:v>0.79820000000000002</c:v>
                </c:pt>
                <c:pt idx="2">
                  <c:v>0.76449999999999996</c:v>
                </c:pt>
                <c:pt idx="3">
                  <c:v>0.43009999999999998</c:v>
                </c:pt>
              </c:numCache>
            </c:numRef>
          </c:val>
          <c:extLst xmlns:c16r2="http://schemas.microsoft.com/office/drawing/2015/06/chart">
            <c:ext xmlns:c16="http://schemas.microsoft.com/office/drawing/2014/chart" uri="{C3380CC4-5D6E-409C-BE32-E72D297353CC}">
              <c16:uniqueId val="{00000000-B9BC-496B-B8D3-500FE4D66FE7}"/>
            </c:ext>
          </c:extLst>
        </c:ser>
        <c:ser>
          <c:idx val="1"/>
          <c:order val="1"/>
          <c:tx>
            <c:strRef>
              <c:f>Sheet1!$C$1</c:f>
              <c:strCache>
                <c:ptCount val="1"/>
                <c:pt idx="0">
                  <c:v>Rural</c:v>
                </c:pt>
              </c:strCache>
            </c:strRef>
          </c:tx>
          <c:spPr>
            <a:solidFill>
              <a:srgbClr val="239B9E">
                <a:alpha val="55000"/>
              </a:srgbClr>
            </a:solidFill>
            <a:ln w="12700">
              <a:solidFill>
                <a:srgbClr val="86C8CA"/>
              </a:solidFill>
            </a:ln>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Total</c:v>
                </c:pt>
                <c:pt idx="1">
                  <c:v>Somaliland</c:v>
                </c:pt>
                <c:pt idx="2">
                  <c:v>Puntland</c:v>
                </c:pt>
                <c:pt idx="3">
                  <c:v>South Central</c:v>
                </c:pt>
              </c:strCache>
            </c:strRef>
          </c:cat>
          <c:val>
            <c:numRef>
              <c:f>Sheet1!$C$2:$C$5</c:f>
              <c:numCache>
                <c:formatCode>0.0%</c:formatCode>
                <c:ptCount val="4"/>
                <c:pt idx="0">
                  <c:v>0.3075</c:v>
                </c:pt>
                <c:pt idx="1">
                  <c:v>0.1656</c:v>
                </c:pt>
                <c:pt idx="2">
                  <c:v>0.13589999999999999</c:v>
                </c:pt>
                <c:pt idx="3">
                  <c:v>0.4078</c:v>
                </c:pt>
              </c:numCache>
            </c:numRef>
          </c:val>
          <c:extLst xmlns:c16r2="http://schemas.microsoft.com/office/drawing/2015/06/chart">
            <c:ext xmlns:c16="http://schemas.microsoft.com/office/drawing/2014/chart" uri="{C3380CC4-5D6E-409C-BE32-E72D297353CC}">
              <c16:uniqueId val="{00000001-B9BC-496B-B8D3-500FE4D66FE7}"/>
            </c:ext>
          </c:extLst>
        </c:ser>
        <c:ser>
          <c:idx val="2"/>
          <c:order val="2"/>
          <c:tx>
            <c:strRef>
              <c:f>Sheet1!$D$1</c:f>
              <c:strCache>
                <c:ptCount val="1"/>
                <c:pt idx="0">
                  <c:v>IDP</c:v>
                </c:pt>
              </c:strCache>
            </c:strRef>
          </c:tx>
          <c:spPr>
            <a:solidFill>
              <a:srgbClr val="4CAEB0">
                <a:alpha val="35000"/>
              </a:srgbClr>
            </a:solidFill>
            <a:ln>
              <a:solidFill>
                <a:srgbClr val="C1E3E3"/>
              </a:solidFill>
            </a:ln>
          </c:spPr>
          <c:invertIfNegative val="0"/>
          <c:dLbls>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Total</c:v>
                </c:pt>
                <c:pt idx="1">
                  <c:v>Somaliland</c:v>
                </c:pt>
                <c:pt idx="2">
                  <c:v>Puntland</c:v>
                </c:pt>
                <c:pt idx="3">
                  <c:v>South Central</c:v>
                </c:pt>
              </c:strCache>
            </c:strRef>
          </c:cat>
          <c:val>
            <c:numRef>
              <c:f>Sheet1!$D$2:$D$5</c:f>
              <c:numCache>
                <c:formatCode>0.0%</c:formatCode>
                <c:ptCount val="4"/>
                <c:pt idx="0">
                  <c:v>0.1212</c:v>
                </c:pt>
                <c:pt idx="1">
                  <c:v>3.6200000000000003E-2</c:v>
                </c:pt>
                <c:pt idx="2">
                  <c:v>9.9699999999999997E-2</c:v>
                </c:pt>
                <c:pt idx="3">
                  <c:v>0.16209999999999999</c:v>
                </c:pt>
              </c:numCache>
            </c:numRef>
          </c:val>
          <c:extLst xmlns:c16r2="http://schemas.microsoft.com/office/drawing/2015/06/chart">
            <c:ext xmlns:c16="http://schemas.microsoft.com/office/drawing/2014/chart" uri="{C3380CC4-5D6E-409C-BE32-E72D297353CC}">
              <c16:uniqueId val="{00000002-B9BC-496B-B8D3-500FE4D66FE7}"/>
            </c:ext>
          </c:extLst>
        </c:ser>
        <c:dLbls>
          <c:showLegendKey val="0"/>
          <c:showVal val="1"/>
          <c:showCatName val="0"/>
          <c:showSerName val="0"/>
          <c:showPercent val="0"/>
          <c:showBubbleSize val="0"/>
        </c:dLbls>
        <c:gapWidth val="190"/>
        <c:overlap val="100"/>
        <c:axId val="214047744"/>
        <c:axId val="214057728"/>
      </c:barChart>
      <c:catAx>
        <c:axId val="214047744"/>
        <c:scaling>
          <c:orientation val="minMax"/>
        </c:scaling>
        <c:delete val="0"/>
        <c:axPos val="b"/>
        <c:numFmt formatCode="General" sourceLinked="1"/>
        <c:majorTickMark val="out"/>
        <c:minorTickMark val="none"/>
        <c:tickLblPos val="nextTo"/>
        <c:txPr>
          <a:bodyPr/>
          <a:lstStyle/>
          <a:p>
            <a:pPr>
              <a:defRPr sz="1100"/>
            </a:pPr>
            <a:endParaRPr lang="en-US"/>
          </a:p>
        </c:txPr>
        <c:crossAx val="214057728"/>
        <c:crosses val="autoZero"/>
        <c:auto val="1"/>
        <c:lblAlgn val="ctr"/>
        <c:lblOffset val="100"/>
        <c:noMultiLvlLbl val="0"/>
      </c:catAx>
      <c:valAx>
        <c:axId val="214057728"/>
        <c:scaling>
          <c:orientation val="minMax"/>
        </c:scaling>
        <c:delete val="1"/>
        <c:axPos val="l"/>
        <c:numFmt formatCode="0%" sourceLinked="1"/>
        <c:majorTickMark val="out"/>
        <c:minorTickMark val="none"/>
        <c:tickLblPos val="nextTo"/>
        <c:crossAx val="214047744"/>
        <c:crosses val="autoZero"/>
        <c:crossBetween val="between"/>
      </c:valAx>
    </c:plotArea>
    <c:legend>
      <c:legendPos val="b"/>
      <c:layout>
        <c:manualLayout>
          <c:xMode val="edge"/>
          <c:yMode val="edge"/>
          <c:x val="0.207946339295634"/>
          <c:y val="0.839881547552917"/>
          <c:w val="0.270561758570035"/>
          <c:h val="5.5418004701417702E-2"/>
        </c:manualLayout>
      </c:layout>
      <c:overlay val="0"/>
    </c:legend>
    <c:plotVisOnly val="1"/>
    <c:dispBlanksAs val="gap"/>
    <c:showDLblsOverMax val="0"/>
  </c:chart>
  <c:txPr>
    <a:bodyPr/>
    <a:lstStyle/>
    <a:p>
      <a:pPr>
        <a:defRPr sz="12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Sim ownership total population</c:v>
                </c:pt>
              </c:strCache>
            </c:strRef>
          </c:tx>
          <c:spPr>
            <a:solidFill>
              <a:srgbClr val="09635A"/>
            </a:solidFill>
          </c:spPr>
          <c:explosion val="1"/>
          <c:dPt>
            <c:idx val="0"/>
            <c:bubble3D val="0"/>
            <c:spPr>
              <a:solidFill>
                <a:srgbClr val="239B9E"/>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1-31CB-45B4-9EBE-50639E7F860E}"/>
              </c:ext>
            </c:extLst>
          </c:dPt>
          <c:dPt>
            <c:idx val="1"/>
            <c:bubble3D val="0"/>
            <c:spPr>
              <a:solidFill>
                <a:srgbClr val="7F7F7F">
                  <a:alpha val="80000"/>
                </a:srgbClr>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2-31CB-45B4-9EBE-50639E7F860E}"/>
              </c:ext>
            </c:extLst>
          </c:dPt>
          <c:dPt>
            <c:idx val="2"/>
            <c:bubble3D val="0"/>
            <c:spPr>
              <a:solidFill>
                <a:srgbClr val="239B9E"/>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3-31CB-45B4-9EBE-50639E7F860E}"/>
              </c:ext>
            </c:extLst>
          </c:dPt>
          <c:dLbls>
            <c:dLbl>
              <c:idx val="0"/>
              <c:spPr>
                <a:noFill/>
                <a:ln>
                  <a:noFill/>
                </a:ln>
                <a:effectLst/>
              </c:spPr>
              <c:txPr>
                <a:bodyPr wrap="square" lIns="38100" tIns="19050" rIns="38100" bIns="19050" anchor="ctr">
                  <a:spAutoFit/>
                </a:bodyPr>
                <a:lstStyle/>
                <a:p>
                  <a:pPr>
                    <a:defRPr sz="1400">
                      <a:solidFill>
                        <a:schemeClr val="bg1"/>
                      </a:solidFill>
                    </a:defRPr>
                  </a:pPr>
                  <a:endParaRPr lang="en-US"/>
                </a:p>
              </c:txPr>
              <c:dLblPos val="bestFit"/>
              <c:showLegendKey val="0"/>
              <c:showVal val="1"/>
              <c:showCatName val="0"/>
              <c:showSerName val="0"/>
              <c:showPercent val="0"/>
              <c:showBubbleSize val="0"/>
            </c:dLbl>
            <c:dLbl>
              <c:idx val="1"/>
              <c:spPr>
                <a:noFill/>
                <a:ln>
                  <a:noFill/>
                </a:ln>
                <a:effectLst/>
              </c:spPr>
              <c:txPr>
                <a:bodyPr wrap="square" lIns="38100" tIns="19050" rIns="38100" bIns="19050" anchor="ctr">
                  <a:spAutoFit/>
                </a:bodyPr>
                <a:lstStyle/>
                <a:p>
                  <a:pPr>
                    <a:defRPr sz="1400">
                      <a:solidFill>
                        <a:schemeClr val="bg1"/>
                      </a:solidFill>
                    </a:defRPr>
                  </a:pPr>
                  <a:endParaRPr lang="en-US"/>
                </a:p>
              </c:txPr>
              <c:dLblPos val="bestFit"/>
              <c:showLegendKey val="0"/>
              <c:showVal val="1"/>
              <c:showCatName val="0"/>
              <c:showSerName val="0"/>
              <c:showPercent val="0"/>
              <c:showBubbleSize val="0"/>
            </c:dLbl>
            <c:dLbl>
              <c:idx val="2"/>
              <c:layout>
                <c:manualLayout>
                  <c:x val="0.102173027332067"/>
                  <c:y val="7.8314281446283593E-3"/>
                </c:manualLayout>
              </c:layout>
              <c:tx>
                <c:rich>
                  <a:bodyPr wrap="square" lIns="38100" tIns="19050" rIns="38100" bIns="19050" anchor="ctr">
                    <a:spAutoFit/>
                  </a:bodyPr>
                  <a:lstStyle/>
                  <a:p>
                    <a:pPr>
                      <a:defRPr sz="1200"/>
                    </a:pPr>
                    <a:r>
                      <a:rPr lang="en-US" sz="1200" dirty="0"/>
                      <a:t>Don’t know*</a:t>
                    </a:r>
                  </a:p>
                </c:rich>
              </c:tx>
              <c:spPr>
                <a:noFill/>
                <a:ln>
                  <a:noFill/>
                </a:ln>
                <a:effectLst/>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1CB-45B4-9EBE-50639E7F860E}"/>
                </c:ext>
              </c:extLst>
            </c:dLbl>
            <c:spPr>
              <a:noFill/>
              <a:ln>
                <a:noFill/>
              </a:ln>
              <a:effectLst/>
            </c:spPr>
            <c:txPr>
              <a:bodyPr wrap="square" lIns="38100" tIns="19050" rIns="38100" bIns="19050" anchor="ctr">
                <a:spAutoFit/>
              </a:bodyPr>
              <a:lstStyle/>
              <a:p>
                <a:pPr>
                  <a:defRPr sz="1400"/>
                </a:pPr>
                <a:endParaRPr lang="en-US"/>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0.0%</c:formatCode>
                <c:ptCount val="3"/>
                <c:pt idx="0">
                  <c:v>0.878</c:v>
                </c:pt>
                <c:pt idx="1">
                  <c:v>0.12180000000000001</c:v>
                </c:pt>
                <c:pt idx="2">
                  <c:v>2.9999999999999997E-4</c:v>
                </c:pt>
              </c:numCache>
            </c:numRef>
          </c:val>
          <c:extLst xmlns:c16r2="http://schemas.microsoft.com/office/drawing/2015/06/chart">
            <c:ext xmlns:c16="http://schemas.microsoft.com/office/drawing/2014/chart" uri="{C3380CC4-5D6E-409C-BE32-E72D297353CC}">
              <c16:uniqueId val="{00000000-31CB-45B4-9EBE-50639E7F860E}"/>
            </c:ext>
          </c:extLst>
        </c:ser>
        <c:dLbls>
          <c:dLblPos val="bestFit"/>
          <c:showLegendKey val="0"/>
          <c:showVal val="1"/>
          <c:showCatName val="0"/>
          <c:showSerName val="0"/>
          <c:showPercent val="0"/>
          <c:showBubbleSize val="0"/>
          <c:showLeaderLines val="1"/>
        </c:dLbls>
        <c:firstSliceAng val="0"/>
      </c:pieChart>
    </c:plotArea>
    <c:legend>
      <c:legendPos val="b"/>
      <c:legendEntry>
        <c:idx val="2"/>
        <c:delete val="1"/>
      </c:legendEntry>
      <c:layout>
        <c:manualLayout>
          <c:xMode val="edge"/>
          <c:yMode val="edge"/>
          <c:x val="0.41125416197014902"/>
          <c:y val="0.80085564976111201"/>
          <c:w val="0.17749167605970301"/>
          <c:h val="0.104302643785172"/>
        </c:manualLayout>
      </c:layout>
      <c:overlay val="0"/>
      <c:txPr>
        <a:bodyPr/>
        <a:lstStyle/>
        <a:p>
          <a:pPr>
            <a:defRPr sz="1200">
              <a:latin typeface="+mn-lt"/>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262832310098"/>
          <c:y val="4.9695904754935002E-2"/>
          <c:w val="0.79413277751747402"/>
          <c:h val="0.68526821534820703"/>
        </c:manualLayout>
      </c:layout>
      <c:barChart>
        <c:barDir val="bar"/>
        <c:grouping val="stacked"/>
        <c:varyColors val="0"/>
        <c:ser>
          <c:idx val="0"/>
          <c:order val="0"/>
          <c:tx>
            <c:strRef>
              <c:f>Sheet1!$B$1</c:f>
              <c:strCache>
                <c:ptCount val="1"/>
                <c:pt idx="0">
                  <c:v>Male</c:v>
                </c:pt>
              </c:strCache>
            </c:strRef>
          </c:tx>
          <c:spPr>
            <a:solidFill>
              <a:srgbClr val="239B9E"/>
            </a:solidFill>
            <a:ln>
              <a:solidFill>
                <a:srgbClr val="239B9E"/>
              </a:solidFill>
            </a:ln>
          </c:spPr>
          <c:invertIfNegative val="0"/>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IDP</c:v>
                </c:pt>
                <c:pt idx="1">
                  <c:v>Rural</c:v>
                </c:pt>
                <c:pt idx="2">
                  <c:v>Urban</c:v>
                </c:pt>
                <c:pt idx="3">
                  <c:v>Total</c:v>
                </c:pt>
              </c:strCache>
            </c:strRef>
          </c:cat>
          <c:val>
            <c:numRef>
              <c:f>Sheet1!$B$2:$B$5</c:f>
              <c:numCache>
                <c:formatCode>0.0%</c:formatCode>
                <c:ptCount val="4"/>
                <c:pt idx="0">
                  <c:v>0.49540000000000001</c:v>
                </c:pt>
                <c:pt idx="1">
                  <c:v>0.51759999999999995</c:v>
                </c:pt>
                <c:pt idx="2">
                  <c:v>0.50309999999999999</c:v>
                </c:pt>
                <c:pt idx="3">
                  <c:v>0.50660000000000005</c:v>
                </c:pt>
              </c:numCache>
            </c:numRef>
          </c:val>
          <c:extLst xmlns:c16r2="http://schemas.microsoft.com/office/drawing/2015/06/chart">
            <c:ext xmlns:c16="http://schemas.microsoft.com/office/drawing/2014/chart" uri="{C3380CC4-5D6E-409C-BE32-E72D297353CC}">
              <c16:uniqueId val="{00000000-514F-4646-AEEB-5A5B437A40CA}"/>
            </c:ext>
          </c:extLst>
        </c:ser>
        <c:ser>
          <c:idx val="1"/>
          <c:order val="1"/>
          <c:tx>
            <c:strRef>
              <c:f>Sheet1!$C$1</c:f>
              <c:strCache>
                <c:ptCount val="1"/>
                <c:pt idx="0">
                  <c:v>Female</c:v>
                </c:pt>
              </c:strCache>
            </c:strRef>
          </c:tx>
          <c:spPr>
            <a:solidFill>
              <a:srgbClr val="239B9E">
                <a:alpha val="55000"/>
              </a:srgbClr>
            </a:solidFill>
            <a:ln w="12700">
              <a:solidFill>
                <a:srgbClr val="86C8CA"/>
              </a:solidFill>
            </a:ln>
          </c:spPr>
          <c:invertIfNegative val="0"/>
          <c:dLbls>
            <c:dLbl>
              <c:idx val="0"/>
              <c:layout>
                <c:manualLayout>
                  <c:x val="-0.25117430675678598"/>
                  <c:y val="-2.7820037217514402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14F-4646-AEEB-5A5B437A40CA}"/>
                </c:ext>
              </c:extLst>
            </c:dLbl>
            <c:dLbl>
              <c:idx val="1"/>
              <c:layout>
                <c:manualLayout>
                  <c:x val="-0.23778093106338599"/>
                  <c:y val="-5.1002812376602201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14F-4646-AEEB-5A5B437A40CA}"/>
                </c:ext>
              </c:extLst>
            </c:dLbl>
            <c:dLbl>
              <c:idx val="2"/>
              <c:layout>
                <c:manualLayout>
                  <c:x val="-0.22309199187540599"/>
                  <c:y val="-2.7820037217514402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14F-4646-AEEB-5A5B437A40CA}"/>
                </c:ext>
              </c:extLst>
            </c:dLbl>
            <c:dLbl>
              <c:idx val="3"/>
              <c:layout>
                <c:manualLayout>
                  <c:x val="-0.20919475323272799"/>
                  <c:y val="2.7820037217514098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14F-4646-AEEB-5A5B437A40CA}"/>
                </c:ext>
              </c:extLst>
            </c:dLbl>
            <c:spPr>
              <a:noFill/>
              <a:ln>
                <a:noFill/>
              </a:ln>
              <a:effectLst/>
            </c:spPr>
            <c:txPr>
              <a:bodyPr wrap="none" lIns="38100" tIns="19050" rIns="38100" bIns="19050" anchor="ctr">
                <a:spAutoFit/>
              </a:bodyPr>
              <a:lstStyle/>
              <a:p>
                <a:pPr>
                  <a:defRPr sz="1100"/>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ext>
            </c:extLst>
          </c:dLbls>
          <c:cat>
            <c:strRef>
              <c:f>Sheet1!$A$2:$A$5</c:f>
              <c:strCache>
                <c:ptCount val="4"/>
                <c:pt idx="0">
                  <c:v>IDP</c:v>
                </c:pt>
                <c:pt idx="1">
                  <c:v>Rural</c:v>
                </c:pt>
                <c:pt idx="2">
                  <c:v>Urban</c:v>
                </c:pt>
                <c:pt idx="3">
                  <c:v>Total</c:v>
                </c:pt>
              </c:strCache>
            </c:strRef>
          </c:cat>
          <c:val>
            <c:numRef>
              <c:f>Sheet1!$C$2:$C$5</c:f>
              <c:numCache>
                <c:formatCode>0.0%</c:formatCode>
                <c:ptCount val="4"/>
                <c:pt idx="0">
                  <c:v>0.50460000000000005</c:v>
                </c:pt>
                <c:pt idx="1">
                  <c:v>0.4824</c:v>
                </c:pt>
                <c:pt idx="2">
                  <c:v>0.49690000000000001</c:v>
                </c:pt>
                <c:pt idx="3">
                  <c:v>0.49340000000000001</c:v>
                </c:pt>
              </c:numCache>
            </c:numRef>
          </c:val>
          <c:extLst xmlns:c16r2="http://schemas.microsoft.com/office/drawing/2015/06/chart">
            <c:ext xmlns:c16="http://schemas.microsoft.com/office/drawing/2014/chart" uri="{C3380CC4-5D6E-409C-BE32-E72D297353CC}">
              <c16:uniqueId val="{00000001-514F-4646-AEEB-5A5B437A40CA}"/>
            </c:ext>
          </c:extLst>
        </c:ser>
        <c:dLbls>
          <c:dLblPos val="ctr"/>
          <c:showLegendKey val="0"/>
          <c:showVal val="1"/>
          <c:showCatName val="0"/>
          <c:showSerName val="0"/>
          <c:showPercent val="0"/>
          <c:showBubbleSize val="0"/>
        </c:dLbls>
        <c:gapWidth val="190"/>
        <c:overlap val="100"/>
        <c:axId val="214122880"/>
        <c:axId val="214124416"/>
      </c:barChart>
      <c:catAx>
        <c:axId val="214122880"/>
        <c:scaling>
          <c:orientation val="minMax"/>
        </c:scaling>
        <c:delete val="0"/>
        <c:axPos val="l"/>
        <c:numFmt formatCode="General" sourceLinked="1"/>
        <c:majorTickMark val="out"/>
        <c:minorTickMark val="none"/>
        <c:tickLblPos val="nextTo"/>
        <c:txPr>
          <a:bodyPr/>
          <a:lstStyle/>
          <a:p>
            <a:pPr>
              <a:defRPr sz="1100"/>
            </a:pPr>
            <a:endParaRPr lang="en-US"/>
          </a:p>
        </c:txPr>
        <c:crossAx val="214124416"/>
        <c:crosses val="autoZero"/>
        <c:auto val="1"/>
        <c:lblAlgn val="ctr"/>
        <c:lblOffset val="100"/>
        <c:noMultiLvlLbl val="0"/>
      </c:catAx>
      <c:valAx>
        <c:axId val="214124416"/>
        <c:scaling>
          <c:orientation val="minMax"/>
          <c:max val="0.6"/>
          <c:min val="0.4"/>
        </c:scaling>
        <c:delete val="1"/>
        <c:axPos val="b"/>
        <c:numFmt formatCode="0.0%" sourceLinked="1"/>
        <c:majorTickMark val="out"/>
        <c:minorTickMark val="none"/>
        <c:tickLblPos val="nextTo"/>
        <c:crossAx val="214122880"/>
        <c:crosses val="autoZero"/>
        <c:crossBetween val="between"/>
      </c:valAx>
    </c:plotArea>
    <c:legend>
      <c:legendPos val="b"/>
      <c:layout>
        <c:manualLayout>
          <c:xMode val="edge"/>
          <c:yMode val="edge"/>
          <c:x val="0.39197986745736002"/>
          <c:y val="0.82856197854396896"/>
          <c:w val="0.26667692182119002"/>
          <c:h val="5.5071406587653401E-2"/>
        </c:manualLayout>
      </c:layout>
      <c:overlay val="0"/>
    </c:legend>
    <c:plotVisOnly val="1"/>
    <c:dispBlanksAs val="gap"/>
    <c:showDLblsOverMax val="0"/>
  </c:chart>
  <c:txPr>
    <a:bodyPr/>
    <a:lstStyle/>
    <a:p>
      <a:pPr>
        <a:defRPr sz="12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653967594582901E-2"/>
          <c:y val="2.13285782317169E-2"/>
          <c:w val="0.96196914730272098"/>
          <c:h val="0.86199292453175602"/>
        </c:manualLayout>
      </c:layout>
      <c:pieChart>
        <c:varyColors val="1"/>
        <c:ser>
          <c:idx val="0"/>
          <c:order val="0"/>
          <c:tx>
            <c:strRef>
              <c:f>Sheet1!$B$1</c:f>
              <c:strCache>
                <c:ptCount val="1"/>
                <c:pt idx="0">
                  <c:v>Column2</c:v>
                </c:pt>
              </c:strCache>
            </c:strRef>
          </c:tx>
          <c:spPr>
            <a:solidFill>
              <a:srgbClr val="239B9E"/>
            </a:solidFill>
          </c:spPr>
          <c:dPt>
            <c:idx val="1"/>
            <c:bubble3D val="0"/>
            <c:spPr>
              <a:solidFill>
                <a:sysClr val="window" lastClr="FFFFFF">
                  <a:lumMod val="65000"/>
                  <a:alpha val="70000"/>
                </a:sysClr>
              </a:solidFill>
            </c:spPr>
            <c:extLst xmlns:c16r2="http://schemas.microsoft.com/office/drawing/2015/06/chart">
              <c:ext xmlns:c16="http://schemas.microsoft.com/office/drawing/2014/chart" uri="{C3380CC4-5D6E-409C-BE32-E72D297353CC}">
                <c16:uniqueId val="{00000003-F2B9-41E9-9D6F-7D66370F486A}"/>
              </c:ext>
            </c:extLst>
          </c:dPt>
          <c:dPt>
            <c:idx val="2"/>
            <c:bubble3D val="0"/>
            <c:spPr>
              <a:solidFill>
                <a:srgbClr val="239B9E">
                  <a:alpha val="55000"/>
                </a:srgbClr>
              </a:solidFill>
            </c:spPr>
            <c:extLst xmlns:c16r2="http://schemas.microsoft.com/office/drawing/2015/06/chart">
              <c:ext xmlns:c16="http://schemas.microsoft.com/office/drawing/2014/chart" uri="{C3380CC4-5D6E-409C-BE32-E72D297353CC}">
                <c16:uniqueId val="{00000004-F2B9-41E9-9D6F-7D66370F486A}"/>
              </c:ext>
            </c:extLst>
          </c:dPt>
          <c:dPt>
            <c:idx val="3"/>
            <c:bubble3D val="0"/>
            <c:spPr>
              <a:solidFill>
                <a:srgbClr val="1F497D">
                  <a:alpha val="60000"/>
                </a:srgbClr>
              </a:solidFill>
            </c:spPr>
            <c:extLst xmlns:c16r2="http://schemas.microsoft.com/office/drawing/2015/06/chart">
              <c:ext xmlns:c16="http://schemas.microsoft.com/office/drawing/2014/chart" uri="{C3380CC4-5D6E-409C-BE32-E72D297353CC}">
                <c16:uniqueId val="{00000001-F2B9-41E9-9D6F-7D66370F486A}"/>
              </c:ext>
            </c:extLst>
          </c:dPt>
          <c:dLbls>
            <c:spPr>
              <a:noFill/>
              <a:ln>
                <a:noFill/>
              </a:ln>
              <a:effectLst/>
            </c:spPr>
            <c:txPr>
              <a:bodyPr wrap="square" lIns="38100" tIns="19050" rIns="38100" bIns="19050" anchor="ctr">
                <a:spAutoFit/>
              </a:bodyPr>
              <a:lstStyle/>
              <a:p>
                <a:pPr>
                  <a:defRPr sz="1400">
                    <a:solidFill>
                      <a:schemeClr val="bg1"/>
                    </a:solidFill>
                  </a:defRPr>
                </a:pPr>
                <a:endParaRPr lang="en-US"/>
              </a:p>
            </c:txPr>
            <c:dLblPos val="in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16-25</c:v>
                </c:pt>
                <c:pt idx="1">
                  <c:v>26-35</c:v>
                </c:pt>
                <c:pt idx="2">
                  <c:v>36-50</c:v>
                </c:pt>
                <c:pt idx="3">
                  <c:v>51 +</c:v>
                </c:pt>
              </c:strCache>
            </c:strRef>
          </c:cat>
          <c:val>
            <c:numRef>
              <c:f>Sheet1!$B$2:$B$5</c:f>
              <c:numCache>
                <c:formatCode>0.0%</c:formatCode>
                <c:ptCount val="4"/>
                <c:pt idx="0">
                  <c:v>0.37259999999999999</c:v>
                </c:pt>
                <c:pt idx="1">
                  <c:v>0.28839999999999999</c:v>
                </c:pt>
                <c:pt idx="2">
                  <c:v>0.2525</c:v>
                </c:pt>
                <c:pt idx="3">
                  <c:v>8.6499999999999994E-2</c:v>
                </c:pt>
              </c:numCache>
            </c:numRef>
          </c:val>
          <c:extLst xmlns:c16r2="http://schemas.microsoft.com/office/drawing/2015/06/chart">
            <c:ext xmlns:c16="http://schemas.microsoft.com/office/drawing/2014/chart" uri="{C3380CC4-5D6E-409C-BE32-E72D297353CC}">
              <c16:uniqueId val="{00000000-F2B9-41E9-9D6F-7D66370F486A}"/>
            </c:ext>
          </c:extLst>
        </c:ser>
        <c:dLbls>
          <c:showLegendKey val="0"/>
          <c:showVal val="0"/>
          <c:showCatName val="0"/>
          <c:showSerName val="0"/>
          <c:showPercent val="0"/>
          <c:showBubbleSize val="0"/>
          <c:showLeaderLines val="1"/>
        </c:dLbls>
        <c:firstSliceAng val="0"/>
      </c:pieChart>
    </c:plotArea>
    <c:legend>
      <c:legendPos val="b"/>
      <c:overlay val="0"/>
    </c:legend>
    <c:plotVisOnly val="1"/>
    <c:dispBlanksAs val="gap"/>
    <c:showDLblsOverMax val="0"/>
  </c:chart>
  <c:txPr>
    <a:bodyPr/>
    <a:lstStyle/>
    <a:p>
      <a:pPr>
        <a:defRPr sz="12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015045947276"/>
          <c:y val="6.0649319691703098E-2"/>
          <c:w val="0.81398495405272397"/>
          <c:h val="0.69272171724992904"/>
        </c:manualLayout>
      </c:layout>
      <c:barChart>
        <c:barDir val="bar"/>
        <c:grouping val="stacked"/>
        <c:varyColors val="0"/>
        <c:ser>
          <c:idx val="0"/>
          <c:order val="0"/>
          <c:tx>
            <c:strRef>
              <c:f>Sheet1!$A$2</c:f>
              <c:strCache>
                <c:ptCount val="1"/>
                <c:pt idx="0">
                  <c:v>-3</c:v>
                </c:pt>
              </c:strCache>
            </c:strRef>
          </c:tx>
          <c:spPr>
            <a:solidFill>
              <a:schemeClr val="accent1"/>
            </a:solidFill>
            <a:ln>
              <a:solidFill>
                <a:srgbClr val="239B9E"/>
              </a:solidFill>
            </a:ln>
            <a:effectLst/>
          </c:spPr>
          <c:invertIfNegative val="0"/>
          <c:dLbls>
            <c:dLbl>
              <c:idx val="0"/>
              <c:layout>
                <c:manualLayout>
                  <c:x val="2.8351489985961099E-3"/>
                  <c:y val="1.31014172852716E-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A60-4773-95A5-D6DEA0D3CD66}"/>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c:f>
              <c:strCache>
                <c:ptCount val="1"/>
                <c:pt idx="0">
                  <c:v>Colonne1</c:v>
                </c:pt>
              </c:strCache>
            </c:strRef>
          </c:cat>
          <c:val>
            <c:numRef>
              <c:f>Sheet1!$B$2</c:f>
              <c:numCache>
                <c:formatCode>0.0%</c:formatCode>
                <c:ptCount val="1"/>
                <c:pt idx="0">
                  <c:v>3.7400000000000003E-2</c:v>
                </c:pt>
              </c:numCache>
            </c:numRef>
          </c:val>
          <c:extLst xmlns:c16r2="http://schemas.microsoft.com/office/drawing/2015/06/chart">
            <c:ext xmlns:c16="http://schemas.microsoft.com/office/drawing/2014/chart" uri="{C3380CC4-5D6E-409C-BE32-E72D297353CC}">
              <c16:uniqueId val="{00000001-BA60-4773-95A5-D6DEA0D3CD66}"/>
            </c:ext>
          </c:extLst>
        </c:ser>
        <c:ser>
          <c:idx val="1"/>
          <c:order val="1"/>
          <c:tx>
            <c:strRef>
              <c:f>Sheet1!$A$3</c:f>
              <c:strCache>
                <c:ptCount val="1"/>
                <c:pt idx="0">
                  <c:v>-2</c:v>
                </c:pt>
              </c:strCache>
            </c:strRef>
          </c:tx>
          <c:spPr>
            <a:solidFill>
              <a:srgbClr val="3A827B"/>
            </a:solidFill>
            <a:ln>
              <a:solidFill>
                <a:srgbClr val="3A827B"/>
              </a:solidFill>
            </a:ln>
            <a:effectLst/>
          </c:spPr>
          <c:invertIfNegative val="0"/>
          <c:dLbls>
            <c:dLbl>
              <c:idx val="0"/>
              <c:layout>
                <c:manualLayout>
                  <c:x val="9.6786910040297797E-3"/>
                  <c:y val="1.5721700742142901E-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A60-4773-95A5-D6DEA0D3CD66}"/>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c:f>
              <c:strCache>
                <c:ptCount val="1"/>
                <c:pt idx="0">
                  <c:v>Colonne1</c:v>
                </c:pt>
              </c:strCache>
            </c:strRef>
          </c:cat>
          <c:val>
            <c:numRef>
              <c:f>Sheet1!$B$3</c:f>
              <c:numCache>
                <c:formatCode>0.0%</c:formatCode>
                <c:ptCount val="1"/>
                <c:pt idx="0">
                  <c:v>0.1075</c:v>
                </c:pt>
              </c:numCache>
            </c:numRef>
          </c:val>
          <c:extLst xmlns:c16r2="http://schemas.microsoft.com/office/drawing/2015/06/chart">
            <c:ext xmlns:c16="http://schemas.microsoft.com/office/drawing/2014/chart" uri="{C3380CC4-5D6E-409C-BE32-E72D297353CC}">
              <c16:uniqueId val="{00000003-BA60-4773-95A5-D6DEA0D3CD66}"/>
            </c:ext>
          </c:extLst>
        </c:ser>
        <c:ser>
          <c:idx val="2"/>
          <c:order val="2"/>
          <c:tx>
            <c:strRef>
              <c:f>Sheet1!$A$4</c:f>
              <c:strCache>
                <c:ptCount val="1"/>
                <c:pt idx="0">
                  <c:v>-1</c:v>
                </c:pt>
              </c:strCache>
            </c:strRef>
          </c:tx>
          <c:spPr>
            <a:solidFill>
              <a:srgbClr val="93CECF"/>
            </a:solidFill>
            <a:ln>
              <a:solidFill>
                <a:srgbClr val="93CECF"/>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c:f>
              <c:strCache>
                <c:ptCount val="1"/>
                <c:pt idx="0">
                  <c:v>Colonne1</c:v>
                </c:pt>
              </c:strCache>
            </c:strRef>
          </c:cat>
          <c:val>
            <c:numRef>
              <c:f>Sheet1!$B$4</c:f>
              <c:numCache>
                <c:formatCode>0.0%</c:formatCode>
                <c:ptCount val="1"/>
                <c:pt idx="0">
                  <c:v>0.15129999999999999</c:v>
                </c:pt>
              </c:numCache>
            </c:numRef>
          </c:val>
          <c:extLst xmlns:c16r2="http://schemas.microsoft.com/office/drawing/2015/06/chart">
            <c:ext xmlns:c16="http://schemas.microsoft.com/office/drawing/2014/chart" uri="{C3380CC4-5D6E-409C-BE32-E72D297353CC}">
              <c16:uniqueId val="{00000004-BA60-4773-95A5-D6DEA0D3CD66}"/>
            </c:ext>
          </c:extLst>
        </c:ser>
        <c:ser>
          <c:idx val="3"/>
          <c:order val="3"/>
          <c:tx>
            <c:strRef>
              <c:f>Sheet1!$A$5</c:f>
              <c:strCache>
                <c:ptCount val="1"/>
                <c:pt idx="0">
                  <c:v>0</c:v>
                </c:pt>
              </c:strCache>
            </c:strRef>
          </c:tx>
          <c:spPr>
            <a:solidFill>
              <a:schemeClr val="accent3"/>
            </a:solidFill>
            <a:ln>
              <a:solidFill>
                <a:schemeClr val="accent3"/>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c:f>
              <c:strCache>
                <c:ptCount val="1"/>
                <c:pt idx="0">
                  <c:v>Colonne1</c:v>
                </c:pt>
              </c:strCache>
            </c:strRef>
          </c:cat>
          <c:val>
            <c:numRef>
              <c:f>Sheet1!$B$5</c:f>
              <c:numCache>
                <c:formatCode>0.0%</c:formatCode>
                <c:ptCount val="1"/>
                <c:pt idx="0">
                  <c:v>0.2586</c:v>
                </c:pt>
              </c:numCache>
            </c:numRef>
          </c:val>
          <c:extLst xmlns:c16r2="http://schemas.microsoft.com/office/drawing/2015/06/chart">
            <c:ext xmlns:c16="http://schemas.microsoft.com/office/drawing/2014/chart" uri="{C3380CC4-5D6E-409C-BE32-E72D297353CC}">
              <c16:uniqueId val="{00000005-BA60-4773-95A5-D6DEA0D3CD66}"/>
            </c:ext>
          </c:extLst>
        </c:ser>
        <c:ser>
          <c:idx val="4"/>
          <c:order val="4"/>
          <c:tx>
            <c:strRef>
              <c:f>Sheet1!$A$6</c:f>
              <c:strCache>
                <c:ptCount val="1"/>
                <c:pt idx="0">
                  <c:v>1</c:v>
                </c:pt>
              </c:strCache>
            </c:strRef>
          </c:tx>
          <c:spPr>
            <a:solidFill>
              <a:srgbClr val="ED7270"/>
            </a:solidFill>
            <a:ln>
              <a:solidFill>
                <a:srgbClr val="ED7270"/>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c:f>
              <c:strCache>
                <c:ptCount val="1"/>
                <c:pt idx="0">
                  <c:v>Colonne1</c:v>
                </c:pt>
              </c:strCache>
            </c:strRef>
          </c:cat>
          <c:val>
            <c:numRef>
              <c:f>Sheet1!$B$6</c:f>
              <c:numCache>
                <c:formatCode>0.0%</c:formatCode>
                <c:ptCount val="1"/>
                <c:pt idx="0">
                  <c:v>0.31159999999999999</c:v>
                </c:pt>
              </c:numCache>
            </c:numRef>
          </c:val>
          <c:extLst xmlns:c16r2="http://schemas.microsoft.com/office/drawing/2015/06/chart">
            <c:ext xmlns:c16="http://schemas.microsoft.com/office/drawing/2014/chart" uri="{C3380CC4-5D6E-409C-BE32-E72D297353CC}">
              <c16:uniqueId val="{00000006-BA60-4773-95A5-D6DEA0D3CD66}"/>
            </c:ext>
          </c:extLst>
        </c:ser>
        <c:ser>
          <c:idx val="5"/>
          <c:order val="5"/>
          <c:tx>
            <c:strRef>
              <c:f>Sheet1!$A$7</c:f>
              <c:strCache>
                <c:ptCount val="1"/>
                <c:pt idx="0">
                  <c:v>2</c:v>
                </c:pt>
              </c:strCache>
            </c:strRef>
          </c:tx>
          <c:spPr>
            <a:solidFill>
              <a:srgbClr val="9D6E9F"/>
            </a:solidFill>
            <a:ln>
              <a:solidFill>
                <a:srgbClr val="9D6E9F"/>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c:f>
              <c:strCache>
                <c:ptCount val="1"/>
                <c:pt idx="0">
                  <c:v>Colonne1</c:v>
                </c:pt>
              </c:strCache>
            </c:strRef>
          </c:cat>
          <c:val>
            <c:numRef>
              <c:f>Sheet1!$B$7</c:f>
              <c:numCache>
                <c:formatCode>0.0%</c:formatCode>
                <c:ptCount val="1"/>
                <c:pt idx="0">
                  <c:v>0.1245</c:v>
                </c:pt>
              </c:numCache>
            </c:numRef>
          </c:val>
          <c:extLst xmlns:c16r2="http://schemas.microsoft.com/office/drawing/2015/06/chart">
            <c:ext xmlns:c16="http://schemas.microsoft.com/office/drawing/2014/chart" uri="{C3380CC4-5D6E-409C-BE32-E72D297353CC}">
              <c16:uniqueId val="{00000008-BA60-4773-95A5-D6DEA0D3CD66}"/>
            </c:ext>
          </c:extLst>
        </c:ser>
        <c:ser>
          <c:idx val="6"/>
          <c:order val="6"/>
          <c:tx>
            <c:strRef>
              <c:f>Sheet1!$A$8</c:f>
              <c:strCache>
                <c:ptCount val="1"/>
                <c:pt idx="0">
                  <c:v>3</c:v>
                </c:pt>
              </c:strCache>
            </c:strRef>
          </c:tx>
          <c:spPr>
            <a:solidFill>
              <a:srgbClr val="7F7F7F"/>
            </a:solidFill>
            <a:ln>
              <a:solidFill>
                <a:srgbClr val="7F7F7F"/>
              </a:solidFill>
            </a:ln>
            <a:effectLst/>
          </c:spPr>
          <c:invertIfNegative val="0"/>
          <c:dLbls>
            <c:dLbl>
              <c:idx val="0"/>
              <c:layout>
                <c:manualLayout>
                  <c:x val="-1.23717639620798E-2"/>
                  <c:y val="-4.613611691285530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A60-4773-95A5-D6DEA0D3CD66}"/>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Sheet1!$B$1</c:f>
              <c:strCache>
                <c:ptCount val="1"/>
                <c:pt idx="0">
                  <c:v>Colonne1</c:v>
                </c:pt>
              </c:strCache>
            </c:strRef>
          </c:cat>
          <c:val>
            <c:numRef>
              <c:f>Sheet1!$B$8</c:f>
              <c:numCache>
                <c:formatCode>0.0%</c:formatCode>
                <c:ptCount val="1"/>
                <c:pt idx="0">
                  <c:v>9.1000000000000004E-3</c:v>
                </c:pt>
              </c:numCache>
            </c:numRef>
          </c:val>
          <c:extLst xmlns:c16r2="http://schemas.microsoft.com/office/drawing/2015/06/chart">
            <c:ext xmlns:c16="http://schemas.microsoft.com/office/drawing/2014/chart" uri="{C3380CC4-5D6E-409C-BE32-E72D297353CC}">
              <c16:uniqueId val="{0000000B-BA60-4773-95A5-D6DEA0D3CD66}"/>
            </c:ext>
          </c:extLst>
        </c:ser>
        <c:dLbls>
          <c:dLblPos val="ctr"/>
          <c:showLegendKey val="0"/>
          <c:showVal val="1"/>
          <c:showCatName val="0"/>
          <c:showSerName val="0"/>
          <c:showPercent val="0"/>
          <c:showBubbleSize val="0"/>
        </c:dLbls>
        <c:gapWidth val="150"/>
        <c:overlap val="100"/>
        <c:axId val="212949632"/>
        <c:axId val="212955520"/>
      </c:barChart>
      <c:catAx>
        <c:axId val="212949632"/>
        <c:scaling>
          <c:orientation val="maxMin"/>
        </c:scaling>
        <c:delete val="1"/>
        <c:axPos val="l"/>
        <c:numFmt formatCode="General" sourceLinked="1"/>
        <c:majorTickMark val="out"/>
        <c:minorTickMark val="none"/>
        <c:tickLblPos val="nextTo"/>
        <c:crossAx val="212955520"/>
        <c:crosses val="autoZero"/>
        <c:auto val="0"/>
        <c:lblAlgn val="ctr"/>
        <c:lblOffset val="100"/>
        <c:noMultiLvlLbl val="0"/>
      </c:catAx>
      <c:valAx>
        <c:axId val="212955520"/>
        <c:scaling>
          <c:orientation val="minMax"/>
        </c:scaling>
        <c:delete val="1"/>
        <c:axPos val="t"/>
        <c:numFmt formatCode="0.0%" sourceLinked="1"/>
        <c:majorTickMark val="out"/>
        <c:minorTickMark val="none"/>
        <c:tickLblPos val="nextTo"/>
        <c:crossAx val="212949632"/>
        <c:crosses val="autoZero"/>
        <c:crossBetween val="between"/>
      </c:valAx>
      <c:spPr>
        <a:noFill/>
        <a:ln>
          <a:noFill/>
        </a:ln>
        <a:effectLst/>
      </c:spPr>
    </c:plotArea>
    <c:legend>
      <c:legendPos val="b"/>
      <c:layout>
        <c:manualLayout>
          <c:xMode val="edge"/>
          <c:yMode val="edge"/>
          <c:x val="0.24757243467793399"/>
          <c:y val="0.55012458137696396"/>
          <c:w val="0.57134824827188702"/>
          <c:h val="0.12212629155725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1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4987236646607002E-2"/>
          <c:w val="0.88192225345959696"/>
          <c:h val="0.86199292453175602"/>
        </c:manualLayout>
      </c:layout>
      <c:barChart>
        <c:barDir val="col"/>
        <c:grouping val="clustered"/>
        <c:varyColors val="0"/>
        <c:ser>
          <c:idx val="0"/>
          <c:order val="0"/>
          <c:tx>
            <c:strRef>
              <c:f>Sheet1!$B$1</c:f>
              <c:strCache>
                <c:ptCount val="1"/>
                <c:pt idx="0">
                  <c:v>Column2</c:v>
                </c:pt>
              </c:strCache>
            </c:strRef>
          </c:tx>
          <c:spPr>
            <a:solidFill>
              <a:srgbClr val="239B9E"/>
            </a:solidFill>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No education</c:v>
                </c:pt>
                <c:pt idx="1">
                  <c:v>Religious education</c:v>
                </c:pt>
                <c:pt idx="2">
                  <c:v>Primary school</c:v>
                </c:pt>
                <c:pt idx="3">
                  <c:v>Secondary school</c:v>
                </c:pt>
                <c:pt idx="4">
                  <c:v>High school</c:v>
                </c:pt>
                <c:pt idx="5">
                  <c:v>Bachelors</c:v>
                </c:pt>
                <c:pt idx="6">
                  <c:v>Masters and more</c:v>
                </c:pt>
                <c:pt idx="7">
                  <c:v>Vocational training</c:v>
                </c:pt>
              </c:strCache>
            </c:strRef>
          </c:cat>
          <c:val>
            <c:numRef>
              <c:f>Sheet1!$B$2:$B$9</c:f>
              <c:numCache>
                <c:formatCode>0.0%</c:formatCode>
                <c:ptCount val="8"/>
                <c:pt idx="0">
                  <c:v>0.25280000000000002</c:v>
                </c:pt>
                <c:pt idx="1">
                  <c:v>0.15709999999999999</c:v>
                </c:pt>
                <c:pt idx="2">
                  <c:v>0.1159</c:v>
                </c:pt>
                <c:pt idx="3">
                  <c:v>0.13819999999999999</c:v>
                </c:pt>
                <c:pt idx="4">
                  <c:v>0.1409</c:v>
                </c:pt>
                <c:pt idx="5">
                  <c:v>0.12970000000000001</c:v>
                </c:pt>
                <c:pt idx="6">
                  <c:v>1.8499999999999999E-2</c:v>
                </c:pt>
                <c:pt idx="7">
                  <c:v>4.6399999999999997E-2</c:v>
                </c:pt>
              </c:numCache>
            </c:numRef>
          </c:val>
          <c:extLst xmlns:c16r2="http://schemas.microsoft.com/office/drawing/2015/06/chart">
            <c:ext xmlns:c16="http://schemas.microsoft.com/office/drawing/2014/chart" uri="{C3380CC4-5D6E-409C-BE32-E72D297353CC}">
              <c16:uniqueId val="{00000000-F2B9-41E9-9D6F-7D66370F486A}"/>
            </c:ext>
          </c:extLst>
        </c:ser>
        <c:dLbls>
          <c:showLegendKey val="0"/>
          <c:showVal val="0"/>
          <c:showCatName val="0"/>
          <c:showSerName val="0"/>
          <c:showPercent val="0"/>
          <c:showBubbleSize val="0"/>
        </c:dLbls>
        <c:gapWidth val="55"/>
        <c:axId val="216749568"/>
        <c:axId val="216751104"/>
      </c:barChart>
      <c:catAx>
        <c:axId val="216749568"/>
        <c:scaling>
          <c:orientation val="minMax"/>
        </c:scaling>
        <c:delete val="0"/>
        <c:axPos val="b"/>
        <c:numFmt formatCode="General" sourceLinked="1"/>
        <c:majorTickMark val="out"/>
        <c:minorTickMark val="none"/>
        <c:tickLblPos val="nextTo"/>
        <c:txPr>
          <a:bodyPr/>
          <a:lstStyle/>
          <a:p>
            <a:pPr>
              <a:defRPr sz="1000"/>
            </a:pPr>
            <a:endParaRPr lang="en-US"/>
          </a:p>
        </c:txPr>
        <c:crossAx val="216751104"/>
        <c:crosses val="autoZero"/>
        <c:auto val="1"/>
        <c:lblAlgn val="ctr"/>
        <c:lblOffset val="100"/>
        <c:noMultiLvlLbl val="0"/>
      </c:catAx>
      <c:valAx>
        <c:axId val="216751104"/>
        <c:scaling>
          <c:orientation val="minMax"/>
        </c:scaling>
        <c:delete val="1"/>
        <c:axPos val="l"/>
        <c:numFmt formatCode="0.0%" sourceLinked="1"/>
        <c:majorTickMark val="out"/>
        <c:minorTickMark val="none"/>
        <c:tickLblPos val="nextTo"/>
        <c:crossAx val="216749568"/>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27508054660599E-2"/>
          <c:y val="0.116395824086984"/>
          <c:w val="0.81679427594464804"/>
          <c:h val="0.76692558859906401"/>
        </c:manualLayout>
      </c:layout>
      <c:pieChart>
        <c:varyColors val="1"/>
        <c:ser>
          <c:idx val="0"/>
          <c:order val="0"/>
          <c:tx>
            <c:strRef>
              <c:f>Sheet1!$B$1</c:f>
              <c:strCache>
                <c:ptCount val="1"/>
                <c:pt idx="0">
                  <c:v>Column2</c:v>
                </c:pt>
              </c:strCache>
            </c:strRef>
          </c:tx>
          <c:spPr>
            <a:solidFill>
              <a:srgbClr val="239B9E"/>
            </a:solidFill>
          </c:spPr>
          <c:dPt>
            <c:idx val="1"/>
            <c:bubble3D val="0"/>
            <c:spPr>
              <a:solidFill>
                <a:sysClr val="window" lastClr="FFFFFF">
                  <a:lumMod val="65000"/>
                  <a:alpha val="70000"/>
                </a:sysClr>
              </a:solidFill>
            </c:spPr>
            <c:extLst xmlns:c16r2="http://schemas.microsoft.com/office/drawing/2015/06/chart">
              <c:ext xmlns:c16="http://schemas.microsoft.com/office/drawing/2014/chart" uri="{C3380CC4-5D6E-409C-BE32-E72D297353CC}">
                <c16:uniqueId val="{00000001-15FC-4631-BA30-5D05E0AE87C2}"/>
              </c:ext>
            </c:extLst>
          </c:dPt>
          <c:dLbls>
            <c:dLbl>
              <c:idx val="2"/>
              <c:layout>
                <c:manualLayout>
                  <c:x val="9.6888592972676803E-3"/>
                  <c:y val="-2.1712610924054201E-2"/>
                </c:manualLayout>
              </c:layout>
              <c:tx>
                <c:rich>
                  <a:bodyPr wrap="none" lIns="38100" tIns="19050" rIns="38100" bIns="19050" anchor="ctr">
                    <a:noAutofit/>
                  </a:bodyPr>
                  <a:lstStyle/>
                  <a:p>
                    <a:pPr>
                      <a:defRPr sz="1400">
                        <a:solidFill>
                          <a:schemeClr val="tx1"/>
                        </a:solidFill>
                      </a:defRPr>
                    </a:pPr>
                    <a:r>
                      <a:rPr lang="en-US" sz="1200" dirty="0">
                        <a:solidFill>
                          <a:schemeClr val="tx1"/>
                        </a:solidFill>
                      </a:rPr>
                      <a:t>0.1% don’t know/refuse to answer</a:t>
                    </a:r>
                  </a:p>
                </c:rich>
              </c:tx>
              <c:spPr>
                <a:noFill/>
                <a:ln>
                  <a:noFill/>
                </a:ln>
                <a:effectLst/>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46320882041912997"/>
                      <c:h val="7.0595183994104194E-2"/>
                    </c:manualLayout>
                  </c15:layout>
                </c:ext>
                <c:ext xmlns:c16="http://schemas.microsoft.com/office/drawing/2014/chart" uri="{C3380CC4-5D6E-409C-BE32-E72D297353CC}">
                  <c16:uniqueId val="{00000002-15FC-4631-BA30-5D05E0AE87C2}"/>
                </c:ext>
              </c:extLst>
            </c:dLbl>
            <c:spPr>
              <a:noFill/>
              <a:ln>
                <a:noFill/>
              </a:ln>
              <a:effectLst/>
            </c:spPr>
            <c:txPr>
              <a:bodyPr wrap="none" lIns="38100" tIns="19050" rIns="38100" bIns="19050" anchor="ctr">
                <a:spAutoFit/>
              </a:bodyPr>
              <a:lstStyle/>
              <a:p>
                <a:pPr>
                  <a:defRPr sz="1400">
                    <a:solidFill>
                      <a:schemeClr val="bg1"/>
                    </a:solidFill>
                  </a:defRPr>
                </a:pPr>
                <a:endParaRPr lang="en-US"/>
              </a:p>
            </c:txPr>
            <c:dLblPos val="in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Literate</c:v>
                </c:pt>
                <c:pt idx="1">
                  <c:v>Illiterate</c:v>
                </c:pt>
                <c:pt idx="2">
                  <c:v>Don't know</c:v>
                </c:pt>
              </c:strCache>
            </c:strRef>
          </c:cat>
          <c:val>
            <c:numRef>
              <c:f>Sheet1!$B$2:$B$4</c:f>
              <c:numCache>
                <c:formatCode>0.0%</c:formatCode>
                <c:ptCount val="3"/>
                <c:pt idx="0">
                  <c:v>0.68700000000000006</c:v>
                </c:pt>
                <c:pt idx="1">
                  <c:v>0.31209999999999999</c:v>
                </c:pt>
                <c:pt idx="2">
                  <c:v>8.9999999999999998E-4</c:v>
                </c:pt>
              </c:numCache>
            </c:numRef>
          </c:val>
          <c:extLst xmlns:c16r2="http://schemas.microsoft.com/office/drawing/2015/06/chart">
            <c:ext xmlns:c16="http://schemas.microsoft.com/office/drawing/2014/chart" uri="{C3380CC4-5D6E-409C-BE32-E72D297353CC}">
              <c16:uniqueId val="{00000003-15FC-4631-BA30-5D05E0AE87C2}"/>
            </c:ext>
          </c:extLst>
        </c:ser>
        <c:dLbls>
          <c:showLegendKey val="0"/>
          <c:showVal val="0"/>
          <c:showCatName val="0"/>
          <c:showSerName val="0"/>
          <c:showPercent val="0"/>
          <c:showBubbleSize val="0"/>
          <c:showLeaderLines val="1"/>
        </c:dLbls>
        <c:firstSliceAng val="0"/>
      </c:pieChart>
    </c:plotArea>
    <c:legend>
      <c:legendPos val="b"/>
      <c:legendEntry>
        <c:idx val="2"/>
        <c:delete val="1"/>
      </c:legendEntry>
      <c:overlay val="0"/>
    </c:legend>
    <c:plotVisOnly val="1"/>
    <c:dispBlanksAs val="gap"/>
    <c:showDLblsOverMax val="0"/>
  </c:chart>
  <c:txPr>
    <a:bodyPr/>
    <a:lstStyle/>
    <a:p>
      <a:pPr>
        <a:defRPr sz="12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27508054660599E-2"/>
          <c:y val="0.116395824086984"/>
          <c:w val="0.81679427594464804"/>
          <c:h val="0.76692558859906401"/>
        </c:manualLayout>
      </c:layout>
      <c:pieChart>
        <c:varyColors val="1"/>
        <c:ser>
          <c:idx val="0"/>
          <c:order val="0"/>
          <c:tx>
            <c:strRef>
              <c:f>Sheet1!$B$1</c:f>
              <c:strCache>
                <c:ptCount val="1"/>
                <c:pt idx="0">
                  <c:v>Column2</c:v>
                </c:pt>
              </c:strCache>
            </c:strRef>
          </c:tx>
          <c:spPr>
            <a:solidFill>
              <a:srgbClr val="239B9E"/>
            </a:solidFill>
          </c:spPr>
          <c:dPt>
            <c:idx val="1"/>
            <c:bubble3D val="0"/>
            <c:spPr>
              <a:solidFill>
                <a:sysClr val="window" lastClr="FFFFFF">
                  <a:lumMod val="65000"/>
                  <a:alpha val="70000"/>
                </a:sysClr>
              </a:solidFill>
            </c:spPr>
            <c:extLst xmlns:c16r2="http://schemas.microsoft.com/office/drawing/2015/06/chart">
              <c:ext xmlns:c16="http://schemas.microsoft.com/office/drawing/2014/chart" uri="{C3380CC4-5D6E-409C-BE32-E72D297353CC}">
                <c16:uniqueId val="{00000001-2C68-4D04-AB94-E6943344A7A6}"/>
              </c:ext>
            </c:extLst>
          </c:dPt>
          <c:dLbls>
            <c:dLbl>
              <c:idx val="2"/>
              <c:layout>
                <c:manualLayout>
                  <c:x val="8.9725828927147699E-3"/>
                  <c:y val="-1.6866738118216498E-2"/>
                </c:manualLayout>
              </c:layout>
              <c:tx>
                <c:rich>
                  <a:bodyPr wrap="none" lIns="38100" tIns="19050" rIns="38100" bIns="19050" anchor="ctr">
                    <a:noAutofit/>
                  </a:bodyPr>
                  <a:lstStyle/>
                  <a:p>
                    <a:pPr>
                      <a:defRPr sz="1400">
                        <a:solidFill>
                          <a:schemeClr val="tx1"/>
                        </a:solidFill>
                      </a:defRPr>
                    </a:pPr>
                    <a:r>
                      <a:rPr lang="en-US" sz="1200" dirty="0">
                        <a:solidFill>
                          <a:schemeClr val="tx1"/>
                        </a:solidFill>
                      </a:rPr>
                      <a:t>0.1% don’t know/refuse</a:t>
                    </a:r>
                    <a:r>
                      <a:rPr lang="en-US" sz="1200" baseline="0" dirty="0">
                        <a:solidFill>
                          <a:schemeClr val="tx1"/>
                        </a:solidFill>
                      </a:rPr>
                      <a:t> to answer</a:t>
                    </a:r>
                    <a:endParaRPr lang="en-US" sz="1200" dirty="0">
                      <a:solidFill>
                        <a:schemeClr val="tx1"/>
                      </a:solidFill>
                    </a:endParaRPr>
                  </a:p>
                </c:rich>
              </c:tx>
              <c:spPr>
                <a:noFill/>
                <a:ln>
                  <a:noFill/>
                </a:ln>
                <a:effectLst/>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46320882041912997"/>
                      <c:h val="7.0595183994104194E-2"/>
                    </c:manualLayout>
                  </c15:layout>
                </c:ext>
                <c:ext xmlns:c16="http://schemas.microsoft.com/office/drawing/2014/chart" uri="{C3380CC4-5D6E-409C-BE32-E72D297353CC}">
                  <c16:uniqueId val="{00000002-2C68-4D04-AB94-E6943344A7A6}"/>
                </c:ext>
              </c:extLst>
            </c:dLbl>
            <c:spPr>
              <a:noFill/>
              <a:ln>
                <a:noFill/>
              </a:ln>
              <a:effectLst/>
            </c:spPr>
            <c:txPr>
              <a:bodyPr wrap="none" lIns="38100" tIns="19050" rIns="38100" bIns="19050" anchor="ctr">
                <a:spAutoFit/>
              </a:bodyPr>
              <a:lstStyle/>
              <a:p>
                <a:pPr>
                  <a:defRPr sz="1400">
                    <a:solidFill>
                      <a:schemeClr val="bg1"/>
                    </a:solidFill>
                  </a:defRPr>
                </a:pPr>
                <a:endParaRPr lang="en-US"/>
              </a:p>
            </c:txPr>
            <c:dLblPos val="in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Can speak English</c:v>
                </c:pt>
                <c:pt idx="1">
                  <c:v>Cannot speak English</c:v>
                </c:pt>
                <c:pt idx="2">
                  <c:v>Don't know/Refuse to answer</c:v>
                </c:pt>
              </c:strCache>
            </c:strRef>
          </c:cat>
          <c:val>
            <c:numRef>
              <c:f>Sheet1!$B$2:$B$4</c:f>
              <c:numCache>
                <c:formatCode>0.0%</c:formatCode>
                <c:ptCount val="3"/>
                <c:pt idx="0">
                  <c:v>0.31319999999999998</c:v>
                </c:pt>
                <c:pt idx="1">
                  <c:v>0.68610000000000004</c:v>
                </c:pt>
                <c:pt idx="2">
                  <c:v>6.9999999999999999E-4</c:v>
                </c:pt>
              </c:numCache>
            </c:numRef>
          </c:val>
          <c:extLst xmlns:c16r2="http://schemas.microsoft.com/office/drawing/2015/06/chart">
            <c:ext xmlns:c16="http://schemas.microsoft.com/office/drawing/2014/chart" uri="{C3380CC4-5D6E-409C-BE32-E72D297353CC}">
              <c16:uniqueId val="{00000003-2C68-4D04-AB94-E6943344A7A6}"/>
            </c:ext>
          </c:extLst>
        </c:ser>
        <c:dLbls>
          <c:showLegendKey val="0"/>
          <c:showVal val="0"/>
          <c:showCatName val="0"/>
          <c:showSerName val="0"/>
          <c:showPercent val="0"/>
          <c:showBubbleSize val="0"/>
          <c:showLeaderLines val="1"/>
        </c:dLbls>
        <c:firstSliceAng val="0"/>
      </c:pieChart>
    </c:plotArea>
    <c:legend>
      <c:legendPos val="b"/>
      <c:legendEntry>
        <c:idx val="2"/>
        <c:delete val="1"/>
      </c:legendEntry>
      <c:layout>
        <c:manualLayout>
          <c:xMode val="edge"/>
          <c:yMode val="edge"/>
          <c:x val="9.3252676269111601E-2"/>
          <c:y val="0.84702232659427201"/>
          <c:w val="0.90652877803245402"/>
          <c:h val="0.15297767340572799"/>
        </c:manualLayout>
      </c:layout>
      <c:overlay val="0"/>
    </c:legend>
    <c:plotVisOnly val="1"/>
    <c:dispBlanksAs val="gap"/>
    <c:showDLblsOverMax val="0"/>
  </c:chart>
  <c:txPr>
    <a:bodyPr/>
    <a:lstStyle/>
    <a:p>
      <a:pPr>
        <a:defRPr sz="12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96740897101999"/>
          <c:y val="8.9622025133078195E-2"/>
          <c:w val="0.74936632555230498"/>
          <c:h val="0.78345533848026006"/>
        </c:manualLayout>
      </c:layout>
      <c:pieChart>
        <c:varyColors val="1"/>
        <c:ser>
          <c:idx val="0"/>
          <c:order val="0"/>
          <c:tx>
            <c:strRef>
              <c:f>Sheet1!$B$1</c:f>
              <c:strCache>
                <c:ptCount val="1"/>
                <c:pt idx="0">
                  <c:v>Column2</c:v>
                </c:pt>
              </c:strCache>
            </c:strRef>
          </c:tx>
          <c:spPr>
            <a:solidFill>
              <a:srgbClr val="239B9E"/>
            </a:solidFill>
          </c:spPr>
          <c:dPt>
            <c:idx val="1"/>
            <c:bubble3D val="0"/>
            <c:spPr>
              <a:solidFill>
                <a:sysClr val="window" lastClr="FFFFFF">
                  <a:lumMod val="65000"/>
                  <a:alpha val="70000"/>
                </a:sysClr>
              </a:solidFill>
            </c:spPr>
            <c:extLst xmlns:c16r2="http://schemas.microsoft.com/office/drawing/2015/06/chart">
              <c:ext xmlns:c16="http://schemas.microsoft.com/office/drawing/2014/chart" uri="{C3380CC4-5D6E-409C-BE32-E72D297353CC}">
                <c16:uniqueId val="{00000001-2C3E-435F-983D-8FCA8702F0A4}"/>
              </c:ext>
            </c:extLst>
          </c:dPt>
          <c:dPt>
            <c:idx val="2"/>
            <c:bubble3D val="0"/>
            <c:spPr>
              <a:solidFill>
                <a:srgbClr val="239B9E">
                  <a:alpha val="55000"/>
                </a:srgbClr>
              </a:solidFill>
            </c:spPr>
            <c:extLst xmlns:c16r2="http://schemas.microsoft.com/office/drawing/2015/06/chart">
              <c:ext xmlns:c16="http://schemas.microsoft.com/office/drawing/2014/chart" uri="{C3380CC4-5D6E-409C-BE32-E72D297353CC}">
                <c16:uniqueId val="{00000003-2C3E-435F-983D-8FCA8702F0A4}"/>
              </c:ext>
            </c:extLst>
          </c:dPt>
          <c:dLbls>
            <c:dLbl>
              <c:idx val="2"/>
              <c:layout>
                <c:manualLayout>
                  <c:x val="-1.60347409958565E-2"/>
                  <c:y val="2.0804239143352301E-2"/>
                </c:manualLayout>
              </c:layout>
              <c:tx>
                <c:rich>
                  <a:bodyPr wrap="none" lIns="38100" tIns="19050" rIns="38100" bIns="19050" anchor="ctr">
                    <a:spAutoFit/>
                  </a:bodyPr>
                  <a:lstStyle/>
                  <a:p>
                    <a:pPr>
                      <a:defRPr sz="1200">
                        <a:solidFill>
                          <a:schemeClr val="tx1"/>
                        </a:solidFill>
                      </a:defRPr>
                    </a:pPr>
                    <a:r>
                      <a:rPr lang="en-US" sz="1200" dirty="0">
                        <a:solidFill>
                          <a:schemeClr val="tx1"/>
                        </a:solidFill>
                      </a:rPr>
                      <a:t>0.04% don’t know/refuse to answer</a:t>
                    </a:r>
                  </a:p>
                </c:rich>
              </c:tx>
              <c:spPr>
                <a:noFill/>
                <a:ln>
                  <a:noFill/>
                </a:ln>
                <a:effectLst/>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C3E-435F-983D-8FCA8702F0A4}"/>
                </c:ext>
              </c:extLst>
            </c:dLbl>
            <c:spPr>
              <a:noFill/>
              <a:ln>
                <a:noFill/>
              </a:ln>
              <a:effectLst/>
            </c:spPr>
            <c:txPr>
              <a:bodyPr wrap="none" lIns="38100" tIns="19050" rIns="38100" bIns="19050" anchor="ctr">
                <a:spAutoFit/>
              </a:bodyPr>
              <a:lstStyle/>
              <a:p>
                <a:pPr>
                  <a:defRPr sz="1400">
                    <a:solidFill>
                      <a:schemeClr val="bg1"/>
                    </a:solidFill>
                  </a:defRPr>
                </a:pPr>
                <a:endParaRPr lang="en-US"/>
              </a:p>
            </c:txPr>
            <c:dLblPos val="in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Yes</c:v>
                </c:pt>
                <c:pt idx="1">
                  <c:v>No</c:v>
                </c:pt>
                <c:pt idx="2">
                  <c:v>Don't know</c:v>
                </c:pt>
              </c:strCache>
            </c:strRef>
          </c:cat>
          <c:val>
            <c:numRef>
              <c:f>Sheet1!$B$2:$B$4</c:f>
              <c:numCache>
                <c:formatCode>0.0%</c:formatCode>
                <c:ptCount val="3"/>
                <c:pt idx="0">
                  <c:v>0.52900000000000003</c:v>
                </c:pt>
                <c:pt idx="1">
                  <c:v>0.47060000000000002</c:v>
                </c:pt>
                <c:pt idx="2">
                  <c:v>4.0000000000000002E-4</c:v>
                </c:pt>
              </c:numCache>
            </c:numRef>
          </c:val>
          <c:extLst xmlns:c16r2="http://schemas.microsoft.com/office/drawing/2015/06/chart">
            <c:ext xmlns:c16="http://schemas.microsoft.com/office/drawing/2014/chart" uri="{C3380CC4-5D6E-409C-BE32-E72D297353CC}">
              <c16:uniqueId val="{00000006-2C3E-435F-983D-8FCA8702F0A4}"/>
            </c:ext>
          </c:extLst>
        </c:ser>
        <c:dLbls>
          <c:showLegendKey val="0"/>
          <c:showVal val="0"/>
          <c:showCatName val="0"/>
          <c:showSerName val="0"/>
          <c:showPercent val="0"/>
          <c:showBubbleSize val="0"/>
          <c:showLeaderLines val="1"/>
        </c:dLbls>
        <c:firstSliceAng val="0"/>
      </c:pieChart>
    </c:plotArea>
    <c:legend>
      <c:legendPos val="b"/>
      <c:legendEntry>
        <c:idx val="2"/>
        <c:delete val="1"/>
      </c:legendEntry>
      <c:overlay val="0"/>
    </c:legend>
    <c:plotVisOnly val="1"/>
    <c:dispBlanksAs val="gap"/>
    <c:showDLblsOverMax val="0"/>
  </c:chart>
  <c:txPr>
    <a:bodyPr/>
    <a:lstStyle/>
    <a:p>
      <a:pPr>
        <a:defRPr sz="12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090204569128702"/>
          <c:y val="0.13800717188731601"/>
          <c:w val="0.64909795430871398"/>
          <c:h val="0.86199292453175602"/>
        </c:manualLayout>
      </c:layout>
      <c:barChart>
        <c:barDir val="bar"/>
        <c:grouping val="clustered"/>
        <c:varyColors val="0"/>
        <c:ser>
          <c:idx val="0"/>
          <c:order val="0"/>
          <c:tx>
            <c:strRef>
              <c:f>Sheet1!$B$1</c:f>
              <c:strCache>
                <c:ptCount val="1"/>
                <c:pt idx="0">
                  <c:v>Column2</c:v>
                </c:pt>
              </c:strCache>
            </c:strRef>
          </c:tx>
          <c:spPr>
            <a:solidFill>
              <a:srgbClr val="239B9E"/>
            </a:solidFill>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Sheet1!$A$2:$A$12</c:f>
              <c:strCache>
                <c:ptCount val="11"/>
                <c:pt idx="0">
                  <c:v>Father/Mother-in-law</c:v>
                </c:pt>
                <c:pt idx="1">
                  <c:v>Servant, lodger, servant's relative</c:v>
                </c:pt>
                <c:pt idx="2">
                  <c:v>Brother/sister-in-law</c:v>
                </c:pt>
                <c:pt idx="3">
                  <c:v>Grandchild</c:v>
                </c:pt>
                <c:pt idx="4">
                  <c:v>Other relative</c:v>
                </c:pt>
                <c:pt idx="5">
                  <c:v>Niece/nephew</c:v>
                </c:pt>
                <c:pt idx="6">
                  <c:v>Grandparent</c:v>
                </c:pt>
                <c:pt idx="7">
                  <c:v>Child  (incl. adopted)</c:v>
                </c:pt>
                <c:pt idx="8">
                  <c:v>Parent</c:v>
                </c:pt>
                <c:pt idx="9">
                  <c:v>Sibling</c:v>
                </c:pt>
                <c:pt idx="10">
                  <c:v>Spouse</c:v>
                </c:pt>
              </c:strCache>
            </c:strRef>
          </c:cat>
          <c:val>
            <c:numRef>
              <c:f>Sheet1!$B$2:$B$12</c:f>
              <c:numCache>
                <c:formatCode>0.0%</c:formatCode>
                <c:ptCount val="11"/>
                <c:pt idx="0">
                  <c:v>8.0000000000000004E-4</c:v>
                </c:pt>
                <c:pt idx="1">
                  <c:v>3.5999999999999999E-3</c:v>
                </c:pt>
                <c:pt idx="2">
                  <c:v>6.1999999999999998E-3</c:v>
                </c:pt>
                <c:pt idx="3">
                  <c:v>1.7299999999999999E-2</c:v>
                </c:pt>
                <c:pt idx="4">
                  <c:v>2.06E-2</c:v>
                </c:pt>
                <c:pt idx="5">
                  <c:v>2.1999999999999999E-2</c:v>
                </c:pt>
                <c:pt idx="6">
                  <c:v>2.86E-2</c:v>
                </c:pt>
                <c:pt idx="7">
                  <c:v>0.13969999999999999</c:v>
                </c:pt>
                <c:pt idx="8">
                  <c:v>0.1454</c:v>
                </c:pt>
                <c:pt idx="9">
                  <c:v>0.19270000000000001</c:v>
                </c:pt>
                <c:pt idx="10">
                  <c:v>0.42309999999999998</c:v>
                </c:pt>
              </c:numCache>
            </c:numRef>
          </c:val>
          <c:extLst xmlns:c16r2="http://schemas.microsoft.com/office/drawing/2015/06/chart">
            <c:ext xmlns:c16="http://schemas.microsoft.com/office/drawing/2014/chart" uri="{C3380CC4-5D6E-409C-BE32-E72D297353CC}">
              <c16:uniqueId val="{00000000-D1A1-4B5B-A68D-B6569CE5B73E}"/>
            </c:ext>
          </c:extLst>
        </c:ser>
        <c:dLbls>
          <c:showLegendKey val="0"/>
          <c:showVal val="0"/>
          <c:showCatName val="0"/>
          <c:showSerName val="0"/>
          <c:showPercent val="0"/>
          <c:showBubbleSize val="0"/>
        </c:dLbls>
        <c:gapWidth val="55"/>
        <c:axId val="216840832"/>
        <c:axId val="216973696"/>
      </c:barChart>
      <c:catAx>
        <c:axId val="216840832"/>
        <c:scaling>
          <c:orientation val="minMax"/>
        </c:scaling>
        <c:delete val="0"/>
        <c:axPos val="l"/>
        <c:numFmt formatCode="General" sourceLinked="1"/>
        <c:majorTickMark val="out"/>
        <c:minorTickMark val="none"/>
        <c:tickLblPos val="nextTo"/>
        <c:txPr>
          <a:bodyPr/>
          <a:lstStyle/>
          <a:p>
            <a:pPr>
              <a:defRPr sz="1000"/>
            </a:pPr>
            <a:endParaRPr lang="en-US"/>
          </a:p>
        </c:txPr>
        <c:crossAx val="216973696"/>
        <c:crosses val="autoZero"/>
        <c:auto val="1"/>
        <c:lblAlgn val="ctr"/>
        <c:lblOffset val="100"/>
        <c:noMultiLvlLbl val="0"/>
      </c:catAx>
      <c:valAx>
        <c:axId val="216973696"/>
        <c:scaling>
          <c:orientation val="minMax"/>
        </c:scaling>
        <c:delete val="1"/>
        <c:axPos val="b"/>
        <c:numFmt formatCode="0.0%" sourceLinked="1"/>
        <c:majorTickMark val="out"/>
        <c:minorTickMark val="none"/>
        <c:tickLblPos val="nextTo"/>
        <c:crossAx val="216840832"/>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54043668350601"/>
          <c:y val="8.8131598192555699E-2"/>
          <c:w val="0.49507260631171701"/>
          <c:h val="0.65465974309920805"/>
        </c:manualLayout>
      </c:layout>
      <c:pieChart>
        <c:varyColors val="1"/>
        <c:ser>
          <c:idx val="0"/>
          <c:order val="0"/>
          <c:tx>
            <c:strRef>
              <c:f>Sheet1!$B$1</c:f>
              <c:strCache>
                <c:ptCount val="1"/>
                <c:pt idx="0">
                  <c:v>Banking profiling: Average monthly income</c:v>
                </c:pt>
              </c:strCache>
            </c:strRef>
          </c:tx>
          <c:spPr>
            <a:solidFill>
              <a:srgbClr val="09635A"/>
            </a:solidFill>
          </c:spPr>
          <c:dPt>
            <c:idx val="0"/>
            <c:bubble3D val="0"/>
            <c:spPr>
              <a:solidFill>
                <a:srgbClr val="4CAEB0"/>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1-905A-47E5-9777-7FD0F3E17C9C}"/>
              </c:ext>
            </c:extLst>
          </c:dPt>
          <c:dPt>
            <c:idx val="1"/>
            <c:bubble3D val="0"/>
            <c:spPr>
              <a:solidFill>
                <a:srgbClr val="999999"/>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3-905A-47E5-9777-7FD0F3E17C9C}"/>
              </c:ext>
            </c:extLst>
          </c:dPt>
          <c:dPt>
            <c:idx val="2"/>
            <c:bubble3D val="0"/>
            <c:spPr>
              <a:solidFill>
                <a:srgbClr val="0070C0"/>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5-905A-47E5-9777-7FD0F3E17C9C}"/>
              </c:ext>
            </c:extLst>
          </c:dPt>
          <c:dPt>
            <c:idx val="3"/>
            <c:bubble3D val="0"/>
            <c:spPr>
              <a:solidFill>
                <a:srgbClr val="69ABDA"/>
              </a:solidFill>
            </c:spPr>
            <c:extLst xmlns:c16r2="http://schemas.microsoft.com/office/drawing/2015/06/chart">
              <c:ext xmlns:c16="http://schemas.microsoft.com/office/drawing/2014/chart" uri="{C3380CC4-5D6E-409C-BE32-E72D297353CC}">
                <c16:uniqueId val="{00000007-905A-47E5-9777-7FD0F3E17C9C}"/>
              </c:ext>
            </c:extLst>
          </c:dPt>
          <c:dPt>
            <c:idx val="4"/>
            <c:bubble3D val="0"/>
            <c:spPr>
              <a:solidFill>
                <a:srgbClr val="C6D9F1"/>
              </a:solidFill>
            </c:spPr>
            <c:extLst xmlns:c16r2="http://schemas.microsoft.com/office/drawing/2015/06/chart">
              <c:ext xmlns:c16="http://schemas.microsoft.com/office/drawing/2014/chart" uri="{C3380CC4-5D6E-409C-BE32-E72D297353CC}">
                <c16:uniqueId val="{00000009-905A-47E5-9777-7FD0F3E17C9C}"/>
              </c:ext>
            </c:extLst>
          </c:dPt>
          <c:dPt>
            <c:idx val="5"/>
            <c:bubble3D val="0"/>
            <c:spPr>
              <a:solidFill>
                <a:srgbClr val="9D6E9F"/>
              </a:solidFill>
            </c:spPr>
            <c:extLst xmlns:c16r2="http://schemas.microsoft.com/office/drawing/2015/06/chart">
              <c:ext xmlns:c16="http://schemas.microsoft.com/office/drawing/2014/chart" uri="{C3380CC4-5D6E-409C-BE32-E72D297353CC}">
                <c16:uniqueId val="{0000000B-905A-47E5-9777-7FD0F3E17C9C}"/>
              </c:ext>
            </c:extLst>
          </c:dPt>
          <c:dPt>
            <c:idx val="6"/>
            <c:bubble3D val="0"/>
            <c:spPr>
              <a:solidFill>
                <a:srgbClr val="ED7270">
                  <a:alpha val="76000"/>
                </a:srgbClr>
              </a:solidFill>
            </c:spPr>
            <c:extLst xmlns:c16r2="http://schemas.microsoft.com/office/drawing/2015/06/chart">
              <c:ext xmlns:c16="http://schemas.microsoft.com/office/drawing/2014/chart" uri="{C3380CC4-5D6E-409C-BE32-E72D297353CC}">
                <c16:uniqueId val="{0000000F-905A-47E5-9777-7FD0F3E17C9C}"/>
              </c:ext>
            </c:extLst>
          </c:dPt>
          <c:dPt>
            <c:idx val="7"/>
            <c:bubble3D val="0"/>
            <c:spPr>
              <a:solidFill>
                <a:srgbClr val="FBA422"/>
              </a:solidFill>
            </c:spPr>
            <c:extLst xmlns:c16r2="http://schemas.microsoft.com/office/drawing/2015/06/chart">
              <c:ext xmlns:c16="http://schemas.microsoft.com/office/drawing/2014/chart" uri="{C3380CC4-5D6E-409C-BE32-E72D297353CC}">
                <c16:uniqueId val="{0000000D-905A-47E5-9777-7FD0F3E17C9C}"/>
              </c:ext>
            </c:extLst>
          </c:dPt>
          <c:dLbls>
            <c:dLbl>
              <c:idx val="0"/>
              <c:layout>
                <c:manualLayout>
                  <c:x val="-0.11977476358835901"/>
                  <c:y val="0.102859482331184"/>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05A-47E5-9777-7FD0F3E17C9C}"/>
                </c:ext>
              </c:extLst>
            </c:dLbl>
            <c:dLbl>
              <c:idx val="1"/>
              <c:layout>
                <c:manualLayout>
                  <c:x val="-0.10983207748158701"/>
                  <c:y val="-5.6339071886203997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05A-47E5-9777-7FD0F3E17C9C}"/>
                </c:ext>
              </c:extLst>
            </c:dLbl>
            <c:dLbl>
              <c:idx val="2"/>
              <c:layout>
                <c:manualLayout>
                  <c:x val="-3.4686178659887497E-2"/>
                  <c:y val="-0.10416958779424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05A-47E5-9777-7FD0F3E17C9C}"/>
                </c:ext>
              </c:extLst>
            </c:dLbl>
            <c:dLbl>
              <c:idx val="7"/>
              <c:layout>
                <c:manualLayout>
                  <c:x val="5.07901082886215E-3"/>
                  <c:y val="7.4768263213668806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05A-47E5-9777-7FD0F3E17C9C}"/>
                </c:ext>
              </c:extLst>
            </c:dLbl>
            <c:spPr>
              <a:noFill/>
              <a:ln>
                <a:noFill/>
              </a:ln>
              <a:effectLst/>
            </c:spPr>
            <c:txPr>
              <a:bodyPr wrap="square" lIns="38100" tIns="19050" rIns="38100" bIns="19050" anchor="ctr">
                <a:spAutoFit/>
              </a:bodyPr>
              <a:lstStyle/>
              <a:p>
                <a:pPr>
                  <a:defRPr sz="1400">
                    <a:solidFill>
                      <a:schemeClr val="bg1"/>
                    </a:solidFill>
                  </a:defRPr>
                </a:pPr>
                <a:endParaRPr lang="en-US"/>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Sheet1!$A$2:$A$9</c:f>
              <c:strCache>
                <c:ptCount val="8"/>
                <c:pt idx="0">
                  <c:v>≤ 100 USD</c:v>
                </c:pt>
                <c:pt idx="1">
                  <c:v>&gt; 100 USD and ≤ 150 USD</c:v>
                </c:pt>
                <c:pt idx="2">
                  <c:v>&gt; 150 USD and ≤ 200 USD</c:v>
                </c:pt>
                <c:pt idx="3">
                  <c:v>&gt; 200 USD and ≤ 250 USD</c:v>
                </c:pt>
                <c:pt idx="4">
                  <c:v>&gt; 250 USD and ≤ 300 USD</c:v>
                </c:pt>
                <c:pt idx="5">
                  <c:v>&gt;300 USD and ≤ 500 USD</c:v>
                </c:pt>
                <c:pt idx="6">
                  <c:v>&gt; 500 USD</c:v>
                </c:pt>
                <c:pt idx="7">
                  <c:v>Don't know/refuse to answer</c:v>
                </c:pt>
              </c:strCache>
            </c:strRef>
          </c:cat>
          <c:val>
            <c:numRef>
              <c:f>Sheet1!$B$2:$B$9</c:f>
              <c:numCache>
                <c:formatCode>0.0%</c:formatCode>
                <c:ptCount val="8"/>
                <c:pt idx="0">
                  <c:v>0.2555</c:v>
                </c:pt>
                <c:pt idx="1">
                  <c:v>0.15659999999999999</c:v>
                </c:pt>
                <c:pt idx="2">
                  <c:v>9.9400000000000002E-2</c:v>
                </c:pt>
                <c:pt idx="3">
                  <c:v>9.5399999999999999E-2</c:v>
                </c:pt>
                <c:pt idx="4">
                  <c:v>0.1211</c:v>
                </c:pt>
                <c:pt idx="5">
                  <c:v>0.13789999999999999</c:v>
                </c:pt>
                <c:pt idx="6">
                  <c:v>0.1065</c:v>
                </c:pt>
                <c:pt idx="7">
                  <c:v>2.76E-2</c:v>
                </c:pt>
              </c:numCache>
            </c:numRef>
          </c:val>
          <c:extLst xmlns:c16r2="http://schemas.microsoft.com/office/drawing/2015/06/chart">
            <c:ext xmlns:c16="http://schemas.microsoft.com/office/drawing/2014/chart" uri="{C3380CC4-5D6E-409C-BE32-E72D297353CC}">
              <c16:uniqueId val="{0000000E-905A-47E5-9777-7FD0F3E17C9C}"/>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0.16373066391315999"/>
          <c:y val="0.80238752893671605"/>
          <c:w val="0.616515158446447"/>
          <c:h val="0.17017461307158899"/>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090204569128702"/>
          <c:y val="0.13800717188731601"/>
          <c:w val="0.55349236853795003"/>
          <c:h val="0.86199292453175602"/>
        </c:manualLayout>
      </c:layout>
      <c:barChart>
        <c:barDir val="bar"/>
        <c:grouping val="clustered"/>
        <c:varyColors val="0"/>
        <c:ser>
          <c:idx val="0"/>
          <c:order val="0"/>
          <c:tx>
            <c:strRef>
              <c:f>Sheet1!$B$1</c:f>
              <c:strCache>
                <c:ptCount val="1"/>
                <c:pt idx="0">
                  <c:v>Column2</c:v>
                </c:pt>
              </c:strCache>
            </c:strRef>
          </c:tx>
          <c:spPr>
            <a:solidFill>
              <a:srgbClr val="239B9E"/>
            </a:solidFill>
          </c:spPr>
          <c:invertIfNegative val="0"/>
          <c:dLbls>
            <c:dLbl>
              <c:idx val="12"/>
              <c:layout>
                <c:manualLayout>
                  <c:x val="0"/>
                  <c:y val="-2.7028733247568199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7A4-49E0-8971-1614545518C3}"/>
                </c:ext>
              </c:extLst>
            </c:dLbl>
            <c:spPr>
              <a:noFill/>
              <a:ln>
                <a:noFill/>
              </a:ln>
              <a:effectLst/>
            </c:spPr>
            <c:txPr>
              <a:bodyPr wrap="square" lIns="38100" tIns="19050" rIns="38100" bIns="19050" anchor="ctr">
                <a:spAutoFit/>
              </a:bodyPr>
              <a:lstStyle/>
              <a:p>
                <a:pPr>
                  <a:defRPr sz="1400">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Sheet1!$A$2:$A$14</c:f>
              <c:strCache>
                <c:ptCount val="13"/>
                <c:pt idx="0">
                  <c:v>Pensions</c:v>
                </c:pt>
                <c:pt idx="1">
                  <c:v>Savings, interest or other investments</c:v>
                </c:pt>
                <c:pt idx="2">
                  <c:v>Trade in foreign goods/products</c:v>
                </c:pt>
                <c:pt idx="3">
                  <c:v>Revenues from sales of assets</c:v>
                </c:pt>
                <c:pt idx="4">
                  <c:v>Other</c:v>
                </c:pt>
                <c:pt idx="5">
                  <c:v>NGO or foreign aid</c:v>
                </c:pt>
                <c:pt idx="6">
                  <c:v>None</c:v>
                </c:pt>
                <c:pt idx="7">
                  <c:v>Trade in domestic goods/products</c:v>
                </c:pt>
                <c:pt idx="8">
                  <c:v>Family assistance from within the country</c:v>
                </c:pt>
                <c:pt idx="9">
                  <c:v>Remittances from abroad</c:v>
                </c:pt>
                <c:pt idx="10">
                  <c:v>Small family business</c:v>
                </c:pt>
                <c:pt idx="11">
                  <c:v>Daily labour</c:v>
                </c:pt>
                <c:pt idx="12">
                  <c:v>Salaried labour</c:v>
                </c:pt>
              </c:strCache>
            </c:strRef>
          </c:cat>
          <c:val>
            <c:numRef>
              <c:f>Sheet1!$B$2:$B$14</c:f>
              <c:numCache>
                <c:formatCode>0.0%</c:formatCode>
                <c:ptCount val="13"/>
                <c:pt idx="0">
                  <c:v>3.8E-3</c:v>
                </c:pt>
                <c:pt idx="1">
                  <c:v>1.17E-2</c:v>
                </c:pt>
                <c:pt idx="2">
                  <c:v>1.6E-2</c:v>
                </c:pt>
                <c:pt idx="3">
                  <c:v>2.1499999999999998E-2</c:v>
                </c:pt>
                <c:pt idx="4">
                  <c:v>2.7E-2</c:v>
                </c:pt>
                <c:pt idx="5">
                  <c:v>2.8899999999999999E-2</c:v>
                </c:pt>
                <c:pt idx="6">
                  <c:v>2.92E-2</c:v>
                </c:pt>
                <c:pt idx="7">
                  <c:v>3.44E-2</c:v>
                </c:pt>
                <c:pt idx="8">
                  <c:v>7.1800000000000003E-2</c:v>
                </c:pt>
                <c:pt idx="9">
                  <c:v>0.1221</c:v>
                </c:pt>
                <c:pt idx="10">
                  <c:v>0.14269999999999999</c:v>
                </c:pt>
                <c:pt idx="11">
                  <c:v>0.31459999999999999</c:v>
                </c:pt>
                <c:pt idx="12">
                  <c:v>0.3876</c:v>
                </c:pt>
              </c:numCache>
            </c:numRef>
          </c:val>
          <c:extLst xmlns:c16r2="http://schemas.microsoft.com/office/drawing/2015/06/chart">
            <c:ext xmlns:c16="http://schemas.microsoft.com/office/drawing/2014/chart" uri="{C3380CC4-5D6E-409C-BE32-E72D297353CC}">
              <c16:uniqueId val="{00000000-97A4-49E0-8971-1614545518C3}"/>
            </c:ext>
          </c:extLst>
        </c:ser>
        <c:dLbls>
          <c:showLegendKey val="0"/>
          <c:showVal val="0"/>
          <c:showCatName val="0"/>
          <c:showSerName val="0"/>
          <c:showPercent val="0"/>
          <c:showBubbleSize val="0"/>
        </c:dLbls>
        <c:gapWidth val="55"/>
        <c:axId val="217029632"/>
        <c:axId val="217031424"/>
      </c:barChart>
      <c:catAx>
        <c:axId val="217029632"/>
        <c:scaling>
          <c:orientation val="minMax"/>
        </c:scaling>
        <c:delete val="0"/>
        <c:axPos val="l"/>
        <c:numFmt formatCode="General" sourceLinked="1"/>
        <c:majorTickMark val="out"/>
        <c:minorTickMark val="none"/>
        <c:tickLblPos val="nextTo"/>
        <c:txPr>
          <a:bodyPr/>
          <a:lstStyle/>
          <a:p>
            <a:pPr>
              <a:defRPr sz="1000"/>
            </a:pPr>
            <a:endParaRPr lang="en-US"/>
          </a:p>
        </c:txPr>
        <c:crossAx val="217031424"/>
        <c:crosses val="autoZero"/>
        <c:auto val="1"/>
        <c:lblAlgn val="ctr"/>
        <c:lblOffset val="100"/>
        <c:noMultiLvlLbl val="0"/>
      </c:catAx>
      <c:valAx>
        <c:axId val="217031424"/>
        <c:scaling>
          <c:orientation val="minMax"/>
        </c:scaling>
        <c:delete val="1"/>
        <c:axPos val="b"/>
        <c:numFmt formatCode="0.0%" sourceLinked="1"/>
        <c:majorTickMark val="out"/>
        <c:minorTickMark val="none"/>
        <c:tickLblPos val="nextTo"/>
        <c:crossAx val="217029632"/>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Sim ownership among phone owners</c:v>
                </c:pt>
              </c:strCache>
            </c:strRef>
          </c:tx>
          <c:spPr>
            <a:solidFill>
              <a:srgbClr val="09635A"/>
            </a:solidFill>
          </c:spPr>
          <c:dPt>
            <c:idx val="0"/>
            <c:bubble3D val="0"/>
            <c:spPr>
              <a:solidFill>
                <a:srgbClr val="239B9E"/>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1-083F-4458-81D1-59006E1AD99C}"/>
              </c:ext>
            </c:extLst>
          </c:dPt>
          <c:dPt>
            <c:idx val="1"/>
            <c:bubble3D val="0"/>
            <c:spPr>
              <a:solidFill>
                <a:srgbClr val="7F7F7F">
                  <a:alpha val="80000"/>
                </a:srgbClr>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3-083F-4458-81D1-59006E1AD99C}"/>
              </c:ext>
            </c:extLst>
          </c:dPt>
          <c:dPt>
            <c:idx val="2"/>
            <c:bubble3D val="0"/>
            <c:spPr>
              <a:solidFill>
                <a:srgbClr val="239B9E"/>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5-083F-4458-81D1-59006E1AD99C}"/>
              </c:ext>
            </c:extLst>
          </c:dPt>
          <c:dLbls>
            <c:dLbl>
              <c:idx val="0"/>
              <c:spPr>
                <a:noFill/>
                <a:ln>
                  <a:noFill/>
                </a:ln>
                <a:effectLst/>
              </c:spPr>
              <c:txPr>
                <a:bodyPr wrap="square" lIns="38100" tIns="19050" rIns="38100" bIns="19050" anchor="ctr">
                  <a:spAutoFit/>
                </a:bodyPr>
                <a:lstStyle/>
                <a:p>
                  <a:pPr>
                    <a:defRPr sz="1400"/>
                  </a:pPr>
                  <a:endParaRPr lang="en-US"/>
                </a:p>
              </c:txPr>
              <c:dLblPos val="bestFit"/>
              <c:showLegendKey val="0"/>
              <c:showVal val="1"/>
              <c:showCatName val="0"/>
              <c:showSerName val="0"/>
              <c:showPercent val="0"/>
              <c:showBubbleSize val="0"/>
            </c:dLbl>
            <c:dLbl>
              <c:idx val="1"/>
              <c:layout>
                <c:manualLayout>
                  <c:x val="-1.3222518509463E-2"/>
                  <c:y val="0.14732177549504499"/>
                </c:manualLayout>
              </c:layout>
              <c:spPr>
                <a:noFill/>
                <a:ln>
                  <a:noFill/>
                </a:ln>
                <a:effectLst/>
              </c:spPr>
              <c:txPr>
                <a:bodyPr wrap="square" lIns="38100" tIns="19050" rIns="38100" bIns="19050" anchor="ctr">
                  <a:spAutoFit/>
                </a:bodyPr>
                <a:lstStyle/>
                <a:p>
                  <a:pPr>
                    <a:defRPr sz="1400"/>
                  </a:pPr>
                  <a:endParaRPr lang="en-US"/>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83F-4458-81D1-59006E1AD99C}"/>
                </c:ext>
              </c:extLst>
            </c:dLbl>
            <c:dLbl>
              <c:idx val="2"/>
              <c:layout>
                <c:manualLayout>
                  <c:x val="0.121152935153844"/>
                  <c:y val="9.6524154532623193E-3"/>
                </c:manualLayout>
              </c:layout>
              <c:tx>
                <c:rich>
                  <a:bodyPr wrap="square" lIns="38100" tIns="19050" rIns="38100" bIns="19050" anchor="ctr">
                    <a:spAutoFit/>
                  </a:bodyPr>
                  <a:lstStyle/>
                  <a:p>
                    <a:pPr>
                      <a:defRPr>
                        <a:solidFill>
                          <a:schemeClr val="tx1"/>
                        </a:solidFill>
                      </a:defRPr>
                    </a:pPr>
                    <a:r>
                      <a:rPr lang="en-US"/>
                      <a:t>Don’t</a:t>
                    </a:r>
                    <a:r>
                      <a:rPr lang="en-US" baseline="0"/>
                      <a:t> know*</a:t>
                    </a:r>
                    <a:endParaRPr lang="en-US"/>
                  </a:p>
                </c:rich>
              </c:tx>
              <c:spPr>
                <a:noFill/>
                <a:ln>
                  <a:noFill/>
                </a:ln>
                <a:effectLst/>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83F-4458-81D1-59006E1AD99C}"/>
                </c:ext>
              </c:extLst>
            </c:dLbl>
            <c:spPr>
              <a:noFill/>
              <a:ln>
                <a:noFill/>
              </a:ln>
              <a:effectLst/>
            </c:sp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0.0%</c:formatCode>
                <c:ptCount val="3"/>
                <c:pt idx="0">
                  <c:v>0.97399999999999998</c:v>
                </c:pt>
                <c:pt idx="1">
                  <c:v>2.5700000000000001E-2</c:v>
                </c:pt>
                <c:pt idx="2">
                  <c:v>2.9999999999999997E-4</c:v>
                </c:pt>
              </c:numCache>
            </c:numRef>
          </c:val>
          <c:extLst xmlns:c16r2="http://schemas.microsoft.com/office/drawing/2015/06/chart">
            <c:ext xmlns:c16="http://schemas.microsoft.com/office/drawing/2014/chart" uri="{C3380CC4-5D6E-409C-BE32-E72D297353CC}">
              <c16:uniqueId val="{00000006-083F-4458-81D1-59006E1AD99C}"/>
            </c:ext>
          </c:extLst>
        </c:ser>
        <c:dLbls>
          <c:dLblPos val="bestFit"/>
          <c:showLegendKey val="0"/>
          <c:showVal val="1"/>
          <c:showCatName val="0"/>
          <c:showSerName val="0"/>
          <c:showPercent val="0"/>
          <c:showBubbleSize val="0"/>
          <c:showLeaderLines val="1"/>
        </c:dLbls>
        <c:firstSliceAng val="0"/>
      </c:pieChart>
    </c:plotArea>
    <c:legend>
      <c:legendPos val="b"/>
      <c:legendEntry>
        <c:idx val="2"/>
        <c:delete val="1"/>
      </c:legendEntry>
      <c:layout>
        <c:manualLayout>
          <c:xMode val="edge"/>
          <c:yMode val="edge"/>
          <c:x val="0.413829726393938"/>
          <c:y val="0.81139361714485803"/>
          <c:w val="0.17749167605970301"/>
          <c:h val="0.104302643785172"/>
        </c:manualLayout>
      </c:layout>
      <c:overlay val="0"/>
      <c:txPr>
        <a:bodyPr/>
        <a:lstStyle/>
        <a:p>
          <a:pPr>
            <a:defRPr>
              <a:solidFill>
                <a:schemeClr val="tx1">
                  <a:lumMod val="95000"/>
                  <a:lumOff val="5000"/>
                </a:schemeClr>
              </a:solidFill>
            </a:defRPr>
          </a:pPr>
          <a:endParaRPr lang="en-US"/>
        </a:p>
      </c:txPr>
    </c:legend>
    <c:plotVisOnly val="1"/>
    <c:dispBlanksAs val="gap"/>
    <c:showDLblsOverMax val="0"/>
  </c:chart>
  <c:txPr>
    <a:bodyPr/>
    <a:lstStyle/>
    <a:p>
      <a:pPr algn="ctr" rtl="0">
        <a:defRPr lang="en-GB" sz="1200" b="0" i="0" u="none" strike="noStrike" kern="1200" baseline="0">
          <a:solidFill>
            <a:srgbClr val="FFFFFF"/>
          </a:solidFill>
          <a:latin typeface="+mn-lt"/>
          <a:ea typeface="+mn-ea"/>
          <a:cs typeface="+mn-c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3300242826901"/>
          <c:y val="6.6350539828371996E-2"/>
          <c:w val="0.74190322848490997"/>
          <c:h val="0.83148581357003504"/>
        </c:manualLayout>
      </c:layout>
      <c:barChart>
        <c:barDir val="bar"/>
        <c:grouping val="stacked"/>
        <c:varyColors val="0"/>
        <c:ser>
          <c:idx val="0"/>
          <c:order val="0"/>
          <c:tx>
            <c:strRef>
              <c:f>Sheet1!$B$1</c:f>
              <c:strCache>
                <c:ptCount val="1"/>
                <c:pt idx="0">
                  <c:v>One</c:v>
                </c:pt>
              </c:strCache>
            </c:strRef>
          </c:tx>
          <c:spPr>
            <a:solidFill>
              <a:srgbClr val="239B9E"/>
            </a:solidFill>
            <a:ln w="9525" cap="flat" cmpd="sng" algn="ctr">
              <a:solidFill>
                <a:srgbClr val="FFFFFF"/>
              </a:solidFill>
              <a:prstDash val="solid"/>
              <a:round/>
              <a:headEnd type="none" w="med" len="med"/>
              <a:tailEnd type="none" w="med" len="med"/>
            </a:ln>
          </c:spPr>
          <c:invertIfNegative val="0"/>
          <c:dLbls>
            <c:spPr>
              <a:noFill/>
              <a:ln>
                <a:noFill/>
              </a:ln>
              <a:effectLst/>
            </c:spPr>
            <c:txPr>
              <a:bodyPr wrap="square" lIns="38100" tIns="19050" rIns="38100" bIns="19050" anchor="ctr">
                <a:spAutoFit/>
              </a:bodyPr>
              <a:lstStyle/>
              <a:p>
                <a:pPr>
                  <a:defRPr sz="1050">
                    <a:solidFill>
                      <a:srgbClr val="FFFFFF"/>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Total</c:v>
                </c:pt>
                <c:pt idx="1">
                  <c:v>Somaliland</c:v>
                </c:pt>
                <c:pt idx="2">
                  <c:v>Puntland</c:v>
                </c:pt>
                <c:pt idx="3">
                  <c:v>South Central</c:v>
                </c:pt>
              </c:strCache>
            </c:strRef>
          </c:cat>
          <c:val>
            <c:numRef>
              <c:f>Sheet1!$B$2:$B$5</c:f>
              <c:numCache>
                <c:formatCode>0.0%</c:formatCode>
                <c:ptCount val="4"/>
                <c:pt idx="0">
                  <c:v>0.67620000000000002</c:v>
                </c:pt>
                <c:pt idx="1">
                  <c:v>0.56620000000000004</c:v>
                </c:pt>
                <c:pt idx="2">
                  <c:v>0.60819999999999996</c:v>
                </c:pt>
                <c:pt idx="3">
                  <c:v>0.74409999999999998</c:v>
                </c:pt>
              </c:numCache>
            </c:numRef>
          </c:val>
          <c:extLst xmlns:c16r2="http://schemas.microsoft.com/office/drawing/2015/06/chart">
            <c:ext xmlns:c16="http://schemas.microsoft.com/office/drawing/2014/chart" uri="{C3380CC4-5D6E-409C-BE32-E72D297353CC}">
              <c16:uniqueId val="{00000000-2FF7-4E78-935A-2CADBBD52988}"/>
            </c:ext>
          </c:extLst>
        </c:ser>
        <c:ser>
          <c:idx val="1"/>
          <c:order val="1"/>
          <c:tx>
            <c:strRef>
              <c:f>Sheet1!$C$1</c:f>
              <c:strCache>
                <c:ptCount val="1"/>
                <c:pt idx="0">
                  <c:v>Two</c:v>
                </c:pt>
              </c:strCache>
            </c:strRef>
          </c:tx>
          <c:spPr>
            <a:solidFill>
              <a:srgbClr val="09635A">
                <a:alpha val="80000"/>
              </a:srgbClr>
            </a:solidFill>
            <a:ln w="9525" cap="flat" cmpd="sng" algn="ctr">
              <a:solidFill>
                <a:srgbClr val="FFFFFF"/>
              </a:solidFill>
              <a:prstDash val="solid"/>
              <a:round/>
              <a:headEnd type="none" w="med" len="med"/>
              <a:tailEnd type="none" w="med" len="med"/>
            </a:ln>
          </c:spPr>
          <c:invertIfNegative val="0"/>
          <c:dLbls>
            <c:spPr>
              <a:noFill/>
              <a:ln>
                <a:noFill/>
              </a:ln>
              <a:effectLst/>
            </c:spPr>
            <c:txPr>
              <a:bodyPr wrap="square" lIns="38100" tIns="19050" rIns="38100" bIns="19050" anchor="ctr">
                <a:spAutoFit/>
              </a:bodyPr>
              <a:lstStyle/>
              <a:p>
                <a:pPr>
                  <a:defRPr sz="1000">
                    <a:solidFill>
                      <a:srgbClr val="FFFFFF"/>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Total</c:v>
                </c:pt>
                <c:pt idx="1">
                  <c:v>Somaliland</c:v>
                </c:pt>
                <c:pt idx="2">
                  <c:v>Puntland</c:v>
                </c:pt>
                <c:pt idx="3">
                  <c:v>South Central</c:v>
                </c:pt>
              </c:strCache>
            </c:strRef>
          </c:cat>
          <c:val>
            <c:numRef>
              <c:f>Sheet1!$C$2:$C$5</c:f>
              <c:numCache>
                <c:formatCode>0.0%</c:formatCode>
                <c:ptCount val="4"/>
                <c:pt idx="0">
                  <c:v>0.27200000000000002</c:v>
                </c:pt>
                <c:pt idx="1">
                  <c:v>0.36659999999999998</c:v>
                </c:pt>
                <c:pt idx="2">
                  <c:v>0.34010000000000001</c:v>
                </c:pt>
                <c:pt idx="3">
                  <c:v>0.2112</c:v>
                </c:pt>
              </c:numCache>
            </c:numRef>
          </c:val>
          <c:extLst xmlns:c16r2="http://schemas.microsoft.com/office/drawing/2015/06/chart">
            <c:ext xmlns:c16="http://schemas.microsoft.com/office/drawing/2014/chart" uri="{C3380CC4-5D6E-409C-BE32-E72D297353CC}">
              <c16:uniqueId val="{00000003-2FF7-4E78-935A-2CADBBD52988}"/>
            </c:ext>
          </c:extLst>
        </c:ser>
        <c:ser>
          <c:idx val="2"/>
          <c:order val="2"/>
          <c:tx>
            <c:strRef>
              <c:f>Sheet1!$D$1</c:f>
              <c:strCache>
                <c:ptCount val="1"/>
                <c:pt idx="0">
                  <c:v>Three</c:v>
                </c:pt>
              </c:strCache>
            </c:strRef>
          </c:tx>
          <c:spPr>
            <a:solidFill>
              <a:srgbClr val="09635A">
                <a:alpha val="60000"/>
              </a:srgbClr>
            </a:solidFill>
            <a:ln w="9525" cap="flat" cmpd="sng" algn="ctr">
              <a:solidFill>
                <a:srgbClr val="FFFFFF"/>
              </a:solidFill>
              <a:prstDash val="solid"/>
              <a:round/>
              <a:headEnd type="none" w="med" len="med"/>
              <a:tailEnd type="none" w="med" len="med"/>
            </a:ln>
          </c:spPr>
          <c:invertIfNegative val="0"/>
          <c:dLbls>
            <c:dLbl>
              <c:idx val="0"/>
              <c:layout>
                <c:manualLayout>
                  <c:x val="-8.96691533029032E-3"/>
                  <c:y val="7.841569919315459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FF7-4E78-935A-2CADBBD52988}"/>
                </c:ext>
              </c:extLst>
            </c:dLbl>
            <c:dLbl>
              <c:idx val="1"/>
              <c:layout>
                <c:manualLayout>
                  <c:x val="-7.1735322642323303E-3"/>
                  <c:y val="6.63505398283719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FF7-4E78-935A-2CADBBD52988}"/>
                </c:ext>
              </c:extLst>
            </c:dLbl>
            <c:dLbl>
              <c:idx val="2"/>
              <c:layout>
                <c:manualLayout>
                  <c:x val="-1.07602983963484E-2"/>
                  <c:y val="7.84142743426215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FF7-4E78-935A-2CADBBD52988}"/>
                </c:ext>
              </c:extLst>
            </c:dLbl>
            <c:dLbl>
              <c:idx val="3"/>
              <c:layout>
                <c:manualLayout>
                  <c:x val="-3.58676613211613E-3"/>
                  <c:y val="7.84142743426215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FF7-4E78-935A-2CADBBD52988}"/>
                </c:ext>
              </c:extLst>
            </c:dLbl>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Total</c:v>
                </c:pt>
                <c:pt idx="1">
                  <c:v>Somaliland</c:v>
                </c:pt>
                <c:pt idx="2">
                  <c:v>Puntland</c:v>
                </c:pt>
                <c:pt idx="3">
                  <c:v>South Central</c:v>
                </c:pt>
              </c:strCache>
            </c:strRef>
          </c:cat>
          <c:val>
            <c:numRef>
              <c:f>Sheet1!$D$2:$D$5</c:f>
              <c:numCache>
                <c:formatCode>0.0%</c:formatCode>
                <c:ptCount val="4"/>
                <c:pt idx="0">
                  <c:v>4.6100000000000002E-2</c:v>
                </c:pt>
                <c:pt idx="1">
                  <c:v>5.8700000000000002E-2</c:v>
                </c:pt>
                <c:pt idx="2">
                  <c:v>4.4299999999999999E-2</c:v>
                </c:pt>
                <c:pt idx="3">
                  <c:v>4.07E-2</c:v>
                </c:pt>
              </c:numCache>
            </c:numRef>
          </c:val>
          <c:extLst xmlns:c16r2="http://schemas.microsoft.com/office/drawing/2015/06/chart">
            <c:ext xmlns:c16="http://schemas.microsoft.com/office/drawing/2014/chart" uri="{C3380CC4-5D6E-409C-BE32-E72D297353CC}">
              <c16:uniqueId val="{00000004-2FF7-4E78-935A-2CADBBD52988}"/>
            </c:ext>
          </c:extLst>
        </c:ser>
        <c:ser>
          <c:idx val="3"/>
          <c:order val="3"/>
          <c:tx>
            <c:strRef>
              <c:f>Sheet1!$E$1</c:f>
              <c:strCache>
                <c:ptCount val="1"/>
                <c:pt idx="0">
                  <c:v>Four or more</c:v>
                </c:pt>
              </c:strCache>
            </c:strRef>
          </c:tx>
          <c:spPr>
            <a:solidFill>
              <a:srgbClr val="FFC000"/>
            </a:solidFill>
          </c:spPr>
          <c:invertIfNegative val="0"/>
          <c:cat>
            <c:strRef>
              <c:f>Sheet1!$A$2:$A$5</c:f>
              <c:strCache>
                <c:ptCount val="4"/>
                <c:pt idx="0">
                  <c:v>Total</c:v>
                </c:pt>
                <c:pt idx="1">
                  <c:v>Somaliland</c:v>
                </c:pt>
                <c:pt idx="2">
                  <c:v>Puntland</c:v>
                </c:pt>
                <c:pt idx="3">
                  <c:v>South Central</c:v>
                </c:pt>
              </c:strCache>
            </c:strRef>
          </c:cat>
          <c:val>
            <c:numRef>
              <c:f>Sheet1!$E$2:$E$5</c:f>
              <c:numCache>
                <c:formatCode>0.0%</c:formatCode>
                <c:ptCount val="4"/>
                <c:pt idx="0">
                  <c:v>5.7999999999999996E-3</c:v>
                </c:pt>
                <c:pt idx="1">
                  <c:v>8.6E-3</c:v>
                </c:pt>
                <c:pt idx="2">
                  <c:v>7.4000000000000003E-3</c:v>
                </c:pt>
                <c:pt idx="3">
                  <c:v>4.1000000000000003E-3</c:v>
                </c:pt>
              </c:numCache>
            </c:numRef>
          </c:val>
          <c:extLst xmlns:c16r2="http://schemas.microsoft.com/office/drawing/2015/06/chart">
            <c:ext xmlns:c16="http://schemas.microsoft.com/office/drawing/2014/chart" uri="{C3380CC4-5D6E-409C-BE32-E72D297353CC}">
              <c16:uniqueId val="{00000005-2FF7-4E78-935A-2CADBBD52988}"/>
            </c:ext>
          </c:extLst>
        </c:ser>
        <c:dLbls>
          <c:showLegendKey val="0"/>
          <c:showVal val="0"/>
          <c:showCatName val="0"/>
          <c:showSerName val="0"/>
          <c:showPercent val="0"/>
          <c:showBubbleSize val="0"/>
        </c:dLbls>
        <c:gapWidth val="150"/>
        <c:overlap val="100"/>
        <c:axId val="169962496"/>
        <c:axId val="169988864"/>
      </c:barChart>
      <c:catAx>
        <c:axId val="169962496"/>
        <c:scaling>
          <c:orientation val="maxMin"/>
        </c:scaling>
        <c:delete val="0"/>
        <c:axPos val="l"/>
        <c:numFmt formatCode="General" sourceLinked="1"/>
        <c:majorTickMark val="out"/>
        <c:minorTickMark val="none"/>
        <c:tickLblPos val="nextTo"/>
        <c:txPr>
          <a:bodyPr/>
          <a:lstStyle/>
          <a:p>
            <a:pPr>
              <a:defRPr sz="1200">
                <a:solidFill>
                  <a:srgbClr val="404040"/>
                </a:solidFill>
                <a:latin typeface="+mn-lt"/>
                <a:ea typeface="+mn-lt"/>
                <a:cs typeface="+mn-lt"/>
              </a:defRPr>
            </a:pPr>
            <a:endParaRPr lang="en-US"/>
          </a:p>
        </c:txPr>
        <c:crossAx val="169988864"/>
        <c:crosses val="autoZero"/>
        <c:auto val="1"/>
        <c:lblAlgn val="ctr"/>
        <c:lblOffset val="100"/>
        <c:noMultiLvlLbl val="0"/>
      </c:catAx>
      <c:valAx>
        <c:axId val="169988864"/>
        <c:scaling>
          <c:orientation val="minMax"/>
        </c:scaling>
        <c:delete val="1"/>
        <c:axPos val="t"/>
        <c:numFmt formatCode="0.0%" sourceLinked="1"/>
        <c:majorTickMark val="out"/>
        <c:minorTickMark val="none"/>
        <c:tickLblPos val="nextTo"/>
        <c:crossAx val="169962496"/>
        <c:crosses val="autoZero"/>
        <c:crossBetween val="between"/>
      </c:valAx>
    </c:plotArea>
    <c:legend>
      <c:legendPos val="b"/>
      <c:layout>
        <c:manualLayout>
          <c:xMode val="edge"/>
          <c:yMode val="edge"/>
          <c:x val="0.18630143408512301"/>
          <c:y val="0.87515199844122704"/>
          <c:w val="0.50724032519259799"/>
          <c:h val="0.112859036637303"/>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101296504540601"/>
          <c:y val="4.2200308240259603E-2"/>
          <c:w val="0.72532330303714498"/>
          <c:h val="0.76188514830130905"/>
        </c:manualLayout>
      </c:layout>
      <c:barChart>
        <c:barDir val="bar"/>
        <c:grouping val="clustered"/>
        <c:varyColors val="0"/>
        <c:ser>
          <c:idx val="0"/>
          <c:order val="0"/>
          <c:tx>
            <c:strRef>
              <c:f>Sheet1!$A$4</c:f>
              <c:strCache>
                <c:ptCount val="1"/>
                <c:pt idx="0">
                  <c:v>Hormuud</c:v>
                </c:pt>
              </c:strCache>
            </c:strRef>
          </c:tx>
          <c:spPr>
            <a:solidFill>
              <a:srgbClr val="1F497D"/>
            </a:solidFill>
            <a:ln>
              <a:solidFill>
                <a:sysClr val="window" lastClr="FFFFFF"/>
              </a:solidFill>
            </a:ln>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787-47D7-BE00-9638F7D23549}"/>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Sheet1!$B$3:$D$3</c:f>
              <c:strCache>
                <c:ptCount val="3"/>
                <c:pt idx="0">
                  <c:v>Somaliland</c:v>
                </c:pt>
                <c:pt idx="1">
                  <c:v>Puntland</c:v>
                </c:pt>
                <c:pt idx="2">
                  <c:v>South Central</c:v>
                </c:pt>
              </c:strCache>
            </c:strRef>
          </c:cat>
          <c:val>
            <c:numRef>
              <c:f>Sheet1!$B$4:$D$4</c:f>
              <c:numCache>
                <c:formatCode>0.0%</c:formatCode>
                <c:ptCount val="3"/>
                <c:pt idx="0">
                  <c:v>0</c:v>
                </c:pt>
                <c:pt idx="1">
                  <c:v>8.8800000000000004E-2</c:v>
                </c:pt>
                <c:pt idx="2">
                  <c:v>0.99519999999999997</c:v>
                </c:pt>
              </c:numCache>
            </c:numRef>
          </c:val>
          <c:extLst xmlns:c16r2="http://schemas.microsoft.com/office/drawing/2015/06/chart">
            <c:ext xmlns:c16="http://schemas.microsoft.com/office/drawing/2014/chart" uri="{C3380CC4-5D6E-409C-BE32-E72D297353CC}">
              <c16:uniqueId val="{00000000-1787-47D7-BE00-9638F7D23549}"/>
            </c:ext>
          </c:extLst>
        </c:ser>
        <c:ser>
          <c:idx val="1"/>
          <c:order val="1"/>
          <c:tx>
            <c:strRef>
              <c:f>Sheet1!$A$5</c:f>
              <c:strCache>
                <c:ptCount val="1"/>
                <c:pt idx="0">
                  <c:v>Nationlink</c:v>
                </c:pt>
              </c:strCache>
            </c:strRef>
          </c:tx>
          <c:spPr>
            <a:solidFill>
              <a:srgbClr val="999999">
                <a:alpha val="80000"/>
              </a:srgbClr>
            </a:solidFill>
            <a:ln>
              <a:solidFill>
                <a:sysClr val="window" lastClr="FFFFFF"/>
              </a:solidFill>
            </a:ln>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787-47D7-BE00-9638F7D23549}"/>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Sheet1!$B$3:$D$3</c:f>
              <c:strCache>
                <c:ptCount val="3"/>
                <c:pt idx="0">
                  <c:v>Somaliland</c:v>
                </c:pt>
                <c:pt idx="1">
                  <c:v>Puntland</c:v>
                </c:pt>
                <c:pt idx="2">
                  <c:v>South Central</c:v>
                </c:pt>
              </c:strCache>
            </c:strRef>
          </c:cat>
          <c:val>
            <c:numRef>
              <c:f>Sheet1!$B$5:$D$5</c:f>
              <c:numCache>
                <c:formatCode>0.0%</c:formatCode>
                <c:ptCount val="3"/>
                <c:pt idx="0">
                  <c:v>2.0999999999999999E-3</c:v>
                </c:pt>
                <c:pt idx="1">
                  <c:v>0</c:v>
                </c:pt>
                <c:pt idx="2">
                  <c:v>0.1845</c:v>
                </c:pt>
              </c:numCache>
            </c:numRef>
          </c:val>
          <c:extLst xmlns:c16r2="http://schemas.microsoft.com/office/drawing/2015/06/chart">
            <c:ext xmlns:c16="http://schemas.microsoft.com/office/drawing/2014/chart" uri="{C3380CC4-5D6E-409C-BE32-E72D297353CC}">
              <c16:uniqueId val="{00000001-1787-47D7-BE00-9638F7D23549}"/>
            </c:ext>
          </c:extLst>
        </c:ser>
        <c:ser>
          <c:idx val="2"/>
          <c:order val="2"/>
          <c:tx>
            <c:strRef>
              <c:f>Sheet1!$A$6</c:f>
              <c:strCache>
                <c:ptCount val="1"/>
                <c:pt idx="0">
                  <c:v>Somtel</c:v>
                </c:pt>
              </c:strCache>
            </c:strRef>
          </c:tx>
          <c:spPr>
            <a:solidFill>
              <a:srgbClr val="EE514E"/>
            </a:solidFill>
            <a:ln>
              <a:solidFill>
                <a:sysClr val="window" lastClr="FFFFFF"/>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Sheet1!$B$3:$D$3</c:f>
              <c:strCache>
                <c:ptCount val="3"/>
                <c:pt idx="0">
                  <c:v>Somaliland</c:v>
                </c:pt>
                <c:pt idx="1">
                  <c:v>Puntland</c:v>
                </c:pt>
                <c:pt idx="2">
                  <c:v>South Central</c:v>
                </c:pt>
              </c:strCache>
            </c:strRef>
          </c:cat>
          <c:val>
            <c:numRef>
              <c:f>Sheet1!$B$6:$D$6</c:f>
              <c:numCache>
                <c:formatCode>0.0%</c:formatCode>
                <c:ptCount val="3"/>
                <c:pt idx="0">
                  <c:v>0.33939999999999998</c:v>
                </c:pt>
                <c:pt idx="1">
                  <c:v>0.2104</c:v>
                </c:pt>
                <c:pt idx="2">
                  <c:v>6.88E-2</c:v>
                </c:pt>
              </c:numCache>
            </c:numRef>
          </c:val>
          <c:extLst xmlns:c16r2="http://schemas.microsoft.com/office/drawing/2015/06/chart">
            <c:ext xmlns:c16="http://schemas.microsoft.com/office/drawing/2014/chart" uri="{C3380CC4-5D6E-409C-BE32-E72D297353CC}">
              <c16:uniqueId val="{00000002-1787-47D7-BE00-9638F7D23549}"/>
            </c:ext>
          </c:extLst>
        </c:ser>
        <c:ser>
          <c:idx val="3"/>
          <c:order val="3"/>
          <c:tx>
            <c:strRef>
              <c:f>Sheet1!$A$7</c:f>
              <c:strCache>
                <c:ptCount val="1"/>
                <c:pt idx="0">
                  <c:v>Telesom</c:v>
                </c:pt>
              </c:strCache>
            </c:strRef>
          </c:tx>
          <c:spPr>
            <a:solidFill>
              <a:srgbClr val="FFC000"/>
            </a:solidFill>
          </c:spPr>
          <c:invertIfNegative val="0"/>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787-47D7-BE00-9638F7D2354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Sheet1!$B$3:$D$3</c:f>
              <c:strCache>
                <c:ptCount val="3"/>
                <c:pt idx="0">
                  <c:v>Somaliland</c:v>
                </c:pt>
                <c:pt idx="1">
                  <c:v>Puntland</c:v>
                </c:pt>
                <c:pt idx="2">
                  <c:v>South Central</c:v>
                </c:pt>
              </c:strCache>
            </c:strRef>
          </c:cat>
          <c:val>
            <c:numRef>
              <c:f>Sheet1!$B$7:$D$7</c:f>
              <c:numCache>
                <c:formatCode>0.0%</c:formatCode>
                <c:ptCount val="3"/>
                <c:pt idx="0">
                  <c:v>0.96199999999999997</c:v>
                </c:pt>
                <c:pt idx="1">
                  <c:v>6.6400000000000001E-2</c:v>
                </c:pt>
                <c:pt idx="2">
                  <c:v>0</c:v>
                </c:pt>
              </c:numCache>
            </c:numRef>
          </c:val>
          <c:extLst xmlns:c16r2="http://schemas.microsoft.com/office/drawing/2015/06/chart">
            <c:ext xmlns:c16="http://schemas.microsoft.com/office/drawing/2014/chart" uri="{C3380CC4-5D6E-409C-BE32-E72D297353CC}">
              <c16:uniqueId val="{00000003-1787-47D7-BE00-9638F7D23549}"/>
            </c:ext>
          </c:extLst>
        </c:ser>
        <c:ser>
          <c:idx val="4"/>
          <c:order val="4"/>
          <c:tx>
            <c:strRef>
              <c:f>Sheet1!$A$8</c:f>
              <c:strCache>
                <c:ptCount val="1"/>
                <c:pt idx="0">
                  <c:v>Golis</c:v>
                </c:pt>
              </c:strCache>
            </c:strRef>
          </c:tx>
          <c:spPr>
            <a:solidFill>
              <a:srgbClr val="239B9E"/>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Sheet1!$B$3:$D$3</c:f>
              <c:strCache>
                <c:ptCount val="3"/>
                <c:pt idx="0">
                  <c:v>Somaliland</c:v>
                </c:pt>
                <c:pt idx="1">
                  <c:v>Puntland</c:v>
                </c:pt>
                <c:pt idx="2">
                  <c:v>South Central</c:v>
                </c:pt>
              </c:strCache>
            </c:strRef>
          </c:cat>
          <c:val>
            <c:numRef>
              <c:f>Sheet1!$B$8:$D$8</c:f>
              <c:numCache>
                <c:formatCode>0.0%</c:formatCode>
                <c:ptCount val="3"/>
                <c:pt idx="0">
                  <c:v>0.12759999999999999</c:v>
                </c:pt>
                <c:pt idx="1">
                  <c:v>0.9788</c:v>
                </c:pt>
                <c:pt idx="2">
                  <c:v>1.2999999999999999E-3</c:v>
                </c:pt>
              </c:numCache>
            </c:numRef>
          </c:val>
          <c:extLst xmlns:c16r2="http://schemas.microsoft.com/office/drawing/2015/06/chart">
            <c:ext xmlns:c16="http://schemas.microsoft.com/office/drawing/2014/chart" uri="{C3380CC4-5D6E-409C-BE32-E72D297353CC}">
              <c16:uniqueId val="{00000004-1787-47D7-BE00-9638F7D23549}"/>
            </c:ext>
          </c:extLst>
        </c:ser>
        <c:ser>
          <c:idx val="5"/>
          <c:order val="5"/>
          <c:tx>
            <c:strRef>
              <c:f>Sheet1!$A$9</c:f>
              <c:strCache>
                <c:ptCount val="1"/>
                <c:pt idx="0">
                  <c:v>Safaricom</c:v>
                </c:pt>
              </c:strCache>
            </c:strRef>
          </c:tx>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787-47D7-BE00-9638F7D23549}"/>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Sheet1!$B$3:$D$3</c:f>
              <c:strCache>
                <c:ptCount val="3"/>
                <c:pt idx="0">
                  <c:v>Somaliland</c:v>
                </c:pt>
                <c:pt idx="1">
                  <c:v>Puntland</c:v>
                </c:pt>
                <c:pt idx="2">
                  <c:v>South Central</c:v>
                </c:pt>
              </c:strCache>
            </c:strRef>
          </c:cat>
          <c:val>
            <c:numRef>
              <c:f>Sheet1!$B$9:$D$9</c:f>
              <c:numCache>
                <c:formatCode>0.0%</c:formatCode>
                <c:ptCount val="3"/>
                <c:pt idx="0">
                  <c:v>0</c:v>
                </c:pt>
                <c:pt idx="1">
                  <c:v>5.0000000000000001E-3</c:v>
                </c:pt>
                <c:pt idx="2">
                  <c:v>1.8200000000000001E-2</c:v>
                </c:pt>
              </c:numCache>
            </c:numRef>
          </c:val>
          <c:extLst xmlns:c16r2="http://schemas.microsoft.com/office/drawing/2015/06/chart">
            <c:ext xmlns:c16="http://schemas.microsoft.com/office/drawing/2014/chart" uri="{C3380CC4-5D6E-409C-BE32-E72D297353CC}">
              <c16:uniqueId val="{00000005-1787-47D7-BE00-9638F7D23549}"/>
            </c:ext>
          </c:extLst>
        </c:ser>
        <c:dLbls>
          <c:showLegendKey val="0"/>
          <c:showVal val="1"/>
          <c:showCatName val="0"/>
          <c:showSerName val="0"/>
          <c:showPercent val="0"/>
          <c:showBubbleSize val="0"/>
        </c:dLbls>
        <c:gapWidth val="150"/>
        <c:axId val="170162816"/>
        <c:axId val="170189184"/>
      </c:barChart>
      <c:catAx>
        <c:axId val="170162816"/>
        <c:scaling>
          <c:orientation val="maxMin"/>
        </c:scaling>
        <c:delete val="0"/>
        <c:axPos val="l"/>
        <c:numFmt formatCode="General" sourceLinked="0"/>
        <c:majorTickMark val="out"/>
        <c:minorTickMark val="none"/>
        <c:tickLblPos val="nextTo"/>
        <c:txPr>
          <a:bodyPr/>
          <a:lstStyle/>
          <a:p>
            <a:pPr>
              <a:defRPr sz="1200"/>
            </a:pPr>
            <a:endParaRPr lang="en-US"/>
          </a:p>
        </c:txPr>
        <c:crossAx val="170189184"/>
        <c:crosses val="autoZero"/>
        <c:auto val="1"/>
        <c:lblAlgn val="ctr"/>
        <c:lblOffset val="100"/>
        <c:noMultiLvlLbl val="0"/>
      </c:catAx>
      <c:valAx>
        <c:axId val="170189184"/>
        <c:scaling>
          <c:orientation val="minMax"/>
        </c:scaling>
        <c:delete val="1"/>
        <c:axPos val="t"/>
        <c:numFmt formatCode="0.0%" sourceLinked="1"/>
        <c:majorTickMark val="out"/>
        <c:minorTickMark val="none"/>
        <c:tickLblPos val="none"/>
        <c:crossAx val="170162816"/>
        <c:crosses val="autoZero"/>
        <c:crossBetween val="between"/>
      </c:valAx>
    </c:plotArea>
    <c:legend>
      <c:legendPos val="b"/>
      <c:layout>
        <c:manualLayout>
          <c:xMode val="edge"/>
          <c:yMode val="edge"/>
          <c:x val="0.20333859119712999"/>
          <c:y val="0.83334394250974697"/>
          <c:w val="0.60532398438902701"/>
          <c:h val="9.05695405302991E-2"/>
        </c:manualLayout>
      </c:layout>
      <c:overlay val="0"/>
      <c:txPr>
        <a:bodyPr/>
        <a:lstStyle/>
        <a:p>
          <a:pPr>
            <a:defRPr sz="1200"/>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40200165906599E-2"/>
          <c:y val="3.6464304134744101E-2"/>
          <c:w val="0.92995722477187803"/>
          <c:h val="0.87088895640571096"/>
        </c:manualLayout>
      </c:layout>
      <c:barChart>
        <c:barDir val="col"/>
        <c:grouping val="stacked"/>
        <c:varyColors val="0"/>
        <c:ser>
          <c:idx val="0"/>
          <c:order val="0"/>
          <c:tx>
            <c:strRef>
              <c:f>Sheet1!$B$1</c:f>
              <c:strCache>
                <c:ptCount val="1"/>
                <c:pt idx="0">
                  <c:v>Penetration breakdown by zone</c:v>
                </c:pt>
              </c:strCache>
            </c:strRef>
          </c:tx>
          <c:spPr>
            <a:solidFill>
              <a:srgbClr val="239B9E"/>
            </a:solidFill>
            <a:ln w="9525" cap="flat" cmpd="sng" algn="ctr">
              <a:solidFill>
                <a:srgbClr val="FFFFFF"/>
              </a:solidFill>
              <a:prstDash val="solid"/>
              <a:round/>
              <a:headEnd type="none" w="med" len="med"/>
              <a:tailEnd type="none" w="med" len="med"/>
            </a:ln>
          </c:spPr>
          <c:invertIfNegative val="0"/>
          <c:dPt>
            <c:idx val="1"/>
            <c:invertIfNegative val="0"/>
            <c:bubble3D val="0"/>
            <c:spPr>
              <a:solidFill>
                <a:srgbClr val="55759C"/>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0-7CA3-4A40-9697-5720828B9F0E}"/>
              </c:ext>
            </c:extLst>
          </c:dPt>
          <c:dPt>
            <c:idx val="2"/>
            <c:invertIfNegative val="0"/>
            <c:bubble3D val="0"/>
            <c:spPr>
              <a:solidFill>
                <a:srgbClr val="FBA729"/>
              </a:solidFill>
              <a:ln w="9525" cap="flat" cmpd="sng" algn="ctr">
                <a:solidFill>
                  <a:srgbClr val="FFFFFF"/>
                </a:solidFill>
                <a:prstDash val="solid"/>
                <a:round/>
                <a:headEnd type="none" w="med" len="med"/>
                <a:tailEnd type="none" w="med" len="med"/>
              </a:ln>
            </c:spPr>
            <c:extLst xmlns:c16r2="http://schemas.microsoft.com/office/drawing/2015/06/chart">
              <c:ext xmlns:c16="http://schemas.microsoft.com/office/drawing/2014/chart" uri="{C3380CC4-5D6E-409C-BE32-E72D297353CC}">
                <c16:uniqueId val="{00000001-7CA3-4A40-9697-5720828B9F0E}"/>
              </c:ext>
            </c:extLst>
          </c:dPt>
          <c:dLbls>
            <c:numFmt formatCode="0.0%" sourceLinked="0"/>
            <c:spPr>
              <a:noFill/>
              <a:ln>
                <a:noFill/>
              </a:ln>
              <a:effectLst/>
            </c:spPr>
            <c:txPr>
              <a:bodyPr wrap="square" lIns="38100" tIns="19050" rIns="38100" bIns="19050" anchor="ctr">
                <a:spAutoFit/>
              </a:bodyPr>
              <a:lstStyle/>
              <a:p>
                <a:pPr>
                  <a:defRPr sz="1200">
                    <a:solidFill>
                      <a:srgbClr val="FFFFFF"/>
                    </a:solidFill>
                    <a:latin typeface="+mn-lt"/>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Puntland</c:v>
                </c:pt>
                <c:pt idx="1">
                  <c:v>Somaliland</c:v>
                </c:pt>
                <c:pt idx="2">
                  <c:v>South Central</c:v>
                </c:pt>
              </c:strCache>
            </c:strRef>
          </c:cat>
          <c:val>
            <c:numRef>
              <c:f>Sheet1!$B$2:$B$4</c:f>
              <c:numCache>
                <c:formatCode>0.00%</c:formatCode>
                <c:ptCount val="3"/>
                <c:pt idx="0">
                  <c:v>0.82089999999999996</c:v>
                </c:pt>
                <c:pt idx="1">
                  <c:v>0.77959999999999996</c:v>
                </c:pt>
                <c:pt idx="2">
                  <c:v>0.68679999999999997</c:v>
                </c:pt>
              </c:numCache>
            </c:numRef>
          </c:val>
          <c:extLst xmlns:c16r2="http://schemas.microsoft.com/office/drawing/2015/06/chart">
            <c:ext xmlns:c16="http://schemas.microsoft.com/office/drawing/2014/chart" uri="{C3380CC4-5D6E-409C-BE32-E72D297353CC}">
              <c16:uniqueId val="{00000000-25DC-46EE-AC89-00D32872A801}"/>
            </c:ext>
          </c:extLst>
        </c:ser>
        <c:dLbls>
          <c:showLegendKey val="0"/>
          <c:showVal val="0"/>
          <c:showCatName val="0"/>
          <c:showSerName val="0"/>
          <c:showPercent val="0"/>
          <c:showBubbleSize val="0"/>
        </c:dLbls>
        <c:gapWidth val="150"/>
        <c:overlap val="100"/>
        <c:axId val="169721856"/>
        <c:axId val="169723392"/>
      </c:barChart>
      <c:catAx>
        <c:axId val="169721856"/>
        <c:scaling>
          <c:orientation val="minMax"/>
        </c:scaling>
        <c:delete val="0"/>
        <c:axPos val="b"/>
        <c:numFmt formatCode="General" sourceLinked="1"/>
        <c:majorTickMark val="out"/>
        <c:minorTickMark val="none"/>
        <c:tickLblPos val="nextTo"/>
        <c:txPr>
          <a:bodyPr/>
          <a:lstStyle/>
          <a:p>
            <a:pPr>
              <a:defRPr sz="1200">
                <a:solidFill>
                  <a:srgbClr val="404040"/>
                </a:solidFill>
                <a:latin typeface="+mn-lt"/>
                <a:ea typeface="+mn-lt"/>
                <a:cs typeface="+mn-lt"/>
              </a:defRPr>
            </a:pPr>
            <a:endParaRPr lang="en-US"/>
          </a:p>
        </c:txPr>
        <c:crossAx val="169723392"/>
        <c:crosses val="autoZero"/>
        <c:auto val="1"/>
        <c:lblAlgn val="ctr"/>
        <c:lblOffset val="100"/>
        <c:noMultiLvlLbl val="0"/>
      </c:catAx>
      <c:valAx>
        <c:axId val="169723392"/>
        <c:scaling>
          <c:orientation val="minMax"/>
          <c:min val="0.3"/>
        </c:scaling>
        <c:delete val="1"/>
        <c:axPos val="l"/>
        <c:numFmt formatCode="0.00%" sourceLinked="1"/>
        <c:majorTickMark val="out"/>
        <c:minorTickMark val="none"/>
        <c:tickLblPos val="nextTo"/>
        <c:crossAx val="169721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17443188205998"/>
          <c:y val="7.5745475216326394E-2"/>
          <c:w val="0.68929167625931698"/>
          <c:h val="0.80415007150574902"/>
        </c:manualLayout>
      </c:layout>
      <c:barChart>
        <c:barDir val="bar"/>
        <c:grouping val="clustered"/>
        <c:varyColors val="0"/>
        <c:ser>
          <c:idx val="0"/>
          <c:order val="0"/>
          <c:tx>
            <c:strRef>
              <c:f>Sheet1!$B$1</c:f>
              <c:strCache>
                <c:ptCount val="1"/>
                <c:pt idx="0">
                  <c:v>Series 1</c:v>
                </c:pt>
              </c:strCache>
            </c:strRef>
          </c:tx>
          <c:spPr>
            <a:solidFill>
              <a:srgbClr val="239B9E"/>
            </a:solidFill>
            <a:ln w="9525" cap="flat" cmpd="sng" algn="ctr">
              <a:solidFill>
                <a:srgbClr val="FFFFFF"/>
              </a:solidFill>
              <a:prstDash val="solid"/>
              <a:round/>
              <a:headEnd type="none" w="med" len="med"/>
              <a:tailEnd type="none" w="med" len="med"/>
            </a:ln>
          </c:spPr>
          <c:invertIfNegative val="0"/>
          <c:dLbls>
            <c:numFmt formatCode="0.0%" sourceLinked="0"/>
            <c:spPr>
              <a:noFill/>
              <a:ln>
                <a:noFill/>
              </a:ln>
              <a:effectLst/>
            </c:spPr>
            <c:txPr>
              <a:bodyPr wrap="square" lIns="38100" tIns="19050" rIns="38100" bIns="19050" anchor="ctr">
                <a:spAutoFit/>
              </a:bodyPr>
              <a:lstStyle/>
              <a:p>
                <a:pPr>
                  <a:defRPr sz="1200">
                    <a:solidFill>
                      <a:srgbClr val="FFFFFF"/>
                    </a:solidFill>
                    <a:latin typeface="+mn-lt"/>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Jubaland</c:v>
                </c:pt>
                <c:pt idx="1">
                  <c:v>HirShabelle</c:v>
                </c:pt>
                <c:pt idx="2">
                  <c:v>Somaliland</c:v>
                </c:pt>
                <c:pt idx="3">
                  <c:v>Puntland</c:v>
                </c:pt>
                <c:pt idx="4">
                  <c:v>South West State</c:v>
                </c:pt>
                <c:pt idx="5">
                  <c:v>Galmudug</c:v>
                </c:pt>
                <c:pt idx="6">
                  <c:v>Banadir</c:v>
                </c:pt>
              </c:strCache>
            </c:strRef>
          </c:cat>
          <c:val>
            <c:numRef>
              <c:f>Sheet1!$B$2:$B$8</c:f>
              <c:numCache>
                <c:formatCode>0.0%</c:formatCode>
                <c:ptCount val="7"/>
                <c:pt idx="0">
                  <c:v>0.47020000000000001</c:v>
                </c:pt>
                <c:pt idx="1">
                  <c:v>0.5897</c:v>
                </c:pt>
                <c:pt idx="2">
                  <c:v>0.77959999999999996</c:v>
                </c:pt>
                <c:pt idx="3">
                  <c:v>0.82089999999999996</c:v>
                </c:pt>
                <c:pt idx="4">
                  <c:v>0.90229999999999999</c:v>
                </c:pt>
                <c:pt idx="5">
                  <c:v>0.93479999999999996</c:v>
                </c:pt>
                <c:pt idx="6">
                  <c:v>0.97309999999999997</c:v>
                </c:pt>
              </c:numCache>
            </c:numRef>
          </c:val>
          <c:extLst xmlns:c16r2="http://schemas.microsoft.com/office/drawing/2015/06/chart">
            <c:ext xmlns:c16="http://schemas.microsoft.com/office/drawing/2014/chart" uri="{C3380CC4-5D6E-409C-BE32-E72D297353CC}">
              <c16:uniqueId val="{00000000-9EB2-478D-858E-0AF618F19D8C}"/>
            </c:ext>
          </c:extLst>
        </c:ser>
        <c:dLbls>
          <c:showLegendKey val="0"/>
          <c:showVal val="0"/>
          <c:showCatName val="0"/>
          <c:showSerName val="0"/>
          <c:showPercent val="0"/>
          <c:showBubbleSize val="0"/>
        </c:dLbls>
        <c:gapWidth val="58"/>
        <c:axId val="169498112"/>
        <c:axId val="169499648"/>
      </c:barChart>
      <c:catAx>
        <c:axId val="169498112"/>
        <c:scaling>
          <c:orientation val="minMax"/>
        </c:scaling>
        <c:delete val="0"/>
        <c:axPos val="l"/>
        <c:numFmt formatCode="General" sourceLinked="1"/>
        <c:majorTickMark val="out"/>
        <c:minorTickMark val="none"/>
        <c:tickLblPos val="nextTo"/>
        <c:txPr>
          <a:bodyPr/>
          <a:lstStyle/>
          <a:p>
            <a:pPr>
              <a:defRPr sz="1000">
                <a:solidFill>
                  <a:srgbClr val="404040"/>
                </a:solidFill>
                <a:latin typeface="+mn-lt"/>
                <a:ea typeface="+mn-lt"/>
                <a:cs typeface="+mn-lt"/>
              </a:defRPr>
            </a:pPr>
            <a:endParaRPr lang="en-US"/>
          </a:p>
        </c:txPr>
        <c:crossAx val="169499648"/>
        <c:crosses val="autoZero"/>
        <c:auto val="1"/>
        <c:lblAlgn val="ctr"/>
        <c:lblOffset val="100"/>
        <c:noMultiLvlLbl val="0"/>
      </c:catAx>
      <c:valAx>
        <c:axId val="169499648"/>
        <c:scaling>
          <c:orientation val="minMax"/>
          <c:max val="1"/>
        </c:scaling>
        <c:delete val="1"/>
        <c:axPos val="b"/>
        <c:numFmt formatCode="0.0%" sourceLinked="1"/>
        <c:majorTickMark val="out"/>
        <c:minorTickMark val="none"/>
        <c:tickLblPos val="nextTo"/>
        <c:crossAx val="169498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D79A3-F0B7-A44D-8D9D-2156A58561A3}" type="datetimeFigureOut">
              <a:rPr lang="en-US" smtClean="0"/>
              <a:t>8/28/2017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D91EA-4F2A-3942-BB1F-EA45C27EEEA7}" type="slidenum">
              <a:rPr lang="en-US" smtClean="0"/>
              <a:t>‹#›</a:t>
            </a:fld>
            <a:endParaRPr lang="en-US"/>
          </a:p>
        </p:txBody>
      </p:sp>
    </p:spTree>
    <p:extLst>
      <p:ext uri="{BB962C8B-B14F-4D97-AF65-F5344CB8AC3E}">
        <p14:creationId xmlns:p14="http://schemas.microsoft.com/office/powerpoint/2010/main" val="41502786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D64E1A4-A9D5-4B67-B80D-99BE9DC1C625}" type="slidenum">
              <a:rPr lang="en-US" smtClean="0"/>
              <a:t>9</a:t>
            </a:fld>
            <a:endParaRPr lang="en-US"/>
          </a:p>
        </p:txBody>
      </p:sp>
    </p:spTree>
    <p:extLst>
      <p:ext uri="{BB962C8B-B14F-4D97-AF65-F5344CB8AC3E}">
        <p14:creationId xmlns:p14="http://schemas.microsoft.com/office/powerpoint/2010/main" val="298159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D64E1A4-A9D5-4B67-B80D-99BE9DC1C625}" type="slidenum">
              <a:rPr lang="en-US" smtClean="0"/>
              <a:t>30</a:t>
            </a:fld>
            <a:endParaRPr lang="en-US"/>
          </a:p>
        </p:txBody>
      </p:sp>
    </p:spTree>
    <p:extLst>
      <p:ext uri="{BB962C8B-B14F-4D97-AF65-F5344CB8AC3E}">
        <p14:creationId xmlns:p14="http://schemas.microsoft.com/office/powerpoint/2010/main" val="300978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fr-FR" dirty="0"/>
              <a:t>[FOR</a:t>
            </a:r>
            <a:r>
              <a:rPr lang="fr-FR" baseline="0" dirty="0"/>
              <a:t> ADVANTAGES FIGURE: </a:t>
            </a:r>
            <a:r>
              <a:rPr lang="fr-FR" dirty="0" err="1"/>
              <a:t>Among</a:t>
            </a:r>
            <a:r>
              <a:rPr lang="fr-FR" dirty="0"/>
              <a:t> mobile money </a:t>
            </a:r>
            <a:r>
              <a:rPr lang="fr-FR" dirty="0" err="1"/>
              <a:t>transfers</a:t>
            </a:r>
            <a:r>
              <a:rPr lang="fr-FR" dirty="0"/>
              <a:t>, </a:t>
            </a:r>
            <a:r>
              <a:rPr lang="fr-FR" dirty="0" err="1"/>
              <a:t>bank</a:t>
            </a:r>
            <a:r>
              <a:rPr lang="fr-FR" dirty="0"/>
              <a:t> </a:t>
            </a:r>
            <a:r>
              <a:rPr lang="fr-FR" dirty="0" err="1"/>
              <a:t>transfers</a:t>
            </a:r>
            <a:r>
              <a:rPr lang="fr-FR" dirty="0"/>
              <a:t> and </a:t>
            </a:r>
            <a:r>
              <a:rPr lang="fr-FR" dirty="0" err="1"/>
              <a:t>hawala</a:t>
            </a:r>
            <a:r>
              <a:rPr lang="fr-FR" dirty="0"/>
              <a:t> </a:t>
            </a:r>
            <a:r>
              <a:rPr lang="fr-FR" dirty="0" err="1"/>
              <a:t>transfers</a:t>
            </a:r>
            <a:r>
              <a:rPr lang="fr-FR" dirty="0"/>
              <a:t>, Somalis </a:t>
            </a:r>
            <a:r>
              <a:rPr lang="fr-FR" dirty="0" err="1"/>
              <a:t>think</a:t>
            </a:r>
            <a:r>
              <a:rPr lang="fr-FR" dirty="0"/>
              <a:t> </a:t>
            </a:r>
            <a:r>
              <a:rPr lang="fr-FR" dirty="0" err="1"/>
              <a:t>that</a:t>
            </a:r>
            <a:r>
              <a:rPr lang="fr-FR" dirty="0"/>
              <a:t> mobile money </a:t>
            </a:r>
            <a:r>
              <a:rPr lang="fr-FR" dirty="0" err="1"/>
              <a:t>transfers</a:t>
            </a:r>
            <a:r>
              <a:rPr lang="fr-FR" dirty="0"/>
              <a:t> are </a:t>
            </a:r>
            <a:r>
              <a:rPr lang="fr-FR" dirty="0" err="1"/>
              <a:t>simpler</a:t>
            </a:r>
            <a:r>
              <a:rPr lang="fr-FR" dirty="0"/>
              <a:t> to use and </a:t>
            </a:r>
            <a:r>
              <a:rPr lang="fr-FR" dirty="0" err="1"/>
              <a:t>faster</a:t>
            </a:r>
            <a:r>
              <a:rPr lang="fr-FR" dirty="0"/>
              <a:t>, but </a:t>
            </a:r>
            <a:r>
              <a:rPr lang="fr-FR" dirty="0" err="1"/>
              <a:t>less</a:t>
            </a:r>
            <a:r>
              <a:rPr lang="fr-FR" dirty="0"/>
              <a:t> </a:t>
            </a:r>
            <a:r>
              <a:rPr lang="fr-FR" dirty="0" err="1"/>
              <a:t>safe</a:t>
            </a:r>
            <a:r>
              <a:rPr lang="fr-FR" dirty="0"/>
              <a:t> </a:t>
            </a:r>
            <a:r>
              <a:rPr lang="fr-FR" dirty="0" err="1"/>
              <a:t>with</a:t>
            </a:r>
            <a:r>
              <a:rPr lang="fr-FR" dirty="0"/>
              <a:t> regards to the </a:t>
            </a:r>
            <a:r>
              <a:rPr lang="fr-FR" dirty="0" err="1"/>
              <a:t>safety</a:t>
            </a:r>
            <a:r>
              <a:rPr lang="fr-FR" dirty="0"/>
              <a:t> of the money. Bank </a:t>
            </a:r>
            <a:r>
              <a:rPr lang="fr-FR" dirty="0" err="1"/>
              <a:t>transfers</a:t>
            </a:r>
            <a:r>
              <a:rPr lang="fr-FR" dirty="0"/>
              <a:t> are </a:t>
            </a:r>
            <a:r>
              <a:rPr lang="fr-FR" dirty="0" err="1"/>
              <a:t>judged</a:t>
            </a:r>
            <a:r>
              <a:rPr lang="fr-FR" dirty="0"/>
              <a:t> more </a:t>
            </a:r>
            <a:r>
              <a:rPr lang="fr-FR" dirty="0" err="1"/>
              <a:t>reliable</a:t>
            </a:r>
            <a:r>
              <a:rPr lang="fr-FR" dirty="0"/>
              <a:t> but </a:t>
            </a:r>
            <a:r>
              <a:rPr lang="fr-FR" dirty="0" err="1"/>
              <a:t>slower</a:t>
            </a:r>
            <a:r>
              <a:rPr lang="fr-FR" dirty="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fr-FR"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B5E9F72-DDB2-0B41-92B3-21C9B7DC341A}" type="slidenum">
              <a:rPr lang="en-US" smtClean="0"/>
              <a:t>37</a:t>
            </a:fld>
            <a:endParaRPr lang="en-US"/>
          </a:p>
        </p:txBody>
      </p:sp>
    </p:spTree>
    <p:extLst>
      <p:ext uri="{BB962C8B-B14F-4D97-AF65-F5344CB8AC3E}">
        <p14:creationId xmlns:p14="http://schemas.microsoft.com/office/powerpoint/2010/main" val="284695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D64E1A4-A9D5-4B67-B80D-99BE9DC1C625}" type="slidenum">
              <a:rPr lang="en-US" smtClean="0"/>
              <a:t>51</a:t>
            </a:fld>
            <a:endParaRPr lang="en-US"/>
          </a:p>
        </p:txBody>
      </p:sp>
    </p:spTree>
    <p:extLst>
      <p:ext uri="{BB962C8B-B14F-4D97-AF65-F5344CB8AC3E}">
        <p14:creationId xmlns:p14="http://schemas.microsoft.com/office/powerpoint/2010/main" val="2836453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a:t>
            </a:r>
            <a:r>
              <a:rPr lang="en-US" dirty="0" err="1"/>
              <a:t>THESE,no</a:t>
            </a:r>
            <a:r>
              <a:rPr lang="en-US" baseline="0" dirty="0"/>
              <a:t> </a:t>
            </a:r>
            <a:r>
              <a:rPr lang="en-US" baseline="0" dirty="0" err="1"/>
              <a:t>titel</a:t>
            </a:r>
            <a:r>
              <a:rPr lang="en-US" baseline="0" dirty="0"/>
              <a:t> </a:t>
            </a:r>
            <a:endParaRPr lang="en-US" dirty="0"/>
          </a:p>
        </p:txBody>
      </p:sp>
      <p:sp>
        <p:nvSpPr>
          <p:cNvPr id="4" name="Slide Number Placeholder 3"/>
          <p:cNvSpPr>
            <a:spLocks noGrp="1"/>
          </p:cNvSpPr>
          <p:nvPr>
            <p:ph type="sldNum" sz="quarter" idx="10"/>
          </p:nvPr>
        </p:nvSpPr>
        <p:spPr/>
        <p:txBody>
          <a:bodyPr/>
          <a:lstStyle/>
          <a:p>
            <a:fld id="{8BED91EA-4F2A-3942-BB1F-EA45C27EEEA7}" type="slidenum">
              <a:rPr lang="en-US" smtClean="0"/>
              <a:t>56</a:t>
            </a:fld>
            <a:endParaRPr lang="en-US"/>
          </a:p>
        </p:txBody>
      </p:sp>
    </p:spTree>
    <p:extLst>
      <p:ext uri="{BB962C8B-B14F-4D97-AF65-F5344CB8AC3E}">
        <p14:creationId xmlns:p14="http://schemas.microsoft.com/office/powerpoint/2010/main" val="200927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2</a:t>
            </a:r>
            <a:r>
              <a:rPr lang="en-US" b="1" u="sng" baseline="0" dirty="0"/>
              <a:t> slides only –con</a:t>
            </a:r>
          </a:p>
          <a:p>
            <a:endParaRPr lang="en-US" b="1" u="sng" baseline="0" dirty="0"/>
          </a:p>
          <a:p>
            <a:r>
              <a:rPr lang="en-US" b="1" u="sng" baseline="0" dirty="0"/>
              <a:t>Finish this!!</a:t>
            </a:r>
            <a:endParaRPr lang="en-US" b="1" u="sng" dirty="0"/>
          </a:p>
        </p:txBody>
      </p:sp>
      <p:sp>
        <p:nvSpPr>
          <p:cNvPr id="4" name="Slide Number Placeholder 3"/>
          <p:cNvSpPr>
            <a:spLocks noGrp="1"/>
          </p:cNvSpPr>
          <p:nvPr>
            <p:ph type="sldNum" sz="quarter" idx="10"/>
          </p:nvPr>
        </p:nvSpPr>
        <p:spPr/>
        <p:txBody>
          <a:bodyPr/>
          <a:lstStyle/>
          <a:p>
            <a:fld id="{EB5E9F72-DDB2-0B41-92B3-21C9B7DC341A}" type="slidenum">
              <a:rPr lang="en-US" smtClean="0"/>
              <a:t>12</a:t>
            </a:fld>
            <a:endParaRPr lang="en-US"/>
          </a:p>
        </p:txBody>
      </p:sp>
    </p:spTree>
    <p:extLst>
      <p:ext uri="{BB962C8B-B14F-4D97-AF65-F5344CB8AC3E}">
        <p14:creationId xmlns:p14="http://schemas.microsoft.com/office/powerpoint/2010/main" val="236870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32</a:t>
            </a:r>
          </a:p>
        </p:txBody>
      </p:sp>
      <p:sp>
        <p:nvSpPr>
          <p:cNvPr id="4" name="Slide Number Placeholder 3"/>
          <p:cNvSpPr>
            <a:spLocks noGrp="1"/>
          </p:cNvSpPr>
          <p:nvPr>
            <p:ph type="sldNum" sz="quarter" idx="10"/>
          </p:nvPr>
        </p:nvSpPr>
        <p:spPr/>
        <p:txBody>
          <a:bodyPr/>
          <a:lstStyle/>
          <a:p>
            <a:fld id="{8BED91EA-4F2A-3942-BB1F-EA45C27EEEA7}" type="slidenum">
              <a:rPr lang="en-US" smtClean="0"/>
              <a:t>13</a:t>
            </a:fld>
            <a:endParaRPr lang="en-US"/>
          </a:p>
        </p:txBody>
      </p:sp>
    </p:spTree>
    <p:extLst>
      <p:ext uri="{BB962C8B-B14F-4D97-AF65-F5344CB8AC3E}">
        <p14:creationId xmlns:p14="http://schemas.microsoft.com/office/powerpoint/2010/main" val="135513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is-IS" baseline="0" dirty="0"/>
              <a:t>Women’s usage of mobile money is alsoshowing year-on-year growth that currently surpasses that of men.  </a:t>
            </a:r>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MM uptake is growing overall, but year-on-year growth (annual growth rate) is decreasing, suggesting market saturation of existing ecosystem (MM context is impressive, but the sector can do more)  </a:t>
            </a:r>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B5E9F72-DDB2-0B41-92B3-21C9B7DC341A}" type="slidenum">
              <a:rPr lang="en-US" smtClean="0"/>
              <a:t>15</a:t>
            </a:fld>
            <a:endParaRPr lang="en-US"/>
          </a:p>
        </p:txBody>
      </p:sp>
    </p:spTree>
    <p:extLst>
      <p:ext uri="{BB962C8B-B14F-4D97-AF65-F5344CB8AC3E}">
        <p14:creationId xmlns:p14="http://schemas.microsoft.com/office/powerpoint/2010/main" val="251009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PRESENT THIS: FROM “VISITS TO AGENTS Bank branches can only be found in urban centers, explaining the high discrepancies between the penetration rates in urban areas and in rural areas.</a:t>
            </a:r>
          </a:p>
          <a:p>
            <a:r>
              <a:rPr lang="en-US" sz="1200" dirty="0">
                <a:solidFill>
                  <a:schemeClr val="tx1"/>
                </a:solidFill>
              </a:rPr>
              <a:t>‘There are no bank branches in our village, and accessing banks is hard since banks are located in the urban areas’ (</a:t>
            </a:r>
            <a:r>
              <a:rPr lang="en-US" sz="1200" dirty="0" err="1">
                <a:solidFill>
                  <a:schemeClr val="tx1"/>
                </a:solidFill>
              </a:rPr>
              <a:t>Fardowso</a:t>
            </a:r>
            <a:r>
              <a:rPr lang="en-US" sz="1200" dirty="0">
                <a:solidFill>
                  <a:schemeClr val="tx1"/>
                </a:solidFill>
              </a:rPr>
              <a:t>, </a:t>
            </a:r>
            <a:r>
              <a:rPr lang="en-US" sz="1200" dirty="0" err="1">
                <a:solidFill>
                  <a:schemeClr val="tx1"/>
                </a:solidFill>
              </a:rPr>
              <a:t>Puntland</a:t>
            </a:r>
            <a:r>
              <a:rPr lang="en-US" sz="1200" dirty="0">
                <a:solidFill>
                  <a:schemeClr val="tx1"/>
                </a:solidFill>
              </a:rPr>
              <a:t>)</a:t>
            </a:r>
          </a:p>
          <a:p>
            <a:endParaRPr lang="fr-FR" sz="1200" dirty="0">
              <a:solidFill>
                <a:schemeClr val="tx1"/>
              </a:solidFill>
            </a:endParaRPr>
          </a:p>
          <a:p>
            <a:r>
              <a:rPr lang="fr-FR" sz="1200" dirty="0" err="1">
                <a:solidFill>
                  <a:schemeClr val="tx1"/>
                </a:solidFill>
              </a:rPr>
              <a:t>T</a:t>
            </a:r>
            <a:r>
              <a:rPr lang="en-US" sz="1200" dirty="0">
                <a:solidFill>
                  <a:schemeClr val="tx1"/>
                </a:solidFill>
              </a:rPr>
              <a:t>o open a bank account, one needs to submit a passport, a national identification card, a job identification card or a driver’s license, documents that the poorer quartiles of the population and displaced populations rarely possess. The quantitative data collection highlights that only 43.8% of the population owns an official ID document. This number comes down to 23.9% in rural areas and 20.0% in IDP camps.*</a:t>
            </a:r>
          </a:p>
          <a:p>
            <a:endParaRPr lang="en-US" dirty="0"/>
          </a:p>
        </p:txBody>
      </p:sp>
      <p:sp>
        <p:nvSpPr>
          <p:cNvPr id="4" name="Slide Number Placeholder 3"/>
          <p:cNvSpPr>
            <a:spLocks noGrp="1"/>
          </p:cNvSpPr>
          <p:nvPr>
            <p:ph type="sldNum" sz="quarter" idx="10"/>
          </p:nvPr>
        </p:nvSpPr>
        <p:spPr/>
        <p:txBody>
          <a:bodyPr/>
          <a:lstStyle/>
          <a:p>
            <a:fld id="{EB5E9F72-DDB2-0B41-92B3-21C9B7DC341A}" type="slidenum">
              <a:rPr lang="en-US" smtClean="0"/>
              <a:t>19</a:t>
            </a:fld>
            <a:endParaRPr lang="en-US"/>
          </a:p>
        </p:txBody>
      </p:sp>
    </p:spTree>
    <p:extLst>
      <p:ext uri="{BB962C8B-B14F-4D97-AF65-F5344CB8AC3E}">
        <p14:creationId xmlns:p14="http://schemas.microsoft.com/office/powerpoint/2010/main" val="385075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solidFill>
                <a:schemeClr val="tx1"/>
              </a:solidFill>
            </a:endParaRPr>
          </a:p>
          <a:p>
            <a:pPr lvl="0"/>
            <a:r>
              <a:rPr lang="en-US" sz="1200" b="1" dirty="0">
                <a:solidFill>
                  <a:schemeClr val="tx1"/>
                </a:solidFill>
              </a:rPr>
              <a:t>Focus on the notable</a:t>
            </a:r>
            <a:r>
              <a:rPr lang="en-US" sz="1200" b="1" baseline="0" dirty="0">
                <a:solidFill>
                  <a:schemeClr val="tx1"/>
                </a:solidFill>
              </a:rPr>
              <a:t> difference between </a:t>
            </a:r>
            <a:r>
              <a:rPr lang="en-US" sz="1200" b="1" baseline="0" dirty="0" err="1">
                <a:solidFill>
                  <a:schemeClr val="tx1"/>
                </a:solidFill>
              </a:rPr>
              <a:t>Puntland</a:t>
            </a:r>
            <a:r>
              <a:rPr lang="en-US" sz="1200" b="1" baseline="0" dirty="0">
                <a:solidFill>
                  <a:schemeClr val="tx1"/>
                </a:solidFill>
              </a:rPr>
              <a:t> and SC’s use of the dollar</a:t>
            </a:r>
          </a:p>
          <a:p>
            <a:pPr lvl="0"/>
            <a:endParaRPr lang="en-US" sz="1200" b="1" dirty="0">
              <a:solidFill>
                <a:schemeClr val="tx1"/>
              </a:solidFill>
            </a:endParaRPr>
          </a:p>
          <a:p>
            <a:pPr lvl="0"/>
            <a:r>
              <a:rPr lang="en-US" sz="1200" dirty="0">
                <a:solidFill>
                  <a:schemeClr val="tx1"/>
                </a:solidFill>
              </a:rPr>
              <a:t>People mostly use dollars to pay for groceries, school fees, their rent and utility bills, durable goods etc. They use the Somali/Somaliland Shillings for small daily expenses. ‘I generally have very little cash in my pocket. I only use Shillings for having tea, paying for shoe shinning, bus transport fee, and as charity to beggars in the street. ’ (Hassan, South Central)</a:t>
            </a:r>
          </a:p>
          <a:p>
            <a:pPr lvl="0"/>
            <a:endParaRPr lang="fr-FR" sz="1200" dirty="0">
              <a:solidFill>
                <a:schemeClr val="tx1"/>
              </a:solidFill>
            </a:endParaRPr>
          </a:p>
          <a:p>
            <a:pPr lvl="0"/>
            <a:r>
              <a:rPr lang="en-US" sz="1200" dirty="0">
                <a:solidFill>
                  <a:schemeClr val="tx1"/>
                </a:solidFill>
              </a:rPr>
              <a:t>In rural areas, people trust Shillings more; they know its value while the dollar can be confusing. Most of them continue using Shillings to pay for daily expenses.</a:t>
            </a:r>
          </a:p>
          <a:p>
            <a:endParaRPr lang="en-US" dirty="0"/>
          </a:p>
          <a:p>
            <a:r>
              <a:rPr lang="en-US" b="1" dirty="0"/>
              <a:t>ZOOM</a:t>
            </a:r>
            <a:r>
              <a:rPr lang="en-US" b="1" baseline="0" dirty="0"/>
              <a:t> IN QUOTES talk about </a:t>
            </a:r>
            <a:r>
              <a:rPr lang="fr-FR" sz="1200" b="1" dirty="0">
                <a:solidFill>
                  <a:schemeClr val="tx2"/>
                </a:solidFill>
              </a:rPr>
              <a:t>- issues </a:t>
            </a:r>
            <a:r>
              <a:rPr lang="fr-FR" sz="1200" b="1" dirty="0" err="1">
                <a:solidFill>
                  <a:schemeClr val="tx2"/>
                </a:solidFill>
              </a:rPr>
              <a:t>with</a:t>
            </a:r>
            <a:r>
              <a:rPr lang="fr-FR" sz="1200" b="1" dirty="0">
                <a:solidFill>
                  <a:schemeClr val="tx2"/>
                </a:solidFill>
              </a:rPr>
              <a:t> the </a:t>
            </a:r>
            <a:r>
              <a:rPr lang="fr-FR" sz="1200" b="1" dirty="0" err="1">
                <a:solidFill>
                  <a:schemeClr val="tx2"/>
                </a:solidFill>
              </a:rPr>
              <a:t>dollarization</a:t>
            </a:r>
            <a:r>
              <a:rPr lang="fr-FR" sz="1200" b="1" dirty="0">
                <a:solidFill>
                  <a:schemeClr val="tx2"/>
                </a:solidFill>
              </a:rPr>
              <a:t> of the </a:t>
            </a:r>
            <a:r>
              <a:rPr lang="fr-FR" sz="1200" b="1" dirty="0" err="1">
                <a:solidFill>
                  <a:schemeClr val="tx2"/>
                </a:solidFill>
              </a:rPr>
              <a:t>economy</a:t>
            </a:r>
            <a:r>
              <a:rPr lang="fr-FR" sz="1200" b="1" dirty="0">
                <a:solidFill>
                  <a:schemeClr val="tx2"/>
                </a:solidFill>
              </a:rPr>
              <a:t> and </a:t>
            </a:r>
            <a:r>
              <a:rPr lang="fr-FR" sz="1200" b="1" dirty="0" err="1">
                <a:solidFill>
                  <a:schemeClr val="tx2"/>
                </a:solidFill>
              </a:rPr>
              <a:t>depreciation</a:t>
            </a:r>
            <a:r>
              <a:rPr lang="fr-FR" sz="1200" b="1" dirty="0">
                <a:solidFill>
                  <a:schemeClr val="tx2"/>
                </a:solidFill>
              </a:rPr>
              <a:t> of the local </a:t>
            </a:r>
            <a:r>
              <a:rPr lang="fr-FR" sz="1200" b="1" dirty="0" err="1">
                <a:solidFill>
                  <a:schemeClr val="tx2"/>
                </a:solidFill>
              </a:rPr>
              <a:t>currency</a:t>
            </a:r>
            <a:endParaRPr lang="en-US" dirty="0"/>
          </a:p>
        </p:txBody>
      </p:sp>
      <p:sp>
        <p:nvSpPr>
          <p:cNvPr id="4" name="Slide Number Placeholder 3"/>
          <p:cNvSpPr>
            <a:spLocks noGrp="1"/>
          </p:cNvSpPr>
          <p:nvPr>
            <p:ph type="sldNum" sz="quarter" idx="10"/>
          </p:nvPr>
        </p:nvSpPr>
        <p:spPr/>
        <p:txBody>
          <a:bodyPr/>
          <a:lstStyle/>
          <a:p>
            <a:fld id="{EB5E9F72-DDB2-0B41-92B3-21C9B7DC341A}" type="slidenum">
              <a:rPr lang="en-US" smtClean="0"/>
              <a:t>22</a:t>
            </a:fld>
            <a:endParaRPr lang="en-US"/>
          </a:p>
        </p:txBody>
      </p:sp>
    </p:spTree>
    <p:extLst>
      <p:ext uri="{BB962C8B-B14F-4D97-AF65-F5344CB8AC3E}">
        <p14:creationId xmlns:p14="http://schemas.microsoft.com/office/powerpoint/2010/main" val="213488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presenter:</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t>Mobile money </a:t>
            </a:r>
            <a:r>
              <a:rPr lang="fr-FR" sz="1200" dirty="0" err="1"/>
              <a:t>dominates</a:t>
            </a:r>
            <a:r>
              <a:rPr lang="fr-FR" sz="1200" dirty="0"/>
              <a:t> </a:t>
            </a:r>
            <a:r>
              <a:rPr lang="fr-FR" sz="1200" dirty="0" err="1"/>
              <a:t>domestic</a:t>
            </a:r>
            <a:r>
              <a:rPr lang="fr-FR" sz="1200" dirty="0"/>
              <a:t> </a:t>
            </a:r>
            <a:r>
              <a:rPr lang="fr-FR" sz="1200" dirty="0" err="1"/>
              <a:t>transfers</a:t>
            </a:r>
            <a:r>
              <a:rPr lang="fr-FR" sz="1200" dirty="0"/>
              <a:t>, </a:t>
            </a:r>
            <a:r>
              <a:rPr lang="fr-FR" sz="1200" dirty="0" err="1"/>
              <a:t>both</a:t>
            </a:r>
            <a:r>
              <a:rPr lang="fr-FR" sz="1200" dirty="0"/>
              <a:t> </a:t>
            </a:r>
            <a:r>
              <a:rPr lang="fr-FR" sz="1200" dirty="0" err="1"/>
              <a:t>through</a:t>
            </a:r>
            <a:r>
              <a:rPr lang="fr-FR" sz="1200" dirty="0"/>
              <a:t> a </a:t>
            </a:r>
            <a:r>
              <a:rPr lang="fr-FR" sz="1200" dirty="0" err="1"/>
              <a:t>personal</a:t>
            </a:r>
            <a:r>
              <a:rPr lang="fr-FR" sz="1200" dirty="0"/>
              <a:t> </a:t>
            </a:r>
            <a:r>
              <a:rPr lang="fr-FR" sz="1200" dirty="0" err="1"/>
              <a:t>account</a:t>
            </a:r>
            <a:r>
              <a:rPr lang="fr-FR" sz="1200" dirty="0"/>
              <a:t> and </a:t>
            </a:r>
            <a:r>
              <a:rPr lang="fr-FR" sz="1200" dirty="0" err="1"/>
              <a:t>through</a:t>
            </a:r>
            <a:r>
              <a:rPr lang="fr-FR" sz="1200" dirty="0"/>
              <a:t> Over-the-</a:t>
            </a:r>
            <a:r>
              <a:rPr lang="fr-FR" sz="1200" dirty="0" err="1"/>
              <a:t>Counter</a:t>
            </a:r>
            <a:r>
              <a:rPr lang="fr-FR" sz="1200" dirty="0"/>
              <a:t> transactions</a:t>
            </a:r>
            <a:endParaRPr lang="en-US" sz="1200" dirty="0"/>
          </a:p>
          <a:p>
            <a:endParaRPr lang="en-US" dirty="0"/>
          </a:p>
          <a:p>
            <a:r>
              <a:rPr lang="en-US" dirty="0"/>
              <a:t>On International</a:t>
            </a:r>
            <a:r>
              <a:rPr lang="en-US" baseline="0" dirty="0"/>
              <a:t> remittance origin countries:</a:t>
            </a:r>
            <a:endParaRPr lang="en-US" dirty="0"/>
          </a:p>
          <a:p>
            <a:pPr marL="171450" indent="-171450">
              <a:buFont typeface="Arial"/>
              <a:buChar char="•"/>
            </a:pPr>
            <a:r>
              <a:rPr lang="en-US" dirty="0"/>
              <a:t>United</a:t>
            </a:r>
            <a:r>
              <a:rPr lang="en-US" baseline="0" dirty="0"/>
              <a:t> States (36%) and Yemen (22%) source the most international remittances</a:t>
            </a:r>
          </a:p>
          <a:p>
            <a:pPr marL="171450" indent="-171450">
              <a:buFont typeface="Arial"/>
              <a:buChar char="•"/>
            </a:pPr>
            <a:r>
              <a:rPr lang="en-US" baseline="0" dirty="0"/>
              <a:t>UK (19.3%) and Sweden (15.3%) come up next</a:t>
            </a:r>
          </a:p>
          <a:p>
            <a:pPr marL="171450" indent="-171450">
              <a:buFont typeface="Arial"/>
              <a:buChar char="•"/>
            </a:pPr>
            <a:r>
              <a:rPr lang="en-US" baseline="0" dirty="0"/>
              <a:t>Neighboring Ethiopia (0.1%) and Djibouti (0.4%) are both very low, with Kenya also only 3.8%</a:t>
            </a:r>
            <a:endParaRPr lang="en-US" dirty="0"/>
          </a:p>
        </p:txBody>
      </p:sp>
      <p:sp>
        <p:nvSpPr>
          <p:cNvPr id="4" name="Slide Number Placeholder 3"/>
          <p:cNvSpPr>
            <a:spLocks noGrp="1"/>
          </p:cNvSpPr>
          <p:nvPr>
            <p:ph type="sldNum" sz="quarter" idx="10"/>
          </p:nvPr>
        </p:nvSpPr>
        <p:spPr/>
        <p:txBody>
          <a:bodyPr/>
          <a:lstStyle/>
          <a:p>
            <a:fld id="{EB5E9F72-DDB2-0B41-92B3-21C9B7DC341A}" type="slidenum">
              <a:rPr lang="en-US" smtClean="0"/>
              <a:t>23</a:t>
            </a:fld>
            <a:endParaRPr lang="en-US"/>
          </a:p>
        </p:txBody>
      </p:sp>
    </p:spTree>
    <p:extLst>
      <p:ext uri="{BB962C8B-B14F-4D97-AF65-F5344CB8AC3E}">
        <p14:creationId xmlns:p14="http://schemas.microsoft.com/office/powerpoint/2010/main" val="220712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KEEP?]</a:t>
            </a:r>
            <a:r>
              <a:rPr lang="en-US" baseline="0" dirty="0"/>
              <a:t> </a:t>
            </a:r>
            <a:r>
              <a:rPr lang="en-US" dirty="0"/>
              <a:t>Consolidate this slide,</a:t>
            </a:r>
            <a:r>
              <a:rPr lang="en-US" baseline="0" dirty="0"/>
              <a:t> add to an earlier one or make more interesting? </a:t>
            </a:r>
            <a:endParaRPr lang="en-US" dirty="0"/>
          </a:p>
        </p:txBody>
      </p:sp>
      <p:sp>
        <p:nvSpPr>
          <p:cNvPr id="4" name="Slide Number Placeholder 3"/>
          <p:cNvSpPr>
            <a:spLocks noGrp="1"/>
          </p:cNvSpPr>
          <p:nvPr>
            <p:ph type="sldNum" sz="quarter" idx="10"/>
          </p:nvPr>
        </p:nvSpPr>
        <p:spPr/>
        <p:txBody>
          <a:bodyPr/>
          <a:lstStyle/>
          <a:p>
            <a:fld id="{EB5E9F72-DDB2-0B41-92B3-21C9B7DC341A}" type="slidenum">
              <a:rPr lang="en-US" smtClean="0"/>
              <a:t>26</a:t>
            </a:fld>
            <a:endParaRPr lang="en-US"/>
          </a:p>
        </p:txBody>
      </p:sp>
    </p:spTree>
    <p:extLst>
      <p:ext uri="{BB962C8B-B14F-4D97-AF65-F5344CB8AC3E}">
        <p14:creationId xmlns:p14="http://schemas.microsoft.com/office/powerpoint/2010/main" val="338871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SLIDE,</a:t>
            </a:r>
            <a:r>
              <a:rPr lang="en-US" baseline="0" dirty="0"/>
              <a:t> make sure we know how to talk about this well</a:t>
            </a:r>
          </a:p>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Mobile money originates from urban areas. For respectively 89,3% and 80% of the IDPs and rural populations, the majority of incoming mobile money transfers are sent from urban areas.</a:t>
            </a:r>
          </a:p>
          <a:p>
            <a:endParaRPr lang="en-US" dirty="0"/>
          </a:p>
        </p:txBody>
      </p:sp>
      <p:sp>
        <p:nvSpPr>
          <p:cNvPr id="4" name="Slide Number Placeholder 3"/>
          <p:cNvSpPr>
            <a:spLocks noGrp="1"/>
          </p:cNvSpPr>
          <p:nvPr>
            <p:ph type="sldNum" sz="quarter" idx="10"/>
          </p:nvPr>
        </p:nvSpPr>
        <p:spPr/>
        <p:txBody>
          <a:bodyPr/>
          <a:lstStyle/>
          <a:p>
            <a:fld id="{EB5E9F72-DDB2-0B41-92B3-21C9B7DC341A}" type="slidenum">
              <a:rPr lang="en-US" smtClean="0"/>
              <a:t>27</a:t>
            </a:fld>
            <a:endParaRPr lang="en-US"/>
          </a:p>
        </p:txBody>
      </p:sp>
    </p:spTree>
    <p:extLst>
      <p:ext uri="{BB962C8B-B14F-4D97-AF65-F5344CB8AC3E}">
        <p14:creationId xmlns:p14="http://schemas.microsoft.com/office/powerpoint/2010/main" val="165186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F548E9-FB98-E242-9375-F473F7FB97D1}"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128519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F548E9-FB98-E242-9375-F473F7FB97D1}"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237624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F548E9-FB98-E242-9375-F473F7FB97D1}"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411208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ext Placeholder 10"/>
          <p:cNvSpPr>
            <a:spLocks noGrp="1"/>
          </p:cNvSpPr>
          <p:nvPr>
            <p:ph type="body" sz="quarter" idx="28" hasCustomPrompt="1"/>
          </p:nvPr>
        </p:nvSpPr>
        <p:spPr>
          <a:xfrm>
            <a:off x="-80825" y="6165304"/>
            <a:ext cx="9138462" cy="252000"/>
          </a:xfrm>
          <a:prstGeom prst="rect">
            <a:avLst/>
          </a:prstGeom>
        </p:spPr>
        <p:txBody>
          <a:bodyPr lIns="182880" rIns="182880" anchor="b"/>
          <a:lstStyle>
            <a:lvl1pPr marL="5159" indent="-5159" defTabSz="92869">
              <a:spcBef>
                <a:spcPts val="81"/>
              </a:spcBef>
              <a:buNone/>
              <a:defRPr sz="813" baseline="0"/>
            </a:lvl1pPr>
            <a:lvl2pPr>
              <a:buNone/>
              <a:defRPr sz="813"/>
            </a:lvl2pPr>
            <a:lvl3pPr>
              <a:buNone/>
              <a:defRPr sz="813"/>
            </a:lvl3pPr>
            <a:lvl4pPr>
              <a:buNone/>
              <a:defRPr sz="813"/>
            </a:lvl4pPr>
            <a:lvl5pPr>
              <a:buNone/>
              <a:defRPr sz="813"/>
            </a:lvl5pPr>
          </a:lstStyle>
          <a:p>
            <a:pPr lvl="0"/>
            <a:r>
              <a:rPr lang="en-US" dirty="0"/>
              <a:t>Click to add a footnote.</a:t>
            </a:r>
          </a:p>
        </p:txBody>
      </p:sp>
      <p:sp>
        <p:nvSpPr>
          <p:cNvPr id="4" name="Text Placeholder 12"/>
          <p:cNvSpPr>
            <a:spLocks noGrp="1"/>
          </p:cNvSpPr>
          <p:nvPr>
            <p:ph type="body" sz="quarter" idx="14"/>
          </p:nvPr>
        </p:nvSpPr>
        <p:spPr>
          <a:xfrm>
            <a:off x="0" y="320040"/>
            <a:ext cx="9144000" cy="720000"/>
          </a:xfrm>
          <a:prstGeom prst="rect">
            <a:avLst/>
          </a:prstGeom>
        </p:spPr>
        <p:txBody>
          <a:bodyPr lIns="108000" tIns="36000" rIns="72000" bIns="36000" anchor="ctr"/>
          <a:lstStyle>
            <a:lvl1pPr marL="0" indent="0">
              <a:buNone/>
              <a:defRPr sz="1463">
                <a:solidFill>
                  <a:srgbClr val="404040"/>
                </a:solidFill>
              </a:defRPr>
            </a:lvl1pPr>
          </a:lstStyle>
          <a:p>
            <a:pPr lvl="0"/>
            <a:r>
              <a:rPr lang="fr-FR"/>
              <a:t>Modifier les styles du texte du masque</a:t>
            </a:r>
          </a:p>
        </p:txBody>
      </p:sp>
      <p:sp>
        <p:nvSpPr>
          <p:cNvPr id="6" name="Title 1"/>
          <p:cNvSpPr>
            <a:spLocks noGrp="1"/>
          </p:cNvSpPr>
          <p:nvPr>
            <p:ph type="title"/>
          </p:nvPr>
        </p:nvSpPr>
        <p:spPr>
          <a:xfrm>
            <a:off x="0" y="0"/>
            <a:ext cx="9144000" cy="320400"/>
          </a:xfrm>
          <a:prstGeom prst="rect">
            <a:avLst/>
          </a:prstGeom>
        </p:spPr>
        <p:txBody>
          <a:bodyPr lIns="108000" tIns="36000" rIns="72000" bIns="36000" anchor="ctr"/>
          <a:lstStyle>
            <a:lvl1pPr algn="l">
              <a:defRPr lang="en-GB" sz="1600" cap="small" baseline="0" dirty="0">
                <a:solidFill>
                  <a:schemeClr val="bg1"/>
                </a:solidFill>
                <a:latin typeface="+mn-lt"/>
                <a:ea typeface="+mn-ea"/>
                <a:cs typeface="+mn-cs"/>
              </a:defRPr>
            </a:lvl1pPr>
          </a:lstStyle>
          <a:p>
            <a:pPr marL="0" lvl="0" indent="0" algn="l">
              <a:spcBef>
                <a:spcPct val="20000"/>
              </a:spcBef>
              <a:buFont typeface="Arial" pitchFamily="34" charset="0"/>
            </a:pPr>
            <a:r>
              <a:rPr lang="fr-FR" dirty="0"/>
              <a:t>Modifiez le style du titre</a:t>
            </a:r>
            <a:endParaRPr lang="en-GB" dirty="0"/>
          </a:p>
        </p:txBody>
      </p:sp>
    </p:spTree>
    <p:extLst>
      <p:ext uri="{BB962C8B-B14F-4D97-AF65-F5344CB8AC3E}">
        <p14:creationId xmlns:p14="http://schemas.microsoft.com/office/powerpoint/2010/main" val="191431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2" name="Rectangle 1"/>
          <p:cNvSpPr/>
          <p:nvPr/>
        </p:nvSpPr>
        <p:spPr>
          <a:xfrm>
            <a:off x="0" y="331568"/>
            <a:ext cx="9144000" cy="717023"/>
          </a:xfrm>
          <a:prstGeom prst="rect">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Text Placeholder 2"/>
          <p:cNvSpPr>
            <a:spLocks noGrp="1"/>
          </p:cNvSpPr>
          <p:nvPr>
            <p:ph type="body" sz="quarter" idx="16"/>
          </p:nvPr>
        </p:nvSpPr>
        <p:spPr>
          <a:xfrm>
            <a:off x="501073" y="411460"/>
            <a:ext cx="8257074" cy="5940000"/>
          </a:xfrm>
          <a:prstGeom prst="rect">
            <a:avLst/>
          </a:prstGeom>
        </p:spPr>
        <p:txBody>
          <a:bodyPr anchor="ctr"/>
          <a:lstStyle>
            <a:lvl1pPr marL="371475" indent="-371475">
              <a:buFont typeface="+mj-lt"/>
              <a:buAutoNum type="arabicPeriod"/>
              <a:defRPr sz="1625">
                <a:solidFill>
                  <a:schemeClr val="bg1">
                    <a:lumMod val="50000"/>
                  </a:schemeClr>
                </a:solidFill>
              </a:defRPr>
            </a:lvl1pPr>
            <a:lvl2pPr marL="650081" indent="-278606">
              <a:buFont typeface="+mj-lt"/>
              <a:buAutoNum type="arabicPeriod"/>
              <a:defRPr lang="en-US" sz="1300" kern="1200" dirty="0" smtClean="0">
                <a:solidFill>
                  <a:schemeClr val="bg1">
                    <a:lumMod val="50000"/>
                  </a:schemeClr>
                </a:solidFill>
                <a:latin typeface="+mn-lt"/>
                <a:ea typeface="+mn-ea"/>
                <a:cs typeface="+mn-cs"/>
              </a:defRPr>
            </a:lvl2pPr>
            <a:lvl3pPr marL="650081" indent="-278606">
              <a:buNone/>
              <a:defRPr/>
            </a:lvl3pPr>
          </a:lstStyle>
          <a:p>
            <a:pPr lvl="0"/>
            <a:r>
              <a:rPr lang="fr-FR"/>
              <a:t>Modifier les styles du texte du masque</a:t>
            </a:r>
          </a:p>
        </p:txBody>
      </p:sp>
      <p:sp>
        <p:nvSpPr>
          <p:cNvPr id="19" name="Title 1"/>
          <p:cNvSpPr>
            <a:spLocks noGrp="1"/>
          </p:cNvSpPr>
          <p:nvPr>
            <p:ph type="title" hasCustomPrompt="1"/>
          </p:nvPr>
        </p:nvSpPr>
        <p:spPr>
          <a:xfrm>
            <a:off x="0" y="0"/>
            <a:ext cx="9144000" cy="320400"/>
          </a:xfrm>
          <a:prstGeom prst="rect">
            <a:avLst/>
          </a:prstGeom>
        </p:spPr>
        <p:txBody>
          <a:bodyPr lIns="108000" tIns="36000" rIns="72000" bIns="36000" anchor="ctr"/>
          <a:lstStyle>
            <a:lvl1pPr algn="l">
              <a:defRPr lang="en-GB" sz="1600" cap="small" baseline="0" dirty="0">
                <a:solidFill>
                  <a:schemeClr val="bg1"/>
                </a:solidFill>
                <a:latin typeface="+mn-lt"/>
                <a:ea typeface="+mn-ea"/>
                <a:cs typeface="+mn-cs"/>
              </a:defRPr>
            </a:lvl1pPr>
          </a:lstStyle>
          <a:p>
            <a:pPr marL="0" lvl="0" indent="0" algn="l">
              <a:spcBef>
                <a:spcPct val="20000"/>
              </a:spcBef>
              <a:buFont typeface="Arial" pitchFamily="34" charset="0"/>
            </a:pPr>
            <a:r>
              <a:rPr lang="en-US" dirty="0"/>
              <a:t>Agenda</a:t>
            </a:r>
            <a:endParaRPr lang="en-GB" dirty="0"/>
          </a:p>
        </p:txBody>
      </p:sp>
    </p:spTree>
    <p:extLst>
      <p:ext uri="{BB962C8B-B14F-4D97-AF65-F5344CB8AC3E}">
        <p14:creationId xmlns:p14="http://schemas.microsoft.com/office/powerpoint/2010/main" val="198348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F548E9-FB98-E242-9375-F473F7FB97D1}"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421699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548E9-FB98-E242-9375-F473F7FB97D1}"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152312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F548E9-FB98-E242-9375-F473F7FB97D1}"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164854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F548E9-FB98-E242-9375-F473F7FB97D1}" type="datetimeFigureOut">
              <a:rPr lang="en-US" smtClean="0"/>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36828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F548E9-FB98-E242-9375-F473F7FB97D1}" type="datetimeFigureOut">
              <a:rPr lang="en-US" smtClean="0"/>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62923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548E9-FB98-E242-9375-F473F7FB97D1}" type="datetimeFigureOut">
              <a:rPr lang="en-US" smtClean="0"/>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189363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548E9-FB98-E242-9375-F473F7FB97D1}"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347707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548E9-FB98-E242-9375-F473F7FB97D1}"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43340-F758-3D4E-9450-D13FD900A409}" type="slidenum">
              <a:rPr lang="en-US" smtClean="0"/>
              <a:t>‹#›</a:t>
            </a:fld>
            <a:endParaRPr lang="en-US"/>
          </a:p>
        </p:txBody>
      </p:sp>
    </p:spTree>
    <p:extLst>
      <p:ext uri="{BB962C8B-B14F-4D97-AF65-F5344CB8AC3E}">
        <p14:creationId xmlns:p14="http://schemas.microsoft.com/office/powerpoint/2010/main" val="612138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548E9-FB98-E242-9375-F473F7FB97D1}" type="datetimeFigureOut">
              <a:rPr lang="en-US" smtClean="0"/>
              <a:t>8/28/2017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43340-F758-3D4E-9450-D13FD900A409}" type="slidenum">
              <a:rPr lang="en-US" smtClean="0"/>
              <a:t>‹#›</a:t>
            </a:fld>
            <a:endParaRPr lang="en-US"/>
          </a:p>
        </p:txBody>
      </p:sp>
    </p:spTree>
    <p:extLst>
      <p:ext uri="{BB962C8B-B14F-4D97-AF65-F5344CB8AC3E}">
        <p14:creationId xmlns:p14="http://schemas.microsoft.com/office/powerpoint/2010/main" val="4052748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1.xml"/><Relationship Id="rId9"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chart" Target="../charts/chart11.xml"/><Relationship Id="rId5" Type="http://schemas.openxmlformats.org/officeDocument/2006/relationships/image" Target="../media/image10.png"/><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image" Target="../media/image16.png"/><Relationship Id="rId7" Type="http://schemas.openxmlformats.org/officeDocument/2006/relationships/chart" Target="../charts/chart20.xm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chart" Target="../charts/chart19.xml"/><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chart" Target="../charts/chart30.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mp"/><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chart" Target="../charts/chart32.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2.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2.xml"/><Relationship Id="rId4" Type="http://schemas.openxmlformats.org/officeDocument/2006/relationships/chart" Target="../charts/chart45.xml"/></Relationships>
</file>

<file path=ppt/slides/_rels/slide6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5000"/>
            <a:ext cx="9144000" cy="2507634"/>
          </a:xfrm>
          <a:prstGeom prst="rect">
            <a:avLst/>
          </a:prstGeom>
        </p:spPr>
      </p:pic>
      <p:pic>
        <p:nvPicPr>
          <p:cNvPr id="7" name="Picture 2" descr="See original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7764" y="5512916"/>
            <a:ext cx="1944216" cy="8798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2480" y="3536085"/>
            <a:ext cx="9224580" cy="176125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Helvetica"/>
              <a:cs typeface="Helvetica"/>
            </a:endParaRPr>
          </a:p>
        </p:txBody>
      </p:sp>
      <p:sp>
        <p:nvSpPr>
          <p:cNvPr id="9" name="TextBox 8"/>
          <p:cNvSpPr txBox="1"/>
          <p:nvPr/>
        </p:nvSpPr>
        <p:spPr>
          <a:xfrm>
            <a:off x="-67880" y="3818890"/>
            <a:ext cx="8983682" cy="1277273"/>
          </a:xfrm>
          <a:prstGeom prst="rect">
            <a:avLst/>
          </a:prstGeom>
          <a:noFill/>
        </p:spPr>
        <p:txBody>
          <a:bodyPr wrap="square" rtlCol="0">
            <a:spAutoFit/>
          </a:bodyPr>
          <a:lstStyle/>
          <a:p>
            <a:pPr algn="ctr"/>
            <a:r>
              <a:rPr lang="en-US" sz="2700" i="1" dirty="0">
                <a:solidFill>
                  <a:schemeClr val="bg1"/>
                </a:solidFill>
                <a:latin typeface="Trebuchet MS"/>
                <a:cs typeface="Trebuchet MS"/>
              </a:rPr>
              <a:t>Mobile Money in Somalia</a:t>
            </a:r>
          </a:p>
          <a:p>
            <a:pPr algn="ctr"/>
            <a:r>
              <a:rPr lang="en-US" sz="2000" dirty="0">
                <a:solidFill>
                  <a:schemeClr val="accent3">
                    <a:lumMod val="40000"/>
                    <a:lumOff val="60000"/>
                  </a:schemeClr>
                </a:solidFill>
                <a:latin typeface="Trebuchet MS"/>
                <a:cs typeface="Trebuchet MS"/>
              </a:rPr>
              <a:t>Household Survey and Market Analysis</a:t>
            </a:r>
            <a:endParaRPr lang="en-US" sz="2700" dirty="0">
              <a:solidFill>
                <a:schemeClr val="bg1"/>
              </a:solidFill>
              <a:latin typeface="Trebuchet MS"/>
              <a:cs typeface="Trebuchet MS"/>
            </a:endParaRPr>
          </a:p>
          <a:p>
            <a:pPr algn="ctr"/>
            <a:endParaRPr lang="en-US" sz="1200" dirty="0">
              <a:solidFill>
                <a:schemeClr val="bg1"/>
              </a:solidFill>
              <a:latin typeface="Trebuchet MS"/>
              <a:cs typeface="Trebuchet MS"/>
            </a:endParaRPr>
          </a:p>
          <a:p>
            <a:pPr algn="ctr"/>
            <a:r>
              <a:rPr lang="en-US" i="1" dirty="0">
                <a:solidFill>
                  <a:schemeClr val="bg1"/>
                </a:solidFill>
                <a:latin typeface="Trebuchet MS"/>
                <a:cs typeface="Trebuchet MS"/>
              </a:rPr>
              <a:t>March 2017</a:t>
            </a:r>
          </a:p>
        </p:txBody>
      </p:sp>
    </p:spTree>
    <p:extLst>
      <p:ext uri="{BB962C8B-B14F-4D97-AF65-F5344CB8AC3E}">
        <p14:creationId xmlns:p14="http://schemas.microsoft.com/office/powerpoint/2010/main" val="81644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solidFill>
            <a:srgbClr val="DCE6F2"/>
          </a:solidFill>
        </p:spPr>
        <p:txBody>
          <a:bodyPr>
            <a:normAutofit lnSpcReduction="10000"/>
          </a:bodyPr>
          <a:lstStyle/>
          <a:p>
            <a:r>
              <a:rPr lang="en-US" sz="1460" dirty="0">
                <a:solidFill>
                  <a:srgbClr val="1F497D"/>
                </a:solidFill>
              </a:rPr>
              <a:t>When reviewing the results, some challenges and limitations should be taken into consideration</a:t>
            </a:r>
            <a:r>
              <a:rPr lang="fr-FR" sz="1460" dirty="0">
                <a:solidFill>
                  <a:srgbClr val="1F497D"/>
                </a:solidFill>
              </a:rPr>
              <a:t>. Importantly, the quantitative survey is not representative of the </a:t>
            </a:r>
            <a:r>
              <a:rPr lang="en-US" sz="1460" dirty="0">
                <a:solidFill>
                  <a:srgbClr val="1F497D"/>
                </a:solidFill>
              </a:rPr>
              <a:t>entire</a:t>
            </a:r>
            <a:r>
              <a:rPr lang="fr-FR" sz="1460" dirty="0">
                <a:solidFill>
                  <a:srgbClr val="1F497D"/>
                </a:solidFill>
              </a:rPr>
              <a:t> Somali population, as the </a:t>
            </a:r>
            <a:r>
              <a:rPr lang="en-US" sz="1460" dirty="0">
                <a:solidFill>
                  <a:srgbClr val="1F497D"/>
                </a:solidFill>
              </a:rPr>
              <a:t>sampling</a:t>
            </a:r>
            <a:r>
              <a:rPr lang="fr-FR" sz="1460" dirty="0">
                <a:solidFill>
                  <a:srgbClr val="1F497D"/>
                </a:solidFill>
              </a:rPr>
              <a:t> frame </a:t>
            </a:r>
            <a:r>
              <a:rPr lang="en-US" sz="1460" dirty="0">
                <a:solidFill>
                  <a:srgbClr val="1F497D"/>
                </a:solidFill>
              </a:rPr>
              <a:t>excluded</a:t>
            </a:r>
            <a:r>
              <a:rPr lang="fr-FR" sz="1460" dirty="0">
                <a:solidFill>
                  <a:srgbClr val="1F497D"/>
                </a:solidFill>
              </a:rPr>
              <a:t> nomadic populations and inaccessible areas on security </a:t>
            </a:r>
            <a:r>
              <a:rPr lang="en-US" sz="1460" dirty="0">
                <a:solidFill>
                  <a:srgbClr val="1F497D"/>
                </a:solidFill>
              </a:rPr>
              <a:t>reasons</a:t>
            </a:r>
            <a:r>
              <a:rPr lang="fr-FR" sz="1460" dirty="0">
                <a:solidFill>
                  <a:srgbClr val="1F497D"/>
                </a:solidFill>
              </a:rPr>
              <a:t>.</a:t>
            </a:r>
            <a:endParaRPr lang="en-US" sz="1460" dirty="0">
              <a:solidFill>
                <a:srgbClr val="1F497D"/>
              </a:solidFill>
            </a:endParaRPr>
          </a:p>
        </p:txBody>
      </p:sp>
      <p:sp>
        <p:nvSpPr>
          <p:cNvPr id="4" name="Titre 3"/>
          <p:cNvSpPr>
            <a:spLocks noGrp="1"/>
          </p:cNvSpPr>
          <p:nvPr>
            <p:ph type="title"/>
          </p:nvPr>
        </p:nvSpPr>
        <p:spPr/>
        <p:txBody>
          <a:bodyPr/>
          <a:lstStyle/>
          <a:p>
            <a:r>
              <a:rPr lang="en-GB" dirty="0"/>
              <a:t>1.3 Introduction &gt; Challenges and limitations</a:t>
            </a:r>
            <a:endParaRPr lang="fr-FR" dirty="0"/>
          </a:p>
        </p:txBody>
      </p:sp>
      <p:grpSp>
        <p:nvGrpSpPr>
          <p:cNvPr id="69" name="Groupe 68"/>
          <p:cNvGrpSpPr/>
          <p:nvPr/>
        </p:nvGrpSpPr>
        <p:grpSpPr>
          <a:xfrm>
            <a:off x="251520" y="1052737"/>
            <a:ext cx="4187542" cy="3219157"/>
            <a:chOff x="344488" y="1340768"/>
            <a:chExt cx="4268455" cy="3171817"/>
          </a:xfrm>
        </p:grpSpPr>
        <p:grpSp>
          <p:nvGrpSpPr>
            <p:cNvPr id="10" name="Group 8"/>
            <p:cNvGrpSpPr/>
            <p:nvPr/>
          </p:nvGrpSpPr>
          <p:grpSpPr>
            <a:xfrm>
              <a:off x="344488" y="1340768"/>
              <a:ext cx="4268455" cy="352264"/>
              <a:chOff x="148575" y="1136745"/>
              <a:chExt cx="2622335" cy="324000"/>
            </a:xfrm>
          </p:grpSpPr>
          <p:sp>
            <p:nvSpPr>
              <p:cNvPr id="11" name="Rectangle 10"/>
              <p:cNvSpPr/>
              <p:nvPr/>
            </p:nvSpPr>
            <p:spPr>
              <a:xfrm>
                <a:off x="148575" y="1136745"/>
                <a:ext cx="2622335" cy="3240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400" b="1" dirty="0">
                    <a:solidFill>
                      <a:schemeClr val="accent1"/>
                    </a:solidFill>
                  </a:rPr>
                  <a:t>C</a:t>
                </a:r>
                <a:r>
                  <a:rPr lang="en-US" sz="1400" b="1" dirty="0">
                    <a:solidFill>
                      <a:schemeClr val="accent1"/>
                    </a:solidFill>
                  </a:rPr>
                  <a:t>hallenges</a:t>
                </a:r>
                <a:endParaRPr lang="en-US" sz="1000" dirty="0">
                  <a:solidFill>
                    <a:schemeClr val="accent1"/>
                  </a:solidFill>
                </a:endParaRPr>
              </a:p>
            </p:txBody>
          </p:sp>
          <p:cxnSp>
            <p:nvCxnSpPr>
              <p:cNvPr id="12" name="Straight Connector 6"/>
              <p:cNvCxnSpPr/>
              <p:nvPr/>
            </p:nvCxnSpPr>
            <p:spPr>
              <a:xfrm>
                <a:off x="148575" y="1460745"/>
                <a:ext cx="2622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72231" y="1779848"/>
              <a:ext cx="4020730" cy="696105"/>
            </a:xfrm>
            <a:prstGeom prst="rect">
              <a:avLst/>
            </a:prstGeom>
            <a:solidFill>
              <a:srgbClr val="CEE0D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algn="just"/>
              <a:r>
                <a:rPr lang="en-GB" sz="1200" dirty="0">
                  <a:solidFill>
                    <a:schemeClr val="tx2"/>
                  </a:solidFill>
                </a:rPr>
                <a:t>Survey implemented during the electoral process: worsened security conditions in Somalia, and in particular in Mogadishu.</a:t>
              </a:r>
              <a:endParaRPr lang="en-GB" sz="1200" i="1" dirty="0">
                <a:solidFill>
                  <a:schemeClr val="tx2"/>
                </a:solidFill>
              </a:endParaRPr>
            </a:p>
          </p:txBody>
        </p:sp>
        <p:sp>
          <p:nvSpPr>
            <p:cNvPr id="23" name="Rectangle 22"/>
            <p:cNvSpPr/>
            <p:nvPr/>
          </p:nvSpPr>
          <p:spPr>
            <a:xfrm>
              <a:off x="364467" y="1779848"/>
              <a:ext cx="212504" cy="696106"/>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600" b="1" dirty="0">
                  <a:solidFill>
                    <a:schemeClr val="bg1"/>
                  </a:solidFill>
                </a:rPr>
                <a:t>1</a:t>
              </a:r>
              <a:endParaRPr lang="en-GB" sz="1600" dirty="0">
                <a:solidFill>
                  <a:schemeClr val="bg1"/>
                </a:solidFill>
              </a:endParaRPr>
            </a:p>
          </p:txBody>
        </p:sp>
        <p:sp>
          <p:nvSpPr>
            <p:cNvPr id="42" name="Rectangle 41"/>
            <p:cNvSpPr/>
            <p:nvPr/>
          </p:nvSpPr>
          <p:spPr>
            <a:xfrm>
              <a:off x="572230" y="2611116"/>
              <a:ext cx="4020731" cy="777660"/>
            </a:xfrm>
            <a:prstGeom prst="rect">
              <a:avLst/>
            </a:prstGeom>
            <a:solidFill>
              <a:srgbClr val="CEE0D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algn="just"/>
              <a:r>
                <a:rPr lang="en-GB" sz="1200" dirty="0">
                  <a:solidFill>
                    <a:schemeClr val="tx2"/>
                  </a:solidFill>
                </a:rPr>
                <a:t>Severe drought in Somalia and Somaliland: complicated the data collection for the survey in rural areas.</a:t>
              </a:r>
              <a:endParaRPr lang="en-GB" sz="1200" i="1" dirty="0">
                <a:solidFill>
                  <a:schemeClr val="tx2"/>
                </a:solidFill>
              </a:endParaRPr>
            </a:p>
          </p:txBody>
        </p:sp>
        <p:sp>
          <p:nvSpPr>
            <p:cNvPr id="43" name="Rectangle 42"/>
            <p:cNvSpPr/>
            <p:nvPr/>
          </p:nvSpPr>
          <p:spPr>
            <a:xfrm>
              <a:off x="364467" y="2611115"/>
              <a:ext cx="212504" cy="777662"/>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600" b="1" dirty="0">
                  <a:solidFill>
                    <a:schemeClr val="bg1"/>
                  </a:solidFill>
                </a:rPr>
                <a:t>2</a:t>
              </a:r>
              <a:endParaRPr lang="en-GB" sz="1600" dirty="0">
                <a:solidFill>
                  <a:schemeClr val="bg1"/>
                </a:solidFill>
              </a:endParaRPr>
            </a:p>
          </p:txBody>
        </p:sp>
        <p:sp>
          <p:nvSpPr>
            <p:cNvPr id="44" name="Rectangle 43"/>
            <p:cNvSpPr/>
            <p:nvPr/>
          </p:nvSpPr>
          <p:spPr>
            <a:xfrm>
              <a:off x="572230" y="3555171"/>
              <a:ext cx="4040713" cy="957414"/>
            </a:xfrm>
            <a:prstGeom prst="rect">
              <a:avLst/>
            </a:prstGeom>
            <a:solidFill>
              <a:srgbClr val="CEE0D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algn="just"/>
              <a:r>
                <a:rPr lang="en-GB" sz="1200" dirty="0">
                  <a:solidFill>
                    <a:schemeClr val="tx2"/>
                  </a:solidFill>
                </a:rPr>
                <a:t>In Somaliland, issuance of a government </a:t>
              </a:r>
              <a:r>
                <a:rPr lang="en-US" sz="1200" dirty="0">
                  <a:solidFill>
                    <a:schemeClr val="tx2"/>
                  </a:solidFill>
                </a:rPr>
                <a:t>decree banning the use of mobile money transfer services for less than $100 transactions: sensitivity around mobile money and difficulty to find mobile money agents willing to be interviewed.</a:t>
              </a:r>
              <a:endParaRPr lang="en-GB" sz="1200" i="1" dirty="0">
                <a:solidFill>
                  <a:schemeClr val="tx2"/>
                </a:solidFill>
              </a:endParaRPr>
            </a:p>
          </p:txBody>
        </p:sp>
        <p:sp>
          <p:nvSpPr>
            <p:cNvPr id="45" name="Rectangle 44"/>
            <p:cNvSpPr/>
            <p:nvPr/>
          </p:nvSpPr>
          <p:spPr>
            <a:xfrm>
              <a:off x="364467" y="3555171"/>
              <a:ext cx="212504" cy="957414"/>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600" b="1" dirty="0">
                  <a:solidFill>
                    <a:schemeClr val="bg1"/>
                  </a:solidFill>
                </a:rPr>
                <a:t>3</a:t>
              </a:r>
              <a:endParaRPr lang="en-GB" sz="1600" dirty="0">
                <a:solidFill>
                  <a:schemeClr val="bg1"/>
                </a:solidFill>
              </a:endParaRPr>
            </a:p>
          </p:txBody>
        </p:sp>
      </p:grpSp>
      <p:grpSp>
        <p:nvGrpSpPr>
          <p:cNvPr id="70" name="Groupe 69"/>
          <p:cNvGrpSpPr/>
          <p:nvPr/>
        </p:nvGrpSpPr>
        <p:grpSpPr>
          <a:xfrm>
            <a:off x="4704938" y="1053516"/>
            <a:ext cx="4187542" cy="5297547"/>
            <a:chOff x="4998761" y="1340768"/>
            <a:chExt cx="4268455" cy="5219641"/>
          </a:xfrm>
        </p:grpSpPr>
        <p:grpSp>
          <p:nvGrpSpPr>
            <p:cNvPr id="57" name="Group 8"/>
            <p:cNvGrpSpPr/>
            <p:nvPr/>
          </p:nvGrpSpPr>
          <p:grpSpPr>
            <a:xfrm>
              <a:off x="4998761" y="1340768"/>
              <a:ext cx="4268455" cy="352264"/>
              <a:chOff x="148575" y="1136745"/>
              <a:chExt cx="2622335" cy="324000"/>
            </a:xfrm>
          </p:grpSpPr>
          <p:sp>
            <p:nvSpPr>
              <p:cNvPr id="58" name="Rectangle 57"/>
              <p:cNvSpPr/>
              <p:nvPr/>
            </p:nvSpPr>
            <p:spPr>
              <a:xfrm>
                <a:off x="148575" y="1136745"/>
                <a:ext cx="2622335" cy="32400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400" b="1" dirty="0">
                    <a:solidFill>
                      <a:schemeClr val="accent1"/>
                    </a:solidFill>
                  </a:rPr>
                  <a:t>Limitations</a:t>
                </a:r>
                <a:endParaRPr lang="en-US" sz="1000" dirty="0">
                  <a:solidFill>
                    <a:schemeClr val="accent1"/>
                  </a:solidFill>
                </a:endParaRPr>
              </a:p>
            </p:txBody>
          </p:sp>
          <p:cxnSp>
            <p:nvCxnSpPr>
              <p:cNvPr id="59" name="Straight Connector 6"/>
              <p:cNvCxnSpPr/>
              <p:nvPr/>
            </p:nvCxnSpPr>
            <p:spPr>
              <a:xfrm>
                <a:off x="148575" y="1460745"/>
                <a:ext cx="2622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5226504" y="1779846"/>
              <a:ext cx="4020730" cy="2731972"/>
            </a:xfrm>
            <a:prstGeom prst="rect">
              <a:avLst/>
            </a:prstGeom>
            <a:solidFill>
              <a:srgbClr val="CEE0D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algn="just"/>
              <a:r>
                <a:rPr lang="en-GB" sz="1200" b="1" dirty="0">
                  <a:solidFill>
                    <a:schemeClr val="tx2"/>
                  </a:solidFill>
                </a:rPr>
                <a:t>The quantitative survey is not representative of the entire Somali population</a:t>
              </a:r>
              <a:r>
                <a:rPr lang="en-GB" sz="1200" dirty="0">
                  <a:solidFill>
                    <a:schemeClr val="tx2"/>
                  </a:solidFill>
                </a:rPr>
                <a:t>: i) nomads were not surveyed; ii) only accessible areas (on security reasons) were included in the sampling frame. Around 40% of the Somali territory was removed from the sampling frame. </a:t>
              </a:r>
            </a:p>
            <a:p>
              <a:pPr algn="just"/>
              <a:endParaRPr lang="en-GB" sz="1200" dirty="0">
                <a:solidFill>
                  <a:schemeClr val="tx2"/>
                </a:solidFill>
              </a:endParaRPr>
            </a:p>
            <a:p>
              <a:pPr algn="just"/>
              <a:r>
                <a:rPr lang="en-GB" sz="1200" b="1" u="sng" dirty="0">
                  <a:solidFill>
                    <a:schemeClr val="tx2"/>
                  </a:solidFill>
                </a:rPr>
                <a:t>Disclaimer:</a:t>
              </a:r>
              <a:r>
                <a:rPr lang="en-GB" sz="1200" b="1" dirty="0">
                  <a:solidFill>
                    <a:schemeClr val="tx2"/>
                  </a:solidFill>
                </a:rPr>
                <a:t> The statistics presented in this presentation only account for the areas included in the sampling frame. As nomadic populations and populations living in areas assessed as inaccessible are likely to have lower levels of access to mobile money, the estimates are likely to overestimate penetration and volumes of mobile money, would one like to infer statistics on the entire Somali population.  </a:t>
              </a:r>
              <a:endParaRPr lang="en-GB" sz="1200" b="1" i="1" dirty="0">
                <a:solidFill>
                  <a:schemeClr val="tx2"/>
                </a:solidFill>
              </a:endParaRPr>
            </a:p>
          </p:txBody>
        </p:sp>
        <p:sp>
          <p:nvSpPr>
            <p:cNvPr id="61" name="Rectangle 60"/>
            <p:cNvSpPr/>
            <p:nvPr/>
          </p:nvSpPr>
          <p:spPr>
            <a:xfrm>
              <a:off x="5018740" y="1779845"/>
              <a:ext cx="207763" cy="2731972"/>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600" b="1" dirty="0">
                  <a:solidFill>
                    <a:schemeClr val="bg1"/>
                  </a:solidFill>
                </a:rPr>
                <a:t>1</a:t>
              </a:r>
              <a:endParaRPr lang="en-GB" sz="1600" dirty="0">
                <a:solidFill>
                  <a:schemeClr val="bg1"/>
                </a:solidFill>
              </a:endParaRPr>
            </a:p>
          </p:txBody>
        </p:sp>
        <p:sp>
          <p:nvSpPr>
            <p:cNvPr id="62" name="Rectangle 61"/>
            <p:cNvSpPr/>
            <p:nvPr/>
          </p:nvSpPr>
          <p:spPr>
            <a:xfrm>
              <a:off x="5226503" y="4674606"/>
              <a:ext cx="4020731" cy="1071075"/>
            </a:xfrm>
            <a:prstGeom prst="rect">
              <a:avLst/>
            </a:prstGeom>
            <a:solidFill>
              <a:srgbClr val="CEE0D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algn="just"/>
              <a:r>
                <a:rPr lang="en-GB" sz="1200" dirty="0">
                  <a:solidFill>
                    <a:schemeClr val="tx2"/>
                  </a:solidFill>
                </a:rPr>
                <a:t>The option chosen for the selection of respondents within the household (randomization among household members above 16 present at the time of the interview) introduces a bias. However, the sampling weights were adjusted to correct for this within-household coverage bias.</a:t>
              </a:r>
            </a:p>
          </p:txBody>
        </p:sp>
        <p:sp>
          <p:nvSpPr>
            <p:cNvPr id="63" name="Rectangle 62"/>
            <p:cNvSpPr/>
            <p:nvPr/>
          </p:nvSpPr>
          <p:spPr>
            <a:xfrm>
              <a:off x="5025007" y="4674606"/>
              <a:ext cx="208800" cy="1071075"/>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600" b="1" dirty="0">
                  <a:solidFill>
                    <a:schemeClr val="bg1"/>
                  </a:solidFill>
                </a:rPr>
                <a:t>2</a:t>
              </a:r>
              <a:endParaRPr lang="en-GB" sz="1600" dirty="0">
                <a:solidFill>
                  <a:schemeClr val="bg1"/>
                </a:solidFill>
              </a:endParaRPr>
            </a:p>
          </p:txBody>
        </p:sp>
        <p:sp>
          <p:nvSpPr>
            <p:cNvPr id="66" name="Rectangle 65"/>
            <p:cNvSpPr/>
            <p:nvPr/>
          </p:nvSpPr>
          <p:spPr>
            <a:xfrm>
              <a:off x="5246484" y="5891459"/>
              <a:ext cx="4020730" cy="668947"/>
            </a:xfrm>
            <a:prstGeom prst="rect">
              <a:avLst/>
            </a:prstGeom>
            <a:solidFill>
              <a:srgbClr val="CEE0D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72000" rIns="72000" rtlCol="0" anchor="ctr"/>
            <a:lstStyle/>
            <a:p>
              <a:pPr algn="just"/>
              <a:r>
                <a:rPr lang="en-US" sz="1200" dirty="0">
                  <a:solidFill>
                    <a:schemeClr val="tx2"/>
                  </a:solidFill>
                </a:rPr>
                <a:t>Results of the household survey are based on respondent self-reporting.</a:t>
              </a:r>
            </a:p>
          </p:txBody>
        </p:sp>
        <p:sp>
          <p:nvSpPr>
            <p:cNvPr id="67" name="Rectangle 66"/>
            <p:cNvSpPr/>
            <p:nvPr/>
          </p:nvSpPr>
          <p:spPr>
            <a:xfrm>
              <a:off x="5018740" y="5891461"/>
              <a:ext cx="227743" cy="668948"/>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600" b="1" dirty="0">
                  <a:solidFill>
                    <a:schemeClr val="bg1"/>
                  </a:solidFill>
                </a:rPr>
                <a:t>3</a:t>
              </a:r>
              <a:endParaRPr lang="en-GB" sz="1600" dirty="0">
                <a:solidFill>
                  <a:schemeClr val="bg1"/>
                </a:solidFill>
              </a:endParaRPr>
            </a:p>
          </p:txBody>
        </p:sp>
      </p:grpSp>
      <p:sp>
        <p:nvSpPr>
          <p:cNvPr id="24"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2.3 Introduction &gt; Challenges and Limitations</a:t>
            </a:r>
            <a:endParaRPr lang="en-US" dirty="0"/>
          </a:p>
        </p:txBody>
      </p:sp>
    </p:spTree>
    <p:extLst>
      <p:ext uri="{BB962C8B-B14F-4D97-AF65-F5344CB8AC3E}">
        <p14:creationId xmlns:p14="http://schemas.microsoft.com/office/powerpoint/2010/main" val="359318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9940" y="295716"/>
            <a:ext cx="184666" cy="369332"/>
          </a:xfrm>
          <a:prstGeom prst="rect">
            <a:avLst/>
          </a:prstGeom>
          <a:noFill/>
        </p:spPr>
        <p:txBody>
          <a:bodyPr wrap="none" rtlCol="0">
            <a:spAutoFit/>
          </a:bodyPr>
          <a:lstStyle/>
          <a:p>
            <a:endParaRPr lang="en-US" dirty="0"/>
          </a:p>
        </p:txBody>
      </p:sp>
      <p:sp>
        <p:nvSpPr>
          <p:cNvPr id="8"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pic>
        <p:nvPicPr>
          <p:cNvPr id="9" name="Picture 8"/>
          <p:cNvPicPr>
            <a:picLocks noChangeAspect="1"/>
          </p:cNvPicPr>
          <p:nvPr/>
        </p:nvPicPr>
        <p:blipFill rotWithShape="1">
          <a:blip r:embed="rId2">
            <a:alphaModFix amt="30000"/>
          </a:blip>
          <a:srcRect l="4379" r="52990"/>
          <a:stretch/>
        </p:blipFill>
        <p:spPr>
          <a:xfrm>
            <a:off x="0" y="5918731"/>
            <a:ext cx="884644" cy="939269"/>
          </a:xfrm>
          <a:prstGeom prst="rect">
            <a:avLst/>
          </a:prstGeom>
        </p:spPr>
      </p:pic>
      <p:pic>
        <p:nvPicPr>
          <p:cNvPr id="10" name="Picture 9"/>
          <p:cNvPicPr>
            <a:picLocks noChangeAspect="1"/>
          </p:cNvPicPr>
          <p:nvPr/>
        </p:nvPicPr>
        <p:blipFill rotWithShape="1">
          <a:blip r:embed="rId2">
            <a:alphaModFix amt="30000"/>
          </a:blip>
          <a:srcRect l="4379" r="52990"/>
          <a:stretch/>
        </p:blipFill>
        <p:spPr>
          <a:xfrm>
            <a:off x="8239385" y="5918731"/>
            <a:ext cx="884644" cy="939269"/>
          </a:xfrm>
          <a:prstGeom prst="rect">
            <a:avLst/>
          </a:prstGeom>
        </p:spPr>
      </p:pic>
      <p:sp>
        <p:nvSpPr>
          <p:cNvPr id="13" name="ZoneTexte 3"/>
          <p:cNvSpPr txBox="1"/>
          <p:nvPr/>
        </p:nvSpPr>
        <p:spPr>
          <a:xfrm>
            <a:off x="532800" y="602679"/>
            <a:ext cx="4339650" cy="4278094"/>
          </a:xfrm>
          <a:prstGeom prst="rect">
            <a:avLst/>
          </a:prstGeom>
          <a:noFill/>
          <a:ln w="12700">
            <a:noFill/>
            <a:prstDash val="dash"/>
          </a:ln>
        </p:spPr>
        <p:txBody>
          <a:bodyPr vert="horz" wrap="none" rtlCol="0">
            <a:spAutoFit/>
          </a:bodyPr>
          <a:lstStyle/>
          <a:p>
            <a:pPr marL="171450" indent="-171450">
              <a:spcBef>
                <a:spcPts val="480"/>
              </a:spcBef>
            </a:pPr>
            <a:r>
              <a:rPr lang="en-US" sz="1600" dirty="0">
                <a:solidFill>
                  <a:schemeClr val="tx1">
                    <a:lumMod val="50000"/>
                    <a:lumOff val="50000"/>
                  </a:schemeClr>
                </a:solidFill>
                <a:latin typeface="+mj-lt"/>
              </a:rPr>
              <a:t>1.   Executive Summary </a:t>
            </a:r>
          </a:p>
          <a:p>
            <a:pPr marL="171450" indent="-171450"/>
            <a:endParaRPr lang="en-US" sz="1600" dirty="0">
              <a:solidFill>
                <a:srgbClr val="8C8C8C"/>
              </a:solidFill>
              <a:latin typeface="+mj-lt"/>
            </a:endParaRPr>
          </a:p>
          <a:p>
            <a:pPr marL="171450" indent="-171450"/>
            <a:r>
              <a:rPr lang="en-US" sz="1600" dirty="0">
                <a:solidFill>
                  <a:schemeClr val="tx1">
                    <a:lumMod val="50000"/>
                    <a:lumOff val="50000"/>
                  </a:schemeClr>
                </a:solidFill>
                <a:latin typeface="+mj-lt"/>
              </a:rPr>
              <a:t>2.   Introduction and Context</a:t>
            </a:r>
          </a:p>
          <a:p>
            <a:pPr marL="171450" indent="-171450"/>
            <a:endParaRPr lang="en-US" sz="1600" dirty="0">
              <a:solidFill>
                <a:srgbClr val="8C8C8C"/>
              </a:solidFill>
              <a:latin typeface="+mj-lt"/>
            </a:endParaRPr>
          </a:p>
          <a:p>
            <a:pPr marL="171450" indent="-171450"/>
            <a:r>
              <a:rPr lang="en-US" sz="1600" b="1" dirty="0">
                <a:solidFill>
                  <a:srgbClr val="4F81BD"/>
                </a:solidFill>
                <a:latin typeface="+mj-lt"/>
              </a:rPr>
              <a:t>3.   Penetration rates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4.   Financial practices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5.   Usage patterns of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6.   Perceptions around mobile money </a:t>
            </a:r>
          </a:p>
          <a:p>
            <a:pPr marL="171450" indent="-171450"/>
            <a:endParaRPr lang="en-US" sz="1600" dirty="0">
              <a:solidFill>
                <a:srgbClr val="8C8C8C"/>
              </a:solidFill>
              <a:latin typeface="+mj-lt"/>
            </a:endParaRPr>
          </a:p>
          <a:p>
            <a:pPr marL="342900" indent="-342900">
              <a:buAutoNum type="arabicPeriod" startAt="7"/>
            </a:pPr>
            <a:r>
              <a:rPr lang="en-US" sz="1600" dirty="0">
                <a:solidFill>
                  <a:srgbClr val="8C8C8C"/>
                </a:solidFill>
                <a:latin typeface="+mj-lt"/>
              </a:rPr>
              <a:t>Triggers for adoption and barriers to adoption</a:t>
            </a:r>
          </a:p>
          <a:p>
            <a:endParaRPr lang="en-US" sz="1600" dirty="0">
              <a:solidFill>
                <a:srgbClr val="8C8C8C"/>
              </a:solidFill>
              <a:latin typeface="+mj-lt"/>
            </a:endParaRPr>
          </a:p>
          <a:p>
            <a:pPr marL="342900" indent="-342900">
              <a:buAutoNum type="arabicPeriod" startAt="7"/>
            </a:pPr>
            <a:r>
              <a:rPr lang="en-US" sz="1600" dirty="0">
                <a:solidFill>
                  <a:srgbClr val="8C8C8C"/>
                </a:solidFill>
                <a:latin typeface="+mj-lt"/>
              </a:rPr>
              <a:t> Appendix </a:t>
            </a:r>
          </a:p>
          <a:p>
            <a:pPr marL="171450" indent="-171450"/>
            <a:endParaRPr lang="en-US" sz="1600" dirty="0">
              <a:solidFill>
                <a:srgbClr val="8C8C8C"/>
              </a:solidFill>
              <a:latin typeface="+mj-lt"/>
            </a:endParaRPr>
          </a:p>
          <a:p>
            <a:pPr marL="171450" indent="-171450"/>
            <a:endParaRPr lang="en-US" sz="1600" dirty="0">
              <a:solidFill>
                <a:srgbClr val="8C8C8C"/>
              </a:solidFill>
              <a:latin typeface="+mj-lt"/>
            </a:endParaRPr>
          </a:p>
        </p:txBody>
      </p:sp>
    </p:spTree>
    <p:extLst>
      <p:ext uri="{BB962C8B-B14F-4D97-AF65-F5344CB8AC3E}">
        <p14:creationId xmlns:p14="http://schemas.microsoft.com/office/powerpoint/2010/main" val="313360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4501" y="1068819"/>
            <a:ext cx="9162888" cy="470504"/>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chemeClr val="tx1"/>
              </a:solidFill>
            </a:endParaRPr>
          </a:p>
        </p:txBody>
      </p:sp>
      <p:grpSp>
        <p:nvGrpSpPr>
          <p:cNvPr id="14" name="Group 13"/>
          <p:cNvGrpSpPr/>
          <p:nvPr>
            <p:custDataLst>
              <p:tags r:id="rId1"/>
            </p:custDataLst>
          </p:nvPr>
        </p:nvGrpSpPr>
        <p:grpSpPr>
          <a:xfrm>
            <a:off x="7760677" y="0"/>
            <a:ext cx="1387710" cy="320040"/>
            <a:chOff x="8407400" y="0"/>
            <a:chExt cx="1503352" cy="320040"/>
          </a:xfrm>
        </p:grpSpPr>
        <p:sp>
          <p:nvSpPr>
            <p:cNvPr id="12" name="Rectangle 11"/>
            <p:cNvSpPr/>
            <p:nvPr/>
          </p:nvSpPr>
          <p:spPr>
            <a:xfrm>
              <a:off x="8407400" y="0"/>
              <a:ext cx="1503352" cy="320040"/>
            </a:xfrm>
            <a:prstGeom prst="rect">
              <a:avLst/>
            </a:prstGeom>
            <a:solidFill>
              <a:srgbClr val="A6A6A6"/>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AFAFA"/>
                  </a:solidFill>
                </a:rPr>
                <a:t>Draft</a:t>
              </a:r>
            </a:p>
          </p:txBody>
        </p:sp>
        <p:cxnSp>
          <p:nvCxnSpPr>
            <p:cNvPr id="13" name="Straight Arrow Connector 12"/>
            <p:cNvCxnSpPr/>
            <p:nvPr/>
          </p:nvCxnSpPr>
          <p:spPr>
            <a:xfrm>
              <a:off x="8407400" y="0"/>
              <a:ext cx="0" cy="320040"/>
            </a:xfrm>
            <a:prstGeom prst="straightConnector1">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 name="Espace réservé du texte 1"/>
          <p:cNvSpPr>
            <a:spLocks noGrp="1"/>
          </p:cNvSpPr>
          <p:nvPr>
            <p:ph type="body" sz="quarter" idx="28"/>
          </p:nvPr>
        </p:nvSpPr>
        <p:spPr>
          <a:xfrm>
            <a:off x="153949" y="5870153"/>
            <a:ext cx="3809723" cy="564385"/>
          </a:xfrm>
          <a:noFill/>
        </p:spPr>
        <p:txBody>
          <a:bodyPr wrap="square" lIns="108000" rIns="108000">
            <a:spAutoFit/>
          </a:bodyPr>
          <a:lstStyle/>
          <a:p>
            <a:pPr marL="0" defTabSz="914400"/>
            <a:r>
              <a:rPr lang="en-US" sz="1000">
                <a:solidFill>
                  <a:srgbClr val="000000">
                    <a:lumMod val="65000"/>
                    <a:lumOff val="35000"/>
                  </a:srgbClr>
                </a:solidFill>
              </a:rPr>
              <a:t>Sample sizes: 1,796 (entire sample); 1,617 (phone owners)</a:t>
            </a:r>
          </a:p>
          <a:p>
            <a:pPr marL="0" defTabSz="914400"/>
            <a:r>
              <a:rPr lang="en-US" sz="1000">
                <a:solidFill>
                  <a:srgbClr val="000000">
                    <a:lumMod val="65000"/>
                    <a:lumOff val="35000"/>
                  </a:srgbClr>
                </a:solidFill>
              </a:rPr>
              <a:t>Questions: Do you own one or more mobile phone(s)?, What type of mobile phone(s) do you own?</a:t>
            </a:r>
          </a:p>
        </p:txBody>
      </p:sp>
      <p:sp>
        <p:nvSpPr>
          <p:cNvPr id="3" name="Espace réservé du texte 2"/>
          <p:cNvSpPr>
            <a:spLocks noGrp="1"/>
          </p:cNvSpPr>
          <p:nvPr>
            <p:ph type="body" sz="quarter" idx="14"/>
          </p:nvPr>
        </p:nvSpPr>
        <p:spPr>
          <a:xfrm>
            <a:off x="0" y="243072"/>
            <a:ext cx="9144000" cy="720000"/>
          </a:xfrm>
          <a:solidFill>
            <a:schemeClr val="accent1">
              <a:lumMod val="20000"/>
              <a:lumOff val="80000"/>
            </a:schemeClr>
          </a:solidFill>
        </p:spPr>
        <p:txBody>
          <a:bodyPr/>
          <a:lstStyle/>
          <a:p>
            <a:pPr algn="ctr"/>
            <a:endParaRPr lang="en-US" sz="1800" dirty="0"/>
          </a:p>
          <a:p>
            <a:pPr algn="ctr"/>
            <a:r>
              <a:rPr lang="en-US" sz="1800" dirty="0">
                <a:solidFill>
                  <a:srgbClr val="1F497D"/>
                </a:solidFill>
              </a:rPr>
              <a:t>73% of the population over the age of 16 use mobile money services. </a:t>
            </a:r>
          </a:p>
          <a:p>
            <a:pPr algn="ctr"/>
            <a:endParaRPr lang="en-US" sz="1600" dirty="0"/>
          </a:p>
        </p:txBody>
      </p:sp>
      <p:sp>
        <p:nvSpPr>
          <p:cNvPr id="4" name="Titre 3"/>
          <p:cNvSpPr>
            <a:spLocks noGrp="1"/>
          </p:cNvSpPr>
          <p:nvPr>
            <p:ph type="title"/>
          </p:nvPr>
        </p:nvSpPr>
        <p:spPr/>
        <p:txBody>
          <a:bodyPr/>
          <a:lstStyle/>
          <a:p>
            <a:r>
              <a:rPr lang="en-US" sz="1600"/>
              <a:t>2.1 Penetration rates &gt; Phone and sim ownership</a:t>
            </a:r>
          </a:p>
        </p:txBody>
      </p:sp>
      <p:graphicFrame>
        <p:nvGraphicFramePr>
          <p:cNvPr id="5" name="Graphique 4"/>
          <p:cNvGraphicFramePr/>
          <p:nvPr>
            <p:extLst>
              <p:ext uri="{D42A27DB-BD31-4B8C-83A1-F6EECF244321}">
                <p14:modId xmlns:p14="http://schemas.microsoft.com/office/powerpoint/2010/main" val="1439611358"/>
              </p:ext>
            </p:extLst>
          </p:nvPr>
        </p:nvGraphicFramePr>
        <p:xfrm>
          <a:off x="607518" y="1974547"/>
          <a:ext cx="3334586" cy="3055264"/>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190763" y="1689896"/>
            <a:ext cx="4168095" cy="53389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a:solidFill>
                  <a:schemeClr val="tx2"/>
                </a:solidFill>
              </a:rPr>
              <a:t>Phone Ownership</a:t>
            </a:r>
            <a:endParaRPr lang="en-US" sz="1400" i="1" baseline="30000">
              <a:solidFill>
                <a:schemeClr val="tx2"/>
              </a:solidFill>
            </a:endParaRPr>
          </a:p>
          <a:p>
            <a:r>
              <a:rPr lang="en-US" sz="1200" i="1">
                <a:solidFill>
                  <a:srgbClr val="404040"/>
                </a:solidFill>
              </a:rPr>
              <a:t>Focus on phone owners</a:t>
            </a:r>
          </a:p>
        </p:txBody>
      </p:sp>
      <p:sp>
        <p:nvSpPr>
          <p:cNvPr id="24" name="Rectangle 23"/>
          <p:cNvSpPr/>
          <p:nvPr/>
        </p:nvSpPr>
        <p:spPr>
          <a:xfrm>
            <a:off x="638169" y="2291649"/>
            <a:ext cx="1128513" cy="646331"/>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US" sz="1200"/>
              <a:t>Almost a third have a smartphone</a:t>
            </a:r>
          </a:p>
        </p:txBody>
      </p:sp>
      <p:sp>
        <p:nvSpPr>
          <p:cNvPr id="25" name="Forme libre : forme 17"/>
          <p:cNvSpPr/>
          <p:nvPr/>
        </p:nvSpPr>
        <p:spPr>
          <a:xfrm>
            <a:off x="905617" y="3387334"/>
            <a:ext cx="572779" cy="435920"/>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cxnSpLocks/>
          </p:cNvCxnSpPr>
          <p:nvPr/>
        </p:nvCxnSpPr>
        <p:spPr>
          <a:xfrm flipV="1">
            <a:off x="1201390" y="3096508"/>
            <a:ext cx="0" cy="39600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905617" y="4979015"/>
            <a:ext cx="564923" cy="612000"/>
            <a:chOff x="5732060" y="5036024"/>
            <a:chExt cx="612000" cy="612000"/>
          </a:xfrm>
        </p:grpSpPr>
        <p:sp>
          <p:nvSpPr>
            <p:cNvPr id="29" name="Oval 28"/>
            <p:cNvSpPr/>
            <p:nvPr/>
          </p:nvSpPr>
          <p:spPr>
            <a:xfrm>
              <a:off x="5732060" y="5036024"/>
              <a:ext cx="612000" cy="612000"/>
            </a:xfrm>
            <a:prstGeom prst="ellipse">
              <a:avLst/>
            </a:prstGeom>
            <a:solidFill>
              <a:srgbClr val="239B9E">
                <a:alpha val="2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Screen Clipping"/>
            <p:cNvPicPr>
              <a:picLocks noChangeAspect="1"/>
            </p:cNvPicPr>
            <p:nvPr/>
          </p:nvPicPr>
          <p:blipFill>
            <a:blip r:embed="rId5"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21319" y="5138347"/>
              <a:ext cx="215233" cy="407354"/>
            </a:xfrm>
            <a:prstGeom prst="rect">
              <a:avLst/>
            </a:prstGeom>
          </p:spPr>
        </p:pic>
      </p:grpSp>
      <p:grpSp>
        <p:nvGrpSpPr>
          <p:cNvPr id="10" name="Groupe 9"/>
          <p:cNvGrpSpPr/>
          <p:nvPr/>
        </p:nvGrpSpPr>
        <p:grpSpPr>
          <a:xfrm>
            <a:off x="2002774" y="4979015"/>
            <a:ext cx="564923" cy="612000"/>
            <a:chOff x="6753137" y="4998073"/>
            <a:chExt cx="612000" cy="612000"/>
          </a:xfrm>
        </p:grpSpPr>
        <p:pic>
          <p:nvPicPr>
            <p:cNvPr id="6" name="Image 5" descr="Capture d’écran"/>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932809" y="5092548"/>
              <a:ext cx="252654" cy="423049"/>
            </a:xfrm>
            <a:prstGeom prst="rect">
              <a:avLst/>
            </a:prstGeom>
          </p:spPr>
        </p:pic>
        <p:sp>
          <p:nvSpPr>
            <p:cNvPr id="21" name="Oval 28"/>
            <p:cNvSpPr/>
            <p:nvPr/>
          </p:nvSpPr>
          <p:spPr>
            <a:xfrm>
              <a:off x="6753137" y="4998073"/>
              <a:ext cx="612000" cy="612000"/>
            </a:xfrm>
            <a:prstGeom prst="ellipse">
              <a:avLst/>
            </a:prstGeom>
            <a:solidFill>
              <a:srgbClr val="239B9E">
                <a:alpha val="2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p>
          </p:txBody>
        </p:sp>
      </p:grpSp>
      <p:grpSp>
        <p:nvGrpSpPr>
          <p:cNvPr id="9" name="Groupe 8"/>
          <p:cNvGrpSpPr/>
          <p:nvPr/>
        </p:nvGrpSpPr>
        <p:grpSpPr>
          <a:xfrm>
            <a:off x="3117205" y="4955650"/>
            <a:ext cx="564923" cy="612000"/>
            <a:chOff x="8311420" y="5025342"/>
            <a:chExt cx="612000" cy="612000"/>
          </a:xfrm>
        </p:grpSpPr>
        <p:pic>
          <p:nvPicPr>
            <p:cNvPr id="7" name="Image 6" descr="Capture d’écran"/>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10521" y="5084311"/>
              <a:ext cx="213798" cy="494063"/>
            </a:xfrm>
            <a:prstGeom prst="rect">
              <a:avLst/>
            </a:prstGeom>
          </p:spPr>
        </p:pic>
        <p:sp>
          <p:nvSpPr>
            <p:cNvPr id="23" name="Oval 28"/>
            <p:cNvSpPr/>
            <p:nvPr/>
          </p:nvSpPr>
          <p:spPr>
            <a:xfrm>
              <a:off x="8311420" y="5025342"/>
              <a:ext cx="612000" cy="612000"/>
            </a:xfrm>
            <a:prstGeom prst="ellipse">
              <a:avLst/>
            </a:prstGeom>
            <a:solidFill>
              <a:srgbClr val="239B9E">
                <a:alpha val="2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23986" y="1152657"/>
            <a:ext cx="8595502" cy="523220"/>
          </a:xfrm>
          <a:prstGeom prst="rect">
            <a:avLst/>
          </a:prstGeom>
        </p:spPr>
        <p:txBody>
          <a:bodyPr wrap="square">
            <a:spAutoFit/>
          </a:bodyPr>
          <a:lstStyle/>
          <a:p>
            <a:r>
              <a:rPr lang="en-US" sz="1400"/>
              <a:t>90% of Somalis own at least one mobile phone and among these phone owners, a majority has a basic phone.</a:t>
            </a:r>
          </a:p>
          <a:p>
            <a:endParaRPr lang="en-US" sz="1400"/>
          </a:p>
        </p:txBody>
      </p:sp>
      <p:graphicFrame>
        <p:nvGraphicFramePr>
          <p:cNvPr id="31" name="Graphique 12"/>
          <p:cNvGraphicFramePr/>
          <p:nvPr>
            <p:extLst>
              <p:ext uri="{D42A27DB-BD31-4B8C-83A1-F6EECF244321}">
                <p14:modId xmlns:p14="http://schemas.microsoft.com/office/powerpoint/2010/main" val="3567859517"/>
              </p:ext>
            </p:extLst>
          </p:nvPr>
        </p:nvGraphicFramePr>
        <p:xfrm>
          <a:off x="5948377" y="3780862"/>
          <a:ext cx="3194075" cy="2006153"/>
        </p:xfrm>
        <a:graphic>
          <a:graphicData uri="http://schemas.openxmlformats.org/drawingml/2006/chart">
            <c:chart xmlns:c="http://schemas.openxmlformats.org/drawingml/2006/chart" xmlns:r="http://schemas.openxmlformats.org/officeDocument/2006/relationships" r:id="rId8"/>
          </a:graphicData>
        </a:graphic>
      </p:graphicFrame>
      <p:sp>
        <p:nvSpPr>
          <p:cNvPr id="32" name="Rectangle 31"/>
          <p:cNvSpPr/>
          <p:nvPr/>
        </p:nvSpPr>
        <p:spPr>
          <a:xfrm>
            <a:off x="6363178" y="3606506"/>
            <a:ext cx="2497400" cy="30935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a:solidFill>
                  <a:srgbClr val="404040"/>
                </a:solidFill>
              </a:rPr>
              <a:t>Focus on SIM owners</a:t>
            </a:r>
          </a:p>
        </p:txBody>
      </p:sp>
      <p:sp>
        <p:nvSpPr>
          <p:cNvPr id="33" name="Espace réservé du texte 1"/>
          <p:cNvSpPr txBox="1">
            <a:spLocks/>
          </p:cNvSpPr>
          <p:nvPr/>
        </p:nvSpPr>
        <p:spPr>
          <a:xfrm>
            <a:off x="3890688" y="5842258"/>
            <a:ext cx="5332728" cy="579646"/>
          </a:xfrm>
          <a:prstGeom prst="rect">
            <a:avLst/>
          </a:prstGeom>
          <a:noFill/>
        </p:spPr>
        <p:txBody>
          <a:bodyPr vert="horz" wrap="square" lIns="108000" tIns="45720" rIns="108000" bIns="45720" rtlCol="0" anchor="b">
            <a:spAutoFit/>
          </a:bodyPr>
          <a:lstStyle>
            <a:lvl1pPr marL="5159" indent="-5159" algn="l" defTabSz="92869" rtl="0" eaLnBrk="1" latinLnBrk="0" hangingPunct="1">
              <a:spcBef>
                <a:spcPts val="81"/>
              </a:spcBef>
              <a:buFont typeface="Arial"/>
              <a:buNone/>
              <a:defRPr sz="813"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813"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813"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813"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813"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defTabSz="914400"/>
            <a:r>
              <a:rPr lang="en-US" sz="1000">
                <a:solidFill>
                  <a:srgbClr val="000000">
                    <a:lumMod val="65000"/>
                    <a:lumOff val="35000"/>
                  </a:srgbClr>
                </a:solidFill>
              </a:rPr>
              <a:t>Sample sizes: 1,796 (entire sample); 1,581 (SIM owners)</a:t>
            </a:r>
          </a:p>
          <a:p>
            <a:pPr marL="0" defTabSz="914400"/>
            <a:r>
              <a:rPr lang="en-US" sz="1000">
                <a:solidFill>
                  <a:srgbClr val="000000">
                    <a:lumMod val="65000"/>
                    <a:lumOff val="35000"/>
                  </a:srgbClr>
                </a:solidFill>
              </a:rPr>
              <a:t>Questions: Have you, personally, subscribed to a mobile money service on one of your own SIM(s)?</a:t>
            </a:r>
          </a:p>
          <a:p>
            <a:pPr marL="0" defTabSz="914400"/>
            <a:r>
              <a:rPr lang="en-US" sz="1000">
                <a:solidFill>
                  <a:srgbClr val="000000">
                    <a:lumMod val="65000"/>
                    <a:lumOff val="35000"/>
                  </a:srgbClr>
                </a:solidFill>
              </a:rPr>
              <a:t>Note: * 0.2% responded “don’t know”. </a:t>
            </a:r>
          </a:p>
        </p:txBody>
      </p:sp>
      <p:graphicFrame>
        <p:nvGraphicFramePr>
          <p:cNvPr id="40" name="Graphique 17"/>
          <p:cNvGraphicFramePr/>
          <p:nvPr>
            <p:extLst>
              <p:ext uri="{D42A27DB-BD31-4B8C-83A1-F6EECF244321}">
                <p14:modId xmlns:p14="http://schemas.microsoft.com/office/powerpoint/2010/main" val="21582097"/>
              </p:ext>
            </p:extLst>
          </p:nvPr>
        </p:nvGraphicFramePr>
        <p:xfrm>
          <a:off x="3822120" y="3133065"/>
          <a:ext cx="2541058" cy="2017669"/>
        </p:xfrm>
        <a:graphic>
          <a:graphicData uri="http://schemas.openxmlformats.org/drawingml/2006/chart">
            <c:chart xmlns:c="http://schemas.openxmlformats.org/drawingml/2006/chart" xmlns:r="http://schemas.openxmlformats.org/officeDocument/2006/relationships" r:id="rId9"/>
          </a:graphicData>
        </a:graphic>
      </p:graphicFrame>
      <p:sp>
        <p:nvSpPr>
          <p:cNvPr id="42" name="Rectangle 41"/>
          <p:cNvSpPr/>
          <p:nvPr/>
        </p:nvSpPr>
        <p:spPr>
          <a:xfrm>
            <a:off x="4092076" y="2577114"/>
            <a:ext cx="2473951" cy="26821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a:solidFill>
                  <a:schemeClr val="tx2"/>
                </a:solidFill>
              </a:rPr>
              <a:t>Mobile money subscribers</a:t>
            </a:r>
          </a:p>
          <a:p>
            <a:endParaRPr lang="en-US" sz="1200" i="1">
              <a:solidFill>
                <a:srgbClr val="404040"/>
              </a:solidFill>
            </a:endParaRPr>
          </a:p>
          <a:p>
            <a:r>
              <a:rPr lang="en-US" sz="1200" i="1">
                <a:solidFill>
                  <a:srgbClr val="404040"/>
                </a:solidFill>
              </a:rPr>
              <a:t>Entire sample</a:t>
            </a:r>
          </a:p>
        </p:txBody>
      </p:sp>
      <p:sp>
        <p:nvSpPr>
          <p:cNvPr id="43" name="Rectangle 42"/>
          <p:cNvSpPr/>
          <p:nvPr/>
        </p:nvSpPr>
        <p:spPr>
          <a:xfrm>
            <a:off x="4156221" y="1821145"/>
            <a:ext cx="4463267" cy="603288"/>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Of mobile phone owners, 83% subscribe to mobile money services.</a:t>
            </a:r>
          </a:p>
        </p:txBody>
      </p:sp>
      <p:sp>
        <p:nvSpPr>
          <p:cNvPr id="35"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3.1 Penetration Rates &gt; Mobile Phone and SIM ownership</a:t>
            </a:r>
          </a:p>
        </p:txBody>
      </p:sp>
    </p:spTree>
    <p:extLst>
      <p:ext uri="{BB962C8B-B14F-4D97-AF65-F5344CB8AC3E}">
        <p14:creationId xmlns:p14="http://schemas.microsoft.com/office/powerpoint/2010/main" val="245931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custDataLst>
              <p:tags r:id="rId1"/>
            </p:custDataLst>
          </p:nvPr>
        </p:nvGrpSpPr>
        <p:grpSpPr>
          <a:xfrm>
            <a:off x="7760677" y="0"/>
            <a:ext cx="1387710" cy="320040"/>
            <a:chOff x="8407400" y="0"/>
            <a:chExt cx="1503352" cy="320040"/>
          </a:xfrm>
        </p:grpSpPr>
        <p:sp>
          <p:nvSpPr>
            <p:cNvPr id="7" name="Rectangle 6"/>
            <p:cNvSpPr/>
            <p:nvPr/>
          </p:nvSpPr>
          <p:spPr>
            <a:xfrm>
              <a:off x="8407400" y="0"/>
              <a:ext cx="1503352" cy="320040"/>
            </a:xfrm>
            <a:prstGeom prst="rect">
              <a:avLst/>
            </a:prstGeom>
            <a:solidFill>
              <a:srgbClr val="A6A6A6"/>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AFAFA"/>
                  </a:solidFill>
                </a:rPr>
                <a:t>Draft</a:t>
              </a:r>
            </a:p>
          </p:txBody>
        </p:sp>
        <p:cxnSp>
          <p:nvCxnSpPr>
            <p:cNvPr id="13" name="Straight Arrow Connector 12"/>
            <p:cNvCxnSpPr/>
            <p:nvPr/>
          </p:nvCxnSpPr>
          <p:spPr>
            <a:xfrm>
              <a:off x="8407400" y="0"/>
              <a:ext cx="0" cy="320040"/>
            </a:xfrm>
            <a:prstGeom prst="straightConnector1">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8" name="Espace réservé du texte 1"/>
          <p:cNvSpPr>
            <a:spLocks noGrp="1"/>
          </p:cNvSpPr>
          <p:nvPr>
            <p:ph type="body" sz="quarter" idx="28"/>
          </p:nvPr>
        </p:nvSpPr>
        <p:spPr>
          <a:xfrm>
            <a:off x="528209" y="3895954"/>
            <a:ext cx="5449150" cy="246221"/>
          </a:xfrm>
          <a:noFill/>
        </p:spPr>
        <p:txBody>
          <a:bodyPr wrap="square" lIns="108000" rIns="108000">
            <a:spAutoFit/>
          </a:bodyPr>
          <a:lstStyle/>
          <a:p>
            <a:pPr marL="0" defTabSz="914400"/>
            <a:r>
              <a:rPr lang="fr-FR" sz="1000" dirty="0">
                <a:solidFill>
                  <a:srgbClr val="000000">
                    <a:lumMod val="65000"/>
                    <a:lumOff val="35000"/>
                  </a:srgbClr>
                </a:solidFill>
              </a:rPr>
              <a:t>* 0.03% </a:t>
            </a:r>
            <a:r>
              <a:rPr lang="fr-FR" sz="1000" dirty="0" err="1">
                <a:solidFill>
                  <a:srgbClr val="000000">
                    <a:lumMod val="65000"/>
                    <a:lumOff val="35000"/>
                  </a:srgbClr>
                </a:solidFill>
              </a:rPr>
              <a:t>responded</a:t>
            </a:r>
            <a:r>
              <a:rPr lang="fr-FR" sz="1000" dirty="0">
                <a:solidFill>
                  <a:srgbClr val="000000">
                    <a:lumMod val="65000"/>
                    <a:lumOff val="35000"/>
                  </a:srgbClr>
                </a:solidFill>
              </a:rPr>
              <a:t> </a:t>
            </a:r>
            <a:r>
              <a:rPr lang="en-GB" sz="1000" dirty="0">
                <a:solidFill>
                  <a:srgbClr val="000000">
                    <a:lumMod val="65000"/>
                    <a:lumOff val="35000"/>
                  </a:srgbClr>
                </a:solidFill>
              </a:rPr>
              <a:t>“don’t know”.</a:t>
            </a:r>
          </a:p>
        </p:txBody>
      </p:sp>
      <p:sp>
        <p:nvSpPr>
          <p:cNvPr id="3" name="Espace réservé du texte 2"/>
          <p:cNvSpPr>
            <a:spLocks noGrp="1"/>
          </p:cNvSpPr>
          <p:nvPr>
            <p:ph type="body" sz="quarter" idx="14"/>
          </p:nvPr>
        </p:nvSpPr>
        <p:spPr>
          <a:solidFill>
            <a:srgbClr val="DCE6F2"/>
          </a:solidFill>
        </p:spPr>
        <p:txBody>
          <a:bodyPr/>
          <a:lstStyle/>
          <a:p>
            <a:r>
              <a:rPr lang="en-GB" sz="1600" dirty="0">
                <a:solidFill>
                  <a:srgbClr val="1F497D"/>
                </a:solidFill>
              </a:rPr>
              <a:t>Over 88% of Somalis have at least one SIM card. Somalis have an average of 1.4 SIMs per person. Somaliland, Puntland and South Central are respectively dominated by Telesom, </a:t>
            </a:r>
            <a:r>
              <a:rPr lang="en-GB" sz="1600" dirty="0" err="1">
                <a:solidFill>
                  <a:srgbClr val="1F497D"/>
                </a:solidFill>
              </a:rPr>
              <a:t>Golis</a:t>
            </a:r>
            <a:r>
              <a:rPr lang="en-GB" sz="1600" dirty="0">
                <a:solidFill>
                  <a:srgbClr val="1F497D"/>
                </a:solidFill>
              </a:rPr>
              <a:t> and </a:t>
            </a:r>
            <a:r>
              <a:rPr lang="en-GB" sz="1600" dirty="0" err="1">
                <a:solidFill>
                  <a:srgbClr val="1F497D"/>
                </a:solidFill>
              </a:rPr>
              <a:t>Hormuud</a:t>
            </a:r>
            <a:r>
              <a:rPr lang="en-GB" sz="1600" dirty="0">
                <a:solidFill>
                  <a:srgbClr val="1F497D"/>
                </a:solidFill>
              </a:rPr>
              <a:t>.</a:t>
            </a:r>
          </a:p>
        </p:txBody>
      </p:sp>
      <p:sp>
        <p:nvSpPr>
          <p:cNvPr id="4" name="Titre 3"/>
          <p:cNvSpPr>
            <a:spLocks noGrp="1"/>
          </p:cNvSpPr>
          <p:nvPr>
            <p:ph type="title"/>
          </p:nvPr>
        </p:nvSpPr>
        <p:spPr/>
        <p:txBody>
          <a:bodyPr/>
          <a:lstStyle/>
          <a:p>
            <a:r>
              <a:rPr lang="en-US" dirty="0"/>
              <a:t>2.1 Penetration rates &gt; Phone and </a:t>
            </a:r>
            <a:r>
              <a:rPr lang="en-US" dirty="0" err="1"/>
              <a:t>sim</a:t>
            </a:r>
            <a:r>
              <a:rPr lang="en-US" dirty="0"/>
              <a:t> ownership</a:t>
            </a:r>
            <a:endParaRPr lang="fr-FR" sz="1600" dirty="0"/>
          </a:p>
        </p:txBody>
      </p:sp>
      <p:grpSp>
        <p:nvGrpSpPr>
          <p:cNvPr id="20" name="Group 19"/>
          <p:cNvGrpSpPr/>
          <p:nvPr/>
        </p:nvGrpSpPr>
        <p:grpSpPr>
          <a:xfrm>
            <a:off x="-1144327" y="1062667"/>
            <a:ext cx="6139374" cy="3092701"/>
            <a:chOff x="1212706" y="1090007"/>
            <a:chExt cx="6206169" cy="2799359"/>
          </a:xfrm>
        </p:grpSpPr>
        <p:sp>
          <p:nvSpPr>
            <p:cNvPr id="27" name="Rectangle 26"/>
            <p:cNvSpPr/>
            <p:nvPr/>
          </p:nvSpPr>
          <p:spPr>
            <a:xfrm>
              <a:off x="2903439" y="1090007"/>
              <a:ext cx="4515436" cy="53389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SIM ownership</a:t>
              </a:r>
              <a:endParaRPr lang="en-US" sz="1400" i="1" baseline="30000" dirty="0">
                <a:solidFill>
                  <a:schemeClr val="tx2"/>
                </a:solidFill>
              </a:endParaRPr>
            </a:p>
            <a:p>
              <a:r>
                <a:rPr lang="en-US" sz="1200" i="1" dirty="0">
                  <a:solidFill>
                    <a:srgbClr val="404040"/>
                  </a:solidFill>
                </a:rPr>
                <a:t>Entire sample</a:t>
              </a:r>
            </a:p>
          </p:txBody>
        </p:sp>
        <p:graphicFrame>
          <p:nvGraphicFramePr>
            <p:cNvPr id="14" name="Chart 13"/>
            <p:cNvGraphicFramePr/>
            <p:nvPr>
              <p:extLst>
                <p:ext uri="{D42A27DB-BD31-4B8C-83A1-F6EECF244321}">
                  <p14:modId xmlns:p14="http://schemas.microsoft.com/office/powerpoint/2010/main" val="632597689"/>
                </p:ext>
              </p:extLst>
            </p:nvPr>
          </p:nvGraphicFramePr>
          <p:xfrm>
            <a:off x="1212706" y="1479034"/>
            <a:ext cx="4930958" cy="241033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1" name="Group 20"/>
          <p:cNvGrpSpPr/>
          <p:nvPr/>
        </p:nvGrpSpPr>
        <p:grpSpPr>
          <a:xfrm>
            <a:off x="1685771" y="1093791"/>
            <a:ext cx="6161834" cy="3113002"/>
            <a:chOff x="-837249" y="1175125"/>
            <a:chExt cx="6287434" cy="2800258"/>
          </a:xfrm>
        </p:grpSpPr>
        <p:sp>
          <p:nvSpPr>
            <p:cNvPr id="8" name="Rectangle 7"/>
            <p:cNvSpPr/>
            <p:nvPr/>
          </p:nvSpPr>
          <p:spPr>
            <a:xfrm>
              <a:off x="934749" y="1175125"/>
              <a:ext cx="4515436" cy="53389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SIM ownership</a:t>
              </a:r>
            </a:p>
            <a:p>
              <a:r>
                <a:rPr lang="en-US" sz="1200" i="1" dirty="0">
                  <a:solidFill>
                    <a:srgbClr val="404040"/>
                  </a:solidFill>
                </a:rPr>
                <a:t>Focus on phone owners</a:t>
              </a:r>
            </a:p>
          </p:txBody>
        </p:sp>
        <p:graphicFrame>
          <p:nvGraphicFramePr>
            <p:cNvPr id="32" name="Chart 31"/>
            <p:cNvGraphicFramePr/>
            <p:nvPr>
              <p:extLst>
                <p:ext uri="{D42A27DB-BD31-4B8C-83A1-F6EECF244321}">
                  <p14:modId xmlns:p14="http://schemas.microsoft.com/office/powerpoint/2010/main" val="2071029759"/>
                </p:ext>
              </p:extLst>
            </p:nvPr>
          </p:nvGraphicFramePr>
          <p:xfrm>
            <a:off x="-837249" y="1565051"/>
            <a:ext cx="4930958" cy="2410332"/>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5" name="Chart 4"/>
          <p:cNvGraphicFramePr/>
          <p:nvPr>
            <p:extLst>
              <p:ext uri="{D42A27DB-BD31-4B8C-83A1-F6EECF244321}">
                <p14:modId xmlns:p14="http://schemas.microsoft.com/office/powerpoint/2010/main" val="2235744610"/>
              </p:ext>
            </p:extLst>
          </p:nvPr>
        </p:nvGraphicFramePr>
        <p:xfrm>
          <a:off x="31963" y="4715985"/>
          <a:ext cx="6600574" cy="1293337"/>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p:cNvSpPr/>
          <p:nvPr/>
        </p:nvSpPr>
        <p:spPr>
          <a:xfrm>
            <a:off x="3194078" y="4312455"/>
            <a:ext cx="1435002" cy="461665"/>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US" sz="1200" dirty="0"/>
              <a:t>An average of 1.4 SIMs per person</a:t>
            </a:r>
          </a:p>
        </p:txBody>
      </p:sp>
      <p:graphicFrame>
        <p:nvGraphicFramePr>
          <p:cNvPr id="23" name="Chart 22"/>
          <p:cNvGraphicFramePr/>
          <p:nvPr>
            <p:extLst>
              <p:ext uri="{D42A27DB-BD31-4B8C-83A1-F6EECF244321}">
                <p14:modId xmlns:p14="http://schemas.microsoft.com/office/powerpoint/2010/main" val="1056100087"/>
              </p:ext>
            </p:extLst>
          </p:nvPr>
        </p:nvGraphicFramePr>
        <p:xfrm>
          <a:off x="5436096" y="1139345"/>
          <a:ext cx="4040249" cy="5341288"/>
        </p:xfrm>
        <a:graphic>
          <a:graphicData uri="http://schemas.openxmlformats.org/drawingml/2006/chart">
            <c:chart xmlns:c="http://schemas.openxmlformats.org/drawingml/2006/chart" xmlns:r="http://schemas.openxmlformats.org/officeDocument/2006/relationships" r:id="rId7"/>
          </a:graphicData>
        </a:graphic>
      </p:graphicFrame>
      <p:sp>
        <p:nvSpPr>
          <p:cNvPr id="24" name="Rectangle 23"/>
          <p:cNvSpPr/>
          <p:nvPr/>
        </p:nvSpPr>
        <p:spPr>
          <a:xfrm>
            <a:off x="403905" y="4256446"/>
            <a:ext cx="4168095" cy="53389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SIMs per person</a:t>
            </a:r>
          </a:p>
          <a:p>
            <a:r>
              <a:rPr lang="en-US" sz="1200" i="1" dirty="0">
                <a:solidFill>
                  <a:srgbClr val="404040"/>
                </a:solidFill>
              </a:rPr>
              <a:t>Focus on SIM owners</a:t>
            </a:r>
          </a:p>
        </p:txBody>
      </p:sp>
      <p:sp>
        <p:nvSpPr>
          <p:cNvPr id="25" name="Rectangle 24"/>
          <p:cNvSpPr/>
          <p:nvPr/>
        </p:nvSpPr>
        <p:spPr>
          <a:xfrm>
            <a:off x="6765474" y="1134026"/>
            <a:ext cx="4168095" cy="53389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SIM ownership per operator</a:t>
            </a:r>
            <a:endParaRPr lang="en-US" sz="1400" i="1" baseline="30000" dirty="0">
              <a:solidFill>
                <a:schemeClr val="tx2"/>
              </a:solidFill>
            </a:endParaRPr>
          </a:p>
          <a:p>
            <a:r>
              <a:rPr lang="en-US" sz="1200" i="1" dirty="0">
                <a:solidFill>
                  <a:srgbClr val="404040"/>
                </a:solidFill>
              </a:rPr>
              <a:t>Focus on SIM owners</a:t>
            </a:r>
          </a:p>
        </p:txBody>
      </p:sp>
      <p:sp>
        <p:nvSpPr>
          <p:cNvPr id="26" name="Freeform: Shape 25"/>
          <p:cNvSpPr/>
          <p:nvPr/>
        </p:nvSpPr>
        <p:spPr>
          <a:xfrm>
            <a:off x="8644110" y="2009051"/>
            <a:ext cx="426516" cy="288032"/>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rgbClr val="999999"/>
          </a:solidFill>
          <a:ln w="9525">
            <a:solidFill>
              <a:srgbClr val="99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p:cNvSpPr/>
          <p:nvPr/>
        </p:nvSpPr>
        <p:spPr>
          <a:xfrm>
            <a:off x="8668431" y="3534638"/>
            <a:ext cx="426516" cy="288032"/>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rgbClr val="999999"/>
          </a:solidFill>
          <a:ln w="9525">
            <a:solidFill>
              <a:srgbClr val="99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p:cNvSpPr/>
          <p:nvPr/>
        </p:nvSpPr>
        <p:spPr>
          <a:xfrm>
            <a:off x="8735416" y="4155367"/>
            <a:ext cx="426516" cy="288032"/>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rgbClr val="999999"/>
          </a:solidFill>
          <a:ln w="9525">
            <a:solidFill>
              <a:srgbClr val="99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p:cNvCxnSpPr>
            <a:cxnSpLocks/>
          </p:cNvCxnSpPr>
          <p:nvPr/>
        </p:nvCxnSpPr>
        <p:spPr>
          <a:xfrm>
            <a:off x="8849522" y="2297083"/>
            <a:ext cx="0" cy="288032"/>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a:off x="8885085" y="4427952"/>
            <a:ext cx="0" cy="25495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H="1" flipV="1">
            <a:off x="8846125" y="3299079"/>
            <a:ext cx="3397" cy="260726"/>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043082" y="2248601"/>
            <a:ext cx="1065762" cy="600164"/>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US" sz="1100" dirty="0"/>
              <a:t>Telesom dominates Somaliland</a:t>
            </a:r>
          </a:p>
        </p:txBody>
      </p:sp>
      <p:sp>
        <p:nvSpPr>
          <p:cNvPr id="41" name="Rectangle 40"/>
          <p:cNvSpPr/>
          <p:nvPr/>
        </p:nvSpPr>
        <p:spPr>
          <a:xfrm>
            <a:off x="8083577" y="3015618"/>
            <a:ext cx="1065762" cy="600164"/>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US" sz="1100" dirty="0" err="1"/>
              <a:t>Golis</a:t>
            </a:r>
            <a:r>
              <a:rPr lang="en-US" sz="1100" dirty="0"/>
              <a:t> dominates Puntland</a:t>
            </a:r>
          </a:p>
        </p:txBody>
      </p:sp>
      <p:sp>
        <p:nvSpPr>
          <p:cNvPr id="42" name="Rectangle 41"/>
          <p:cNvSpPr/>
          <p:nvPr/>
        </p:nvSpPr>
        <p:spPr>
          <a:xfrm>
            <a:off x="7982011" y="4382820"/>
            <a:ext cx="1065762" cy="600164"/>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US" sz="1100" dirty="0" err="1"/>
              <a:t>Hormuud</a:t>
            </a:r>
            <a:r>
              <a:rPr lang="en-US" sz="1100" dirty="0"/>
              <a:t> dominates South Central</a:t>
            </a:r>
          </a:p>
        </p:txBody>
      </p:sp>
      <p:sp>
        <p:nvSpPr>
          <p:cNvPr id="35" name="Espace réservé du texte 1"/>
          <p:cNvSpPr txBox="1">
            <a:spLocks/>
          </p:cNvSpPr>
          <p:nvPr/>
        </p:nvSpPr>
        <p:spPr>
          <a:xfrm>
            <a:off x="54572" y="6067724"/>
            <a:ext cx="8094853" cy="412934"/>
          </a:xfrm>
          <a:prstGeom prst="rect">
            <a:avLst/>
          </a:prstGeom>
          <a:noFill/>
        </p:spPr>
        <p:txBody>
          <a:bodyPr wrap="square" lIns="108000" rIns="108000" anchor="b">
            <a:spAutoFit/>
          </a:bodyPr>
          <a:lstStyle>
            <a:lvl1pPr marL="5159" indent="-5159" algn="l" defTabSz="92869" rtl="0" eaLnBrk="1" latinLnBrk="0" hangingPunct="1">
              <a:spcBef>
                <a:spcPts val="81"/>
              </a:spcBef>
              <a:buFont typeface="Arial" pitchFamily="34" charset="0"/>
              <a:buNone/>
              <a:defRPr sz="813" kern="1200" baseline="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None/>
              <a:defRPr sz="813"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defTabSz="914400"/>
            <a:r>
              <a:rPr lang="fr-FR" sz="1000" dirty="0" err="1">
                <a:solidFill>
                  <a:srgbClr val="000000">
                    <a:lumMod val="65000"/>
                    <a:lumOff val="35000"/>
                  </a:srgbClr>
                </a:solidFill>
              </a:rPr>
              <a:t>Sample</a:t>
            </a:r>
            <a:r>
              <a:rPr lang="fr-FR" sz="1000" dirty="0">
                <a:solidFill>
                  <a:srgbClr val="000000">
                    <a:lumMod val="65000"/>
                    <a:lumOff val="35000"/>
                  </a:srgbClr>
                </a:solidFill>
              </a:rPr>
              <a:t> sizes: 1,796 (</a:t>
            </a:r>
            <a:r>
              <a:rPr lang="fr-FR" sz="1000" dirty="0" err="1">
                <a:solidFill>
                  <a:srgbClr val="000000">
                    <a:lumMod val="65000"/>
                    <a:lumOff val="35000"/>
                  </a:srgbClr>
                </a:solidFill>
              </a:rPr>
              <a:t>entire</a:t>
            </a:r>
            <a:r>
              <a:rPr lang="fr-FR" sz="1000" dirty="0">
                <a:solidFill>
                  <a:srgbClr val="000000">
                    <a:lumMod val="65000"/>
                    <a:lumOff val="35000"/>
                  </a:srgbClr>
                </a:solidFill>
              </a:rPr>
              <a:t> </a:t>
            </a:r>
            <a:r>
              <a:rPr lang="fr-FR" sz="1000" dirty="0" err="1">
                <a:solidFill>
                  <a:srgbClr val="000000">
                    <a:lumMod val="65000"/>
                    <a:lumOff val="35000"/>
                  </a:srgbClr>
                </a:solidFill>
              </a:rPr>
              <a:t>sample</a:t>
            </a:r>
            <a:r>
              <a:rPr lang="fr-FR" sz="1000" dirty="0">
                <a:solidFill>
                  <a:srgbClr val="000000">
                    <a:lumMod val="65000"/>
                    <a:lumOff val="35000"/>
                  </a:srgbClr>
                </a:solidFill>
              </a:rPr>
              <a:t>); 1,617 (phone </a:t>
            </a:r>
            <a:r>
              <a:rPr lang="fr-FR" sz="1000" dirty="0" err="1">
                <a:solidFill>
                  <a:srgbClr val="000000">
                    <a:lumMod val="65000"/>
                    <a:lumOff val="35000"/>
                  </a:srgbClr>
                </a:solidFill>
              </a:rPr>
              <a:t>owners</a:t>
            </a:r>
            <a:r>
              <a:rPr lang="fr-FR" sz="1000" dirty="0">
                <a:solidFill>
                  <a:srgbClr val="000000">
                    <a:lumMod val="65000"/>
                    <a:lumOff val="35000"/>
                  </a:srgbClr>
                </a:solidFill>
              </a:rPr>
              <a:t>); 1,581 (SIM </a:t>
            </a:r>
            <a:r>
              <a:rPr lang="fr-FR" sz="1000" dirty="0" err="1">
                <a:solidFill>
                  <a:srgbClr val="000000">
                    <a:lumMod val="65000"/>
                    <a:lumOff val="35000"/>
                  </a:srgbClr>
                </a:solidFill>
              </a:rPr>
              <a:t>owners</a:t>
            </a:r>
            <a:r>
              <a:rPr lang="fr-FR" sz="1000" dirty="0">
                <a:solidFill>
                  <a:srgbClr val="000000">
                    <a:lumMod val="65000"/>
                    <a:lumOff val="35000"/>
                  </a:srgbClr>
                </a:solidFill>
              </a:rPr>
              <a:t>)</a:t>
            </a:r>
          </a:p>
          <a:p>
            <a:pPr marL="0" defTabSz="914400"/>
            <a:r>
              <a:rPr lang="fr-FR" sz="1000" dirty="0">
                <a:solidFill>
                  <a:srgbClr val="000000">
                    <a:lumMod val="65000"/>
                    <a:lumOff val="35000"/>
                  </a:srgbClr>
                </a:solidFill>
              </a:rPr>
              <a:t>Questions: </a:t>
            </a:r>
            <a:r>
              <a:rPr lang="en-US" sz="1000" dirty="0">
                <a:solidFill>
                  <a:srgbClr val="000000">
                    <a:lumMod val="65000"/>
                    <a:lumOff val="35000"/>
                  </a:srgbClr>
                </a:solidFill>
              </a:rPr>
              <a:t>Do you own one or more SIM card(s)?; How many SIM card(s) do you have?; Which are the operator(s) of your SIM card(s)?</a:t>
            </a:r>
            <a:endParaRPr lang="fr-FR" sz="1000" dirty="0">
              <a:solidFill>
                <a:srgbClr val="000000">
                  <a:lumMod val="65000"/>
                  <a:lumOff val="35000"/>
                </a:srgbClr>
              </a:solidFill>
            </a:endParaRPr>
          </a:p>
        </p:txBody>
      </p:sp>
      <p:sp>
        <p:nvSpPr>
          <p:cNvPr id="29"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3.1 Penetration Rates &gt; Mobile Phone and SIM ownership</a:t>
            </a:r>
          </a:p>
        </p:txBody>
      </p:sp>
    </p:spTree>
    <p:extLst>
      <p:ext uri="{BB962C8B-B14F-4D97-AF65-F5344CB8AC3E}">
        <p14:creationId xmlns:p14="http://schemas.microsoft.com/office/powerpoint/2010/main" val="366711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8"/>
          <p:cNvSpPr txBox="1"/>
          <p:nvPr/>
        </p:nvSpPr>
        <p:spPr>
          <a:xfrm>
            <a:off x="6944944" y="5229201"/>
            <a:ext cx="2279881" cy="1384995"/>
          </a:xfrm>
          <a:prstGeom prst="rect">
            <a:avLst/>
          </a:prstGeom>
          <a:noFill/>
          <a:ln w="12700">
            <a:noFill/>
            <a:prstDash val="dash"/>
          </a:ln>
        </p:spPr>
        <p:txBody>
          <a:bodyPr wrap="square" rtlCol="0">
            <a:spAutoFit/>
          </a:bodyPr>
          <a:lstStyle/>
          <a:p>
            <a:pPr algn="ctr">
              <a:defRPr sz="1862" b="0" i="0" u="none" strike="noStrike" kern="1200" spc="0" baseline="0">
                <a:solidFill>
                  <a:srgbClr val="000000">
                    <a:lumMod val="65000"/>
                    <a:lumOff val="35000"/>
                  </a:srgbClr>
                </a:solidFill>
                <a:latin typeface="+mn-lt"/>
                <a:ea typeface="+mn-ea"/>
                <a:cs typeface="+mn-cs"/>
              </a:defRPr>
            </a:pPr>
            <a:r>
              <a:rPr lang="fr-FR" sz="1200" dirty="0"/>
              <a:t>The gap </a:t>
            </a:r>
            <a:r>
              <a:rPr lang="fr-FR" sz="1200" dirty="0" err="1"/>
              <a:t>between</a:t>
            </a:r>
            <a:r>
              <a:rPr lang="fr-FR" sz="1200" dirty="0"/>
              <a:t> </a:t>
            </a:r>
            <a:r>
              <a:rPr lang="fr-FR" sz="1200" dirty="0" err="1"/>
              <a:t>penetration</a:t>
            </a:r>
            <a:r>
              <a:rPr lang="fr-FR" sz="1200" dirty="0"/>
              <a:t> rates in </a:t>
            </a:r>
            <a:r>
              <a:rPr lang="fr-FR" sz="1200" dirty="0" err="1"/>
              <a:t>Banadir</a:t>
            </a:r>
            <a:r>
              <a:rPr lang="fr-FR" sz="1200" dirty="0"/>
              <a:t> and </a:t>
            </a:r>
            <a:r>
              <a:rPr lang="fr-FR" sz="1200" dirty="0" err="1"/>
              <a:t>Jubaland</a:t>
            </a:r>
            <a:r>
              <a:rPr lang="fr-FR" sz="1200" dirty="0"/>
              <a:t>, </a:t>
            </a:r>
            <a:r>
              <a:rPr lang="fr-FR" sz="1200" dirty="0" err="1"/>
              <a:t>both</a:t>
            </a:r>
            <a:r>
              <a:rPr lang="fr-FR" sz="1200" dirty="0"/>
              <a:t> </a:t>
            </a:r>
            <a:r>
              <a:rPr lang="fr-FR" sz="1200" dirty="0" err="1"/>
              <a:t>within</a:t>
            </a:r>
            <a:r>
              <a:rPr lang="fr-FR" sz="1200" dirty="0"/>
              <a:t> South Central, </a:t>
            </a:r>
            <a:r>
              <a:rPr lang="fr-FR" sz="1200" dirty="0" err="1"/>
              <a:t>demonstrates</a:t>
            </a:r>
            <a:r>
              <a:rPr lang="fr-FR" sz="1200" dirty="0"/>
              <a:t> the </a:t>
            </a:r>
            <a:r>
              <a:rPr lang="fr-FR" sz="1200" dirty="0" err="1"/>
              <a:t>heterogeneity</a:t>
            </a:r>
            <a:r>
              <a:rPr lang="fr-FR" sz="1200" dirty="0"/>
              <a:t> of mobile money </a:t>
            </a:r>
            <a:r>
              <a:rPr lang="fr-FR" sz="1200" dirty="0" err="1"/>
              <a:t>take-up</a:t>
            </a:r>
            <a:r>
              <a:rPr lang="fr-FR" sz="1200" dirty="0"/>
              <a:t> </a:t>
            </a:r>
            <a:r>
              <a:rPr lang="fr-FR" sz="1200" dirty="0" err="1"/>
              <a:t>across</a:t>
            </a:r>
            <a:r>
              <a:rPr lang="fr-FR" sz="1200" dirty="0"/>
              <a:t> South Central</a:t>
            </a:r>
          </a:p>
          <a:p>
            <a:pPr algn="ctr">
              <a:defRPr sz="1862" b="0" i="0" u="none" strike="noStrike" kern="1200" spc="0" baseline="0">
                <a:solidFill>
                  <a:srgbClr val="000000">
                    <a:lumMod val="65000"/>
                    <a:lumOff val="35000"/>
                  </a:srgbClr>
                </a:solidFill>
                <a:latin typeface="+mn-lt"/>
                <a:ea typeface="+mn-ea"/>
                <a:cs typeface="+mn-cs"/>
              </a:defRPr>
            </a:pPr>
            <a:endParaRPr lang="en-GB" sz="1200" dirty="0">
              <a:solidFill>
                <a:srgbClr val="000000">
                  <a:lumMod val="65000"/>
                  <a:lumOff val="35000"/>
                </a:srgbClr>
              </a:solidFill>
            </a:endParaRPr>
          </a:p>
        </p:txBody>
      </p:sp>
      <p:sp>
        <p:nvSpPr>
          <p:cNvPr id="25" name="Espace réservé du texte 1"/>
          <p:cNvSpPr>
            <a:spLocks noGrp="1"/>
          </p:cNvSpPr>
          <p:nvPr>
            <p:ph type="body" sz="quarter" idx="28"/>
          </p:nvPr>
        </p:nvSpPr>
        <p:spPr>
          <a:xfrm>
            <a:off x="1" y="6021604"/>
            <a:ext cx="9144000" cy="412934"/>
          </a:xfrm>
          <a:noFill/>
        </p:spPr>
        <p:txBody>
          <a:bodyPr wrap="square" lIns="108000" rIns="108000">
            <a:spAutoFit/>
          </a:bodyPr>
          <a:lstStyle/>
          <a:p>
            <a:pPr marL="0" defTabSz="914400"/>
            <a:r>
              <a:rPr lang="fr-FR" sz="1000" dirty="0"/>
              <a:t>Sample size: 1,796 (entire </a:t>
            </a:r>
            <a:r>
              <a:rPr lang="fr-FR" sz="1000" dirty="0" err="1"/>
              <a:t>sample</a:t>
            </a:r>
            <a:r>
              <a:rPr lang="fr-FR" sz="1000" dirty="0"/>
              <a:t>)</a:t>
            </a:r>
          </a:p>
          <a:p>
            <a:pPr marL="0" defTabSz="914400"/>
            <a:r>
              <a:rPr lang="fr-FR" sz="1000" dirty="0"/>
              <a:t>Question: </a:t>
            </a:r>
            <a:r>
              <a:rPr lang="en-US" sz="1000" dirty="0"/>
              <a:t>Have you, personally, subscribed to a mobile money service on one of your own SIM(s)?</a:t>
            </a:r>
            <a:r>
              <a:rPr lang="fr-FR" sz="1000" dirty="0"/>
              <a:t> </a:t>
            </a:r>
          </a:p>
        </p:txBody>
      </p:sp>
      <p:sp>
        <p:nvSpPr>
          <p:cNvPr id="3" name="Text Placeholder 2"/>
          <p:cNvSpPr>
            <a:spLocks noGrp="1"/>
          </p:cNvSpPr>
          <p:nvPr>
            <p:ph type="body" sz="quarter" idx="14"/>
          </p:nvPr>
        </p:nvSpPr>
        <p:spPr>
          <a:solidFill>
            <a:srgbClr val="DCE6F2"/>
          </a:solidFill>
        </p:spPr>
        <p:txBody>
          <a:bodyPr/>
          <a:lstStyle/>
          <a:p>
            <a:r>
              <a:rPr lang="fr-FR" sz="1460" dirty="0" err="1">
                <a:solidFill>
                  <a:srgbClr val="1F497D"/>
                </a:solidFill>
              </a:rPr>
              <a:t>Puntland</a:t>
            </a:r>
            <a:r>
              <a:rPr lang="fr-FR" sz="1460" dirty="0">
                <a:solidFill>
                  <a:srgbClr val="1F497D"/>
                </a:solidFill>
              </a:rPr>
              <a:t> has the </a:t>
            </a:r>
            <a:r>
              <a:rPr lang="fr-FR" sz="1460" dirty="0" err="1">
                <a:solidFill>
                  <a:srgbClr val="1F497D"/>
                </a:solidFill>
              </a:rPr>
              <a:t>highest</a:t>
            </a:r>
            <a:r>
              <a:rPr lang="fr-FR" sz="1460" dirty="0">
                <a:solidFill>
                  <a:srgbClr val="1F497D"/>
                </a:solidFill>
              </a:rPr>
              <a:t> mobile money </a:t>
            </a:r>
            <a:r>
              <a:rPr lang="fr-FR" sz="1460" dirty="0" err="1">
                <a:solidFill>
                  <a:srgbClr val="1F497D"/>
                </a:solidFill>
              </a:rPr>
              <a:t>penetration</a:t>
            </a:r>
            <a:r>
              <a:rPr lang="fr-FR" sz="1460" dirty="0">
                <a:solidFill>
                  <a:srgbClr val="1F497D"/>
                </a:solidFill>
              </a:rPr>
              <a:t> rate, </a:t>
            </a:r>
            <a:r>
              <a:rPr lang="fr-FR" sz="1460" dirty="0" err="1">
                <a:solidFill>
                  <a:srgbClr val="1F497D"/>
                </a:solidFill>
              </a:rPr>
              <a:t>closely</a:t>
            </a:r>
            <a:r>
              <a:rPr lang="fr-FR" sz="1460" dirty="0">
                <a:solidFill>
                  <a:srgbClr val="1F497D"/>
                </a:solidFill>
              </a:rPr>
              <a:t> </a:t>
            </a:r>
            <a:r>
              <a:rPr lang="fr-FR" sz="1460" dirty="0" err="1">
                <a:solidFill>
                  <a:srgbClr val="1F497D"/>
                </a:solidFill>
              </a:rPr>
              <a:t>followed</a:t>
            </a:r>
            <a:r>
              <a:rPr lang="fr-FR" sz="1460" dirty="0">
                <a:solidFill>
                  <a:srgbClr val="1F497D"/>
                </a:solidFill>
              </a:rPr>
              <a:t> by </a:t>
            </a:r>
            <a:r>
              <a:rPr lang="fr-FR" sz="1460" dirty="0" err="1">
                <a:solidFill>
                  <a:srgbClr val="1F497D"/>
                </a:solidFill>
              </a:rPr>
              <a:t>Somaliland</a:t>
            </a:r>
            <a:r>
              <a:rPr lang="fr-FR" sz="1460" dirty="0">
                <a:solidFill>
                  <a:srgbClr val="1F497D"/>
                </a:solidFill>
              </a:rPr>
              <a:t>. South Central </a:t>
            </a:r>
            <a:r>
              <a:rPr lang="fr-FR" sz="1460" dirty="0" err="1">
                <a:solidFill>
                  <a:srgbClr val="1F497D"/>
                </a:solidFill>
              </a:rPr>
              <a:t>exhibits</a:t>
            </a:r>
            <a:r>
              <a:rPr lang="fr-FR" sz="1460" dirty="0">
                <a:solidFill>
                  <a:srgbClr val="1F497D"/>
                </a:solidFill>
              </a:rPr>
              <a:t> high </a:t>
            </a:r>
            <a:r>
              <a:rPr lang="fr-FR" sz="1460" dirty="0" err="1">
                <a:solidFill>
                  <a:srgbClr val="1F497D"/>
                </a:solidFill>
              </a:rPr>
              <a:t>heterogeneity</a:t>
            </a:r>
            <a:r>
              <a:rPr lang="fr-FR" sz="1460" dirty="0">
                <a:solidFill>
                  <a:srgbClr val="1F497D"/>
                </a:solidFill>
              </a:rPr>
              <a:t> of mobile money </a:t>
            </a:r>
            <a:r>
              <a:rPr lang="fr-FR" sz="1460" dirty="0" err="1">
                <a:solidFill>
                  <a:srgbClr val="1F497D"/>
                </a:solidFill>
              </a:rPr>
              <a:t>penetration</a:t>
            </a:r>
            <a:r>
              <a:rPr lang="fr-FR" sz="1460" dirty="0">
                <a:solidFill>
                  <a:srgbClr val="1F497D"/>
                </a:solidFill>
              </a:rPr>
              <a:t> </a:t>
            </a:r>
            <a:r>
              <a:rPr lang="fr-FR" sz="1460" dirty="0" err="1">
                <a:solidFill>
                  <a:srgbClr val="1F497D"/>
                </a:solidFill>
              </a:rPr>
              <a:t>among</a:t>
            </a:r>
            <a:r>
              <a:rPr lang="fr-FR" sz="1460" dirty="0">
                <a:solidFill>
                  <a:srgbClr val="1F497D"/>
                </a:solidFill>
              </a:rPr>
              <a:t> </a:t>
            </a:r>
            <a:r>
              <a:rPr lang="fr-FR" sz="1460" dirty="0" err="1">
                <a:solidFill>
                  <a:srgbClr val="1F497D"/>
                </a:solidFill>
              </a:rPr>
              <a:t>its</a:t>
            </a:r>
            <a:r>
              <a:rPr lang="fr-FR" sz="1460" dirty="0">
                <a:solidFill>
                  <a:srgbClr val="1F497D"/>
                </a:solidFill>
              </a:rPr>
              <a:t> </a:t>
            </a:r>
            <a:r>
              <a:rPr lang="fr-FR" sz="1460" dirty="0" err="1">
                <a:solidFill>
                  <a:srgbClr val="1F497D"/>
                </a:solidFill>
              </a:rPr>
              <a:t>Federated</a:t>
            </a:r>
            <a:r>
              <a:rPr lang="fr-FR" sz="1460" dirty="0">
                <a:solidFill>
                  <a:srgbClr val="1F497D"/>
                </a:solidFill>
              </a:rPr>
              <a:t> </a:t>
            </a:r>
            <a:r>
              <a:rPr lang="fr-FR" sz="1460" dirty="0" err="1">
                <a:solidFill>
                  <a:srgbClr val="1F497D"/>
                </a:solidFill>
              </a:rPr>
              <a:t>Member</a:t>
            </a:r>
            <a:r>
              <a:rPr lang="fr-FR" sz="1460" dirty="0">
                <a:solidFill>
                  <a:srgbClr val="1F497D"/>
                </a:solidFill>
              </a:rPr>
              <a:t> States.</a:t>
            </a:r>
          </a:p>
        </p:txBody>
      </p:sp>
      <p:sp>
        <p:nvSpPr>
          <p:cNvPr id="4" name="Title 3"/>
          <p:cNvSpPr>
            <a:spLocks noGrp="1"/>
          </p:cNvSpPr>
          <p:nvPr>
            <p:ph type="title"/>
          </p:nvPr>
        </p:nvSpPr>
        <p:spPr/>
        <p:txBody>
          <a:bodyPr/>
          <a:lstStyle/>
          <a:p>
            <a:r>
              <a:rPr lang="en-US"/>
              <a:t>3.2 Penetration rates &gt; Mobile money penetration rates</a:t>
            </a:r>
            <a:endParaRPr lang="en-GB" dirty="0"/>
          </a:p>
        </p:txBody>
      </p:sp>
      <p:graphicFrame>
        <p:nvGraphicFramePr>
          <p:cNvPr id="16" name="Chart 15"/>
          <p:cNvGraphicFramePr/>
          <p:nvPr>
            <p:extLst>
              <p:ext uri="{D42A27DB-BD31-4B8C-83A1-F6EECF244321}">
                <p14:modId xmlns:p14="http://schemas.microsoft.com/office/powerpoint/2010/main" val="1576779406"/>
              </p:ext>
            </p:extLst>
          </p:nvPr>
        </p:nvGraphicFramePr>
        <p:xfrm>
          <a:off x="195218" y="1936515"/>
          <a:ext cx="3682146" cy="383114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294478" y="1166910"/>
            <a:ext cx="4168095" cy="53389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Zone mobile money penetration rates</a:t>
            </a:r>
          </a:p>
          <a:p>
            <a:r>
              <a:rPr lang="en-US" sz="1200" i="1" dirty="0">
                <a:solidFill>
                  <a:srgbClr val="404040"/>
                </a:solidFill>
              </a:rPr>
              <a:t>Entire sample </a:t>
            </a:r>
          </a:p>
        </p:txBody>
      </p:sp>
      <p:cxnSp>
        <p:nvCxnSpPr>
          <p:cNvPr id="18" name="Straight Connector 17"/>
          <p:cNvCxnSpPr>
            <a:cxnSpLocks/>
          </p:cNvCxnSpPr>
          <p:nvPr/>
        </p:nvCxnSpPr>
        <p:spPr>
          <a:xfrm flipV="1">
            <a:off x="948684" y="2348881"/>
            <a:ext cx="0" cy="166631"/>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497" y="1711609"/>
            <a:ext cx="2081097" cy="646331"/>
          </a:xfrm>
          <a:prstGeom prst="rect">
            <a:avLst/>
          </a:prstGeom>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US" sz="1200" dirty="0"/>
              <a:t>Puntland has </a:t>
            </a:r>
            <a:r>
              <a:rPr lang="en-GB" sz="1200" dirty="0"/>
              <a:t>more subscribers as a percentage of its population</a:t>
            </a:r>
            <a:endParaRPr lang="en-US" sz="1200" dirty="0"/>
          </a:p>
        </p:txBody>
      </p:sp>
      <p:sp>
        <p:nvSpPr>
          <p:cNvPr id="34" name="Freeform: Shape 33"/>
          <p:cNvSpPr/>
          <p:nvPr/>
        </p:nvSpPr>
        <p:spPr>
          <a:xfrm>
            <a:off x="716803" y="2515510"/>
            <a:ext cx="465282" cy="267854"/>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4271033" y="1166910"/>
            <a:ext cx="4872967" cy="53389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Federated Member State mobile money penetration rates*</a:t>
            </a:r>
          </a:p>
          <a:p>
            <a:r>
              <a:rPr lang="en-US" sz="1200" i="1" dirty="0">
                <a:solidFill>
                  <a:srgbClr val="404040"/>
                </a:solidFill>
              </a:rPr>
              <a:t>Entire sample</a:t>
            </a:r>
          </a:p>
        </p:txBody>
      </p:sp>
      <p:graphicFrame>
        <p:nvGraphicFramePr>
          <p:cNvPr id="30" name="Chart 23"/>
          <p:cNvGraphicFramePr/>
          <p:nvPr>
            <p:extLst>
              <p:ext uri="{D42A27DB-BD31-4B8C-83A1-F6EECF244321}">
                <p14:modId xmlns:p14="http://schemas.microsoft.com/office/powerpoint/2010/main" val="1904942089"/>
              </p:ext>
            </p:extLst>
          </p:nvPr>
        </p:nvGraphicFramePr>
        <p:xfrm>
          <a:off x="3637071" y="2116674"/>
          <a:ext cx="4983784" cy="4274790"/>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p:cNvSpPr/>
          <p:nvPr/>
        </p:nvSpPr>
        <p:spPr>
          <a:xfrm>
            <a:off x="4306124" y="1743199"/>
            <a:ext cx="4586356" cy="461665"/>
          </a:xfrm>
          <a:prstGeom prst="rect">
            <a:avLst/>
          </a:prstGeom>
          <a:solidFill>
            <a:schemeClr val="tx2">
              <a:lumMod val="20000"/>
              <a:lumOff val="80000"/>
            </a:schemeClr>
          </a:solidFill>
        </p:spPr>
        <p:txBody>
          <a:bodyPr wrap="square">
            <a:spAutoFit/>
          </a:bodyPr>
          <a:lstStyle/>
          <a:p>
            <a:r>
              <a:rPr lang="fr-FR" sz="1200" dirty="0">
                <a:solidFill>
                  <a:srgbClr val="000000">
                    <a:lumMod val="65000"/>
                    <a:lumOff val="35000"/>
                  </a:srgbClr>
                </a:solidFill>
              </a:rPr>
              <a:t>*The </a:t>
            </a:r>
            <a:r>
              <a:rPr lang="fr-FR" sz="1200" dirty="0" err="1">
                <a:solidFill>
                  <a:srgbClr val="000000">
                    <a:lumMod val="65000"/>
                    <a:lumOff val="35000"/>
                  </a:srgbClr>
                </a:solidFill>
              </a:rPr>
              <a:t>Federated</a:t>
            </a:r>
            <a:r>
              <a:rPr lang="fr-FR" sz="1200" dirty="0">
                <a:solidFill>
                  <a:srgbClr val="000000">
                    <a:lumMod val="65000"/>
                    <a:lumOff val="35000"/>
                  </a:srgbClr>
                </a:solidFill>
              </a:rPr>
              <a:t> </a:t>
            </a:r>
            <a:r>
              <a:rPr lang="fr-FR" sz="1200" dirty="0" err="1">
                <a:solidFill>
                  <a:srgbClr val="000000">
                    <a:lumMod val="65000"/>
                    <a:lumOff val="35000"/>
                  </a:srgbClr>
                </a:solidFill>
              </a:rPr>
              <a:t>Member</a:t>
            </a:r>
            <a:r>
              <a:rPr lang="fr-FR" sz="1200" dirty="0">
                <a:solidFill>
                  <a:srgbClr val="000000">
                    <a:lumMod val="65000"/>
                    <a:lumOff val="35000"/>
                  </a:srgbClr>
                </a:solidFill>
              </a:rPr>
              <a:t> State data is </a:t>
            </a:r>
            <a:r>
              <a:rPr lang="en-GB" sz="1200" dirty="0">
                <a:solidFill>
                  <a:srgbClr val="000000">
                    <a:lumMod val="65000"/>
                    <a:lumOff val="35000"/>
                  </a:srgbClr>
                </a:solidFill>
              </a:rPr>
              <a:t>indicative</a:t>
            </a:r>
            <a:r>
              <a:rPr lang="fr-FR" sz="1200" dirty="0">
                <a:solidFill>
                  <a:srgbClr val="000000">
                    <a:lumMod val="65000"/>
                    <a:lumOff val="35000"/>
                  </a:srgbClr>
                </a:solidFill>
              </a:rPr>
              <a:t>, as the </a:t>
            </a:r>
            <a:r>
              <a:rPr lang="fr-FR" sz="1200" dirty="0" err="1">
                <a:solidFill>
                  <a:srgbClr val="000000">
                    <a:lumMod val="65000"/>
                    <a:lumOff val="35000"/>
                  </a:srgbClr>
                </a:solidFill>
              </a:rPr>
              <a:t>sampling</a:t>
            </a:r>
            <a:r>
              <a:rPr lang="fr-FR" sz="1200" dirty="0">
                <a:solidFill>
                  <a:srgbClr val="000000">
                    <a:lumMod val="65000"/>
                    <a:lumOff val="35000"/>
                  </a:srgbClr>
                </a:solidFill>
              </a:rPr>
              <a:t> is </a:t>
            </a:r>
            <a:r>
              <a:rPr lang="fr-FR" sz="1200" dirty="0" err="1">
                <a:solidFill>
                  <a:srgbClr val="000000">
                    <a:lumMod val="65000"/>
                    <a:lumOff val="35000"/>
                  </a:srgbClr>
                </a:solidFill>
              </a:rPr>
              <a:t>only</a:t>
            </a:r>
            <a:r>
              <a:rPr lang="fr-FR" sz="1200" dirty="0">
                <a:solidFill>
                  <a:srgbClr val="000000">
                    <a:lumMod val="65000"/>
                    <a:lumOff val="35000"/>
                  </a:srgbClr>
                </a:solidFill>
              </a:rPr>
              <a:t> representative at the zone </a:t>
            </a:r>
            <a:r>
              <a:rPr lang="fr-FR" sz="1200" dirty="0" err="1">
                <a:solidFill>
                  <a:srgbClr val="000000">
                    <a:lumMod val="65000"/>
                    <a:lumOff val="35000"/>
                  </a:srgbClr>
                </a:solidFill>
              </a:rPr>
              <a:t>level</a:t>
            </a:r>
            <a:r>
              <a:rPr lang="fr-FR" sz="1200" dirty="0">
                <a:solidFill>
                  <a:srgbClr val="000000">
                    <a:lumMod val="65000"/>
                    <a:lumOff val="35000"/>
                  </a:srgbClr>
                </a:solidFill>
              </a:rPr>
              <a:t>. </a:t>
            </a:r>
          </a:p>
        </p:txBody>
      </p:sp>
      <p:sp>
        <p:nvSpPr>
          <p:cNvPr id="33" name="Freeform: Shape 17"/>
          <p:cNvSpPr/>
          <p:nvPr/>
        </p:nvSpPr>
        <p:spPr>
          <a:xfrm>
            <a:off x="6100785" y="5476020"/>
            <a:ext cx="494214" cy="329244"/>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5" name="Straight Connector 18"/>
          <p:cNvCxnSpPr>
            <a:cxnSpLocks/>
          </p:cNvCxnSpPr>
          <p:nvPr/>
        </p:nvCxnSpPr>
        <p:spPr>
          <a:xfrm>
            <a:off x="6563683" y="5581994"/>
            <a:ext cx="508554" cy="168293"/>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6" name="Freeform: Shape 17"/>
          <p:cNvSpPr/>
          <p:nvPr/>
        </p:nvSpPr>
        <p:spPr>
          <a:xfrm>
            <a:off x="7823469" y="2501768"/>
            <a:ext cx="541189" cy="351169"/>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7" name="Straight Connector 18"/>
          <p:cNvCxnSpPr>
            <a:cxnSpLocks/>
          </p:cNvCxnSpPr>
          <p:nvPr/>
        </p:nvCxnSpPr>
        <p:spPr>
          <a:xfrm>
            <a:off x="8182708" y="2783363"/>
            <a:ext cx="271824" cy="2434848"/>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0"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3.2 Penetration rates &gt; Mobile money penetration rates</a:t>
            </a:r>
          </a:p>
        </p:txBody>
      </p:sp>
    </p:spTree>
    <p:extLst>
      <p:ext uri="{BB962C8B-B14F-4D97-AF65-F5344CB8AC3E}">
        <p14:creationId xmlns:p14="http://schemas.microsoft.com/office/powerpoint/2010/main" val="180734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953000" y="5482465"/>
            <a:ext cx="4260741" cy="1470219"/>
          </a:xfrm>
          <a:prstGeom prst="rect">
            <a:avLst/>
          </a:prstGeom>
          <a:solidFill>
            <a:srgbClr val="239B9E">
              <a:alpha val="31000"/>
            </a:srgbClr>
          </a:solidFill>
          <a:ln>
            <a:noFill/>
            <a:prstDash val="solid"/>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graphicFrame>
        <p:nvGraphicFramePr>
          <p:cNvPr id="17" name="Chart 16"/>
          <p:cNvGraphicFramePr/>
          <p:nvPr>
            <p:extLst>
              <p:ext uri="{D42A27DB-BD31-4B8C-83A1-F6EECF244321}">
                <p14:modId xmlns:p14="http://schemas.microsoft.com/office/powerpoint/2010/main" val="1771321452"/>
              </p:ext>
            </p:extLst>
          </p:nvPr>
        </p:nvGraphicFramePr>
        <p:xfrm>
          <a:off x="-43621" y="4060708"/>
          <a:ext cx="8153491" cy="2343197"/>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a:stretch>
            <a:fillRect/>
          </a:stretch>
        </p:blipFill>
        <p:spPr>
          <a:xfrm>
            <a:off x="5841196" y="1086692"/>
            <a:ext cx="3118545" cy="2858458"/>
          </a:xfrm>
          <a:prstGeom prst="rect">
            <a:avLst/>
          </a:prstGeom>
        </p:spPr>
      </p:pic>
      <p:grpSp>
        <p:nvGrpSpPr>
          <p:cNvPr id="6" name="Group 5"/>
          <p:cNvGrpSpPr/>
          <p:nvPr>
            <p:custDataLst>
              <p:tags r:id="rId1"/>
            </p:custDataLst>
          </p:nvPr>
        </p:nvGrpSpPr>
        <p:grpSpPr>
          <a:xfrm>
            <a:off x="7702115" y="-15518"/>
            <a:ext cx="1328010" cy="268219"/>
            <a:chOff x="8407400" y="0"/>
            <a:chExt cx="1503352" cy="320040"/>
          </a:xfrm>
        </p:grpSpPr>
        <p:sp>
          <p:nvSpPr>
            <p:cNvPr id="2" name="Rectangle 1"/>
            <p:cNvSpPr/>
            <p:nvPr/>
          </p:nvSpPr>
          <p:spPr>
            <a:xfrm>
              <a:off x="8407400" y="0"/>
              <a:ext cx="1503352" cy="320040"/>
            </a:xfrm>
            <a:prstGeom prst="rect">
              <a:avLst/>
            </a:prstGeom>
            <a:solidFill>
              <a:srgbClr val="A6A6A6"/>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AFAFA"/>
                  </a:solidFill>
                </a:rPr>
                <a:t>Draft</a:t>
              </a:r>
            </a:p>
          </p:txBody>
        </p:sp>
        <p:cxnSp>
          <p:nvCxnSpPr>
            <p:cNvPr id="5" name="Straight Arrow Connector 4"/>
            <p:cNvCxnSpPr/>
            <p:nvPr/>
          </p:nvCxnSpPr>
          <p:spPr>
            <a:xfrm>
              <a:off x="8407400" y="0"/>
              <a:ext cx="0" cy="320040"/>
            </a:xfrm>
            <a:prstGeom prst="straightConnector1">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4" name="Espace réservé du texte 1"/>
          <p:cNvSpPr>
            <a:spLocks noGrp="1"/>
          </p:cNvSpPr>
          <p:nvPr>
            <p:ph type="body" sz="quarter" idx="28"/>
          </p:nvPr>
        </p:nvSpPr>
        <p:spPr>
          <a:xfrm>
            <a:off x="-58561" y="6255317"/>
            <a:ext cx="8750617" cy="410497"/>
          </a:xfrm>
          <a:noFill/>
        </p:spPr>
        <p:txBody>
          <a:bodyPr wrap="square" lIns="108000" rIns="108000">
            <a:spAutoFit/>
          </a:bodyPr>
          <a:lstStyle/>
          <a:p>
            <a:pPr marL="0" defTabSz="914400"/>
            <a:r>
              <a:rPr lang="fr-FR" sz="1000" dirty="0" err="1">
                <a:solidFill>
                  <a:srgbClr val="000000">
                    <a:lumMod val="65000"/>
                    <a:lumOff val="35000"/>
                  </a:srgbClr>
                </a:solidFill>
              </a:rPr>
              <a:t>Sample</a:t>
            </a:r>
            <a:r>
              <a:rPr lang="fr-FR" sz="1000" dirty="0">
                <a:solidFill>
                  <a:srgbClr val="000000">
                    <a:lumMod val="65000"/>
                    <a:lumOff val="35000"/>
                  </a:srgbClr>
                </a:solidFill>
              </a:rPr>
              <a:t> sizes: 1,328 (mobile money </a:t>
            </a:r>
            <a:r>
              <a:rPr lang="fr-FR" sz="1000" dirty="0" err="1">
                <a:solidFill>
                  <a:srgbClr val="000000">
                    <a:lumMod val="65000"/>
                    <a:lumOff val="35000"/>
                  </a:srgbClr>
                </a:solidFill>
              </a:rPr>
              <a:t>subscribers</a:t>
            </a:r>
            <a:r>
              <a:rPr lang="fr-FR" sz="1000" dirty="0">
                <a:solidFill>
                  <a:srgbClr val="000000">
                    <a:lumMod val="65000"/>
                    <a:lumOff val="35000"/>
                  </a:srgbClr>
                </a:solidFill>
              </a:rPr>
              <a:t>)</a:t>
            </a:r>
          </a:p>
          <a:p>
            <a:pPr marL="0" defTabSz="914400"/>
            <a:r>
              <a:rPr lang="fr-FR" sz="1000" dirty="0">
                <a:solidFill>
                  <a:srgbClr val="000000">
                    <a:lumMod val="65000"/>
                    <a:lumOff val="35000"/>
                  </a:srgbClr>
                </a:solidFill>
              </a:rPr>
              <a:t>Questions: </a:t>
            </a:r>
            <a:r>
              <a:rPr lang="en-US" sz="1000" dirty="0">
                <a:solidFill>
                  <a:srgbClr val="000000">
                    <a:lumMod val="65000"/>
                    <a:lumOff val="35000"/>
                  </a:srgbClr>
                </a:solidFill>
              </a:rPr>
              <a:t>How many years ago did you first subscribe to mobile money services?</a:t>
            </a:r>
          </a:p>
        </p:txBody>
      </p:sp>
      <p:sp>
        <p:nvSpPr>
          <p:cNvPr id="3" name="Text Placeholder 2"/>
          <p:cNvSpPr>
            <a:spLocks noGrp="1"/>
          </p:cNvSpPr>
          <p:nvPr>
            <p:ph type="body" sz="quarter" idx="14"/>
          </p:nvPr>
        </p:nvSpPr>
        <p:spPr>
          <a:xfrm>
            <a:off x="5282819" y="5584065"/>
            <a:ext cx="3918222" cy="1233480"/>
          </a:xfrm>
        </p:spPr>
        <p:txBody>
          <a:bodyPr>
            <a:noAutofit/>
          </a:bodyPr>
          <a:lstStyle/>
          <a:p>
            <a:r>
              <a:rPr lang="en-US" sz="1300" dirty="0">
                <a:solidFill>
                  <a:schemeClr val="tx1">
                    <a:lumMod val="65000"/>
                    <a:lumOff val="35000"/>
                  </a:schemeClr>
                </a:solidFill>
              </a:rPr>
              <a:t>‘People you meet will ask you ‘Do you have Mobile Money?’. If you say no, they may ask you ‘How can I send you money then?’. So, you see, this situation forces you to use mobile money, and this is the real reason why almost everybody in Somalia uses mobile money.’ (</a:t>
            </a:r>
            <a:r>
              <a:rPr lang="en-US" sz="1300" dirty="0" err="1">
                <a:solidFill>
                  <a:schemeClr val="tx1">
                    <a:lumMod val="65000"/>
                    <a:lumOff val="35000"/>
                  </a:schemeClr>
                </a:solidFill>
              </a:rPr>
              <a:t>Abdulahi</a:t>
            </a:r>
            <a:r>
              <a:rPr lang="en-US" sz="1300" dirty="0">
                <a:solidFill>
                  <a:schemeClr val="tx1">
                    <a:lumMod val="65000"/>
                    <a:lumOff val="35000"/>
                  </a:schemeClr>
                </a:solidFill>
              </a:rPr>
              <a:t>, South Central)</a:t>
            </a:r>
          </a:p>
        </p:txBody>
      </p:sp>
      <p:sp>
        <p:nvSpPr>
          <p:cNvPr id="4" name="Title 3"/>
          <p:cNvSpPr>
            <a:spLocks noGrp="1"/>
          </p:cNvSpPr>
          <p:nvPr>
            <p:ph type="title"/>
          </p:nvPr>
        </p:nvSpPr>
        <p:spPr>
          <a:xfrm>
            <a:off x="-43621" y="-15518"/>
            <a:ext cx="8750617" cy="268521"/>
          </a:xfrm>
        </p:spPr>
        <p:txBody>
          <a:bodyPr>
            <a:normAutofit fontScale="90000"/>
          </a:bodyPr>
          <a:lstStyle/>
          <a:p>
            <a:r>
              <a:rPr lang="en-US"/>
              <a:t>2.2 Penetration rates &gt; Mobile money penetration rates</a:t>
            </a:r>
            <a:endParaRPr lang="en-GB" dirty="0"/>
          </a:p>
        </p:txBody>
      </p:sp>
      <p:sp>
        <p:nvSpPr>
          <p:cNvPr id="9" name="Rectangle 8"/>
          <p:cNvSpPr/>
          <p:nvPr/>
        </p:nvSpPr>
        <p:spPr>
          <a:xfrm>
            <a:off x="1208323" y="1333497"/>
            <a:ext cx="3988780" cy="44744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Gender subscription timeline</a:t>
            </a:r>
          </a:p>
          <a:p>
            <a:r>
              <a:rPr lang="en-US" sz="1200" i="1" dirty="0">
                <a:solidFill>
                  <a:srgbClr val="404040"/>
                </a:solidFill>
              </a:rPr>
              <a:t>Focus on mobile money subscribers</a:t>
            </a:r>
          </a:p>
        </p:txBody>
      </p:sp>
      <p:sp>
        <p:nvSpPr>
          <p:cNvPr id="16" name="Rectangle 15"/>
          <p:cNvSpPr/>
          <p:nvPr/>
        </p:nvSpPr>
        <p:spPr>
          <a:xfrm>
            <a:off x="1073898" y="3805450"/>
            <a:ext cx="3988780" cy="44744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Type subscription timeline</a:t>
            </a:r>
          </a:p>
          <a:p>
            <a:r>
              <a:rPr lang="en-US" sz="1200" i="1" dirty="0">
                <a:solidFill>
                  <a:srgbClr val="404040"/>
                </a:solidFill>
              </a:rPr>
              <a:t>Focus on mobile money subscribers</a:t>
            </a:r>
          </a:p>
        </p:txBody>
      </p:sp>
      <p:graphicFrame>
        <p:nvGraphicFramePr>
          <p:cNvPr id="12" name="Chart 11"/>
          <p:cNvGraphicFramePr/>
          <p:nvPr>
            <p:extLst>
              <p:ext uri="{D42A27DB-BD31-4B8C-83A1-F6EECF244321}">
                <p14:modId xmlns:p14="http://schemas.microsoft.com/office/powerpoint/2010/main" val="4018867477"/>
              </p:ext>
            </p:extLst>
          </p:nvPr>
        </p:nvGraphicFramePr>
        <p:xfrm>
          <a:off x="-43621" y="1652513"/>
          <a:ext cx="7839727" cy="994276"/>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18"/>
          <p:cNvSpPr txBox="1"/>
          <p:nvPr/>
        </p:nvSpPr>
        <p:spPr>
          <a:xfrm>
            <a:off x="1612174" y="2715013"/>
            <a:ext cx="2552705" cy="830997"/>
          </a:xfrm>
          <a:prstGeom prst="rect">
            <a:avLst/>
          </a:prstGeom>
          <a:noFill/>
          <a:ln w="12700">
            <a:noFill/>
            <a:prstDash val="dash"/>
          </a:ln>
        </p:spPr>
        <p:txBody>
          <a:bodyPr wrap="square" rtlCol="0">
            <a:spAutoFit/>
          </a:bodyPr>
          <a:lstStyle/>
          <a:p>
            <a:pPr>
              <a:defRPr sz="1862" b="0" i="0" u="none" strike="noStrike" kern="1200" spc="0" baseline="0">
                <a:solidFill>
                  <a:srgbClr val="000000">
                    <a:lumMod val="65000"/>
                    <a:lumOff val="35000"/>
                  </a:srgbClr>
                </a:solidFill>
                <a:latin typeface="+mn-lt"/>
                <a:ea typeface="+mn-ea"/>
                <a:cs typeface="+mn-cs"/>
              </a:defRPr>
            </a:pPr>
            <a:r>
              <a:rPr lang="fr-FR" sz="1200" b="1" dirty="0">
                <a:solidFill>
                  <a:srgbClr val="000000">
                    <a:lumMod val="65000"/>
                    <a:lumOff val="35000"/>
                  </a:srgbClr>
                </a:solidFill>
              </a:rPr>
              <a:t>W</a:t>
            </a:r>
            <a:r>
              <a:rPr lang="en-GB" sz="1200" b="1" dirty="0">
                <a:solidFill>
                  <a:srgbClr val="000000">
                    <a:lumMod val="65000"/>
                    <a:lumOff val="35000"/>
                  </a:srgbClr>
                </a:solidFill>
              </a:rPr>
              <a:t>omen</a:t>
            </a:r>
            <a:r>
              <a:rPr lang="en-GB" sz="1200" dirty="0">
                <a:solidFill>
                  <a:srgbClr val="000000">
                    <a:lumMod val="65000"/>
                    <a:lumOff val="35000"/>
                  </a:srgbClr>
                </a:solidFill>
              </a:rPr>
              <a:t> are catching up to </a:t>
            </a:r>
            <a:r>
              <a:rPr lang="en-GB" sz="1200" b="1" dirty="0">
                <a:solidFill>
                  <a:srgbClr val="000000">
                    <a:lumMod val="65000"/>
                    <a:lumOff val="35000"/>
                  </a:srgbClr>
                </a:solidFill>
              </a:rPr>
              <a:t>men</a:t>
            </a:r>
            <a:r>
              <a:rPr lang="en-GB" sz="1200" dirty="0">
                <a:solidFill>
                  <a:srgbClr val="000000">
                    <a:lumMod val="65000"/>
                    <a:lumOff val="35000"/>
                  </a:srgbClr>
                </a:solidFill>
              </a:rPr>
              <a:t>. The year-on-year penetration growth rate has been higher for women than for men over the last year</a:t>
            </a:r>
          </a:p>
        </p:txBody>
      </p:sp>
      <p:grpSp>
        <p:nvGrpSpPr>
          <p:cNvPr id="23" name="Group 7"/>
          <p:cNvGrpSpPr/>
          <p:nvPr/>
        </p:nvGrpSpPr>
        <p:grpSpPr>
          <a:xfrm>
            <a:off x="5241825" y="4347027"/>
            <a:ext cx="422043" cy="1118465"/>
            <a:chOff x="5457056" y="1969209"/>
            <a:chExt cx="477767" cy="954108"/>
          </a:xfrm>
        </p:grpSpPr>
        <p:sp>
          <p:nvSpPr>
            <p:cNvPr id="24" name="Right Bracket 6"/>
            <p:cNvSpPr/>
            <p:nvPr/>
          </p:nvSpPr>
          <p:spPr>
            <a:xfrm>
              <a:off x="5457056" y="2073904"/>
              <a:ext cx="45719" cy="74472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5" name="Straight Arrow Connector 13"/>
            <p:cNvCxnSpPr>
              <a:cxnSpLocks/>
            </p:cNvCxnSpPr>
            <p:nvPr/>
          </p:nvCxnSpPr>
          <p:spPr>
            <a:xfrm>
              <a:off x="5502775" y="2448722"/>
              <a:ext cx="386329" cy="0"/>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26" name="Right Bracket 32"/>
            <p:cNvSpPr/>
            <p:nvPr/>
          </p:nvSpPr>
          <p:spPr>
            <a:xfrm rot="10800000">
              <a:off x="5889103" y="1969209"/>
              <a:ext cx="45720" cy="95410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7" name="TextBox 18"/>
          <p:cNvSpPr txBox="1"/>
          <p:nvPr/>
        </p:nvSpPr>
        <p:spPr>
          <a:xfrm>
            <a:off x="5915901" y="4535176"/>
            <a:ext cx="2552705" cy="646331"/>
          </a:xfrm>
          <a:prstGeom prst="rect">
            <a:avLst/>
          </a:prstGeom>
          <a:noFill/>
          <a:ln w="12700">
            <a:noFill/>
            <a:prstDash val="dash"/>
          </a:ln>
        </p:spPr>
        <p:txBody>
          <a:bodyPr wrap="square" rtlCol="0">
            <a:spAutoFit/>
          </a:bodyPr>
          <a:lstStyle/>
          <a:p>
            <a:pPr>
              <a:defRPr sz="1862" b="0" i="0" u="none" strike="noStrike" kern="1200" spc="0" baseline="0">
                <a:solidFill>
                  <a:srgbClr val="000000">
                    <a:lumMod val="65000"/>
                    <a:lumOff val="35000"/>
                  </a:srgbClr>
                </a:solidFill>
                <a:latin typeface="+mn-lt"/>
                <a:ea typeface="+mn-ea"/>
                <a:cs typeface="+mn-cs"/>
              </a:defRPr>
            </a:pPr>
            <a:r>
              <a:rPr lang="en-GB" sz="1200" b="1" dirty="0">
                <a:solidFill>
                  <a:srgbClr val="000000">
                    <a:lumMod val="65000"/>
                    <a:lumOff val="35000"/>
                  </a:srgbClr>
                </a:solidFill>
              </a:rPr>
              <a:t>Urban users </a:t>
            </a:r>
            <a:r>
              <a:rPr lang="en-GB" sz="1200" dirty="0">
                <a:solidFill>
                  <a:srgbClr val="000000">
                    <a:lumMod val="65000"/>
                    <a:lumOff val="35000"/>
                  </a:srgbClr>
                </a:solidFill>
              </a:rPr>
              <a:t>have embraced mobile money sooner than their </a:t>
            </a:r>
            <a:r>
              <a:rPr lang="en-GB" sz="1200" b="1" dirty="0">
                <a:solidFill>
                  <a:srgbClr val="000000">
                    <a:lumMod val="65000"/>
                    <a:lumOff val="35000"/>
                  </a:srgbClr>
                </a:solidFill>
              </a:rPr>
              <a:t>displaced </a:t>
            </a:r>
            <a:r>
              <a:rPr lang="en-GB" sz="1200" dirty="0">
                <a:solidFill>
                  <a:srgbClr val="000000">
                    <a:lumMod val="65000"/>
                    <a:lumOff val="35000"/>
                  </a:srgbClr>
                </a:solidFill>
              </a:rPr>
              <a:t>and </a:t>
            </a:r>
            <a:r>
              <a:rPr lang="en-GB" sz="1200" b="1" dirty="0">
                <a:solidFill>
                  <a:srgbClr val="000000">
                    <a:lumMod val="65000"/>
                    <a:lumOff val="35000"/>
                  </a:srgbClr>
                </a:solidFill>
              </a:rPr>
              <a:t>rural</a:t>
            </a:r>
            <a:r>
              <a:rPr lang="en-GB" sz="1200" dirty="0">
                <a:solidFill>
                  <a:srgbClr val="000000">
                    <a:lumMod val="65000"/>
                    <a:lumOff val="35000"/>
                  </a:srgbClr>
                </a:solidFill>
              </a:rPr>
              <a:t> counterparts </a:t>
            </a:r>
          </a:p>
        </p:txBody>
      </p:sp>
      <p:sp>
        <p:nvSpPr>
          <p:cNvPr id="28" name="Titre 2"/>
          <p:cNvSpPr txBox="1">
            <a:spLocks/>
          </p:cNvSpPr>
          <p:nvPr/>
        </p:nvSpPr>
        <p:spPr>
          <a:xfrm>
            <a:off x="11415" y="-29882"/>
            <a:ext cx="9202561" cy="377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Mobile Money Usage &gt; Year-on-year Growth Rate &amp; Demographic Variation</a:t>
            </a:r>
          </a:p>
        </p:txBody>
      </p:sp>
      <p:sp>
        <p:nvSpPr>
          <p:cNvPr id="30" name="Forme libre : forme 5"/>
          <p:cNvSpPr/>
          <p:nvPr/>
        </p:nvSpPr>
        <p:spPr>
          <a:xfrm>
            <a:off x="3098170" y="2249756"/>
            <a:ext cx="442158" cy="3101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9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5"/>
          <p:cNvSpPr/>
          <p:nvPr/>
        </p:nvSpPr>
        <p:spPr>
          <a:xfrm>
            <a:off x="4224643" y="2234815"/>
            <a:ext cx="442158" cy="3101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9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oup 7"/>
          <p:cNvGrpSpPr/>
          <p:nvPr/>
        </p:nvGrpSpPr>
        <p:grpSpPr>
          <a:xfrm>
            <a:off x="5091384" y="1888031"/>
            <a:ext cx="381656" cy="624136"/>
            <a:chOff x="5457056" y="2073904"/>
            <a:chExt cx="432048" cy="744721"/>
          </a:xfrm>
        </p:grpSpPr>
        <p:sp>
          <p:nvSpPr>
            <p:cNvPr id="33" name="Right Bracket 6"/>
            <p:cNvSpPr/>
            <p:nvPr/>
          </p:nvSpPr>
          <p:spPr>
            <a:xfrm>
              <a:off x="5457056" y="2073904"/>
              <a:ext cx="45719" cy="74472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4" name="Straight Arrow Connector 13"/>
            <p:cNvCxnSpPr>
              <a:cxnSpLocks/>
            </p:cNvCxnSpPr>
            <p:nvPr/>
          </p:nvCxnSpPr>
          <p:spPr>
            <a:xfrm>
              <a:off x="5502775" y="2448722"/>
              <a:ext cx="386329" cy="0"/>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grpSp>
      <p:cxnSp>
        <p:nvCxnSpPr>
          <p:cNvPr id="36" name="Straight Arrow Connector 13"/>
          <p:cNvCxnSpPr>
            <a:cxnSpLocks/>
          </p:cNvCxnSpPr>
          <p:nvPr/>
        </p:nvCxnSpPr>
        <p:spPr>
          <a:xfrm>
            <a:off x="5467788" y="2202159"/>
            <a:ext cx="0" cy="698513"/>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13"/>
          <p:cNvCxnSpPr>
            <a:cxnSpLocks/>
          </p:cNvCxnSpPr>
          <p:nvPr/>
        </p:nvCxnSpPr>
        <p:spPr>
          <a:xfrm flipH="1" flipV="1">
            <a:off x="4224643" y="2900672"/>
            <a:ext cx="1263339" cy="645"/>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41" name="Text Placeholder 2"/>
          <p:cNvSpPr txBox="1">
            <a:spLocks/>
          </p:cNvSpPr>
          <p:nvPr/>
        </p:nvSpPr>
        <p:spPr>
          <a:xfrm>
            <a:off x="197005" y="345046"/>
            <a:ext cx="5362975" cy="1233480"/>
          </a:xfrm>
          <a:prstGeom prst="rect">
            <a:avLst/>
          </a:prstGeom>
        </p:spPr>
        <p:txBody>
          <a:bodyPr vert="horz" lIns="108000" tIns="36000" rIns="72000" bIns="36000" rtlCol="0" anchor="ctr">
            <a:normAutofit/>
          </a:bodyPr>
          <a:lstStyle>
            <a:lvl1pPr marL="0" indent="0" algn="l" defTabSz="457200" rtl="0" eaLnBrk="1" latinLnBrk="0" hangingPunct="1">
              <a:spcBef>
                <a:spcPct val="20000"/>
              </a:spcBef>
              <a:buFont typeface="Arial"/>
              <a:buNone/>
              <a:defRPr sz="1463" kern="1200">
                <a:solidFill>
                  <a:srgbClr val="40404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1500" dirty="0"/>
          </a:p>
        </p:txBody>
      </p:sp>
      <p:sp>
        <p:nvSpPr>
          <p:cNvPr id="42" name="Espace réservé du texte 2"/>
          <p:cNvSpPr txBox="1">
            <a:spLocks/>
          </p:cNvSpPr>
          <p:nvPr/>
        </p:nvSpPr>
        <p:spPr>
          <a:xfrm>
            <a:off x="0" y="320040"/>
            <a:ext cx="9144000" cy="720000"/>
          </a:xfrm>
          <a:prstGeom prst="rect">
            <a:avLst/>
          </a:prstGeom>
          <a:solidFill>
            <a:srgbClr val="DCE6F2"/>
          </a:solidFill>
        </p:spPr>
        <p:txBody>
          <a:bodyPr vert="horz" lIns="108000" tIns="36000" rIns="72000" bIns="36000" rtlCol="0" anchor="ctr">
            <a:normAutofit fontScale="92500" lnSpcReduction="10000"/>
          </a:bodyPr>
          <a:lstStyle>
            <a:lvl1pPr marL="0" indent="0" algn="l" defTabSz="457200" rtl="0" eaLnBrk="1" latinLnBrk="0" hangingPunct="1">
              <a:spcBef>
                <a:spcPct val="20000"/>
              </a:spcBef>
              <a:buFont typeface="Arial"/>
              <a:buNone/>
              <a:defRPr sz="1463" kern="1200">
                <a:solidFill>
                  <a:srgbClr val="40404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a:solidFill>
                  <a:srgbClr val="1F497D"/>
                </a:solidFill>
              </a:rPr>
              <a:t>More </a:t>
            </a:r>
            <a:r>
              <a:rPr lang="fr-FR" sz="1600" dirty="0" err="1">
                <a:solidFill>
                  <a:srgbClr val="1F497D"/>
                </a:solidFill>
              </a:rPr>
              <a:t>than</a:t>
            </a:r>
            <a:r>
              <a:rPr lang="fr-FR" sz="1600" dirty="0">
                <a:solidFill>
                  <a:srgbClr val="1F497D"/>
                </a:solidFill>
              </a:rPr>
              <a:t> </a:t>
            </a:r>
            <a:r>
              <a:rPr lang="fr-FR" sz="1600" dirty="0" err="1">
                <a:solidFill>
                  <a:srgbClr val="1F497D"/>
                </a:solidFill>
              </a:rPr>
              <a:t>half</a:t>
            </a:r>
            <a:r>
              <a:rPr lang="fr-FR" sz="1600" dirty="0">
                <a:solidFill>
                  <a:srgbClr val="1F497D"/>
                </a:solidFill>
              </a:rPr>
              <a:t> of mobile money </a:t>
            </a:r>
            <a:r>
              <a:rPr lang="fr-FR" sz="1600" dirty="0" err="1">
                <a:solidFill>
                  <a:srgbClr val="1F497D"/>
                </a:solidFill>
              </a:rPr>
              <a:t>users</a:t>
            </a:r>
            <a:r>
              <a:rPr lang="fr-FR" sz="1600" dirty="0">
                <a:solidFill>
                  <a:srgbClr val="1F497D"/>
                </a:solidFill>
              </a:rPr>
              <a:t> </a:t>
            </a:r>
            <a:r>
              <a:rPr lang="fr-FR" sz="1600" dirty="0" err="1">
                <a:solidFill>
                  <a:srgbClr val="1F497D"/>
                </a:solidFill>
              </a:rPr>
              <a:t>subscribed</a:t>
            </a:r>
            <a:r>
              <a:rPr lang="fr-FR" sz="1600" dirty="0">
                <a:solidFill>
                  <a:srgbClr val="1F497D"/>
                </a:solidFill>
              </a:rPr>
              <a:t> over 3 </a:t>
            </a:r>
            <a:r>
              <a:rPr lang="fr-FR" sz="1600" dirty="0" err="1">
                <a:solidFill>
                  <a:srgbClr val="1F497D"/>
                </a:solidFill>
              </a:rPr>
              <a:t>years</a:t>
            </a:r>
            <a:r>
              <a:rPr lang="fr-FR" sz="1600" dirty="0">
                <a:solidFill>
                  <a:srgbClr val="1F497D"/>
                </a:solidFill>
              </a:rPr>
              <a:t> </a:t>
            </a:r>
            <a:r>
              <a:rPr lang="fr-FR" sz="1600" dirty="0" err="1">
                <a:solidFill>
                  <a:srgbClr val="1F497D"/>
                </a:solidFill>
              </a:rPr>
              <a:t>ago</a:t>
            </a:r>
            <a:r>
              <a:rPr lang="fr-FR" sz="1600" dirty="0">
                <a:solidFill>
                  <a:srgbClr val="1F497D"/>
                </a:solidFill>
              </a:rPr>
              <a:t>. </a:t>
            </a:r>
            <a:r>
              <a:rPr lang="en-US" sz="1600" dirty="0">
                <a:solidFill>
                  <a:srgbClr val="1F497D"/>
                </a:solidFill>
              </a:rPr>
              <a:t>Uptake is growing overall </a:t>
            </a:r>
            <a:r>
              <a:rPr lang="fr-FR" sz="1600" dirty="0">
                <a:solidFill>
                  <a:srgbClr val="1F497D"/>
                </a:solidFill>
              </a:rPr>
              <a:t>as the </a:t>
            </a:r>
            <a:r>
              <a:rPr lang="fr-FR" sz="1600" dirty="0" err="1">
                <a:solidFill>
                  <a:srgbClr val="1F497D"/>
                </a:solidFill>
              </a:rPr>
              <a:t>industry</a:t>
            </a:r>
            <a:r>
              <a:rPr lang="fr-FR" sz="1600" dirty="0">
                <a:solidFill>
                  <a:srgbClr val="1F497D"/>
                </a:solidFill>
              </a:rPr>
              <a:t> has </a:t>
            </a:r>
            <a:r>
              <a:rPr lang="fr-FR" sz="1600" dirty="0" err="1">
                <a:solidFill>
                  <a:srgbClr val="1F497D"/>
                </a:solidFill>
              </a:rPr>
              <a:t>faced</a:t>
            </a:r>
            <a:r>
              <a:rPr lang="fr-FR" sz="1600" dirty="0">
                <a:solidFill>
                  <a:srgbClr val="1F497D"/>
                </a:solidFill>
              </a:rPr>
              <a:t> </a:t>
            </a:r>
            <a:r>
              <a:rPr lang="fr-FR" sz="1600" dirty="0" err="1">
                <a:solidFill>
                  <a:srgbClr val="1F497D"/>
                </a:solidFill>
              </a:rPr>
              <a:t>significant</a:t>
            </a:r>
            <a:r>
              <a:rPr lang="fr-FR" sz="1600" dirty="0">
                <a:solidFill>
                  <a:srgbClr val="1F497D"/>
                </a:solidFill>
              </a:rPr>
              <a:t> </a:t>
            </a:r>
            <a:r>
              <a:rPr lang="fr-FR" sz="1600" dirty="0" err="1">
                <a:solidFill>
                  <a:srgbClr val="1F497D"/>
                </a:solidFill>
              </a:rPr>
              <a:t>year</a:t>
            </a:r>
            <a:r>
              <a:rPr lang="fr-FR" sz="1600" dirty="0">
                <a:solidFill>
                  <a:srgbClr val="1F497D"/>
                </a:solidFill>
              </a:rPr>
              <a:t>-on-</a:t>
            </a:r>
            <a:r>
              <a:rPr lang="fr-FR" sz="1600" dirty="0" err="1">
                <a:solidFill>
                  <a:srgbClr val="1F497D"/>
                </a:solidFill>
              </a:rPr>
              <a:t>year</a:t>
            </a:r>
            <a:r>
              <a:rPr lang="fr-FR" sz="1600" dirty="0">
                <a:solidFill>
                  <a:srgbClr val="1F497D"/>
                </a:solidFill>
              </a:rPr>
              <a:t> </a:t>
            </a:r>
            <a:r>
              <a:rPr lang="fr-FR" sz="1600" dirty="0" err="1">
                <a:solidFill>
                  <a:srgbClr val="1F497D"/>
                </a:solidFill>
              </a:rPr>
              <a:t>growth</a:t>
            </a:r>
            <a:r>
              <a:rPr lang="fr-FR" sz="1600" dirty="0">
                <a:solidFill>
                  <a:srgbClr val="1F497D"/>
                </a:solidFill>
              </a:rPr>
              <a:t> over the </a:t>
            </a:r>
            <a:r>
              <a:rPr lang="fr-FR" sz="1600" dirty="0" err="1">
                <a:solidFill>
                  <a:srgbClr val="1F497D"/>
                </a:solidFill>
              </a:rPr>
              <a:t>past</a:t>
            </a:r>
            <a:r>
              <a:rPr lang="fr-FR" sz="1600" dirty="0">
                <a:solidFill>
                  <a:srgbClr val="1F497D"/>
                </a:solidFill>
              </a:rPr>
              <a:t> few </a:t>
            </a:r>
            <a:r>
              <a:rPr lang="fr-FR" sz="1600" dirty="0" err="1">
                <a:solidFill>
                  <a:srgbClr val="1F497D"/>
                </a:solidFill>
              </a:rPr>
              <a:t>years</a:t>
            </a:r>
            <a:r>
              <a:rPr lang="fr-FR" sz="1600" dirty="0">
                <a:solidFill>
                  <a:srgbClr val="1F497D"/>
                </a:solidFill>
              </a:rPr>
              <a:t>. </a:t>
            </a:r>
            <a:r>
              <a:rPr lang="en-US" sz="1600" dirty="0">
                <a:solidFill>
                  <a:srgbClr val="1F497D"/>
                </a:solidFill>
              </a:rPr>
              <a:t>But year-on-year growth is decreasing, suggesting market saturation of existing ecosystem.</a:t>
            </a:r>
            <a:endParaRPr lang="fr-FR" sz="1600" dirty="0">
              <a:solidFill>
                <a:srgbClr val="1F497D"/>
              </a:solidFill>
            </a:endParaRPr>
          </a:p>
        </p:txBody>
      </p:sp>
      <p:sp>
        <p:nvSpPr>
          <p:cNvPr id="35"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3.1 Penetration Rates &gt; Demographic Details and Market Saturation</a:t>
            </a:r>
          </a:p>
        </p:txBody>
      </p:sp>
    </p:spTree>
    <p:extLst>
      <p:ext uri="{BB962C8B-B14F-4D97-AF65-F5344CB8AC3E}">
        <p14:creationId xmlns:p14="http://schemas.microsoft.com/office/powerpoint/2010/main" val="265046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space réservé du texte 1"/>
          <p:cNvSpPr>
            <a:spLocks noGrp="1"/>
          </p:cNvSpPr>
          <p:nvPr>
            <p:ph type="body" sz="quarter" idx="28"/>
          </p:nvPr>
        </p:nvSpPr>
        <p:spPr>
          <a:xfrm>
            <a:off x="0" y="5756290"/>
            <a:ext cx="9144000" cy="913070"/>
          </a:xfrm>
          <a:noFill/>
        </p:spPr>
        <p:txBody>
          <a:bodyPr wrap="square" lIns="108000" rIns="108000">
            <a:spAutoFit/>
          </a:bodyPr>
          <a:lstStyle/>
          <a:p>
            <a:pPr marL="0" defTabSz="914400"/>
            <a:r>
              <a:rPr lang="fr-FR" sz="1000" dirty="0"/>
              <a:t>Sample size: 1,796 (entire </a:t>
            </a:r>
            <a:r>
              <a:rPr lang="fr-FR" sz="1000" dirty="0" err="1"/>
              <a:t>sample</a:t>
            </a:r>
            <a:r>
              <a:rPr lang="fr-FR" sz="1000" dirty="0"/>
              <a:t>)</a:t>
            </a:r>
          </a:p>
          <a:p>
            <a:pPr marL="0" defTabSz="914400"/>
            <a:r>
              <a:rPr lang="fr-FR" sz="1000" dirty="0"/>
              <a:t>Questions: Have </a:t>
            </a:r>
            <a:r>
              <a:rPr lang="fr-FR" sz="1000" dirty="0" err="1"/>
              <a:t>you</a:t>
            </a:r>
            <a:r>
              <a:rPr lang="fr-FR" sz="1000" dirty="0"/>
              <a:t>, </a:t>
            </a:r>
            <a:r>
              <a:rPr lang="fr-FR" sz="1000" dirty="0" err="1"/>
              <a:t>personally</a:t>
            </a:r>
            <a:r>
              <a:rPr lang="fr-FR" sz="1000" dirty="0"/>
              <a:t>, </a:t>
            </a:r>
            <a:r>
              <a:rPr lang="fr-FR" sz="1000" dirty="0" err="1"/>
              <a:t>subscribed</a:t>
            </a:r>
            <a:r>
              <a:rPr lang="fr-FR" sz="1000" dirty="0"/>
              <a:t> to a mobile money service on one of </a:t>
            </a:r>
            <a:r>
              <a:rPr lang="fr-FR" sz="1000" dirty="0" err="1"/>
              <a:t>your</a:t>
            </a:r>
            <a:r>
              <a:rPr lang="fr-FR" sz="1000" dirty="0"/>
              <a:t> </a:t>
            </a:r>
            <a:r>
              <a:rPr lang="fr-FR" sz="1000" dirty="0" err="1"/>
              <a:t>own</a:t>
            </a:r>
            <a:r>
              <a:rPr lang="fr-FR" sz="1000" dirty="0"/>
              <a:t> SIM(s)?; </a:t>
            </a:r>
            <a:r>
              <a:rPr lang="fr-FR" sz="1000" dirty="0" err="1"/>
              <a:t>When</a:t>
            </a:r>
            <a:r>
              <a:rPr lang="fr-FR" sz="1000" dirty="0"/>
              <a:t> </a:t>
            </a:r>
            <a:r>
              <a:rPr lang="fr-FR" sz="1000" dirty="0" err="1"/>
              <a:t>was</a:t>
            </a:r>
            <a:r>
              <a:rPr lang="fr-FR" sz="1000" dirty="0"/>
              <a:t> the last time </a:t>
            </a:r>
            <a:r>
              <a:rPr lang="fr-FR" sz="1000" dirty="0" err="1"/>
              <a:t>you</a:t>
            </a:r>
            <a:r>
              <a:rPr lang="fr-FR" sz="1000" dirty="0"/>
              <a:t> </a:t>
            </a:r>
            <a:r>
              <a:rPr lang="fr-FR" sz="1000" dirty="0" err="1"/>
              <a:t>used</a:t>
            </a:r>
            <a:r>
              <a:rPr lang="fr-FR" sz="1000" dirty="0"/>
              <a:t> mobile money services? </a:t>
            </a:r>
          </a:p>
          <a:p>
            <a:pPr marL="223441" indent="-228600" defTabSz="914400">
              <a:buAutoNum type="arabicParenBoth"/>
            </a:pPr>
            <a:r>
              <a:rPr lang="fr-FR" sz="1000" dirty="0" err="1"/>
              <a:t>Higher</a:t>
            </a:r>
            <a:r>
              <a:rPr lang="fr-FR" sz="1000" dirty="0"/>
              <a:t> </a:t>
            </a:r>
            <a:r>
              <a:rPr lang="fr-FR" sz="1000" dirty="0" err="1"/>
              <a:t>level</a:t>
            </a:r>
            <a:r>
              <a:rPr lang="fr-FR" sz="1000" dirty="0"/>
              <a:t> </a:t>
            </a:r>
            <a:r>
              <a:rPr lang="fr-FR" sz="1000" dirty="0" err="1"/>
              <a:t>includes</a:t>
            </a:r>
            <a:r>
              <a:rPr lang="fr-FR" sz="1000" dirty="0"/>
              <a:t> </a:t>
            </a:r>
            <a:r>
              <a:rPr lang="fr-FR" sz="1000" dirty="0" err="1"/>
              <a:t>those</a:t>
            </a:r>
            <a:r>
              <a:rPr lang="fr-FR" sz="1000" dirty="0"/>
              <a:t> </a:t>
            </a:r>
            <a:r>
              <a:rPr lang="fr-FR" sz="1000" dirty="0" err="1"/>
              <a:t>who</a:t>
            </a:r>
            <a:r>
              <a:rPr lang="fr-FR" sz="1000" dirty="0"/>
              <a:t> </a:t>
            </a:r>
            <a:r>
              <a:rPr lang="fr-FR" sz="1000" dirty="0" err="1"/>
              <a:t>completed</a:t>
            </a:r>
            <a:r>
              <a:rPr lang="fr-FR" sz="1000" dirty="0"/>
              <a:t> </a:t>
            </a:r>
            <a:r>
              <a:rPr lang="fr-FR" sz="1000" dirty="0" err="1"/>
              <a:t>secondary</a:t>
            </a:r>
            <a:r>
              <a:rPr lang="fr-FR" sz="1000" dirty="0"/>
              <a:t> </a:t>
            </a:r>
            <a:r>
              <a:rPr lang="fr-FR" sz="1000" dirty="0" err="1"/>
              <a:t>education</a:t>
            </a:r>
            <a:r>
              <a:rPr lang="fr-FR" sz="1000" dirty="0"/>
              <a:t>/high </a:t>
            </a:r>
            <a:r>
              <a:rPr lang="fr-FR" sz="1000" dirty="0" err="1"/>
              <a:t>school</a:t>
            </a:r>
            <a:r>
              <a:rPr lang="fr-FR" sz="1000" dirty="0"/>
              <a:t> or a </a:t>
            </a:r>
            <a:r>
              <a:rPr lang="fr-FR" sz="1000" dirty="0" err="1"/>
              <a:t>Bachelors</a:t>
            </a:r>
            <a:r>
              <a:rPr lang="fr-FR" sz="1000" dirty="0"/>
              <a:t> or a Masters or more and/or a </a:t>
            </a:r>
            <a:r>
              <a:rPr lang="fr-FR" sz="1000" dirty="0" err="1"/>
              <a:t>technical</a:t>
            </a:r>
            <a:r>
              <a:rPr lang="fr-FR" sz="1000" dirty="0"/>
              <a:t> </a:t>
            </a:r>
            <a:r>
              <a:rPr lang="fr-FR" sz="1000" dirty="0" err="1"/>
              <a:t>education</a:t>
            </a:r>
            <a:r>
              <a:rPr lang="fr-FR" sz="1000" dirty="0"/>
              <a:t>/</a:t>
            </a:r>
            <a:r>
              <a:rPr lang="fr-FR" sz="1000" dirty="0" err="1"/>
              <a:t>vocational</a:t>
            </a:r>
            <a:r>
              <a:rPr lang="fr-FR" sz="1000" dirty="0"/>
              <a:t> training.</a:t>
            </a:r>
          </a:p>
          <a:p>
            <a:pPr marL="223441" indent="-228600" defTabSz="914400">
              <a:buAutoNum type="arabicParenBoth"/>
            </a:pPr>
            <a:r>
              <a:rPr lang="fr-FR" sz="1000" dirty="0" err="1"/>
              <a:t>Lower</a:t>
            </a:r>
            <a:r>
              <a:rPr lang="fr-FR" sz="1000" dirty="0"/>
              <a:t> </a:t>
            </a:r>
            <a:r>
              <a:rPr lang="fr-FR" sz="1000" dirty="0" err="1"/>
              <a:t>level</a:t>
            </a:r>
            <a:r>
              <a:rPr lang="fr-FR" sz="1000" dirty="0"/>
              <a:t> </a:t>
            </a:r>
            <a:r>
              <a:rPr lang="fr-FR" sz="1000" dirty="0" err="1"/>
              <a:t>includes</a:t>
            </a:r>
            <a:r>
              <a:rPr lang="fr-FR" sz="1000" dirty="0"/>
              <a:t> </a:t>
            </a:r>
            <a:r>
              <a:rPr lang="fr-FR" sz="1000" dirty="0" err="1"/>
              <a:t>those</a:t>
            </a:r>
            <a:r>
              <a:rPr lang="fr-FR" sz="1000" dirty="0"/>
              <a:t> </a:t>
            </a:r>
            <a:r>
              <a:rPr lang="fr-FR" sz="1000" dirty="0" err="1"/>
              <a:t>who</a:t>
            </a:r>
            <a:r>
              <a:rPr lang="fr-FR" sz="1000" dirty="0"/>
              <a:t> have no </a:t>
            </a:r>
            <a:r>
              <a:rPr lang="fr-FR" sz="1000" dirty="0" err="1"/>
              <a:t>education</a:t>
            </a:r>
            <a:r>
              <a:rPr lang="fr-FR" sz="1000" dirty="0"/>
              <a:t> or </a:t>
            </a:r>
            <a:r>
              <a:rPr lang="fr-FR" sz="1000" dirty="0" err="1"/>
              <a:t>completed</a:t>
            </a:r>
            <a:r>
              <a:rPr lang="fr-FR" sz="1000" dirty="0"/>
              <a:t> a </a:t>
            </a:r>
            <a:r>
              <a:rPr lang="fr-FR" sz="1000" dirty="0" err="1"/>
              <a:t>primary</a:t>
            </a:r>
            <a:r>
              <a:rPr lang="fr-FR" sz="1000" dirty="0"/>
              <a:t> </a:t>
            </a:r>
            <a:r>
              <a:rPr lang="fr-FR" sz="1000" dirty="0" err="1"/>
              <a:t>education</a:t>
            </a:r>
            <a:r>
              <a:rPr lang="fr-FR" sz="1000" dirty="0"/>
              <a:t> and/or a </a:t>
            </a:r>
            <a:r>
              <a:rPr lang="fr-FR" sz="1000" dirty="0" err="1"/>
              <a:t>religious</a:t>
            </a:r>
            <a:r>
              <a:rPr lang="fr-FR" sz="1000" dirty="0"/>
              <a:t> </a:t>
            </a:r>
            <a:r>
              <a:rPr lang="fr-FR" sz="1000" dirty="0" err="1"/>
              <a:t>education</a:t>
            </a:r>
            <a:r>
              <a:rPr lang="fr-FR" sz="1000" dirty="0"/>
              <a:t>.</a:t>
            </a:r>
          </a:p>
          <a:p>
            <a:pPr marL="0" defTabSz="914400"/>
            <a:r>
              <a:rPr lang="fr-FR" sz="1000" dirty="0"/>
              <a:t>(3) Active </a:t>
            </a:r>
            <a:r>
              <a:rPr lang="fr-FR" sz="1000" dirty="0" err="1"/>
              <a:t>users</a:t>
            </a:r>
            <a:r>
              <a:rPr lang="fr-FR" sz="1000" dirty="0"/>
              <a:t> are mobile money </a:t>
            </a:r>
            <a:r>
              <a:rPr lang="fr-FR" sz="1000" dirty="0" err="1"/>
              <a:t>subscribers</a:t>
            </a:r>
            <a:r>
              <a:rPr lang="fr-FR" sz="1000" dirty="0"/>
              <a:t> </a:t>
            </a:r>
            <a:r>
              <a:rPr lang="fr-FR" sz="1000" dirty="0" err="1"/>
              <a:t>who</a:t>
            </a:r>
            <a:r>
              <a:rPr lang="fr-FR" sz="1000" dirty="0"/>
              <a:t> have </a:t>
            </a:r>
            <a:r>
              <a:rPr lang="fr-FR" sz="1000" dirty="0" err="1"/>
              <a:t>used</a:t>
            </a:r>
            <a:r>
              <a:rPr lang="fr-FR" sz="1000" dirty="0"/>
              <a:t> mobile money services </a:t>
            </a:r>
            <a:r>
              <a:rPr lang="fr-FR" sz="1000" dirty="0" err="1"/>
              <a:t>within</a:t>
            </a:r>
            <a:r>
              <a:rPr lang="fr-FR" sz="1000" dirty="0"/>
              <a:t> the last 3 </a:t>
            </a:r>
            <a:r>
              <a:rPr lang="fr-FR" sz="1000" dirty="0" err="1"/>
              <a:t>months</a:t>
            </a:r>
            <a:r>
              <a:rPr lang="fr-FR" sz="1000" dirty="0"/>
              <a:t>.</a:t>
            </a:r>
          </a:p>
        </p:txBody>
      </p:sp>
      <p:sp>
        <p:nvSpPr>
          <p:cNvPr id="3" name="Espace réservé du texte 2"/>
          <p:cNvSpPr>
            <a:spLocks noGrp="1"/>
          </p:cNvSpPr>
          <p:nvPr>
            <p:ph type="body" sz="quarter" idx="14"/>
          </p:nvPr>
        </p:nvSpPr>
        <p:spPr>
          <a:solidFill>
            <a:schemeClr val="accent1">
              <a:lumMod val="20000"/>
              <a:lumOff val="80000"/>
            </a:schemeClr>
          </a:solidFill>
        </p:spPr>
        <p:txBody>
          <a:bodyPr lIns="108000" tIns="36000" rIns="72000" bIns="36000" anchor="ctr"/>
          <a:lstStyle/>
          <a:p>
            <a:r>
              <a:rPr lang="en-GB" sz="1460" dirty="0">
                <a:solidFill>
                  <a:srgbClr val="1F497D"/>
                </a:solidFill>
              </a:rPr>
              <a:t>Men, users aged between 16–35, literate, more educated and wealthier people tend to subscribe more to mobile money and use it more actively than other sub-groups. Almost all users are active users.</a:t>
            </a:r>
          </a:p>
        </p:txBody>
      </p:sp>
      <p:sp>
        <p:nvSpPr>
          <p:cNvPr id="4" name="Titre 3"/>
          <p:cNvSpPr>
            <a:spLocks noGrp="1"/>
          </p:cNvSpPr>
          <p:nvPr>
            <p:ph type="title"/>
          </p:nvPr>
        </p:nvSpPr>
        <p:spPr/>
        <p:txBody>
          <a:bodyPr/>
          <a:lstStyle/>
          <a:p>
            <a:r>
              <a:rPr lang="en-US"/>
              <a:t>3.2 Penetration rates &gt; Mobile money penetration rates</a:t>
            </a:r>
            <a:endParaRPr lang="fr-FR" dirty="0"/>
          </a:p>
        </p:txBody>
      </p:sp>
      <p:grpSp>
        <p:nvGrpSpPr>
          <p:cNvPr id="24" name="Group 23"/>
          <p:cNvGrpSpPr/>
          <p:nvPr/>
        </p:nvGrpSpPr>
        <p:grpSpPr>
          <a:xfrm>
            <a:off x="132520" y="1052736"/>
            <a:ext cx="8905409" cy="4593596"/>
            <a:chOff x="163430" y="917374"/>
            <a:chExt cx="9647526" cy="4852729"/>
          </a:xfrm>
        </p:grpSpPr>
        <p:grpSp>
          <p:nvGrpSpPr>
            <p:cNvPr id="22" name="Group 21"/>
            <p:cNvGrpSpPr/>
            <p:nvPr/>
          </p:nvGrpSpPr>
          <p:grpSpPr>
            <a:xfrm>
              <a:off x="163430" y="917374"/>
              <a:ext cx="7808349" cy="4852729"/>
              <a:chOff x="163430" y="917374"/>
              <a:chExt cx="7808349" cy="4852729"/>
            </a:xfrm>
          </p:grpSpPr>
          <p:sp>
            <p:nvSpPr>
              <p:cNvPr id="11" name="Rectangle 10"/>
              <p:cNvSpPr/>
              <p:nvPr/>
            </p:nvSpPr>
            <p:spPr>
              <a:xfrm>
                <a:off x="2929977" y="917374"/>
                <a:ext cx="2520901" cy="53106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Mobile money penetration</a:t>
                </a:r>
              </a:p>
              <a:p>
                <a:r>
                  <a:rPr lang="en-US" sz="1200" i="1" dirty="0">
                    <a:solidFill>
                      <a:srgbClr val="404040"/>
                    </a:solidFill>
                  </a:rPr>
                  <a:t>Entire sample</a:t>
                </a:r>
              </a:p>
            </p:txBody>
          </p:sp>
          <p:sp>
            <p:nvSpPr>
              <p:cNvPr id="20" name="Rectangle 19"/>
              <p:cNvSpPr/>
              <p:nvPr/>
            </p:nvSpPr>
            <p:spPr>
              <a:xfrm>
                <a:off x="5450878" y="932506"/>
                <a:ext cx="2520901" cy="53106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Mobile money active usage</a:t>
                </a:r>
                <a:r>
                  <a:rPr lang="fr-FR" sz="1400" b="1" baseline="30000" dirty="0">
                    <a:solidFill>
                      <a:schemeClr val="tx2"/>
                    </a:solidFill>
                  </a:rPr>
                  <a:t>3</a:t>
                </a:r>
                <a:endParaRPr lang="en-US" sz="1400" b="1" dirty="0">
                  <a:solidFill>
                    <a:schemeClr val="tx2"/>
                  </a:solidFill>
                </a:endParaRPr>
              </a:p>
              <a:p>
                <a:r>
                  <a:rPr lang="en-US" sz="1200" i="1" dirty="0">
                    <a:solidFill>
                      <a:srgbClr val="404040"/>
                    </a:solidFill>
                  </a:rPr>
                  <a:t>Entire sample</a:t>
                </a:r>
              </a:p>
            </p:txBody>
          </p:sp>
          <p:grpSp>
            <p:nvGrpSpPr>
              <p:cNvPr id="21" name="Group 20"/>
              <p:cNvGrpSpPr/>
              <p:nvPr/>
            </p:nvGrpSpPr>
            <p:grpSpPr>
              <a:xfrm>
                <a:off x="163430" y="1330025"/>
                <a:ext cx="7342268" cy="4440078"/>
                <a:chOff x="163430" y="1330025"/>
                <a:chExt cx="7342268" cy="4440078"/>
              </a:xfrm>
            </p:grpSpPr>
            <p:sp>
              <p:nvSpPr>
                <p:cNvPr id="2" name="Rectangle 1"/>
                <p:cNvSpPr/>
                <p:nvPr/>
              </p:nvSpPr>
              <p:spPr>
                <a:xfrm>
                  <a:off x="180603" y="1436101"/>
                  <a:ext cx="2667492" cy="146387"/>
                </a:xfrm>
                <a:prstGeom prst="rect">
                  <a:avLst/>
                </a:prstGeom>
                <a:solidFill>
                  <a:srgbClr val="239B9E"/>
                </a:solidFill>
                <a:ln w="19050" cap="flat" cmpd="sng" algn="ctr">
                  <a:solidFill>
                    <a:srgbClr val="239B9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Overall</a:t>
                  </a:r>
                </a:p>
              </p:txBody>
            </p:sp>
            <p:sp>
              <p:nvSpPr>
                <p:cNvPr id="13" name="Rectangle 12"/>
                <p:cNvSpPr/>
                <p:nvPr/>
              </p:nvSpPr>
              <p:spPr>
                <a:xfrm>
                  <a:off x="171592" y="1646611"/>
                  <a:ext cx="1008112" cy="423396"/>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Gender</a:t>
                  </a:r>
                </a:p>
              </p:txBody>
            </p:sp>
            <p:graphicFrame>
              <p:nvGraphicFramePr>
                <p:cNvPr id="50" name="Chart 49"/>
                <p:cNvGraphicFramePr/>
                <p:nvPr>
                  <p:extLst>
                    <p:ext uri="{D42A27DB-BD31-4B8C-83A1-F6EECF244321}">
                      <p14:modId xmlns:p14="http://schemas.microsoft.com/office/powerpoint/2010/main" val="1214095045"/>
                    </p:ext>
                  </p:extLst>
                </p:nvPr>
              </p:nvGraphicFramePr>
              <p:xfrm>
                <a:off x="2239710" y="1330025"/>
                <a:ext cx="2817024" cy="4440078"/>
              </p:xfrm>
              <a:graphic>
                <a:graphicData uri="http://schemas.openxmlformats.org/drawingml/2006/chart">
                  <c:chart xmlns:c="http://schemas.openxmlformats.org/drawingml/2006/chart" xmlns:r="http://schemas.openxmlformats.org/officeDocument/2006/relationships" r:id="rId2"/>
                </a:graphicData>
              </a:graphic>
            </p:graphicFrame>
            <p:sp>
              <p:nvSpPr>
                <p:cNvPr id="55" name="Rectangle 54"/>
                <p:cNvSpPr/>
                <p:nvPr/>
              </p:nvSpPr>
              <p:spPr>
                <a:xfrm>
                  <a:off x="171592" y="3581944"/>
                  <a:ext cx="1008112" cy="415718"/>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Education</a:t>
                  </a:r>
                </a:p>
              </p:txBody>
            </p:sp>
            <p:sp>
              <p:nvSpPr>
                <p:cNvPr id="57" name="Rectangle 56"/>
                <p:cNvSpPr/>
                <p:nvPr/>
              </p:nvSpPr>
              <p:spPr>
                <a:xfrm>
                  <a:off x="1253765" y="3581943"/>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Higher level</a:t>
                  </a:r>
                  <a:r>
                    <a:rPr lang="en-GB" sz="1000" b="1" baseline="30000" dirty="0">
                      <a:solidFill>
                        <a:srgbClr val="09635A"/>
                      </a:solidFill>
                    </a:rPr>
                    <a:t>1</a:t>
                  </a:r>
                  <a:endParaRPr lang="en-GB" sz="1000" b="1" dirty="0">
                    <a:solidFill>
                      <a:srgbClr val="09635A"/>
                    </a:solidFill>
                  </a:endParaRPr>
                </a:p>
              </p:txBody>
            </p:sp>
            <p:sp>
              <p:nvSpPr>
                <p:cNvPr id="59" name="Rectangle 58"/>
                <p:cNvSpPr/>
                <p:nvPr/>
              </p:nvSpPr>
              <p:spPr>
                <a:xfrm>
                  <a:off x="171592" y="2137761"/>
                  <a:ext cx="1008112" cy="889240"/>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Age</a:t>
                  </a:r>
                </a:p>
              </p:txBody>
            </p:sp>
            <p:sp>
              <p:nvSpPr>
                <p:cNvPr id="30" name="Rectangle 29"/>
                <p:cNvSpPr/>
                <p:nvPr/>
              </p:nvSpPr>
              <p:spPr>
                <a:xfrm>
                  <a:off x="1253765" y="3823514"/>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Lower level</a:t>
                  </a:r>
                  <a:r>
                    <a:rPr lang="en-GB" sz="1000" b="1" baseline="30000" dirty="0">
                      <a:solidFill>
                        <a:srgbClr val="09635A"/>
                      </a:solidFill>
                    </a:rPr>
                    <a:t>2</a:t>
                  </a:r>
                  <a:endParaRPr lang="en-GB" sz="1000" b="1" dirty="0">
                    <a:solidFill>
                      <a:srgbClr val="09635A"/>
                    </a:solidFill>
                  </a:endParaRPr>
                </a:p>
              </p:txBody>
            </p:sp>
            <p:graphicFrame>
              <p:nvGraphicFramePr>
                <p:cNvPr id="32" name="Chart 31"/>
                <p:cNvGraphicFramePr/>
                <p:nvPr>
                  <p:extLst>
                    <p:ext uri="{D42A27DB-BD31-4B8C-83A1-F6EECF244321}">
                      <p14:modId xmlns:p14="http://schemas.microsoft.com/office/powerpoint/2010/main" val="1333478249"/>
                    </p:ext>
                  </p:extLst>
                </p:nvPr>
              </p:nvGraphicFramePr>
              <p:xfrm>
                <a:off x="4688674" y="1330025"/>
                <a:ext cx="2817024" cy="4440078"/>
              </p:xfrm>
              <a:graphic>
                <a:graphicData uri="http://schemas.openxmlformats.org/drawingml/2006/chart">
                  <c:chart xmlns:c="http://schemas.openxmlformats.org/drawingml/2006/chart" xmlns:r="http://schemas.openxmlformats.org/officeDocument/2006/relationships" r:id="rId3"/>
                </a:graphicData>
              </a:graphic>
            </p:graphicFrame>
            <p:sp>
              <p:nvSpPr>
                <p:cNvPr id="51" name="Rectangle 50"/>
                <p:cNvSpPr/>
                <p:nvPr/>
              </p:nvSpPr>
              <p:spPr>
                <a:xfrm>
                  <a:off x="1253037" y="1658108"/>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Male</a:t>
                  </a:r>
                </a:p>
              </p:txBody>
            </p:sp>
            <p:sp>
              <p:nvSpPr>
                <p:cNvPr id="52" name="Rectangle 51"/>
                <p:cNvSpPr/>
                <p:nvPr/>
              </p:nvSpPr>
              <p:spPr>
                <a:xfrm>
                  <a:off x="1253765" y="1890946"/>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Female</a:t>
                  </a:r>
                </a:p>
              </p:txBody>
            </p:sp>
            <p:sp>
              <p:nvSpPr>
                <p:cNvPr id="53" name="Rectangle 52"/>
                <p:cNvSpPr/>
                <p:nvPr/>
              </p:nvSpPr>
              <p:spPr>
                <a:xfrm>
                  <a:off x="1253765" y="2132517"/>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16 - 25</a:t>
                  </a:r>
                </a:p>
              </p:txBody>
            </p:sp>
            <p:sp>
              <p:nvSpPr>
                <p:cNvPr id="54" name="Rectangle 53"/>
                <p:cNvSpPr/>
                <p:nvPr/>
              </p:nvSpPr>
              <p:spPr>
                <a:xfrm>
                  <a:off x="1253765" y="2374088"/>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26 - 35</a:t>
                  </a:r>
                </a:p>
              </p:txBody>
            </p:sp>
            <p:sp>
              <p:nvSpPr>
                <p:cNvPr id="56" name="Rectangle 55"/>
                <p:cNvSpPr/>
                <p:nvPr/>
              </p:nvSpPr>
              <p:spPr>
                <a:xfrm>
                  <a:off x="1253765" y="2615659"/>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36 – 50</a:t>
                  </a:r>
                </a:p>
              </p:txBody>
            </p:sp>
            <p:sp>
              <p:nvSpPr>
                <p:cNvPr id="58" name="Rectangle 57"/>
                <p:cNvSpPr/>
                <p:nvPr/>
              </p:nvSpPr>
              <p:spPr>
                <a:xfrm>
                  <a:off x="1253765" y="2857230"/>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50+</a:t>
                  </a:r>
                </a:p>
              </p:txBody>
            </p:sp>
            <p:sp>
              <p:nvSpPr>
                <p:cNvPr id="66" name="Rectangle 65"/>
                <p:cNvSpPr/>
                <p:nvPr/>
              </p:nvSpPr>
              <p:spPr>
                <a:xfrm>
                  <a:off x="163430" y="3086874"/>
                  <a:ext cx="1008112" cy="444078"/>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Literacy</a:t>
                  </a:r>
                </a:p>
              </p:txBody>
            </p:sp>
            <p:sp>
              <p:nvSpPr>
                <p:cNvPr id="67" name="Rectangle 66"/>
                <p:cNvSpPr/>
                <p:nvPr/>
              </p:nvSpPr>
              <p:spPr>
                <a:xfrm>
                  <a:off x="1253765" y="3098801"/>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Literate</a:t>
                  </a:r>
                </a:p>
              </p:txBody>
            </p:sp>
            <p:sp>
              <p:nvSpPr>
                <p:cNvPr id="68" name="Rectangle 67"/>
                <p:cNvSpPr/>
                <p:nvPr/>
              </p:nvSpPr>
              <p:spPr>
                <a:xfrm>
                  <a:off x="1253765" y="3340372"/>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Illiterate</a:t>
                  </a:r>
                </a:p>
              </p:txBody>
            </p:sp>
            <p:sp>
              <p:nvSpPr>
                <p:cNvPr id="69" name="Rectangle 68"/>
                <p:cNvSpPr/>
                <p:nvPr/>
              </p:nvSpPr>
              <p:spPr>
                <a:xfrm>
                  <a:off x="163430" y="4062957"/>
                  <a:ext cx="1008112" cy="1616411"/>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Monthly income</a:t>
                  </a:r>
                </a:p>
              </p:txBody>
            </p:sp>
            <p:sp>
              <p:nvSpPr>
                <p:cNvPr id="77" name="Rectangle 76"/>
                <p:cNvSpPr/>
                <p:nvPr/>
              </p:nvSpPr>
              <p:spPr>
                <a:xfrm>
                  <a:off x="1253765" y="4065085"/>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 100 USD</a:t>
                  </a:r>
                </a:p>
              </p:txBody>
            </p:sp>
            <p:sp>
              <p:nvSpPr>
                <p:cNvPr id="78" name="Rectangle 77"/>
                <p:cNvSpPr/>
                <p:nvPr/>
              </p:nvSpPr>
              <p:spPr>
                <a:xfrm>
                  <a:off x="1253765" y="4306656"/>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09635A"/>
                      </a:solidFill>
                    </a:rPr>
                    <a:t>&gt; 100 USD and ≤ 150 USD</a:t>
                  </a:r>
                  <a:endParaRPr lang="en-GB" sz="1000" b="1" dirty="0">
                    <a:solidFill>
                      <a:srgbClr val="09635A"/>
                    </a:solidFill>
                  </a:endParaRPr>
                </a:p>
              </p:txBody>
            </p:sp>
            <p:sp>
              <p:nvSpPr>
                <p:cNvPr id="79" name="Rectangle 78"/>
                <p:cNvSpPr/>
                <p:nvPr/>
              </p:nvSpPr>
              <p:spPr>
                <a:xfrm>
                  <a:off x="1253765" y="4548227"/>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09635A"/>
                      </a:solidFill>
                    </a:rPr>
                    <a:t>&gt; 150 USD and ≤ 200 USD</a:t>
                  </a:r>
                </a:p>
              </p:txBody>
            </p:sp>
            <p:sp>
              <p:nvSpPr>
                <p:cNvPr id="80" name="Rectangle 79"/>
                <p:cNvSpPr/>
                <p:nvPr/>
              </p:nvSpPr>
              <p:spPr>
                <a:xfrm>
                  <a:off x="1253765" y="5031369"/>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09635A"/>
                      </a:solidFill>
                    </a:rPr>
                    <a:t>&gt; 250 USD and ≤ 300 USD</a:t>
                  </a:r>
                  <a:endParaRPr lang="en-GB" sz="1000" b="1" dirty="0">
                    <a:solidFill>
                      <a:srgbClr val="09635A"/>
                    </a:solidFill>
                  </a:endParaRPr>
                </a:p>
              </p:txBody>
            </p:sp>
            <p:sp>
              <p:nvSpPr>
                <p:cNvPr id="81" name="Rectangle 80"/>
                <p:cNvSpPr/>
                <p:nvPr/>
              </p:nvSpPr>
              <p:spPr>
                <a:xfrm>
                  <a:off x="1253765" y="5514508"/>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&gt; 500 USD</a:t>
                  </a:r>
                </a:p>
              </p:txBody>
            </p:sp>
            <p:sp>
              <p:nvSpPr>
                <p:cNvPr id="82" name="Rectangle 81"/>
                <p:cNvSpPr/>
                <p:nvPr/>
              </p:nvSpPr>
              <p:spPr>
                <a:xfrm>
                  <a:off x="1253765" y="4774592"/>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09635A"/>
                      </a:solidFill>
                    </a:rPr>
                    <a:t>&gt; 200 USD and ≤ 250 USD</a:t>
                  </a:r>
                  <a:endParaRPr lang="en-GB" sz="1000" b="1" dirty="0">
                    <a:solidFill>
                      <a:srgbClr val="09635A"/>
                    </a:solidFill>
                  </a:endParaRPr>
                </a:p>
              </p:txBody>
            </p:sp>
            <p:sp>
              <p:nvSpPr>
                <p:cNvPr id="83" name="Rectangle 82"/>
                <p:cNvSpPr/>
                <p:nvPr/>
              </p:nvSpPr>
              <p:spPr>
                <a:xfrm>
                  <a:off x="1253765" y="5272940"/>
                  <a:ext cx="1594330" cy="174684"/>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09635A"/>
                      </a:solidFill>
                    </a:rPr>
                    <a:t>&gt;300 USD and ≤ 500 USD</a:t>
                  </a:r>
                  <a:endParaRPr lang="en-GB" sz="1000" b="1" dirty="0">
                    <a:solidFill>
                      <a:srgbClr val="09635A"/>
                    </a:solidFill>
                  </a:endParaRPr>
                </a:p>
              </p:txBody>
            </p:sp>
          </p:grpSp>
        </p:grpSp>
        <p:grpSp>
          <p:nvGrpSpPr>
            <p:cNvPr id="23" name="Group 22"/>
            <p:cNvGrpSpPr/>
            <p:nvPr/>
          </p:nvGrpSpPr>
          <p:grpSpPr>
            <a:xfrm>
              <a:off x="7500020" y="1658108"/>
              <a:ext cx="2310936" cy="2799595"/>
              <a:chOff x="7500020" y="1658108"/>
              <a:chExt cx="2310936" cy="2799595"/>
            </a:xfrm>
          </p:grpSpPr>
          <p:sp>
            <p:nvSpPr>
              <p:cNvPr id="44" name="TextBox 18"/>
              <p:cNvSpPr txBox="1"/>
              <p:nvPr/>
            </p:nvSpPr>
            <p:spPr>
              <a:xfrm>
                <a:off x="8046970" y="3579828"/>
                <a:ext cx="1763986" cy="877875"/>
              </a:xfrm>
              <a:prstGeom prst="rect">
                <a:avLst/>
              </a:prstGeom>
              <a:noFill/>
              <a:ln w="12700">
                <a:noFill/>
                <a:prstDash val="dash"/>
              </a:ln>
            </p:spPr>
            <p:txBody>
              <a:bodyPr wrap="square" rtlCol="0">
                <a:spAutoFit/>
              </a:bodyPr>
              <a:lstStyle/>
              <a:p>
                <a:pPr>
                  <a:defRPr sz="1862" b="0" i="0" u="none" strike="noStrike" kern="1200" spc="0" baseline="0">
                    <a:solidFill>
                      <a:srgbClr val="000000">
                        <a:lumMod val="65000"/>
                        <a:lumOff val="35000"/>
                      </a:srgbClr>
                    </a:solidFill>
                    <a:latin typeface="+mn-lt"/>
                    <a:ea typeface="+mn-ea"/>
                    <a:cs typeface="+mn-cs"/>
                  </a:defRPr>
                </a:pPr>
                <a:r>
                  <a:rPr lang="en-GB" sz="1200" dirty="0">
                    <a:solidFill>
                      <a:srgbClr val="000000">
                        <a:lumMod val="65000"/>
                        <a:lumOff val="35000"/>
                      </a:srgbClr>
                    </a:solidFill>
                  </a:rPr>
                  <a:t>More educated sub-groups subscribe more and use mobile money more actively </a:t>
                </a:r>
              </a:p>
            </p:txBody>
          </p:sp>
          <p:grpSp>
            <p:nvGrpSpPr>
              <p:cNvPr id="31" name="Group 7"/>
              <p:cNvGrpSpPr/>
              <p:nvPr/>
            </p:nvGrpSpPr>
            <p:grpSpPr>
              <a:xfrm>
                <a:off x="7500020" y="1658108"/>
                <a:ext cx="501681" cy="476388"/>
                <a:chOff x="5433142" y="2114043"/>
                <a:chExt cx="501681" cy="476388"/>
              </a:xfrm>
            </p:grpSpPr>
            <p:sp>
              <p:nvSpPr>
                <p:cNvPr id="33" name="Right Bracket 6"/>
                <p:cNvSpPr/>
                <p:nvPr/>
              </p:nvSpPr>
              <p:spPr>
                <a:xfrm>
                  <a:off x="5433142" y="2114043"/>
                  <a:ext cx="69634" cy="45927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4" name="Straight Arrow Connector 13"/>
                <p:cNvCxnSpPr>
                  <a:cxnSpLocks/>
                </p:cNvCxnSpPr>
                <p:nvPr/>
              </p:nvCxnSpPr>
              <p:spPr>
                <a:xfrm>
                  <a:off x="5502775" y="2370947"/>
                  <a:ext cx="386329" cy="0"/>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35" name="Right Bracket 32"/>
                <p:cNvSpPr/>
                <p:nvPr/>
              </p:nvSpPr>
              <p:spPr>
                <a:xfrm rot="10800000">
                  <a:off x="5889103" y="2134061"/>
                  <a:ext cx="45720" cy="45637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6" name="TextBox 18"/>
              <p:cNvSpPr txBox="1"/>
              <p:nvPr/>
            </p:nvSpPr>
            <p:spPr>
              <a:xfrm>
                <a:off x="7992196" y="1672831"/>
                <a:ext cx="1296145" cy="487708"/>
              </a:xfrm>
              <a:prstGeom prst="rect">
                <a:avLst/>
              </a:prstGeom>
              <a:noFill/>
              <a:ln w="12700">
                <a:noFill/>
                <a:prstDash val="dash"/>
              </a:ln>
            </p:spPr>
            <p:txBody>
              <a:bodyPr wrap="square" rtlCol="0">
                <a:spAutoFit/>
              </a:bodyPr>
              <a:lstStyle/>
              <a:p>
                <a:pPr>
                  <a:defRPr sz="1862" b="0" i="0" u="none" strike="noStrike" kern="1200" spc="0" baseline="0">
                    <a:solidFill>
                      <a:srgbClr val="000000">
                        <a:lumMod val="65000"/>
                        <a:lumOff val="35000"/>
                      </a:srgbClr>
                    </a:solidFill>
                    <a:latin typeface="+mn-lt"/>
                    <a:ea typeface="+mn-ea"/>
                    <a:cs typeface="+mn-cs"/>
                  </a:defRPr>
                </a:pPr>
                <a:r>
                  <a:rPr lang="en-GB" sz="1200" dirty="0">
                    <a:solidFill>
                      <a:srgbClr val="000000">
                        <a:lumMod val="65000"/>
                        <a:lumOff val="35000"/>
                      </a:srgbClr>
                    </a:solidFill>
                  </a:rPr>
                  <a:t>The gender gap is 5%</a:t>
                </a:r>
              </a:p>
            </p:txBody>
          </p:sp>
          <p:grpSp>
            <p:nvGrpSpPr>
              <p:cNvPr id="37" name="Group 7"/>
              <p:cNvGrpSpPr/>
              <p:nvPr/>
            </p:nvGrpSpPr>
            <p:grpSpPr>
              <a:xfrm>
                <a:off x="7527684" y="3097313"/>
                <a:ext cx="489591" cy="1281171"/>
                <a:chOff x="5511460" y="2155947"/>
                <a:chExt cx="489591" cy="1281171"/>
              </a:xfrm>
            </p:grpSpPr>
            <p:sp>
              <p:nvSpPr>
                <p:cNvPr id="38" name="Right Bracket 6"/>
                <p:cNvSpPr/>
                <p:nvPr/>
              </p:nvSpPr>
              <p:spPr>
                <a:xfrm>
                  <a:off x="5511460" y="2155947"/>
                  <a:ext cx="45719" cy="95577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Right Bracket 32"/>
                <p:cNvSpPr/>
                <p:nvPr/>
              </p:nvSpPr>
              <p:spPr>
                <a:xfrm rot="10800000">
                  <a:off x="5955332" y="2714532"/>
                  <a:ext cx="45719" cy="72258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45" name="Group 7"/>
              <p:cNvGrpSpPr/>
              <p:nvPr/>
            </p:nvGrpSpPr>
            <p:grpSpPr>
              <a:xfrm>
                <a:off x="7527685" y="2590986"/>
                <a:ext cx="477767" cy="608493"/>
                <a:chOff x="5457056" y="1979406"/>
                <a:chExt cx="477767" cy="1130318"/>
              </a:xfrm>
            </p:grpSpPr>
            <p:sp>
              <p:nvSpPr>
                <p:cNvPr id="46" name="Right Bracket 6"/>
                <p:cNvSpPr/>
                <p:nvPr/>
              </p:nvSpPr>
              <p:spPr>
                <a:xfrm>
                  <a:off x="5457056" y="2332599"/>
                  <a:ext cx="45719" cy="49451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7" name="Straight Arrow Connector 13"/>
                <p:cNvCxnSpPr>
                  <a:cxnSpLocks/>
                </p:cNvCxnSpPr>
                <p:nvPr/>
              </p:nvCxnSpPr>
              <p:spPr>
                <a:xfrm>
                  <a:off x="5502775" y="2544503"/>
                  <a:ext cx="386329" cy="0"/>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48" name="Right Bracket 32"/>
                <p:cNvSpPr/>
                <p:nvPr/>
              </p:nvSpPr>
              <p:spPr>
                <a:xfrm rot="10800000">
                  <a:off x="5889103" y="1979406"/>
                  <a:ext cx="45720" cy="113031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9" name="TextBox 18"/>
              <p:cNvSpPr txBox="1"/>
              <p:nvPr/>
            </p:nvSpPr>
            <p:spPr>
              <a:xfrm>
                <a:off x="8036540" y="2523063"/>
                <a:ext cx="1763986" cy="682792"/>
              </a:xfrm>
              <a:prstGeom prst="rect">
                <a:avLst/>
              </a:prstGeom>
              <a:noFill/>
              <a:ln w="12700">
                <a:noFill/>
                <a:prstDash val="dash"/>
              </a:ln>
            </p:spPr>
            <p:txBody>
              <a:bodyPr wrap="square" rtlCol="0">
                <a:spAutoFit/>
              </a:bodyPr>
              <a:lstStyle/>
              <a:p>
                <a:pPr>
                  <a:defRPr sz="1862" b="0" i="0" u="none" strike="noStrike" kern="1200" spc="0" baseline="0">
                    <a:solidFill>
                      <a:srgbClr val="000000">
                        <a:lumMod val="65000"/>
                        <a:lumOff val="35000"/>
                      </a:srgbClr>
                    </a:solidFill>
                    <a:latin typeface="+mn-lt"/>
                    <a:ea typeface="+mn-ea"/>
                    <a:cs typeface="+mn-cs"/>
                  </a:defRPr>
                </a:pPr>
                <a:r>
                  <a:rPr lang="en-GB" sz="1200" dirty="0">
                    <a:solidFill>
                      <a:srgbClr val="000000">
                        <a:lumMod val="65000"/>
                        <a:lumOff val="35000"/>
                      </a:srgbClr>
                    </a:solidFill>
                  </a:rPr>
                  <a:t>Usage of 50+ lags behind those of younger sub-groups</a:t>
                </a:r>
              </a:p>
            </p:txBody>
          </p:sp>
          <p:cxnSp>
            <p:nvCxnSpPr>
              <p:cNvPr id="9" name="Connector: Elbow 8"/>
              <p:cNvCxnSpPr>
                <a:cxnSpLocks/>
              </p:cNvCxnSpPr>
              <p:nvPr/>
            </p:nvCxnSpPr>
            <p:spPr>
              <a:xfrm>
                <a:off x="7569653" y="3662584"/>
                <a:ext cx="401904" cy="462918"/>
              </a:xfrm>
              <a:prstGeom prst="bentConnector3">
                <a:avLst>
                  <a:gd name="adj1" fmla="val 50000"/>
                </a:avLst>
              </a:prstGeom>
              <a:ln w="12700">
                <a:solidFill>
                  <a:srgbClr val="239B9E"/>
                </a:solidFill>
              </a:ln>
            </p:spPr>
            <p:style>
              <a:lnRef idx="1">
                <a:schemeClr val="accent1"/>
              </a:lnRef>
              <a:fillRef idx="0">
                <a:schemeClr val="accent1"/>
              </a:fillRef>
              <a:effectRef idx="0">
                <a:schemeClr val="accent1"/>
              </a:effectRef>
              <a:fontRef idx="minor">
                <a:schemeClr val="tx1"/>
              </a:fontRef>
            </p:style>
          </p:cxnSp>
        </p:grpSp>
      </p:grpSp>
      <p:sp>
        <p:nvSpPr>
          <p:cNvPr id="88" name="Right Bracket 6"/>
          <p:cNvSpPr/>
          <p:nvPr/>
        </p:nvSpPr>
        <p:spPr>
          <a:xfrm>
            <a:off x="6898413" y="4077072"/>
            <a:ext cx="57078" cy="152320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9" name="Straight Arrow Connector 13"/>
          <p:cNvCxnSpPr>
            <a:cxnSpLocks/>
          </p:cNvCxnSpPr>
          <p:nvPr/>
        </p:nvCxnSpPr>
        <p:spPr>
          <a:xfrm>
            <a:off x="6969034" y="5046552"/>
            <a:ext cx="356611" cy="0"/>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90" name="Right Bracket 32"/>
          <p:cNvSpPr/>
          <p:nvPr/>
        </p:nvSpPr>
        <p:spPr>
          <a:xfrm rot="10800000">
            <a:off x="7325644" y="4725144"/>
            <a:ext cx="42203" cy="7560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TextBox 18"/>
          <p:cNvSpPr txBox="1"/>
          <p:nvPr/>
        </p:nvSpPr>
        <p:spPr>
          <a:xfrm>
            <a:off x="7358366" y="4715603"/>
            <a:ext cx="1628295" cy="830997"/>
          </a:xfrm>
          <a:prstGeom prst="rect">
            <a:avLst/>
          </a:prstGeom>
          <a:noFill/>
          <a:ln w="12700">
            <a:noFill/>
            <a:prstDash val="dash"/>
          </a:ln>
        </p:spPr>
        <p:txBody>
          <a:bodyPr wrap="square" rtlCol="0">
            <a:spAutoFit/>
          </a:bodyPr>
          <a:lstStyle/>
          <a:p>
            <a:pPr>
              <a:defRPr sz="1862" b="0" i="0" u="none" strike="noStrike" kern="1200" spc="0" baseline="0">
                <a:solidFill>
                  <a:srgbClr val="000000">
                    <a:lumMod val="65000"/>
                    <a:lumOff val="35000"/>
                  </a:srgbClr>
                </a:solidFill>
                <a:latin typeface="+mn-lt"/>
                <a:ea typeface="+mn-ea"/>
                <a:cs typeface="+mn-cs"/>
              </a:defRPr>
            </a:pPr>
            <a:r>
              <a:rPr lang="en-GB" sz="1200" dirty="0">
                <a:solidFill>
                  <a:srgbClr val="000000">
                    <a:lumMod val="65000"/>
                    <a:lumOff val="35000"/>
                  </a:srgbClr>
                </a:solidFill>
              </a:rPr>
              <a:t>Wealthier sub-groups subscribe more and use mobile money more actively</a:t>
            </a:r>
          </a:p>
        </p:txBody>
      </p:sp>
      <p:sp>
        <p:nvSpPr>
          <p:cNvPr id="61" name="Freeform: Shape 17"/>
          <p:cNvSpPr/>
          <p:nvPr/>
        </p:nvSpPr>
        <p:spPr>
          <a:xfrm>
            <a:off x="3233459" y="3037010"/>
            <a:ext cx="494214" cy="329244"/>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Freeform: Shape 17"/>
          <p:cNvSpPr/>
          <p:nvPr/>
        </p:nvSpPr>
        <p:spPr>
          <a:xfrm>
            <a:off x="2976746" y="3284984"/>
            <a:ext cx="494214" cy="329244"/>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3"/>
          </a:solidFill>
          <a:ln w="952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reeform: Shape 17"/>
          <p:cNvSpPr/>
          <p:nvPr/>
        </p:nvSpPr>
        <p:spPr>
          <a:xfrm>
            <a:off x="3398531" y="5322442"/>
            <a:ext cx="494214" cy="329244"/>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Freeform: Shape 17"/>
          <p:cNvSpPr/>
          <p:nvPr/>
        </p:nvSpPr>
        <p:spPr>
          <a:xfrm>
            <a:off x="3024997" y="3940587"/>
            <a:ext cx="494214" cy="329244"/>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3"/>
          </a:solidFill>
          <a:ln w="952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3.2 Penetration rates &gt; Mobile money penetration rates &gt; Demographic Variation</a:t>
            </a:r>
          </a:p>
        </p:txBody>
      </p:sp>
      <p:sp>
        <p:nvSpPr>
          <p:cNvPr id="70" name="Hexagon 69"/>
          <p:cNvSpPr/>
          <p:nvPr/>
        </p:nvSpPr>
        <p:spPr>
          <a:xfrm>
            <a:off x="-825500" y="-9906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Could cut?</a:t>
            </a:r>
          </a:p>
        </p:txBody>
      </p:sp>
    </p:spTree>
    <p:extLst>
      <p:ext uri="{BB962C8B-B14F-4D97-AF65-F5344CB8AC3E}">
        <p14:creationId xmlns:p14="http://schemas.microsoft.com/office/powerpoint/2010/main" val="1439655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518356829"/>
              </p:ext>
            </p:extLst>
          </p:nvPr>
        </p:nvGraphicFramePr>
        <p:xfrm>
          <a:off x="4309327" y="1226595"/>
          <a:ext cx="5008023" cy="5151511"/>
        </p:xfrm>
        <a:graphic>
          <a:graphicData uri="http://schemas.openxmlformats.org/drawingml/2006/chart">
            <c:chart xmlns:c="http://schemas.openxmlformats.org/drawingml/2006/chart" xmlns:r="http://schemas.openxmlformats.org/officeDocument/2006/relationships" r:id="rId2"/>
          </a:graphicData>
        </a:graphic>
      </p:graphicFrame>
      <p:sp>
        <p:nvSpPr>
          <p:cNvPr id="14" name="Espace réservé du texte 1"/>
          <p:cNvSpPr>
            <a:spLocks noGrp="1"/>
          </p:cNvSpPr>
          <p:nvPr>
            <p:ph type="body" sz="quarter" idx="28"/>
          </p:nvPr>
        </p:nvSpPr>
        <p:spPr>
          <a:xfrm>
            <a:off x="1" y="6021604"/>
            <a:ext cx="9144000" cy="412934"/>
          </a:xfrm>
          <a:noFill/>
        </p:spPr>
        <p:txBody>
          <a:bodyPr wrap="square" lIns="108000" rIns="108000">
            <a:spAutoFit/>
          </a:bodyPr>
          <a:lstStyle/>
          <a:p>
            <a:pPr marL="0" defTabSz="914400"/>
            <a:r>
              <a:rPr lang="fr-FR" sz="1000" dirty="0"/>
              <a:t>Sample size: 1,328 (mobile money </a:t>
            </a:r>
            <a:r>
              <a:rPr lang="fr-FR" sz="1000" dirty="0" err="1"/>
              <a:t>subscribers</a:t>
            </a:r>
            <a:r>
              <a:rPr lang="fr-FR" sz="1000" dirty="0"/>
              <a:t>)</a:t>
            </a:r>
          </a:p>
          <a:p>
            <a:pPr marL="0" defTabSz="914400"/>
            <a:r>
              <a:rPr lang="fr-FR" sz="1000" dirty="0"/>
              <a:t>Question: </a:t>
            </a:r>
            <a:r>
              <a:rPr lang="en-US" sz="1000" dirty="0"/>
              <a:t>Which operator(s) have you subscribed to a mobile money service(s) with? </a:t>
            </a:r>
          </a:p>
        </p:txBody>
      </p:sp>
      <p:sp>
        <p:nvSpPr>
          <p:cNvPr id="3" name="Text Placeholder 2"/>
          <p:cNvSpPr>
            <a:spLocks noGrp="1"/>
          </p:cNvSpPr>
          <p:nvPr>
            <p:ph type="body" sz="quarter" idx="14"/>
          </p:nvPr>
        </p:nvSpPr>
        <p:spPr>
          <a:solidFill>
            <a:srgbClr val="DCE6F2"/>
          </a:solidFill>
        </p:spPr>
        <p:txBody>
          <a:bodyPr/>
          <a:lstStyle/>
          <a:p>
            <a:pPr lvl="0"/>
            <a:r>
              <a:rPr lang="en-GB" sz="1460" dirty="0">
                <a:solidFill>
                  <a:srgbClr val="1F497D"/>
                </a:solidFill>
              </a:rPr>
              <a:t>Each zone is dominated by one mobile money service. Yet, as competition increases, a lack of interconnectivity across services sometimes requires users to use multiple mobile money services to stay connected.</a:t>
            </a:r>
          </a:p>
        </p:txBody>
      </p:sp>
      <p:sp>
        <p:nvSpPr>
          <p:cNvPr id="4" name="Title 3"/>
          <p:cNvSpPr>
            <a:spLocks noGrp="1"/>
          </p:cNvSpPr>
          <p:nvPr>
            <p:ph type="title"/>
          </p:nvPr>
        </p:nvSpPr>
        <p:spPr/>
        <p:txBody>
          <a:bodyPr/>
          <a:lstStyle/>
          <a:p>
            <a:r>
              <a:rPr lang="en-US"/>
              <a:t>3.2 Penetration rates &gt; Mobile money penetration rates</a:t>
            </a:r>
            <a:endParaRPr lang="en-GB" dirty="0"/>
          </a:p>
        </p:txBody>
      </p:sp>
      <p:sp>
        <p:nvSpPr>
          <p:cNvPr id="8" name="Rectangle 7"/>
          <p:cNvSpPr/>
          <p:nvPr/>
        </p:nvSpPr>
        <p:spPr>
          <a:xfrm>
            <a:off x="4993939" y="1124744"/>
            <a:ext cx="4168095" cy="53389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Mobile money services used by zone</a:t>
            </a:r>
            <a:endParaRPr lang="en-US" sz="1400" i="1" baseline="30000" dirty="0">
              <a:solidFill>
                <a:schemeClr val="tx2"/>
              </a:solidFill>
            </a:endParaRPr>
          </a:p>
          <a:p>
            <a:r>
              <a:rPr lang="en-US" sz="1200" i="1" dirty="0">
                <a:solidFill>
                  <a:srgbClr val="404040"/>
                </a:solidFill>
              </a:rPr>
              <a:t>Focus on mobile money subscribers</a:t>
            </a:r>
          </a:p>
        </p:txBody>
      </p:sp>
      <p:graphicFrame>
        <p:nvGraphicFramePr>
          <p:cNvPr id="12" name="Chart 11"/>
          <p:cNvGraphicFramePr/>
          <p:nvPr>
            <p:extLst>
              <p:ext uri="{D42A27DB-BD31-4B8C-83A1-F6EECF244321}">
                <p14:modId xmlns:p14="http://schemas.microsoft.com/office/powerpoint/2010/main" val="2671634093"/>
              </p:ext>
            </p:extLst>
          </p:nvPr>
        </p:nvGraphicFramePr>
        <p:xfrm>
          <a:off x="80223" y="1268025"/>
          <a:ext cx="4117977" cy="5151511"/>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296026" y="1093418"/>
            <a:ext cx="4168095" cy="53389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Number of mobile money services used</a:t>
            </a:r>
            <a:endParaRPr lang="en-US" sz="1400" i="1" baseline="30000" dirty="0">
              <a:solidFill>
                <a:schemeClr val="tx2"/>
              </a:solidFill>
            </a:endParaRPr>
          </a:p>
          <a:p>
            <a:r>
              <a:rPr lang="en-US" sz="1200" i="1" dirty="0">
                <a:solidFill>
                  <a:srgbClr val="404040"/>
                </a:solidFill>
              </a:rPr>
              <a:t>Focus on mobile money subscribers</a:t>
            </a:r>
          </a:p>
        </p:txBody>
      </p:sp>
      <p:cxnSp>
        <p:nvCxnSpPr>
          <p:cNvPr id="15" name="Straight Connector 14"/>
          <p:cNvCxnSpPr>
            <a:cxnSpLocks/>
          </p:cNvCxnSpPr>
          <p:nvPr/>
        </p:nvCxnSpPr>
        <p:spPr>
          <a:xfrm flipV="1">
            <a:off x="880360" y="3843779"/>
            <a:ext cx="0" cy="30530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96011" y="2777747"/>
            <a:ext cx="1262910" cy="1015663"/>
          </a:xfrm>
          <a:prstGeom prst="rect">
            <a:avLst/>
          </a:prstGeom>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fr-FR" sz="1200" dirty="0" err="1"/>
              <a:t>Almost</a:t>
            </a:r>
            <a:r>
              <a:rPr lang="fr-FR" sz="1200" dirty="0"/>
              <a:t> 1 in 6 people in </a:t>
            </a:r>
            <a:r>
              <a:rPr lang="fr-FR" sz="1200" dirty="0" err="1"/>
              <a:t>Somaliland</a:t>
            </a:r>
            <a:r>
              <a:rPr lang="fr-FR" sz="1200" dirty="0"/>
              <a:t> use at least 2 services</a:t>
            </a:r>
            <a:endParaRPr lang="en-US" sz="1200" dirty="0"/>
          </a:p>
        </p:txBody>
      </p:sp>
      <p:sp>
        <p:nvSpPr>
          <p:cNvPr id="17" name="Freeform: Shape 16"/>
          <p:cNvSpPr/>
          <p:nvPr/>
        </p:nvSpPr>
        <p:spPr>
          <a:xfrm>
            <a:off x="633253" y="4149080"/>
            <a:ext cx="494214" cy="329244"/>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&lt;</a:t>
            </a:r>
          </a:p>
        </p:txBody>
      </p:sp>
      <p:sp>
        <p:nvSpPr>
          <p:cNvPr id="18" name="Freeform: Shape 17"/>
          <p:cNvSpPr/>
          <p:nvPr/>
        </p:nvSpPr>
        <p:spPr>
          <a:xfrm>
            <a:off x="8558540" y="2613124"/>
            <a:ext cx="494214" cy="329244"/>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&lt;</a:t>
            </a:r>
          </a:p>
        </p:txBody>
      </p:sp>
      <p:sp>
        <p:nvSpPr>
          <p:cNvPr id="25" name="Rectangle 24"/>
          <p:cNvSpPr/>
          <p:nvPr/>
        </p:nvSpPr>
        <p:spPr>
          <a:xfrm>
            <a:off x="8044270" y="1268761"/>
            <a:ext cx="1227577" cy="1015663"/>
          </a:xfrm>
          <a:prstGeom prst="rect">
            <a:avLst/>
          </a:prstGeom>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fr-FR" sz="1200" dirty="0"/>
              <a:t>EVC-Plus by </a:t>
            </a:r>
            <a:r>
              <a:rPr lang="fr-FR" sz="1200" dirty="0" err="1"/>
              <a:t>Hormuud</a:t>
            </a:r>
            <a:r>
              <a:rPr lang="fr-FR" sz="1200" dirty="0"/>
              <a:t> has a </a:t>
            </a:r>
            <a:r>
              <a:rPr lang="fr-FR" sz="1200" dirty="0" err="1"/>
              <a:t>virtual</a:t>
            </a:r>
            <a:r>
              <a:rPr lang="fr-FR" sz="1200" dirty="0"/>
              <a:t> </a:t>
            </a:r>
            <a:r>
              <a:rPr lang="fr-FR" sz="1200" dirty="0" err="1"/>
              <a:t>monopoly</a:t>
            </a:r>
            <a:r>
              <a:rPr lang="fr-FR" sz="1200" dirty="0"/>
              <a:t> in South Central</a:t>
            </a:r>
            <a:endParaRPr lang="en-US" sz="1200" dirty="0"/>
          </a:p>
        </p:txBody>
      </p:sp>
      <p:cxnSp>
        <p:nvCxnSpPr>
          <p:cNvPr id="19" name="Straight Connector 18"/>
          <p:cNvCxnSpPr>
            <a:cxnSpLocks/>
          </p:cNvCxnSpPr>
          <p:nvPr/>
        </p:nvCxnSpPr>
        <p:spPr>
          <a:xfrm flipV="1">
            <a:off x="8759542" y="2307824"/>
            <a:ext cx="0" cy="30530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0"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3.2 Penetration rates &gt; Mobile money penetration rates</a:t>
            </a:r>
          </a:p>
        </p:txBody>
      </p:sp>
    </p:spTree>
    <p:extLst>
      <p:ext uri="{BB962C8B-B14F-4D97-AF65-F5344CB8AC3E}">
        <p14:creationId xmlns:p14="http://schemas.microsoft.com/office/powerpoint/2010/main" val="62096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Chart 70"/>
          <p:cNvGraphicFramePr/>
          <p:nvPr>
            <p:extLst>
              <p:ext uri="{D42A27DB-BD31-4B8C-83A1-F6EECF244321}">
                <p14:modId xmlns:p14="http://schemas.microsoft.com/office/powerpoint/2010/main" val="2087041244"/>
              </p:ext>
            </p:extLst>
          </p:nvPr>
        </p:nvGraphicFramePr>
        <p:xfrm>
          <a:off x="1985350" y="1529555"/>
          <a:ext cx="2600330" cy="46199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Chart 47"/>
          <p:cNvGraphicFramePr/>
          <p:nvPr>
            <p:extLst>
              <p:ext uri="{D42A27DB-BD31-4B8C-83A1-F6EECF244321}">
                <p14:modId xmlns:p14="http://schemas.microsoft.com/office/powerpoint/2010/main" val="1493917828"/>
              </p:ext>
            </p:extLst>
          </p:nvPr>
        </p:nvGraphicFramePr>
        <p:xfrm>
          <a:off x="1979712" y="1527103"/>
          <a:ext cx="2600330" cy="4619990"/>
        </p:xfrm>
        <a:graphic>
          <a:graphicData uri="http://schemas.openxmlformats.org/drawingml/2006/chart">
            <c:chart xmlns:c="http://schemas.openxmlformats.org/drawingml/2006/chart" xmlns:r="http://schemas.openxmlformats.org/officeDocument/2006/relationships" r:id="rId3"/>
          </a:graphicData>
        </a:graphic>
      </p:graphicFrame>
      <p:sp>
        <p:nvSpPr>
          <p:cNvPr id="26" name="Espace réservé du texte 1"/>
          <p:cNvSpPr>
            <a:spLocks noGrp="1"/>
          </p:cNvSpPr>
          <p:nvPr>
            <p:ph type="body" sz="quarter" idx="28"/>
          </p:nvPr>
        </p:nvSpPr>
        <p:spPr>
          <a:xfrm>
            <a:off x="1" y="5923002"/>
            <a:ext cx="9144000" cy="746358"/>
          </a:xfrm>
          <a:noFill/>
        </p:spPr>
        <p:txBody>
          <a:bodyPr wrap="square" lIns="108000" rIns="108000">
            <a:spAutoFit/>
          </a:bodyPr>
          <a:lstStyle/>
          <a:p>
            <a:pPr marL="0" defTabSz="914400"/>
            <a:r>
              <a:rPr lang="fr-FR" sz="1000" dirty="0"/>
              <a:t>Sample size: 1,796 (entire </a:t>
            </a:r>
            <a:r>
              <a:rPr lang="fr-FR" sz="1000" dirty="0" err="1"/>
              <a:t>sample</a:t>
            </a:r>
            <a:r>
              <a:rPr lang="fr-FR" sz="1000" dirty="0"/>
              <a:t>)</a:t>
            </a:r>
          </a:p>
          <a:p>
            <a:pPr marL="0" defTabSz="914400"/>
            <a:r>
              <a:rPr lang="fr-FR" sz="1000" dirty="0"/>
              <a:t>Question: </a:t>
            </a:r>
            <a:r>
              <a:rPr lang="en-US" sz="1000" dirty="0"/>
              <a:t>Do you currently have an account, by yourself or together with someone else, at a bank (either in a commercial bank or an Islamic bank)?</a:t>
            </a:r>
          </a:p>
          <a:p>
            <a:pPr marL="223441" indent="-228600" defTabSz="914400">
              <a:buAutoNum type="arabicParenBoth"/>
            </a:pPr>
            <a:r>
              <a:rPr lang="fr-FR" sz="1000" dirty="0" err="1"/>
              <a:t>Higher</a:t>
            </a:r>
            <a:r>
              <a:rPr lang="fr-FR" sz="1000" dirty="0"/>
              <a:t> </a:t>
            </a:r>
            <a:r>
              <a:rPr lang="fr-FR" sz="1000" dirty="0" err="1"/>
              <a:t>level</a:t>
            </a:r>
            <a:r>
              <a:rPr lang="fr-FR" sz="1000" dirty="0"/>
              <a:t> </a:t>
            </a:r>
            <a:r>
              <a:rPr lang="fr-FR" sz="1000" dirty="0" err="1"/>
              <a:t>includes</a:t>
            </a:r>
            <a:r>
              <a:rPr lang="fr-FR" sz="1000" dirty="0"/>
              <a:t> </a:t>
            </a:r>
            <a:r>
              <a:rPr lang="fr-FR" sz="1000" dirty="0" err="1"/>
              <a:t>those</a:t>
            </a:r>
            <a:r>
              <a:rPr lang="fr-FR" sz="1000" dirty="0"/>
              <a:t> </a:t>
            </a:r>
            <a:r>
              <a:rPr lang="fr-FR" sz="1000" dirty="0" err="1"/>
              <a:t>who</a:t>
            </a:r>
            <a:r>
              <a:rPr lang="fr-FR" sz="1000" dirty="0"/>
              <a:t> </a:t>
            </a:r>
            <a:r>
              <a:rPr lang="fr-FR" sz="1000" dirty="0" err="1"/>
              <a:t>completed</a:t>
            </a:r>
            <a:r>
              <a:rPr lang="fr-FR" sz="1000" dirty="0"/>
              <a:t> </a:t>
            </a:r>
            <a:r>
              <a:rPr lang="fr-FR" sz="1000" dirty="0" err="1"/>
              <a:t>secondary</a:t>
            </a:r>
            <a:r>
              <a:rPr lang="fr-FR" sz="1000" dirty="0"/>
              <a:t> </a:t>
            </a:r>
            <a:r>
              <a:rPr lang="fr-FR" sz="1000" dirty="0" err="1"/>
              <a:t>education</a:t>
            </a:r>
            <a:r>
              <a:rPr lang="fr-FR" sz="1000" dirty="0"/>
              <a:t>/high </a:t>
            </a:r>
            <a:r>
              <a:rPr lang="fr-FR" sz="1000" dirty="0" err="1"/>
              <a:t>school</a:t>
            </a:r>
            <a:r>
              <a:rPr lang="fr-FR" sz="1000" dirty="0"/>
              <a:t> or a </a:t>
            </a:r>
            <a:r>
              <a:rPr lang="fr-FR" sz="1000" dirty="0" err="1"/>
              <a:t>Bachelors</a:t>
            </a:r>
            <a:r>
              <a:rPr lang="fr-FR" sz="1000" dirty="0"/>
              <a:t> or a Masters or more and/or a </a:t>
            </a:r>
            <a:r>
              <a:rPr lang="fr-FR" sz="1000" dirty="0" err="1"/>
              <a:t>technical</a:t>
            </a:r>
            <a:r>
              <a:rPr lang="fr-FR" sz="1000" dirty="0"/>
              <a:t> </a:t>
            </a:r>
            <a:r>
              <a:rPr lang="fr-FR" sz="1000" dirty="0" err="1"/>
              <a:t>education</a:t>
            </a:r>
            <a:r>
              <a:rPr lang="fr-FR" sz="1000" dirty="0"/>
              <a:t>/</a:t>
            </a:r>
            <a:r>
              <a:rPr lang="fr-FR" sz="1000" dirty="0" err="1"/>
              <a:t>vocational</a:t>
            </a:r>
            <a:r>
              <a:rPr lang="fr-FR" sz="1000" dirty="0"/>
              <a:t> training.</a:t>
            </a:r>
          </a:p>
          <a:p>
            <a:pPr marL="223441" indent="-228600" defTabSz="914400">
              <a:buAutoNum type="arabicParenBoth"/>
            </a:pPr>
            <a:r>
              <a:rPr lang="fr-FR" sz="1000" dirty="0" err="1"/>
              <a:t>Lower</a:t>
            </a:r>
            <a:r>
              <a:rPr lang="fr-FR" sz="1000" dirty="0"/>
              <a:t> </a:t>
            </a:r>
            <a:r>
              <a:rPr lang="fr-FR" sz="1000" dirty="0" err="1"/>
              <a:t>level</a:t>
            </a:r>
            <a:r>
              <a:rPr lang="fr-FR" sz="1000" dirty="0"/>
              <a:t> </a:t>
            </a:r>
            <a:r>
              <a:rPr lang="fr-FR" sz="1000" dirty="0" err="1"/>
              <a:t>includes</a:t>
            </a:r>
            <a:r>
              <a:rPr lang="fr-FR" sz="1000" dirty="0"/>
              <a:t> </a:t>
            </a:r>
            <a:r>
              <a:rPr lang="fr-FR" sz="1000" dirty="0" err="1"/>
              <a:t>those</a:t>
            </a:r>
            <a:r>
              <a:rPr lang="fr-FR" sz="1000" dirty="0"/>
              <a:t> </a:t>
            </a:r>
            <a:r>
              <a:rPr lang="fr-FR" sz="1000" dirty="0" err="1"/>
              <a:t>who</a:t>
            </a:r>
            <a:r>
              <a:rPr lang="fr-FR" sz="1000" dirty="0"/>
              <a:t> have no </a:t>
            </a:r>
            <a:r>
              <a:rPr lang="fr-FR" sz="1000" dirty="0" err="1"/>
              <a:t>education</a:t>
            </a:r>
            <a:r>
              <a:rPr lang="fr-FR" sz="1000" dirty="0"/>
              <a:t>, or </a:t>
            </a:r>
            <a:r>
              <a:rPr lang="fr-FR" sz="1000" dirty="0" err="1"/>
              <a:t>who</a:t>
            </a:r>
            <a:r>
              <a:rPr lang="fr-FR" sz="1000" dirty="0"/>
              <a:t> </a:t>
            </a:r>
            <a:r>
              <a:rPr lang="fr-FR" sz="1000" dirty="0" err="1"/>
              <a:t>completed</a:t>
            </a:r>
            <a:r>
              <a:rPr lang="fr-FR" sz="1000" dirty="0"/>
              <a:t> </a:t>
            </a:r>
            <a:r>
              <a:rPr lang="fr-FR" sz="1000" dirty="0" err="1"/>
              <a:t>primary</a:t>
            </a:r>
            <a:r>
              <a:rPr lang="fr-FR" sz="1000" dirty="0"/>
              <a:t> </a:t>
            </a:r>
            <a:r>
              <a:rPr lang="fr-FR" sz="1000" dirty="0" err="1"/>
              <a:t>education</a:t>
            </a:r>
            <a:r>
              <a:rPr lang="fr-FR" sz="1000" dirty="0"/>
              <a:t> and/or a </a:t>
            </a:r>
            <a:r>
              <a:rPr lang="fr-FR" sz="1000" dirty="0" err="1"/>
              <a:t>religious</a:t>
            </a:r>
            <a:r>
              <a:rPr lang="fr-FR" sz="1000" dirty="0"/>
              <a:t> </a:t>
            </a:r>
            <a:r>
              <a:rPr lang="fr-FR" sz="1000" dirty="0" err="1"/>
              <a:t>education</a:t>
            </a:r>
            <a:r>
              <a:rPr lang="fr-FR" sz="1000" dirty="0"/>
              <a:t>.</a:t>
            </a:r>
          </a:p>
        </p:txBody>
      </p:sp>
      <p:sp>
        <p:nvSpPr>
          <p:cNvPr id="3" name="Espace réservé du texte 2"/>
          <p:cNvSpPr>
            <a:spLocks noGrp="1"/>
          </p:cNvSpPr>
          <p:nvPr>
            <p:ph type="body" sz="quarter" idx="14"/>
          </p:nvPr>
        </p:nvSpPr>
        <p:spPr>
          <a:solidFill>
            <a:srgbClr val="DCE6F2"/>
          </a:solidFill>
        </p:spPr>
        <p:txBody>
          <a:bodyPr lIns="108000" tIns="36000" rIns="72000" bIns="36000" anchor="ctr"/>
          <a:lstStyle/>
          <a:p>
            <a:r>
              <a:rPr lang="fr-FR" sz="1460" dirty="0">
                <a:solidFill>
                  <a:srgbClr val="1F497D"/>
                </a:solidFill>
              </a:rPr>
              <a:t>Overall </a:t>
            </a:r>
            <a:r>
              <a:rPr lang="fr-FR" sz="1460" dirty="0" err="1">
                <a:solidFill>
                  <a:srgbClr val="1F497D"/>
                </a:solidFill>
              </a:rPr>
              <a:t>penetration</a:t>
            </a:r>
            <a:r>
              <a:rPr lang="fr-FR" sz="1460" dirty="0">
                <a:solidFill>
                  <a:srgbClr val="1F497D"/>
                </a:solidFill>
              </a:rPr>
              <a:t> rates of </a:t>
            </a:r>
            <a:r>
              <a:rPr lang="fr-FR" sz="1460" dirty="0" err="1">
                <a:solidFill>
                  <a:srgbClr val="1F497D"/>
                </a:solidFill>
              </a:rPr>
              <a:t>banking</a:t>
            </a:r>
            <a:r>
              <a:rPr lang="fr-FR" sz="1460" dirty="0">
                <a:solidFill>
                  <a:srgbClr val="1F497D"/>
                </a:solidFill>
              </a:rPr>
              <a:t> services </a:t>
            </a:r>
            <a:r>
              <a:rPr lang="fr-FR" sz="1460" dirty="0" err="1">
                <a:solidFill>
                  <a:srgbClr val="1F497D"/>
                </a:solidFill>
              </a:rPr>
              <a:t>remain</a:t>
            </a:r>
            <a:r>
              <a:rPr lang="fr-FR" sz="1460" dirty="0">
                <a:solidFill>
                  <a:srgbClr val="1F497D"/>
                </a:solidFill>
              </a:rPr>
              <a:t> </a:t>
            </a:r>
            <a:r>
              <a:rPr lang="fr-FR" sz="1460" dirty="0" err="1">
                <a:solidFill>
                  <a:srgbClr val="1F497D"/>
                </a:solidFill>
              </a:rPr>
              <a:t>very</a:t>
            </a:r>
            <a:r>
              <a:rPr lang="fr-FR" sz="1460" dirty="0">
                <a:solidFill>
                  <a:srgbClr val="1F497D"/>
                </a:solidFill>
              </a:rPr>
              <a:t> </a:t>
            </a:r>
            <a:r>
              <a:rPr lang="fr-FR" sz="1460" dirty="0" err="1">
                <a:solidFill>
                  <a:srgbClr val="1F497D"/>
                </a:solidFill>
              </a:rPr>
              <a:t>low</a:t>
            </a:r>
            <a:r>
              <a:rPr lang="fr-FR" sz="1460" dirty="0">
                <a:solidFill>
                  <a:srgbClr val="1F497D"/>
                </a:solidFill>
              </a:rPr>
              <a:t>, at 16% for the </a:t>
            </a:r>
            <a:r>
              <a:rPr lang="fr-FR" sz="1460" dirty="0" err="1">
                <a:solidFill>
                  <a:srgbClr val="1F497D"/>
                </a:solidFill>
              </a:rPr>
              <a:t>entire</a:t>
            </a:r>
            <a:r>
              <a:rPr lang="fr-FR" sz="1460" dirty="0">
                <a:solidFill>
                  <a:srgbClr val="1F497D"/>
                </a:solidFill>
              </a:rPr>
              <a:t> population </a:t>
            </a:r>
            <a:r>
              <a:rPr lang="fr-FR" sz="1460" dirty="0" err="1">
                <a:solidFill>
                  <a:srgbClr val="1F497D"/>
                </a:solidFill>
              </a:rPr>
              <a:t>above</a:t>
            </a:r>
            <a:r>
              <a:rPr lang="fr-FR" sz="1460" dirty="0">
                <a:solidFill>
                  <a:srgbClr val="1F497D"/>
                </a:solidFill>
              </a:rPr>
              <a:t> 16. Men, people </a:t>
            </a:r>
            <a:r>
              <a:rPr lang="fr-FR" sz="1460" dirty="0" err="1">
                <a:solidFill>
                  <a:srgbClr val="1F497D"/>
                </a:solidFill>
              </a:rPr>
              <a:t>aged</a:t>
            </a:r>
            <a:r>
              <a:rPr lang="fr-FR" sz="1460" dirty="0">
                <a:solidFill>
                  <a:srgbClr val="1F497D"/>
                </a:solidFill>
              </a:rPr>
              <a:t> 26-35, </a:t>
            </a:r>
            <a:r>
              <a:rPr lang="fr-FR" sz="1460" dirty="0" err="1">
                <a:solidFill>
                  <a:srgbClr val="1F497D"/>
                </a:solidFill>
              </a:rPr>
              <a:t>literate</a:t>
            </a:r>
            <a:r>
              <a:rPr lang="fr-FR" sz="1460" dirty="0">
                <a:solidFill>
                  <a:srgbClr val="1F497D"/>
                </a:solidFill>
              </a:rPr>
              <a:t>, more </a:t>
            </a:r>
            <a:r>
              <a:rPr lang="fr-FR" sz="1460" dirty="0" err="1">
                <a:solidFill>
                  <a:srgbClr val="1F497D"/>
                </a:solidFill>
              </a:rPr>
              <a:t>educated</a:t>
            </a:r>
            <a:r>
              <a:rPr lang="fr-FR" sz="1460" dirty="0">
                <a:solidFill>
                  <a:srgbClr val="1F497D"/>
                </a:solidFill>
              </a:rPr>
              <a:t> and </a:t>
            </a:r>
            <a:r>
              <a:rPr lang="fr-FR" sz="1460" dirty="0" err="1">
                <a:solidFill>
                  <a:srgbClr val="1F497D"/>
                </a:solidFill>
              </a:rPr>
              <a:t>wealthier</a:t>
            </a:r>
            <a:r>
              <a:rPr lang="fr-FR" sz="1460" dirty="0">
                <a:solidFill>
                  <a:srgbClr val="1F497D"/>
                </a:solidFill>
              </a:rPr>
              <a:t> people use more </a:t>
            </a:r>
            <a:r>
              <a:rPr lang="fr-FR" sz="1460" dirty="0" err="1">
                <a:solidFill>
                  <a:srgbClr val="1F497D"/>
                </a:solidFill>
              </a:rPr>
              <a:t>banking</a:t>
            </a:r>
            <a:r>
              <a:rPr lang="fr-FR" sz="1460" dirty="0">
                <a:solidFill>
                  <a:srgbClr val="1F497D"/>
                </a:solidFill>
              </a:rPr>
              <a:t> services.</a:t>
            </a:r>
          </a:p>
        </p:txBody>
      </p:sp>
      <p:sp>
        <p:nvSpPr>
          <p:cNvPr id="4" name="Titre 3"/>
          <p:cNvSpPr>
            <a:spLocks noGrp="1"/>
          </p:cNvSpPr>
          <p:nvPr>
            <p:ph type="title"/>
          </p:nvPr>
        </p:nvSpPr>
        <p:spPr/>
        <p:txBody>
          <a:bodyPr/>
          <a:lstStyle/>
          <a:p>
            <a:r>
              <a:rPr lang="en-US" dirty="0"/>
              <a:t>3.3 Penetration rates &gt; Banking services penetration rates</a:t>
            </a:r>
            <a:endParaRPr lang="fr-FR" dirty="0"/>
          </a:p>
        </p:txBody>
      </p:sp>
      <p:sp>
        <p:nvSpPr>
          <p:cNvPr id="11" name="Rectangle 10"/>
          <p:cNvSpPr/>
          <p:nvPr/>
        </p:nvSpPr>
        <p:spPr>
          <a:xfrm>
            <a:off x="83469" y="1052736"/>
            <a:ext cx="2326986" cy="533898"/>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Banking penetration</a:t>
            </a:r>
          </a:p>
          <a:p>
            <a:r>
              <a:rPr lang="en-US" sz="1200" i="1" dirty="0">
                <a:solidFill>
                  <a:srgbClr val="404040"/>
                </a:solidFill>
              </a:rPr>
              <a:t>Entire sample</a:t>
            </a:r>
          </a:p>
        </p:txBody>
      </p:sp>
      <p:grpSp>
        <p:nvGrpSpPr>
          <p:cNvPr id="8" name="Group 7"/>
          <p:cNvGrpSpPr/>
          <p:nvPr/>
        </p:nvGrpSpPr>
        <p:grpSpPr>
          <a:xfrm>
            <a:off x="4657859" y="1790222"/>
            <a:ext cx="441016" cy="489870"/>
            <a:chOff x="5457056" y="1969209"/>
            <a:chExt cx="477767" cy="954108"/>
          </a:xfrm>
        </p:grpSpPr>
        <p:sp>
          <p:nvSpPr>
            <p:cNvPr id="7" name="Right Bracket 6"/>
            <p:cNvSpPr/>
            <p:nvPr/>
          </p:nvSpPr>
          <p:spPr>
            <a:xfrm>
              <a:off x="5457056" y="2073904"/>
              <a:ext cx="45719" cy="76485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Arrow Connector 13"/>
            <p:cNvCxnSpPr>
              <a:cxnSpLocks/>
            </p:cNvCxnSpPr>
            <p:nvPr/>
          </p:nvCxnSpPr>
          <p:spPr>
            <a:xfrm>
              <a:off x="5502775" y="2448722"/>
              <a:ext cx="386329" cy="0"/>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33" name="Right Bracket 32"/>
            <p:cNvSpPr/>
            <p:nvPr/>
          </p:nvSpPr>
          <p:spPr>
            <a:xfrm rot="10800000">
              <a:off x="5889103" y="1969209"/>
              <a:ext cx="45720" cy="95410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9" name="TextBox 18"/>
          <p:cNvSpPr txBox="1"/>
          <p:nvPr/>
        </p:nvSpPr>
        <p:spPr>
          <a:xfrm>
            <a:off x="5136979" y="1746056"/>
            <a:ext cx="3291803" cy="646331"/>
          </a:xfrm>
          <a:prstGeom prst="rect">
            <a:avLst/>
          </a:prstGeom>
          <a:noFill/>
          <a:ln w="12700">
            <a:noFill/>
            <a:prstDash val="dash"/>
          </a:ln>
        </p:spPr>
        <p:txBody>
          <a:bodyPr wrap="square" rtlCol="0">
            <a:spAutoFit/>
          </a:bodyPr>
          <a:lstStyle/>
          <a:p>
            <a:pPr>
              <a:defRPr sz="1862" b="0" i="0" u="none" strike="noStrike" kern="1200" spc="0" baseline="0">
                <a:solidFill>
                  <a:srgbClr val="000000">
                    <a:lumMod val="65000"/>
                    <a:lumOff val="35000"/>
                  </a:srgbClr>
                </a:solidFill>
                <a:latin typeface="+mn-lt"/>
                <a:ea typeface="+mn-ea"/>
                <a:cs typeface="+mn-cs"/>
              </a:defRPr>
            </a:pPr>
            <a:r>
              <a:rPr lang="en-GB" sz="1200" dirty="0">
                <a:solidFill>
                  <a:srgbClr val="000000">
                    <a:lumMod val="65000"/>
                    <a:lumOff val="35000"/>
                  </a:srgbClr>
                </a:solidFill>
              </a:rPr>
              <a:t>The gender gap between male and female users is larger for banking services (8%) than it is for mobile money services (5%)</a:t>
            </a:r>
          </a:p>
        </p:txBody>
      </p:sp>
      <p:grpSp>
        <p:nvGrpSpPr>
          <p:cNvPr id="50" name="Group 7"/>
          <p:cNvGrpSpPr/>
          <p:nvPr/>
        </p:nvGrpSpPr>
        <p:grpSpPr>
          <a:xfrm>
            <a:off x="4657859" y="3573018"/>
            <a:ext cx="441014" cy="582471"/>
            <a:chOff x="5457056" y="2000094"/>
            <a:chExt cx="477765" cy="975038"/>
          </a:xfrm>
        </p:grpSpPr>
        <p:sp>
          <p:nvSpPr>
            <p:cNvPr id="55" name="Right Bracket 6"/>
            <p:cNvSpPr/>
            <p:nvPr/>
          </p:nvSpPr>
          <p:spPr>
            <a:xfrm>
              <a:off x="5457056" y="2073904"/>
              <a:ext cx="45719" cy="74472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6" name="Straight Arrow Connector 13"/>
            <p:cNvCxnSpPr>
              <a:cxnSpLocks/>
            </p:cNvCxnSpPr>
            <p:nvPr/>
          </p:nvCxnSpPr>
          <p:spPr>
            <a:xfrm>
              <a:off x="5502775" y="2448722"/>
              <a:ext cx="386329" cy="0"/>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57" name="Right Bracket 32"/>
            <p:cNvSpPr/>
            <p:nvPr/>
          </p:nvSpPr>
          <p:spPr>
            <a:xfrm rot="10800000">
              <a:off x="5889102" y="2000094"/>
              <a:ext cx="45719" cy="97503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8" name="TextBox 18"/>
          <p:cNvSpPr txBox="1"/>
          <p:nvPr/>
        </p:nvSpPr>
        <p:spPr>
          <a:xfrm>
            <a:off x="5103751" y="3573017"/>
            <a:ext cx="3291803" cy="646331"/>
          </a:xfrm>
          <a:prstGeom prst="rect">
            <a:avLst/>
          </a:prstGeom>
          <a:noFill/>
          <a:ln w="12700">
            <a:noFill/>
            <a:prstDash val="dash"/>
          </a:ln>
        </p:spPr>
        <p:txBody>
          <a:bodyPr wrap="square" rtlCol="0">
            <a:spAutoFit/>
          </a:bodyPr>
          <a:lstStyle/>
          <a:p>
            <a:pPr>
              <a:defRPr sz="1862" b="0" i="0" u="none" strike="noStrike" kern="1200" spc="0" baseline="0">
                <a:solidFill>
                  <a:srgbClr val="000000">
                    <a:lumMod val="65000"/>
                    <a:lumOff val="35000"/>
                  </a:srgbClr>
                </a:solidFill>
                <a:latin typeface="+mn-lt"/>
                <a:ea typeface="+mn-ea"/>
                <a:cs typeface="+mn-cs"/>
              </a:defRPr>
            </a:pPr>
            <a:r>
              <a:rPr lang="en-GB" sz="1200" dirty="0">
                <a:solidFill>
                  <a:srgbClr val="000000">
                    <a:lumMod val="65000"/>
                    <a:lumOff val="35000"/>
                  </a:srgbClr>
                </a:solidFill>
              </a:rPr>
              <a:t>The differences between high educated and low educated people are even more important for banking services than for mobile money services</a:t>
            </a:r>
          </a:p>
        </p:txBody>
      </p:sp>
      <p:sp>
        <p:nvSpPr>
          <p:cNvPr id="81" name="TextBox 18"/>
          <p:cNvSpPr txBox="1"/>
          <p:nvPr/>
        </p:nvSpPr>
        <p:spPr>
          <a:xfrm>
            <a:off x="5116565" y="2459292"/>
            <a:ext cx="3291803" cy="830997"/>
          </a:xfrm>
          <a:prstGeom prst="rect">
            <a:avLst/>
          </a:prstGeom>
          <a:noFill/>
          <a:ln w="12700">
            <a:noFill/>
            <a:prstDash val="dash"/>
          </a:ln>
        </p:spPr>
        <p:txBody>
          <a:bodyPr wrap="square" rtlCol="0">
            <a:spAutoFit/>
          </a:bodyPr>
          <a:lstStyle/>
          <a:p>
            <a:pPr>
              <a:defRPr sz="1862" b="0" i="0" u="none" strike="noStrike" kern="1200" spc="0" baseline="0">
                <a:solidFill>
                  <a:srgbClr val="000000">
                    <a:lumMod val="65000"/>
                    <a:lumOff val="35000"/>
                  </a:srgbClr>
                </a:solidFill>
                <a:latin typeface="+mn-lt"/>
                <a:ea typeface="+mn-ea"/>
                <a:cs typeface="+mn-cs"/>
              </a:defRPr>
            </a:pPr>
            <a:r>
              <a:rPr lang="en-GB" sz="1200" dirty="0">
                <a:solidFill>
                  <a:srgbClr val="000000">
                    <a:lumMod val="65000"/>
                    <a:lumOff val="35000"/>
                  </a:srgbClr>
                </a:solidFill>
              </a:rPr>
              <a:t>The penetration of banking services for people aged 16-25 is very low, while it was the second group in terms of mobile money penetration, just after the 26-35</a:t>
            </a:r>
          </a:p>
        </p:txBody>
      </p:sp>
      <p:sp>
        <p:nvSpPr>
          <p:cNvPr id="49" name="Rectangle 48"/>
          <p:cNvSpPr/>
          <p:nvPr/>
        </p:nvSpPr>
        <p:spPr>
          <a:xfrm>
            <a:off x="132967" y="1548439"/>
            <a:ext cx="2477480" cy="173485"/>
          </a:xfrm>
          <a:prstGeom prst="rect">
            <a:avLst/>
          </a:prstGeom>
          <a:solidFill>
            <a:srgbClr val="239B9E"/>
          </a:solidFill>
          <a:ln w="19050" cap="flat" cmpd="sng" algn="ctr">
            <a:solidFill>
              <a:srgbClr val="239B9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Overall</a:t>
            </a:r>
          </a:p>
        </p:txBody>
      </p:sp>
      <p:sp>
        <p:nvSpPr>
          <p:cNvPr id="52" name="Rectangle 51"/>
          <p:cNvSpPr/>
          <p:nvPr/>
        </p:nvSpPr>
        <p:spPr>
          <a:xfrm>
            <a:off x="140501" y="1786060"/>
            <a:ext cx="930565" cy="400787"/>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Gender</a:t>
            </a:r>
          </a:p>
        </p:txBody>
      </p:sp>
      <p:sp>
        <p:nvSpPr>
          <p:cNvPr id="53" name="Rectangle 52"/>
          <p:cNvSpPr/>
          <p:nvPr/>
        </p:nvSpPr>
        <p:spPr>
          <a:xfrm>
            <a:off x="140501" y="3618047"/>
            <a:ext cx="930565" cy="393519"/>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Education</a:t>
            </a:r>
          </a:p>
        </p:txBody>
      </p:sp>
      <p:sp>
        <p:nvSpPr>
          <p:cNvPr id="59" name="Rectangle 58"/>
          <p:cNvSpPr/>
          <p:nvPr/>
        </p:nvSpPr>
        <p:spPr>
          <a:xfrm>
            <a:off x="1139430" y="3631010"/>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Higher level</a:t>
            </a:r>
            <a:r>
              <a:rPr lang="en-GB" sz="1000" b="1" baseline="30000" dirty="0">
                <a:solidFill>
                  <a:srgbClr val="09635A"/>
                </a:solidFill>
              </a:rPr>
              <a:t>1</a:t>
            </a:r>
            <a:endParaRPr lang="en-GB" sz="1000" b="1" dirty="0">
              <a:solidFill>
                <a:srgbClr val="09635A"/>
              </a:solidFill>
            </a:endParaRPr>
          </a:p>
        </p:txBody>
      </p:sp>
      <p:sp>
        <p:nvSpPr>
          <p:cNvPr id="60" name="Rectangle 59"/>
          <p:cNvSpPr/>
          <p:nvPr/>
        </p:nvSpPr>
        <p:spPr>
          <a:xfrm>
            <a:off x="140501" y="2250983"/>
            <a:ext cx="930565" cy="841755"/>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Age</a:t>
            </a:r>
          </a:p>
        </p:txBody>
      </p:sp>
      <p:sp>
        <p:nvSpPr>
          <p:cNvPr id="61" name="Rectangle 60"/>
          <p:cNvSpPr/>
          <p:nvPr/>
        </p:nvSpPr>
        <p:spPr>
          <a:xfrm>
            <a:off x="1139430" y="3860384"/>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Lower level</a:t>
            </a:r>
            <a:r>
              <a:rPr lang="en-GB" sz="1000" b="1" baseline="30000" dirty="0">
                <a:solidFill>
                  <a:srgbClr val="09635A"/>
                </a:solidFill>
              </a:rPr>
              <a:t>2</a:t>
            </a:r>
            <a:endParaRPr lang="en-GB" sz="1000" b="1" dirty="0">
              <a:solidFill>
                <a:srgbClr val="09635A"/>
              </a:solidFill>
            </a:endParaRPr>
          </a:p>
        </p:txBody>
      </p:sp>
      <p:sp>
        <p:nvSpPr>
          <p:cNvPr id="62" name="Rectangle 61"/>
          <p:cNvSpPr/>
          <p:nvPr/>
        </p:nvSpPr>
        <p:spPr>
          <a:xfrm>
            <a:off x="1138758" y="1796018"/>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Male</a:t>
            </a:r>
          </a:p>
        </p:txBody>
      </p:sp>
      <p:sp>
        <p:nvSpPr>
          <p:cNvPr id="64" name="Rectangle 63"/>
          <p:cNvSpPr/>
          <p:nvPr/>
        </p:nvSpPr>
        <p:spPr>
          <a:xfrm>
            <a:off x="1139430" y="2025392"/>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Female</a:t>
            </a:r>
          </a:p>
        </p:txBody>
      </p:sp>
      <p:sp>
        <p:nvSpPr>
          <p:cNvPr id="65" name="Rectangle 64"/>
          <p:cNvSpPr/>
          <p:nvPr/>
        </p:nvSpPr>
        <p:spPr>
          <a:xfrm>
            <a:off x="1139430" y="2254766"/>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16 - 25</a:t>
            </a:r>
          </a:p>
        </p:txBody>
      </p:sp>
      <p:sp>
        <p:nvSpPr>
          <p:cNvPr id="66" name="Rectangle 65"/>
          <p:cNvSpPr/>
          <p:nvPr/>
        </p:nvSpPr>
        <p:spPr>
          <a:xfrm>
            <a:off x="1139430" y="2484140"/>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26 - 35</a:t>
            </a:r>
          </a:p>
        </p:txBody>
      </p:sp>
      <p:sp>
        <p:nvSpPr>
          <p:cNvPr id="67" name="Rectangle 66"/>
          <p:cNvSpPr/>
          <p:nvPr/>
        </p:nvSpPr>
        <p:spPr>
          <a:xfrm>
            <a:off x="1139430" y="2713514"/>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36 – 50</a:t>
            </a:r>
          </a:p>
        </p:txBody>
      </p:sp>
      <p:sp>
        <p:nvSpPr>
          <p:cNvPr id="68" name="Rectangle 67"/>
          <p:cNvSpPr/>
          <p:nvPr/>
        </p:nvSpPr>
        <p:spPr>
          <a:xfrm>
            <a:off x="1139430" y="2942888"/>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50+</a:t>
            </a:r>
          </a:p>
        </p:txBody>
      </p:sp>
      <p:sp>
        <p:nvSpPr>
          <p:cNvPr id="69" name="Rectangle 68"/>
          <p:cNvSpPr/>
          <p:nvPr/>
        </p:nvSpPr>
        <p:spPr>
          <a:xfrm>
            <a:off x="132966" y="3149413"/>
            <a:ext cx="930565" cy="420364"/>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Literacy</a:t>
            </a:r>
          </a:p>
        </p:txBody>
      </p:sp>
      <p:sp>
        <p:nvSpPr>
          <p:cNvPr id="70" name="Rectangle 69"/>
          <p:cNvSpPr/>
          <p:nvPr/>
        </p:nvSpPr>
        <p:spPr>
          <a:xfrm>
            <a:off x="1139430" y="3172262"/>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Literate</a:t>
            </a:r>
          </a:p>
        </p:txBody>
      </p:sp>
      <p:sp>
        <p:nvSpPr>
          <p:cNvPr id="79" name="Rectangle 78"/>
          <p:cNvSpPr/>
          <p:nvPr/>
        </p:nvSpPr>
        <p:spPr>
          <a:xfrm>
            <a:off x="1139430" y="3401636"/>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Illiterate</a:t>
            </a:r>
          </a:p>
        </p:txBody>
      </p:sp>
      <p:sp>
        <p:nvSpPr>
          <p:cNvPr id="82" name="Rectangle 81"/>
          <p:cNvSpPr/>
          <p:nvPr/>
        </p:nvSpPr>
        <p:spPr>
          <a:xfrm>
            <a:off x="132966" y="4073374"/>
            <a:ext cx="930565" cy="1544572"/>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Monthly income</a:t>
            </a:r>
          </a:p>
        </p:txBody>
      </p:sp>
      <p:sp>
        <p:nvSpPr>
          <p:cNvPr id="83" name="Rectangle 82"/>
          <p:cNvSpPr/>
          <p:nvPr/>
        </p:nvSpPr>
        <p:spPr>
          <a:xfrm>
            <a:off x="1139430" y="4089758"/>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 100 USD</a:t>
            </a:r>
          </a:p>
        </p:txBody>
      </p:sp>
      <p:sp>
        <p:nvSpPr>
          <p:cNvPr id="84" name="Rectangle 83"/>
          <p:cNvSpPr/>
          <p:nvPr/>
        </p:nvSpPr>
        <p:spPr>
          <a:xfrm>
            <a:off x="1139430" y="4319132"/>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09635A"/>
                </a:solidFill>
              </a:rPr>
              <a:t>&gt; 100 USD and ≤ 150 USD</a:t>
            </a:r>
            <a:endParaRPr lang="en-GB" sz="1000" b="1" dirty="0">
              <a:solidFill>
                <a:srgbClr val="09635A"/>
              </a:solidFill>
            </a:endParaRPr>
          </a:p>
        </p:txBody>
      </p:sp>
      <p:sp>
        <p:nvSpPr>
          <p:cNvPr id="85" name="Rectangle 84"/>
          <p:cNvSpPr/>
          <p:nvPr/>
        </p:nvSpPr>
        <p:spPr>
          <a:xfrm>
            <a:off x="1139430" y="4548506"/>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09635A"/>
                </a:solidFill>
              </a:rPr>
              <a:t>&gt; 150 USD and ≤ 200 USD</a:t>
            </a:r>
          </a:p>
        </p:txBody>
      </p:sp>
      <p:sp>
        <p:nvSpPr>
          <p:cNvPr id="86" name="Rectangle 85"/>
          <p:cNvSpPr/>
          <p:nvPr/>
        </p:nvSpPr>
        <p:spPr>
          <a:xfrm>
            <a:off x="1139430" y="5007254"/>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09635A"/>
                </a:solidFill>
              </a:rPr>
              <a:t>&gt; 250 USD and ≤ 300 USD</a:t>
            </a:r>
            <a:endParaRPr lang="en-GB" sz="1000" b="1" dirty="0">
              <a:solidFill>
                <a:srgbClr val="09635A"/>
              </a:solidFill>
            </a:endParaRPr>
          </a:p>
        </p:txBody>
      </p:sp>
      <p:sp>
        <p:nvSpPr>
          <p:cNvPr id="87" name="Rectangle 86"/>
          <p:cNvSpPr/>
          <p:nvPr/>
        </p:nvSpPr>
        <p:spPr>
          <a:xfrm>
            <a:off x="1123578" y="5466009"/>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solidFill>
                  <a:srgbClr val="09635A"/>
                </a:solidFill>
              </a:rPr>
              <a:t>&gt; 500 USD</a:t>
            </a:r>
          </a:p>
        </p:txBody>
      </p:sp>
      <p:sp>
        <p:nvSpPr>
          <p:cNvPr id="88" name="Rectangle 87"/>
          <p:cNvSpPr/>
          <p:nvPr/>
        </p:nvSpPr>
        <p:spPr>
          <a:xfrm>
            <a:off x="1139430" y="4777880"/>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09635A"/>
                </a:solidFill>
              </a:rPr>
              <a:t>&gt; 200 USD and ≤ 250 USD</a:t>
            </a:r>
            <a:endParaRPr lang="en-GB" sz="1000" b="1" dirty="0">
              <a:solidFill>
                <a:srgbClr val="09635A"/>
              </a:solidFill>
            </a:endParaRPr>
          </a:p>
        </p:txBody>
      </p:sp>
      <p:sp>
        <p:nvSpPr>
          <p:cNvPr id="89" name="Rectangle 88"/>
          <p:cNvSpPr/>
          <p:nvPr/>
        </p:nvSpPr>
        <p:spPr>
          <a:xfrm>
            <a:off x="1139430" y="5236628"/>
            <a:ext cx="1471689" cy="165356"/>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a:solidFill>
                  <a:srgbClr val="09635A"/>
                </a:solidFill>
              </a:rPr>
              <a:t>&gt;300 USD and ≤ 500 USD</a:t>
            </a:r>
            <a:endParaRPr lang="en-GB" sz="1000" b="1" dirty="0">
              <a:solidFill>
                <a:srgbClr val="09635A"/>
              </a:solidFill>
            </a:endParaRPr>
          </a:p>
        </p:txBody>
      </p:sp>
      <p:grpSp>
        <p:nvGrpSpPr>
          <p:cNvPr id="27" name="Group 26"/>
          <p:cNvGrpSpPr/>
          <p:nvPr/>
        </p:nvGrpSpPr>
        <p:grpSpPr>
          <a:xfrm>
            <a:off x="4630424" y="2277864"/>
            <a:ext cx="500177" cy="971032"/>
            <a:chOff x="5023203" y="2186686"/>
            <a:chExt cx="541858" cy="971032"/>
          </a:xfrm>
        </p:grpSpPr>
        <p:grpSp>
          <p:nvGrpSpPr>
            <p:cNvPr id="63" name="Group 7"/>
            <p:cNvGrpSpPr/>
            <p:nvPr/>
          </p:nvGrpSpPr>
          <p:grpSpPr>
            <a:xfrm>
              <a:off x="5051712" y="2186686"/>
              <a:ext cx="491233" cy="971032"/>
              <a:chOff x="5508243" y="1867635"/>
              <a:chExt cx="491233" cy="1823282"/>
            </a:xfrm>
          </p:grpSpPr>
          <p:sp>
            <p:nvSpPr>
              <p:cNvPr id="78" name="Right Bracket 6"/>
              <p:cNvSpPr/>
              <p:nvPr/>
            </p:nvSpPr>
            <p:spPr>
              <a:xfrm>
                <a:off x="5508243" y="1867635"/>
                <a:ext cx="45719" cy="26572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Right Bracket 32"/>
              <p:cNvSpPr/>
              <p:nvPr/>
            </p:nvSpPr>
            <p:spPr>
              <a:xfrm rot="10800000">
                <a:off x="5953757" y="2271395"/>
                <a:ext cx="45719" cy="141952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cxnSp>
          <p:nvCxnSpPr>
            <p:cNvPr id="2" name="Connector: Elbow 1"/>
            <p:cNvCxnSpPr>
              <a:cxnSpLocks/>
            </p:cNvCxnSpPr>
            <p:nvPr/>
          </p:nvCxnSpPr>
          <p:spPr>
            <a:xfrm>
              <a:off x="5106049" y="2254141"/>
              <a:ext cx="397842" cy="488907"/>
            </a:xfrm>
            <a:prstGeom prst="bentConnector3">
              <a:avLst>
                <a:gd name="adj1" fmla="val 50000"/>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23203" y="2249357"/>
              <a:ext cx="72008" cy="4571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5493053" y="2738264"/>
              <a:ext cx="72008" cy="4571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Titre 3"/>
          <p:cNvSpPr txBox="1">
            <a:spLocks/>
          </p:cNvSpPr>
          <p:nvPr/>
        </p:nvSpPr>
        <p:spPr>
          <a:xfrm>
            <a:off x="0" y="0"/>
            <a:ext cx="9906000" cy="320400"/>
          </a:xfrm>
          <a:prstGeom prst="rect">
            <a:avLst/>
          </a:prstGeom>
        </p:spPr>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stStyle>
          <a:p>
            <a:r>
              <a:rPr lang="en-US"/>
              <a:t>3.3 Penetration rates &gt; Banking services penetration rates</a:t>
            </a:r>
            <a:endParaRPr lang="fr-FR"/>
          </a:p>
        </p:txBody>
      </p:sp>
      <p:sp>
        <p:nvSpPr>
          <p:cNvPr id="72"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3.3 Penetration rates &gt; Comparing Between Mobile Money and Banking Services</a:t>
            </a:r>
          </a:p>
        </p:txBody>
      </p:sp>
    </p:spTree>
    <p:extLst>
      <p:ext uri="{BB962C8B-B14F-4D97-AF65-F5344CB8AC3E}">
        <p14:creationId xmlns:p14="http://schemas.microsoft.com/office/powerpoint/2010/main" val="1182059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559132" y="1285523"/>
            <a:ext cx="4067939" cy="1300141"/>
          </a:xfrm>
          <a:prstGeom prst="rect">
            <a:avLst/>
          </a:prstGeom>
          <a:solidFill>
            <a:srgbClr val="239B9E">
              <a:alpha val="31000"/>
            </a:srgbClr>
          </a:solidFill>
          <a:ln>
            <a:noFill/>
            <a:prstDash val="solid"/>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grpSp>
        <p:nvGrpSpPr>
          <p:cNvPr id="6" name="Group 5"/>
          <p:cNvGrpSpPr/>
          <p:nvPr>
            <p:custDataLst>
              <p:tags r:id="rId1"/>
            </p:custDataLst>
          </p:nvPr>
        </p:nvGrpSpPr>
        <p:grpSpPr>
          <a:xfrm>
            <a:off x="7760677" y="0"/>
            <a:ext cx="1387710" cy="320040"/>
            <a:chOff x="8407400" y="0"/>
            <a:chExt cx="1503352" cy="320040"/>
          </a:xfrm>
        </p:grpSpPr>
        <p:sp>
          <p:nvSpPr>
            <p:cNvPr id="2" name="Rectangle 1"/>
            <p:cNvSpPr/>
            <p:nvPr/>
          </p:nvSpPr>
          <p:spPr>
            <a:xfrm>
              <a:off x="8407400" y="0"/>
              <a:ext cx="1503352" cy="320040"/>
            </a:xfrm>
            <a:prstGeom prst="rect">
              <a:avLst/>
            </a:prstGeom>
            <a:solidFill>
              <a:srgbClr val="A6A6A6"/>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AFAFA"/>
                  </a:solidFill>
                </a:rPr>
                <a:t>Draft</a:t>
              </a:r>
            </a:p>
          </p:txBody>
        </p:sp>
        <p:cxnSp>
          <p:nvCxnSpPr>
            <p:cNvPr id="5" name="Straight Arrow Connector 4"/>
            <p:cNvCxnSpPr/>
            <p:nvPr/>
          </p:nvCxnSpPr>
          <p:spPr>
            <a:xfrm>
              <a:off x="8407400" y="0"/>
              <a:ext cx="0" cy="320040"/>
            </a:xfrm>
            <a:prstGeom prst="straightConnector1">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sz="quarter" idx="14"/>
          </p:nvPr>
        </p:nvSpPr>
        <p:spPr>
          <a:solidFill>
            <a:srgbClr val="DCE6F2"/>
          </a:solidFill>
        </p:spPr>
        <p:txBody>
          <a:bodyPr>
            <a:normAutofit/>
          </a:bodyPr>
          <a:lstStyle/>
          <a:p>
            <a:r>
              <a:rPr lang="en-GB" sz="1500" dirty="0">
                <a:solidFill>
                  <a:srgbClr val="1F497D"/>
                </a:solidFill>
              </a:rPr>
              <a:t>The penetration rate of banking services for the entire population masks significant disparities between urban areas and rural areas. Only 5% of rural populations and 1% of IDPs have a bank account.</a:t>
            </a:r>
          </a:p>
        </p:txBody>
      </p:sp>
      <p:sp>
        <p:nvSpPr>
          <p:cNvPr id="10" name="Espace réservé du texte 1"/>
          <p:cNvSpPr txBox="1">
            <a:spLocks/>
          </p:cNvSpPr>
          <p:nvPr/>
        </p:nvSpPr>
        <p:spPr>
          <a:xfrm>
            <a:off x="0" y="6017311"/>
            <a:ext cx="9144000" cy="412934"/>
          </a:xfrm>
          <a:prstGeom prst="rect">
            <a:avLst/>
          </a:prstGeom>
          <a:noFill/>
        </p:spPr>
        <p:txBody>
          <a:bodyPr wrap="square" lIns="108000" rIns="108000" anchor="b">
            <a:spAutoFit/>
          </a:bodyPr>
          <a:lstStyle>
            <a:lvl1pPr marL="5159" indent="-5159" algn="l" defTabSz="92869" rtl="0" eaLnBrk="1" latinLnBrk="0" hangingPunct="1">
              <a:spcBef>
                <a:spcPts val="81"/>
              </a:spcBef>
              <a:buFont typeface="Arial" pitchFamily="34" charset="0"/>
              <a:buNone/>
              <a:defRPr sz="813" kern="1200" baseline="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None/>
              <a:defRPr sz="813"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defTabSz="914400"/>
            <a:r>
              <a:rPr lang="fr-FR" sz="1000" dirty="0" err="1">
                <a:solidFill>
                  <a:srgbClr val="000000">
                    <a:lumMod val="65000"/>
                    <a:lumOff val="35000"/>
                  </a:srgbClr>
                </a:solidFill>
              </a:rPr>
              <a:t>Sample</a:t>
            </a:r>
            <a:r>
              <a:rPr lang="fr-FR" sz="1000" dirty="0">
                <a:solidFill>
                  <a:srgbClr val="000000">
                    <a:lumMod val="65000"/>
                    <a:lumOff val="35000"/>
                  </a:srgbClr>
                </a:solidFill>
              </a:rPr>
              <a:t> size: 1,796 (</a:t>
            </a:r>
            <a:r>
              <a:rPr lang="fr-FR" sz="1000" dirty="0" err="1">
                <a:solidFill>
                  <a:srgbClr val="000000">
                    <a:lumMod val="65000"/>
                    <a:lumOff val="35000"/>
                  </a:srgbClr>
                </a:solidFill>
              </a:rPr>
              <a:t>entire</a:t>
            </a:r>
            <a:r>
              <a:rPr lang="fr-FR" sz="1000" dirty="0">
                <a:solidFill>
                  <a:srgbClr val="000000">
                    <a:lumMod val="65000"/>
                    <a:lumOff val="35000"/>
                  </a:srgbClr>
                </a:solidFill>
              </a:rPr>
              <a:t> </a:t>
            </a:r>
            <a:r>
              <a:rPr lang="fr-FR" sz="1000" dirty="0" err="1">
                <a:solidFill>
                  <a:srgbClr val="000000">
                    <a:lumMod val="65000"/>
                    <a:lumOff val="35000"/>
                  </a:srgbClr>
                </a:solidFill>
              </a:rPr>
              <a:t>sample</a:t>
            </a:r>
            <a:r>
              <a:rPr lang="fr-FR" sz="1000" dirty="0">
                <a:solidFill>
                  <a:srgbClr val="000000">
                    <a:lumMod val="65000"/>
                    <a:lumOff val="35000"/>
                  </a:srgbClr>
                </a:solidFill>
              </a:rPr>
              <a:t>)</a:t>
            </a:r>
          </a:p>
          <a:p>
            <a:pPr marL="0" defTabSz="914400"/>
            <a:r>
              <a:rPr lang="fr-FR" sz="1000" dirty="0">
                <a:solidFill>
                  <a:srgbClr val="000000">
                    <a:lumMod val="65000"/>
                    <a:lumOff val="35000"/>
                  </a:srgbClr>
                </a:solidFill>
              </a:rPr>
              <a:t>Question: </a:t>
            </a:r>
            <a:r>
              <a:rPr lang="en-US" sz="1000" dirty="0">
                <a:solidFill>
                  <a:srgbClr val="000000">
                    <a:lumMod val="65000"/>
                    <a:lumOff val="35000"/>
                  </a:srgbClr>
                </a:solidFill>
              </a:rPr>
              <a:t>Do you currently have an account, by yourself or together with someone else, at a bank (either in a commercial bank or an Islamic bank)?</a:t>
            </a:r>
            <a:endParaRPr lang="fr-FR" sz="1000" dirty="0">
              <a:solidFill>
                <a:srgbClr val="000000">
                  <a:lumMod val="65000"/>
                  <a:lumOff val="35000"/>
                </a:srgbClr>
              </a:solidFill>
            </a:endParaRPr>
          </a:p>
        </p:txBody>
      </p:sp>
      <p:sp>
        <p:nvSpPr>
          <p:cNvPr id="15" name="Rectangle 14"/>
          <p:cNvSpPr/>
          <p:nvPr/>
        </p:nvSpPr>
        <p:spPr>
          <a:xfrm>
            <a:off x="337436" y="1166910"/>
            <a:ext cx="3761677" cy="46228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Penetration rates by type</a:t>
            </a:r>
          </a:p>
          <a:p>
            <a:r>
              <a:rPr lang="en-US" sz="1200" i="1" dirty="0">
                <a:solidFill>
                  <a:srgbClr val="404040"/>
                </a:solidFill>
              </a:rPr>
              <a:t>Entire sample </a:t>
            </a:r>
          </a:p>
        </p:txBody>
      </p:sp>
      <p:graphicFrame>
        <p:nvGraphicFramePr>
          <p:cNvPr id="19" name="Chart 18"/>
          <p:cNvGraphicFramePr/>
          <p:nvPr>
            <p:extLst>
              <p:ext uri="{D42A27DB-BD31-4B8C-83A1-F6EECF244321}">
                <p14:modId xmlns:p14="http://schemas.microsoft.com/office/powerpoint/2010/main" val="1797569046"/>
              </p:ext>
            </p:extLst>
          </p:nvPr>
        </p:nvGraphicFramePr>
        <p:xfrm>
          <a:off x="6089887" y="2251714"/>
          <a:ext cx="2994298" cy="4913838"/>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4489333" y="2893552"/>
            <a:ext cx="684508" cy="875366"/>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09635A"/>
                </a:solidFill>
              </a:rPr>
              <a:t>Somalia</a:t>
            </a:r>
          </a:p>
        </p:txBody>
      </p:sp>
      <p:grpSp>
        <p:nvGrpSpPr>
          <p:cNvPr id="21" name="Group 20"/>
          <p:cNvGrpSpPr/>
          <p:nvPr/>
        </p:nvGrpSpPr>
        <p:grpSpPr>
          <a:xfrm>
            <a:off x="5272725" y="2893552"/>
            <a:ext cx="755210" cy="1984860"/>
            <a:chOff x="2077463" y="1628800"/>
            <a:chExt cx="818144" cy="1984860"/>
          </a:xfrm>
        </p:grpSpPr>
        <p:grpSp>
          <p:nvGrpSpPr>
            <p:cNvPr id="22" name="Group 21"/>
            <p:cNvGrpSpPr/>
            <p:nvPr/>
          </p:nvGrpSpPr>
          <p:grpSpPr>
            <a:xfrm>
              <a:off x="2077463" y="1628800"/>
              <a:ext cx="818144" cy="371133"/>
              <a:chOff x="2077463" y="1628800"/>
              <a:chExt cx="818144" cy="371133"/>
            </a:xfrm>
          </p:grpSpPr>
          <p:pic>
            <p:nvPicPr>
              <p:cNvPr id="32" name="Picture 31" descr="Screen Clipping"/>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60719" y="1663768"/>
                <a:ext cx="251632" cy="301196"/>
              </a:xfrm>
              <a:prstGeom prst="rect">
                <a:avLst/>
              </a:prstGeom>
            </p:spPr>
          </p:pic>
          <p:sp>
            <p:nvSpPr>
              <p:cNvPr id="33" name="Rectangle 32"/>
              <p:cNvSpPr/>
              <p:nvPr/>
            </p:nvSpPr>
            <p:spPr>
              <a:xfrm>
                <a:off x="2077463" y="1628800"/>
                <a:ext cx="818144" cy="371133"/>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400" b="1" dirty="0">
                  <a:solidFill>
                    <a:srgbClr val="09635A"/>
                  </a:solidFill>
                </a:endParaRPr>
              </a:p>
            </p:txBody>
          </p:sp>
        </p:grpSp>
        <p:grpSp>
          <p:nvGrpSpPr>
            <p:cNvPr id="23" name="Group 22"/>
            <p:cNvGrpSpPr/>
            <p:nvPr/>
          </p:nvGrpSpPr>
          <p:grpSpPr>
            <a:xfrm>
              <a:off x="2077463" y="2166709"/>
              <a:ext cx="818144" cy="371133"/>
              <a:chOff x="2082055" y="2158655"/>
              <a:chExt cx="818144" cy="371133"/>
            </a:xfrm>
          </p:grpSpPr>
          <p:pic>
            <p:nvPicPr>
              <p:cNvPr id="30" name="Picture 29" descr="Screen Clipping"/>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97257" y="2167828"/>
                <a:ext cx="387740" cy="352787"/>
              </a:xfrm>
              <a:prstGeom prst="rect">
                <a:avLst/>
              </a:prstGeom>
            </p:spPr>
          </p:pic>
          <p:sp>
            <p:nvSpPr>
              <p:cNvPr id="31" name="Rectangle 30"/>
              <p:cNvSpPr/>
              <p:nvPr/>
            </p:nvSpPr>
            <p:spPr>
              <a:xfrm>
                <a:off x="2082055" y="2158655"/>
                <a:ext cx="818144" cy="371133"/>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400" b="1" dirty="0">
                  <a:solidFill>
                    <a:srgbClr val="09635A"/>
                  </a:solidFill>
                </a:endParaRPr>
              </a:p>
            </p:txBody>
          </p:sp>
        </p:grpSp>
        <p:grpSp>
          <p:nvGrpSpPr>
            <p:cNvPr id="24" name="Group 23"/>
            <p:cNvGrpSpPr/>
            <p:nvPr/>
          </p:nvGrpSpPr>
          <p:grpSpPr>
            <a:xfrm>
              <a:off x="2077463" y="2704618"/>
              <a:ext cx="818144" cy="371133"/>
              <a:chOff x="2077463" y="1628800"/>
              <a:chExt cx="818144" cy="371133"/>
            </a:xfrm>
          </p:grpSpPr>
          <p:pic>
            <p:nvPicPr>
              <p:cNvPr id="28" name="Picture 27" descr="Screen Clipping"/>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60719" y="1663768"/>
                <a:ext cx="251632" cy="301196"/>
              </a:xfrm>
              <a:prstGeom prst="rect">
                <a:avLst/>
              </a:prstGeom>
            </p:spPr>
          </p:pic>
          <p:sp>
            <p:nvSpPr>
              <p:cNvPr id="29" name="Rectangle 28"/>
              <p:cNvSpPr/>
              <p:nvPr/>
            </p:nvSpPr>
            <p:spPr>
              <a:xfrm>
                <a:off x="2077463" y="1628800"/>
                <a:ext cx="818144" cy="371133"/>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400" b="1" dirty="0">
                  <a:solidFill>
                    <a:srgbClr val="09635A"/>
                  </a:solidFill>
                </a:endParaRPr>
              </a:p>
            </p:txBody>
          </p:sp>
        </p:grpSp>
        <p:grpSp>
          <p:nvGrpSpPr>
            <p:cNvPr id="25" name="Group 24"/>
            <p:cNvGrpSpPr/>
            <p:nvPr/>
          </p:nvGrpSpPr>
          <p:grpSpPr>
            <a:xfrm>
              <a:off x="2077463" y="3242527"/>
              <a:ext cx="818144" cy="371133"/>
              <a:chOff x="2082055" y="2158655"/>
              <a:chExt cx="818144" cy="371133"/>
            </a:xfrm>
          </p:grpSpPr>
          <p:pic>
            <p:nvPicPr>
              <p:cNvPr id="26" name="Picture 25" descr="Screen Clipping"/>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97257" y="2167828"/>
                <a:ext cx="387740" cy="352787"/>
              </a:xfrm>
              <a:prstGeom prst="rect">
                <a:avLst/>
              </a:prstGeom>
            </p:spPr>
          </p:pic>
          <p:sp>
            <p:nvSpPr>
              <p:cNvPr id="27" name="Rectangle 26"/>
              <p:cNvSpPr/>
              <p:nvPr/>
            </p:nvSpPr>
            <p:spPr>
              <a:xfrm>
                <a:off x="2082055" y="2158655"/>
                <a:ext cx="818144" cy="371133"/>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400" b="1" dirty="0">
                  <a:solidFill>
                    <a:srgbClr val="09635A"/>
                  </a:solidFill>
                </a:endParaRPr>
              </a:p>
            </p:txBody>
          </p:sp>
        </p:grpSp>
      </p:grpSp>
      <p:sp>
        <p:nvSpPr>
          <p:cNvPr id="34" name="Rectangle 33"/>
          <p:cNvSpPr/>
          <p:nvPr/>
        </p:nvSpPr>
        <p:spPr>
          <a:xfrm>
            <a:off x="4489333" y="3969370"/>
            <a:ext cx="684508" cy="886106"/>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09635A"/>
                </a:solidFill>
              </a:rPr>
              <a:t>Kenya*</a:t>
            </a:r>
          </a:p>
        </p:txBody>
      </p:sp>
      <p:sp>
        <p:nvSpPr>
          <p:cNvPr id="9" name="Rectangle 8"/>
          <p:cNvSpPr/>
          <p:nvPr/>
        </p:nvSpPr>
        <p:spPr>
          <a:xfrm>
            <a:off x="4803228" y="1365574"/>
            <a:ext cx="3681735" cy="1015663"/>
          </a:xfrm>
          <a:prstGeom prst="rect">
            <a:avLst/>
          </a:prstGeom>
        </p:spPr>
        <p:txBody>
          <a:bodyPr wrap="square">
            <a:spAutoFit/>
          </a:bodyPr>
          <a:lstStyle/>
          <a:p>
            <a:r>
              <a:rPr lang="en-GB" sz="1500" dirty="0"/>
              <a:t>Country Comparison: Kenya stays ahead in terms of mobile money penetration, but not by much. The gap is far greater in terms of bank accounts penetration.</a:t>
            </a:r>
          </a:p>
        </p:txBody>
      </p:sp>
      <p:pic>
        <p:nvPicPr>
          <p:cNvPr id="39" name="Picture 38"/>
          <p:cNvPicPr>
            <a:picLocks noChangeAspect="1"/>
          </p:cNvPicPr>
          <p:nvPr/>
        </p:nvPicPr>
        <p:blipFill>
          <a:blip r:embed="rId7">
            <a:alphaModFix amt="43000"/>
          </a:blip>
          <a:stretch>
            <a:fillRect/>
          </a:stretch>
        </p:blipFill>
        <p:spPr>
          <a:xfrm>
            <a:off x="152401" y="1738541"/>
            <a:ext cx="4150468" cy="3845631"/>
          </a:xfrm>
          <a:prstGeom prst="rect">
            <a:avLst/>
          </a:prstGeom>
        </p:spPr>
      </p:pic>
      <p:pic>
        <p:nvPicPr>
          <p:cNvPr id="41" name="Picture 40"/>
          <p:cNvPicPr>
            <a:picLocks noChangeAspect="1"/>
          </p:cNvPicPr>
          <p:nvPr/>
        </p:nvPicPr>
        <p:blipFill>
          <a:blip r:embed="rId8"/>
          <a:stretch>
            <a:fillRect/>
          </a:stretch>
        </p:blipFill>
        <p:spPr>
          <a:xfrm>
            <a:off x="203201" y="3289301"/>
            <a:ext cx="4064000" cy="2683014"/>
          </a:xfrm>
          <a:prstGeom prst="rect">
            <a:avLst/>
          </a:prstGeom>
        </p:spPr>
      </p:pic>
      <p:sp>
        <p:nvSpPr>
          <p:cNvPr id="42" name="Rectangle 41"/>
          <p:cNvSpPr/>
          <p:nvPr/>
        </p:nvSpPr>
        <p:spPr>
          <a:xfrm>
            <a:off x="4913693" y="5210483"/>
            <a:ext cx="2074480" cy="830997"/>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US" sz="1200" dirty="0"/>
              <a:t>2014 figure: bank accounts penetration is likely to be higher at the time of writing this presentation</a:t>
            </a:r>
          </a:p>
        </p:txBody>
      </p:sp>
      <p:cxnSp>
        <p:nvCxnSpPr>
          <p:cNvPr id="43" name="Straight Connector 9"/>
          <p:cNvCxnSpPr>
            <a:cxnSpLocks/>
          </p:cNvCxnSpPr>
          <p:nvPr/>
        </p:nvCxnSpPr>
        <p:spPr>
          <a:xfrm flipH="1">
            <a:off x="6430054" y="4828585"/>
            <a:ext cx="634318" cy="36000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9"/>
          <p:cNvCxnSpPr>
            <a:cxnSpLocks/>
          </p:cNvCxnSpPr>
          <p:nvPr/>
        </p:nvCxnSpPr>
        <p:spPr>
          <a:xfrm>
            <a:off x="8368497" y="4329650"/>
            <a:ext cx="0" cy="90000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133240" y="5210483"/>
            <a:ext cx="1995910" cy="1015663"/>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fr-FR" sz="1200" dirty="0" err="1"/>
              <a:t>Different</a:t>
            </a:r>
            <a:r>
              <a:rPr lang="fr-FR" sz="1200" dirty="0"/>
              <a:t> </a:t>
            </a:r>
            <a:r>
              <a:rPr lang="fr-FR" sz="1200" dirty="0" err="1"/>
              <a:t>estimates</a:t>
            </a:r>
            <a:r>
              <a:rPr lang="fr-FR" sz="1200" dirty="0"/>
              <a:t> </a:t>
            </a:r>
            <a:r>
              <a:rPr lang="fr-FR" sz="1200" dirty="0" err="1"/>
              <a:t>could</a:t>
            </a:r>
            <a:r>
              <a:rPr lang="fr-FR" sz="1200" dirty="0"/>
              <a:t> </a:t>
            </a:r>
            <a:r>
              <a:rPr lang="fr-FR" sz="1200" dirty="0" err="1"/>
              <a:t>be</a:t>
            </a:r>
            <a:r>
              <a:rPr lang="fr-FR" sz="1200" dirty="0"/>
              <a:t> </a:t>
            </a:r>
            <a:r>
              <a:rPr lang="fr-FR" sz="1200" dirty="0" err="1"/>
              <a:t>found</a:t>
            </a:r>
            <a:r>
              <a:rPr lang="fr-FR" sz="1200" dirty="0"/>
              <a:t> for mobile money </a:t>
            </a:r>
            <a:r>
              <a:rPr lang="fr-FR" sz="1200" dirty="0" err="1"/>
              <a:t>penetration</a:t>
            </a:r>
            <a:r>
              <a:rPr lang="fr-FR" sz="1200" dirty="0"/>
              <a:t> in Kenya, </a:t>
            </a:r>
            <a:r>
              <a:rPr lang="fr-FR" sz="1200" dirty="0" err="1"/>
              <a:t>ranging</a:t>
            </a:r>
            <a:r>
              <a:rPr lang="fr-FR" sz="1200" dirty="0"/>
              <a:t> </a:t>
            </a:r>
            <a:r>
              <a:rPr lang="fr-FR" sz="1200" dirty="0" err="1"/>
              <a:t>between</a:t>
            </a:r>
            <a:r>
              <a:rPr lang="fr-FR" sz="1200" dirty="0"/>
              <a:t> 72% to 85%</a:t>
            </a:r>
            <a:endParaRPr lang="en-US" sz="1200" dirty="0"/>
          </a:p>
        </p:txBody>
      </p:sp>
      <p:sp>
        <p:nvSpPr>
          <p:cNvPr id="48"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3.3 Penetration rates &gt; Comparing Between Mobile Money and Banking Services</a:t>
            </a:r>
          </a:p>
        </p:txBody>
      </p:sp>
    </p:spTree>
    <p:extLst>
      <p:ext uri="{BB962C8B-B14F-4D97-AF65-F5344CB8AC3E}">
        <p14:creationId xmlns:p14="http://schemas.microsoft.com/office/powerpoint/2010/main" val="260185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9940" y="295716"/>
            <a:ext cx="184666" cy="369332"/>
          </a:xfrm>
          <a:prstGeom prst="rect">
            <a:avLst/>
          </a:prstGeom>
          <a:noFill/>
        </p:spPr>
        <p:txBody>
          <a:bodyPr wrap="none" rtlCol="0">
            <a:spAutoFit/>
          </a:bodyPr>
          <a:lstStyle/>
          <a:p>
            <a:endParaRPr lang="en-US" dirty="0"/>
          </a:p>
        </p:txBody>
      </p:sp>
      <p:sp>
        <p:nvSpPr>
          <p:cNvPr id="8"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pic>
        <p:nvPicPr>
          <p:cNvPr id="9" name="Picture 8"/>
          <p:cNvPicPr>
            <a:picLocks noChangeAspect="1"/>
          </p:cNvPicPr>
          <p:nvPr/>
        </p:nvPicPr>
        <p:blipFill rotWithShape="1">
          <a:blip r:embed="rId2">
            <a:alphaModFix amt="30000"/>
          </a:blip>
          <a:srcRect l="4379" r="52990"/>
          <a:stretch/>
        </p:blipFill>
        <p:spPr>
          <a:xfrm>
            <a:off x="0" y="5918731"/>
            <a:ext cx="884644" cy="939269"/>
          </a:xfrm>
          <a:prstGeom prst="rect">
            <a:avLst/>
          </a:prstGeom>
        </p:spPr>
      </p:pic>
      <p:pic>
        <p:nvPicPr>
          <p:cNvPr id="10" name="Picture 9"/>
          <p:cNvPicPr>
            <a:picLocks noChangeAspect="1"/>
          </p:cNvPicPr>
          <p:nvPr/>
        </p:nvPicPr>
        <p:blipFill rotWithShape="1">
          <a:blip r:embed="rId2">
            <a:alphaModFix amt="30000"/>
          </a:blip>
          <a:srcRect l="4379" r="52990"/>
          <a:stretch/>
        </p:blipFill>
        <p:spPr>
          <a:xfrm>
            <a:off x="8239385" y="5918731"/>
            <a:ext cx="884644" cy="939269"/>
          </a:xfrm>
          <a:prstGeom prst="rect">
            <a:avLst/>
          </a:prstGeom>
        </p:spPr>
      </p:pic>
      <p:sp>
        <p:nvSpPr>
          <p:cNvPr id="13" name="ZoneTexte 3"/>
          <p:cNvSpPr txBox="1"/>
          <p:nvPr/>
        </p:nvSpPr>
        <p:spPr>
          <a:xfrm>
            <a:off x="532800" y="602679"/>
            <a:ext cx="4430820" cy="4770537"/>
          </a:xfrm>
          <a:prstGeom prst="rect">
            <a:avLst/>
          </a:prstGeom>
          <a:noFill/>
          <a:ln w="12700">
            <a:noFill/>
            <a:prstDash val="dash"/>
          </a:ln>
        </p:spPr>
        <p:txBody>
          <a:bodyPr vert="horz" wrap="none" rtlCol="0">
            <a:spAutoFit/>
          </a:bodyPr>
          <a:lstStyle/>
          <a:p>
            <a:pPr marL="171450" indent="-171450">
              <a:spcBef>
                <a:spcPts val="480"/>
              </a:spcBef>
            </a:pPr>
            <a:r>
              <a:rPr lang="en-US" sz="1600" b="1" dirty="0">
                <a:solidFill>
                  <a:schemeClr val="accent1"/>
                </a:solidFill>
                <a:latin typeface="+mj-lt"/>
              </a:rPr>
              <a:t>1.   Executive Summary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2.   Introduction and Context</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3.   Penetration rates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4.   Financial practices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5.   Usage patterns of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6.   Perceptions around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7.   Triggers for adoption and barriers to adoption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8.   Recommendations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9.   Appendix </a:t>
            </a:r>
          </a:p>
          <a:p>
            <a:pPr marL="171450" indent="-171450"/>
            <a:endParaRPr lang="en-US" sz="1600" dirty="0">
              <a:solidFill>
                <a:srgbClr val="8C8C8C"/>
              </a:solidFill>
              <a:latin typeface="+mj-lt"/>
            </a:endParaRPr>
          </a:p>
          <a:p>
            <a:pPr marL="171450" indent="-171450"/>
            <a:endParaRPr lang="en-US" sz="1600" dirty="0">
              <a:solidFill>
                <a:srgbClr val="8C8C8C"/>
              </a:solidFill>
              <a:latin typeface="+mj-lt"/>
            </a:endParaRPr>
          </a:p>
        </p:txBody>
      </p:sp>
    </p:spTree>
    <p:extLst>
      <p:ext uri="{BB962C8B-B14F-4D97-AF65-F5344CB8AC3E}">
        <p14:creationId xmlns:p14="http://schemas.microsoft.com/office/powerpoint/2010/main" val="149298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9940" y="295716"/>
            <a:ext cx="184666" cy="369332"/>
          </a:xfrm>
          <a:prstGeom prst="rect">
            <a:avLst/>
          </a:prstGeom>
          <a:noFill/>
        </p:spPr>
        <p:txBody>
          <a:bodyPr wrap="none" rtlCol="0">
            <a:spAutoFit/>
          </a:bodyPr>
          <a:lstStyle/>
          <a:p>
            <a:endParaRPr lang="en-US" dirty="0"/>
          </a:p>
        </p:txBody>
      </p:sp>
      <p:sp>
        <p:nvSpPr>
          <p:cNvPr id="8"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pic>
        <p:nvPicPr>
          <p:cNvPr id="9" name="Picture 8"/>
          <p:cNvPicPr>
            <a:picLocks noChangeAspect="1"/>
          </p:cNvPicPr>
          <p:nvPr/>
        </p:nvPicPr>
        <p:blipFill rotWithShape="1">
          <a:blip r:embed="rId2">
            <a:alphaModFix amt="30000"/>
          </a:blip>
          <a:srcRect l="4379" r="52990"/>
          <a:stretch/>
        </p:blipFill>
        <p:spPr>
          <a:xfrm>
            <a:off x="0" y="5918731"/>
            <a:ext cx="884644" cy="939269"/>
          </a:xfrm>
          <a:prstGeom prst="rect">
            <a:avLst/>
          </a:prstGeom>
        </p:spPr>
      </p:pic>
      <p:pic>
        <p:nvPicPr>
          <p:cNvPr id="10" name="Picture 9"/>
          <p:cNvPicPr>
            <a:picLocks noChangeAspect="1"/>
          </p:cNvPicPr>
          <p:nvPr/>
        </p:nvPicPr>
        <p:blipFill rotWithShape="1">
          <a:blip r:embed="rId2">
            <a:alphaModFix amt="30000"/>
          </a:blip>
          <a:srcRect l="4379" r="52990"/>
          <a:stretch/>
        </p:blipFill>
        <p:spPr>
          <a:xfrm>
            <a:off x="8239385" y="5918731"/>
            <a:ext cx="884644" cy="939269"/>
          </a:xfrm>
          <a:prstGeom prst="rect">
            <a:avLst/>
          </a:prstGeom>
        </p:spPr>
      </p:pic>
      <p:sp>
        <p:nvSpPr>
          <p:cNvPr id="13" name="ZoneTexte 3"/>
          <p:cNvSpPr txBox="1"/>
          <p:nvPr/>
        </p:nvSpPr>
        <p:spPr>
          <a:xfrm>
            <a:off x="532800" y="602679"/>
            <a:ext cx="4339650" cy="4278094"/>
          </a:xfrm>
          <a:prstGeom prst="rect">
            <a:avLst/>
          </a:prstGeom>
          <a:noFill/>
          <a:ln w="12700">
            <a:noFill/>
            <a:prstDash val="dash"/>
          </a:ln>
        </p:spPr>
        <p:txBody>
          <a:bodyPr vert="horz" wrap="none" rtlCol="0">
            <a:spAutoFit/>
          </a:bodyPr>
          <a:lstStyle/>
          <a:p>
            <a:pPr marL="171450" indent="-171450">
              <a:spcBef>
                <a:spcPts val="480"/>
              </a:spcBef>
            </a:pPr>
            <a:r>
              <a:rPr lang="en-US" sz="1600" dirty="0">
                <a:solidFill>
                  <a:schemeClr val="tx1">
                    <a:lumMod val="50000"/>
                    <a:lumOff val="50000"/>
                  </a:schemeClr>
                </a:solidFill>
                <a:latin typeface="+mj-lt"/>
              </a:rPr>
              <a:t>1.   Executive Summary </a:t>
            </a:r>
          </a:p>
          <a:p>
            <a:pPr marL="171450" indent="-171450"/>
            <a:endParaRPr lang="en-US" sz="1600" dirty="0">
              <a:solidFill>
                <a:srgbClr val="8C8C8C"/>
              </a:solidFill>
              <a:latin typeface="+mj-lt"/>
            </a:endParaRPr>
          </a:p>
          <a:p>
            <a:pPr marL="171450" indent="-171450"/>
            <a:r>
              <a:rPr lang="en-US" sz="1600" dirty="0">
                <a:solidFill>
                  <a:schemeClr val="tx1">
                    <a:lumMod val="50000"/>
                    <a:lumOff val="50000"/>
                  </a:schemeClr>
                </a:solidFill>
                <a:latin typeface="+mj-lt"/>
              </a:rPr>
              <a:t>2.   Introduction and Context</a:t>
            </a:r>
          </a:p>
          <a:p>
            <a:pPr marL="171450" indent="-171450"/>
            <a:endParaRPr lang="en-US" sz="1600" dirty="0">
              <a:solidFill>
                <a:srgbClr val="8C8C8C"/>
              </a:solidFill>
              <a:latin typeface="+mj-lt"/>
            </a:endParaRPr>
          </a:p>
          <a:p>
            <a:pPr marL="171450" indent="-171450"/>
            <a:r>
              <a:rPr lang="en-US" sz="1600" dirty="0">
                <a:solidFill>
                  <a:schemeClr val="tx1">
                    <a:lumMod val="50000"/>
                    <a:lumOff val="50000"/>
                  </a:schemeClr>
                </a:solidFill>
                <a:latin typeface="+mj-lt"/>
              </a:rPr>
              <a:t>3.   Penetration rates </a:t>
            </a:r>
          </a:p>
          <a:p>
            <a:pPr marL="171450" indent="-171450"/>
            <a:endParaRPr lang="en-US" sz="1600" dirty="0">
              <a:solidFill>
                <a:srgbClr val="8C8C8C"/>
              </a:solidFill>
              <a:latin typeface="+mj-lt"/>
            </a:endParaRPr>
          </a:p>
          <a:p>
            <a:pPr marL="171450" indent="-171450"/>
            <a:r>
              <a:rPr lang="en-US" sz="1600" b="1" dirty="0">
                <a:solidFill>
                  <a:schemeClr val="accent1"/>
                </a:solidFill>
                <a:latin typeface="+mj-lt"/>
              </a:rPr>
              <a:t>4.   Financial practices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5.   Usage patterns of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6.   Perceptions around mobile money </a:t>
            </a:r>
          </a:p>
          <a:p>
            <a:pPr marL="171450" indent="-171450"/>
            <a:endParaRPr lang="en-US" sz="1600" dirty="0">
              <a:solidFill>
                <a:srgbClr val="8C8C8C"/>
              </a:solidFill>
              <a:latin typeface="+mj-lt"/>
            </a:endParaRPr>
          </a:p>
          <a:p>
            <a:pPr marL="342900" indent="-342900">
              <a:buAutoNum type="arabicPeriod" startAt="7"/>
            </a:pPr>
            <a:r>
              <a:rPr lang="en-US" sz="1600" dirty="0">
                <a:solidFill>
                  <a:srgbClr val="8C8C8C"/>
                </a:solidFill>
                <a:latin typeface="+mj-lt"/>
              </a:rPr>
              <a:t>Triggers for adoption and barriers to adoption </a:t>
            </a:r>
          </a:p>
          <a:p>
            <a:endParaRPr lang="en-US" sz="1600" dirty="0">
              <a:solidFill>
                <a:srgbClr val="8C8C8C"/>
              </a:solidFill>
            </a:endParaRPr>
          </a:p>
          <a:p>
            <a:pPr marL="342900" indent="-342900">
              <a:buAutoNum type="arabicPeriod" startAt="7"/>
            </a:pPr>
            <a:r>
              <a:rPr lang="en-US" sz="1600" dirty="0">
                <a:solidFill>
                  <a:srgbClr val="8C8C8C"/>
                </a:solidFill>
              </a:rPr>
              <a:t> Appendix </a:t>
            </a:r>
          </a:p>
          <a:p>
            <a:pPr marL="171450" indent="-171450"/>
            <a:endParaRPr lang="en-US" sz="1600" dirty="0">
              <a:solidFill>
                <a:srgbClr val="8C8C8C"/>
              </a:solidFill>
              <a:latin typeface="+mj-lt"/>
            </a:endParaRPr>
          </a:p>
          <a:p>
            <a:pPr marL="171450" indent="-171450"/>
            <a:endParaRPr lang="en-US" sz="1600" dirty="0">
              <a:solidFill>
                <a:srgbClr val="8C8C8C"/>
              </a:solidFill>
              <a:latin typeface="+mj-lt"/>
            </a:endParaRPr>
          </a:p>
        </p:txBody>
      </p:sp>
    </p:spTree>
    <p:extLst>
      <p:ext uri="{BB962C8B-B14F-4D97-AF65-F5344CB8AC3E}">
        <p14:creationId xmlns:p14="http://schemas.microsoft.com/office/powerpoint/2010/main" val="2557484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14"/>
          </p:nvPr>
        </p:nvSpPr>
        <p:spPr>
          <a:xfrm>
            <a:off x="0" y="294640"/>
            <a:ext cx="9144000" cy="720000"/>
          </a:xfrm>
          <a:solidFill>
            <a:srgbClr val="DCE6F2"/>
          </a:solidFill>
        </p:spPr>
        <p:txBody>
          <a:bodyPr/>
          <a:lstStyle/>
          <a:p>
            <a:r>
              <a:rPr lang="en-US" sz="1400" dirty="0">
                <a:solidFill>
                  <a:srgbClr val="1F497D"/>
                </a:solidFill>
              </a:rPr>
              <a:t>To what extent do people and firms rely on mobile money in Somalia and Somaliland? And what are the</a:t>
            </a:r>
          </a:p>
          <a:p>
            <a:r>
              <a:rPr lang="en-US" sz="1400" dirty="0">
                <a:solidFill>
                  <a:srgbClr val="1F497D"/>
                </a:solidFill>
              </a:rPr>
              <a:t>advantages and risks of the current system?</a:t>
            </a:r>
            <a:endParaRPr lang="en-GB" sz="1460" dirty="0">
              <a:solidFill>
                <a:srgbClr val="1F497D"/>
              </a:solidFill>
            </a:endParaRPr>
          </a:p>
        </p:txBody>
      </p:sp>
      <p:sp>
        <p:nvSpPr>
          <p:cNvPr id="4" name="Title 3"/>
          <p:cNvSpPr>
            <a:spLocks noGrp="1"/>
          </p:cNvSpPr>
          <p:nvPr>
            <p:ph type="title"/>
          </p:nvPr>
        </p:nvSpPr>
        <p:spPr/>
        <p:txBody>
          <a:bodyPr/>
          <a:lstStyle/>
          <a:p>
            <a:r>
              <a:rPr lang="en-US" dirty="0"/>
              <a:t>4.4 Financial practices &gt; Comparison of systems in use</a:t>
            </a:r>
            <a:endParaRPr lang="en-GB" dirty="0"/>
          </a:p>
        </p:txBody>
      </p:sp>
      <p:sp>
        <p:nvSpPr>
          <p:cNvPr id="5" name="Rectangle 4"/>
          <p:cNvSpPr/>
          <p:nvPr/>
        </p:nvSpPr>
        <p:spPr>
          <a:xfrm>
            <a:off x="1580898" y="2703302"/>
            <a:ext cx="1503078" cy="337938"/>
          </a:xfrm>
          <a:prstGeom prst="rect">
            <a:avLst/>
          </a:prstGeom>
          <a:solidFill>
            <a:srgbClr val="239B9E"/>
          </a:solidFill>
          <a:ln w="19050" cap="flat" cmpd="sng" algn="ctr">
            <a:solidFill>
              <a:srgbClr val="239B9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Cash</a:t>
            </a:r>
          </a:p>
        </p:txBody>
      </p:sp>
      <p:grpSp>
        <p:nvGrpSpPr>
          <p:cNvPr id="13" name="Group 12"/>
          <p:cNvGrpSpPr/>
          <p:nvPr/>
        </p:nvGrpSpPr>
        <p:grpSpPr>
          <a:xfrm>
            <a:off x="2095754" y="1982041"/>
            <a:ext cx="564923" cy="612003"/>
            <a:chOff x="3692759" y="2116236"/>
            <a:chExt cx="612000" cy="612000"/>
          </a:xfrm>
        </p:grpSpPr>
        <p:pic>
          <p:nvPicPr>
            <p:cNvPr id="9" name="Picture 8" descr="Screen Clipping"/>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34257" y="2251608"/>
              <a:ext cx="529004" cy="341257"/>
            </a:xfrm>
            <a:prstGeom prst="rect">
              <a:avLst/>
            </a:prstGeom>
          </p:spPr>
        </p:pic>
        <p:sp>
          <p:nvSpPr>
            <p:cNvPr id="11" name="Oval 10"/>
            <p:cNvSpPr/>
            <p:nvPr/>
          </p:nvSpPr>
          <p:spPr>
            <a:xfrm>
              <a:off x="3692759" y="2116236"/>
              <a:ext cx="612000" cy="612000"/>
            </a:xfrm>
            <a:prstGeom prst="ellipse">
              <a:avLst/>
            </a:prstGeom>
            <a:solidFill>
              <a:srgbClr val="239B9E">
                <a:alpha val="2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p:cNvSpPr/>
          <p:nvPr/>
        </p:nvSpPr>
        <p:spPr>
          <a:xfrm>
            <a:off x="7297226" y="2712632"/>
            <a:ext cx="1503078" cy="323282"/>
          </a:xfrm>
          <a:prstGeom prst="rect">
            <a:avLst/>
          </a:prstGeom>
          <a:solidFill>
            <a:srgbClr val="239B9E"/>
          </a:solidFill>
          <a:ln w="19050" cap="flat" cmpd="sng" algn="ctr">
            <a:solidFill>
              <a:srgbClr val="239B9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Bank</a:t>
            </a:r>
          </a:p>
        </p:txBody>
      </p:sp>
      <p:grpSp>
        <p:nvGrpSpPr>
          <p:cNvPr id="21" name="Group 20"/>
          <p:cNvGrpSpPr/>
          <p:nvPr/>
        </p:nvGrpSpPr>
        <p:grpSpPr>
          <a:xfrm>
            <a:off x="7766303" y="2007842"/>
            <a:ext cx="564923" cy="612003"/>
            <a:chOff x="8572655" y="1109651"/>
            <a:chExt cx="612000" cy="612000"/>
          </a:xfrm>
        </p:grpSpPr>
        <p:pic>
          <p:nvPicPr>
            <p:cNvPr id="17" name="Picture 16" descr="Screen Clipping"/>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48743" y="1198279"/>
              <a:ext cx="459823" cy="418372"/>
            </a:xfrm>
            <a:prstGeom prst="rect">
              <a:avLst/>
            </a:prstGeom>
          </p:spPr>
        </p:pic>
        <p:sp>
          <p:nvSpPr>
            <p:cNvPr id="20" name="Oval 19"/>
            <p:cNvSpPr/>
            <p:nvPr/>
          </p:nvSpPr>
          <p:spPr>
            <a:xfrm>
              <a:off x="8572655" y="1109651"/>
              <a:ext cx="612000" cy="612000"/>
            </a:xfrm>
            <a:prstGeom prst="ellipse">
              <a:avLst/>
            </a:prstGeom>
            <a:solidFill>
              <a:srgbClr val="239B9E">
                <a:alpha val="2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p:cNvSpPr/>
          <p:nvPr/>
        </p:nvSpPr>
        <p:spPr>
          <a:xfrm>
            <a:off x="5391783" y="2703301"/>
            <a:ext cx="1503078" cy="332613"/>
          </a:xfrm>
          <a:prstGeom prst="rect">
            <a:avLst/>
          </a:prstGeom>
          <a:solidFill>
            <a:srgbClr val="239B9E"/>
          </a:solidFill>
          <a:ln w="19050" cap="flat" cmpd="sng" algn="ctr">
            <a:solidFill>
              <a:srgbClr val="239B9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Hawala</a:t>
            </a:r>
          </a:p>
        </p:txBody>
      </p:sp>
      <p:grpSp>
        <p:nvGrpSpPr>
          <p:cNvPr id="28" name="Group 27"/>
          <p:cNvGrpSpPr/>
          <p:nvPr/>
        </p:nvGrpSpPr>
        <p:grpSpPr>
          <a:xfrm>
            <a:off x="5860860" y="1982041"/>
            <a:ext cx="564923" cy="612003"/>
            <a:chOff x="6696924" y="1145089"/>
            <a:chExt cx="612000" cy="612000"/>
          </a:xfrm>
        </p:grpSpPr>
        <p:pic>
          <p:nvPicPr>
            <p:cNvPr id="22" name="Picture 21" descr="Screen Clipping"/>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19467" y="1262772"/>
              <a:ext cx="366914" cy="376634"/>
            </a:xfrm>
            <a:prstGeom prst="rect">
              <a:avLst/>
            </a:prstGeom>
          </p:spPr>
        </p:pic>
        <p:sp>
          <p:nvSpPr>
            <p:cNvPr id="19" name="Oval 18"/>
            <p:cNvSpPr/>
            <p:nvPr/>
          </p:nvSpPr>
          <p:spPr>
            <a:xfrm>
              <a:off x="6696924" y="1145089"/>
              <a:ext cx="612000" cy="612000"/>
            </a:xfrm>
            <a:prstGeom prst="ellipse">
              <a:avLst/>
            </a:prstGeom>
            <a:solidFill>
              <a:srgbClr val="239B9E">
                <a:alpha val="2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p:cNvSpPr/>
          <p:nvPr/>
        </p:nvSpPr>
        <p:spPr>
          <a:xfrm>
            <a:off x="3486340" y="2703303"/>
            <a:ext cx="1503078" cy="332613"/>
          </a:xfrm>
          <a:prstGeom prst="rect">
            <a:avLst/>
          </a:prstGeom>
          <a:solidFill>
            <a:srgbClr val="239B9E"/>
          </a:solidFill>
          <a:ln w="19050" cap="flat" cmpd="sng" algn="ctr">
            <a:solidFill>
              <a:srgbClr val="239B9E"/>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Mobile money</a:t>
            </a:r>
          </a:p>
        </p:txBody>
      </p:sp>
      <p:grpSp>
        <p:nvGrpSpPr>
          <p:cNvPr id="24" name="Group 23"/>
          <p:cNvGrpSpPr/>
          <p:nvPr/>
        </p:nvGrpSpPr>
        <p:grpSpPr>
          <a:xfrm>
            <a:off x="3941170" y="2007842"/>
            <a:ext cx="564923" cy="612003"/>
            <a:chOff x="4293604" y="1175101"/>
            <a:chExt cx="612000" cy="612000"/>
          </a:xfrm>
        </p:grpSpPr>
        <p:pic>
          <p:nvPicPr>
            <p:cNvPr id="23" name="Picture 22" descr="Screen Clipping"/>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441541" y="1270643"/>
              <a:ext cx="350223" cy="419206"/>
            </a:xfrm>
            <a:prstGeom prst="rect">
              <a:avLst/>
            </a:prstGeom>
          </p:spPr>
        </p:pic>
        <p:sp>
          <p:nvSpPr>
            <p:cNvPr id="18" name="Oval 17"/>
            <p:cNvSpPr/>
            <p:nvPr/>
          </p:nvSpPr>
          <p:spPr>
            <a:xfrm>
              <a:off x="4293604" y="1175101"/>
              <a:ext cx="612000" cy="612000"/>
            </a:xfrm>
            <a:prstGeom prst="ellipse">
              <a:avLst/>
            </a:prstGeom>
            <a:solidFill>
              <a:srgbClr val="239B9E">
                <a:alpha val="20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185051" y="3087630"/>
            <a:ext cx="9021493" cy="3332940"/>
            <a:chOff x="200472" y="2484389"/>
            <a:chExt cx="9773284" cy="4149558"/>
          </a:xfrm>
        </p:grpSpPr>
        <p:sp>
          <p:nvSpPr>
            <p:cNvPr id="45" name="Rectangle 44"/>
            <p:cNvSpPr/>
            <p:nvPr/>
          </p:nvSpPr>
          <p:spPr>
            <a:xfrm>
              <a:off x="3681254" y="4219874"/>
              <a:ext cx="1874141" cy="2414073"/>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fr-FR" sz="1200" dirty="0"/>
                <a:t>Mobile money services are </a:t>
              </a:r>
              <a:r>
                <a:rPr lang="fr-FR" sz="1200" dirty="0" err="1"/>
                <a:t>booming</a:t>
              </a:r>
              <a:r>
                <a:rPr lang="fr-FR" sz="1200" dirty="0"/>
                <a:t> and are </a:t>
              </a:r>
              <a:r>
                <a:rPr lang="fr-FR" sz="1200" dirty="0" err="1"/>
                <a:t>used</a:t>
              </a:r>
              <a:r>
                <a:rPr lang="fr-FR" sz="1200" dirty="0"/>
                <a:t> to </a:t>
              </a:r>
              <a:r>
                <a:rPr lang="en-US" sz="1200" dirty="0">
                  <a:solidFill>
                    <a:srgbClr val="000000">
                      <a:lumMod val="65000"/>
                      <a:lumOff val="35000"/>
                    </a:srgbClr>
                  </a:solidFill>
                </a:rPr>
                <a:t>purchase goods, pay bills, receive salaries, receive money from families, friends and relatives, etc.</a:t>
              </a:r>
            </a:p>
            <a:p>
              <a:pPr>
                <a:defRPr sz="1862" b="0" i="0" u="none" strike="noStrike" kern="1200" spc="0" baseline="0">
                  <a:solidFill>
                    <a:srgbClr val="000000">
                      <a:lumMod val="65000"/>
                      <a:lumOff val="35000"/>
                    </a:srgbClr>
                  </a:solidFill>
                  <a:latin typeface="+mn-lt"/>
                  <a:ea typeface="+mn-ea"/>
                  <a:cs typeface="+mn-cs"/>
                </a:defRPr>
              </a:pPr>
              <a:r>
                <a:rPr lang="fr-FR" sz="1200" dirty="0">
                  <a:solidFill>
                    <a:srgbClr val="000000">
                      <a:lumMod val="65000"/>
                      <a:lumOff val="35000"/>
                    </a:srgbClr>
                  </a:solidFill>
                </a:rPr>
                <a:t>M</a:t>
              </a:r>
              <a:r>
                <a:rPr lang="en-US" sz="1200" dirty="0" err="1">
                  <a:solidFill>
                    <a:srgbClr val="000000">
                      <a:lumMod val="65000"/>
                      <a:lumOff val="35000"/>
                    </a:srgbClr>
                  </a:solidFill>
                </a:rPr>
                <a:t>obile</a:t>
              </a:r>
              <a:r>
                <a:rPr lang="en-US" sz="1200" dirty="0">
                  <a:solidFill>
                    <a:srgbClr val="000000">
                      <a:lumMod val="65000"/>
                      <a:lumOff val="35000"/>
                    </a:srgbClr>
                  </a:solidFill>
                </a:rPr>
                <a:t> money seems to respond well to Somalis’ needs.</a:t>
              </a:r>
            </a:p>
          </p:txBody>
        </p:sp>
        <p:sp>
          <p:nvSpPr>
            <p:cNvPr id="25" name="Rectangle 24"/>
            <p:cNvSpPr/>
            <p:nvPr/>
          </p:nvSpPr>
          <p:spPr>
            <a:xfrm>
              <a:off x="200472" y="2617356"/>
              <a:ext cx="1224136" cy="516355"/>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Penetration</a:t>
              </a:r>
              <a:r>
                <a:rPr lang="en-GB" sz="1200" b="1" baseline="30000" dirty="0">
                  <a:solidFill>
                    <a:srgbClr val="09635A"/>
                  </a:solidFill>
                </a:rPr>
                <a:t>1</a:t>
              </a:r>
              <a:endParaRPr lang="en-GB" sz="1200" b="1" dirty="0">
                <a:solidFill>
                  <a:srgbClr val="09635A"/>
                </a:solidFill>
              </a:endParaRPr>
            </a:p>
          </p:txBody>
        </p:sp>
        <p:sp>
          <p:nvSpPr>
            <p:cNvPr id="31" name="Rectangle 30"/>
            <p:cNvSpPr/>
            <p:nvPr/>
          </p:nvSpPr>
          <p:spPr>
            <a:xfrm>
              <a:off x="213881" y="3334880"/>
              <a:ext cx="1224136" cy="496821"/>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Usage²</a:t>
              </a:r>
            </a:p>
          </p:txBody>
        </p:sp>
        <p:sp>
          <p:nvSpPr>
            <p:cNvPr id="32" name="Rectangle 31"/>
            <p:cNvSpPr/>
            <p:nvPr/>
          </p:nvSpPr>
          <p:spPr>
            <a:xfrm>
              <a:off x="215347" y="4242352"/>
              <a:ext cx="1224136" cy="172819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Rationale</a:t>
              </a:r>
            </a:p>
          </p:txBody>
        </p:sp>
        <p:graphicFrame>
          <p:nvGraphicFramePr>
            <p:cNvPr id="34" name="Chart 33"/>
            <p:cNvGraphicFramePr/>
            <p:nvPr>
              <p:extLst>
                <p:ext uri="{D42A27DB-BD31-4B8C-83A1-F6EECF244321}">
                  <p14:modId xmlns:p14="http://schemas.microsoft.com/office/powerpoint/2010/main" val="3286202921"/>
                </p:ext>
              </p:extLst>
            </p:nvPr>
          </p:nvGraphicFramePr>
          <p:xfrm>
            <a:off x="1208584" y="2489262"/>
            <a:ext cx="2132390" cy="14566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p:cNvGraphicFramePr/>
            <p:nvPr>
              <p:extLst>
                <p:ext uri="{D42A27DB-BD31-4B8C-83A1-F6EECF244321}">
                  <p14:modId xmlns:p14="http://schemas.microsoft.com/office/powerpoint/2010/main" val="1836963092"/>
                </p:ext>
              </p:extLst>
            </p:nvPr>
          </p:nvGraphicFramePr>
          <p:xfrm>
            <a:off x="3259401" y="2489262"/>
            <a:ext cx="2132390" cy="145667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35"/>
            <p:cNvGraphicFramePr/>
            <p:nvPr>
              <p:extLst>
                <p:ext uri="{D42A27DB-BD31-4B8C-83A1-F6EECF244321}">
                  <p14:modId xmlns:p14="http://schemas.microsoft.com/office/powerpoint/2010/main" val="3868682211"/>
                </p:ext>
              </p:extLst>
            </p:nvPr>
          </p:nvGraphicFramePr>
          <p:xfrm>
            <a:off x="5337042" y="2489262"/>
            <a:ext cx="2132390" cy="14566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36"/>
            <p:cNvGraphicFramePr/>
            <p:nvPr>
              <p:extLst>
                <p:ext uri="{D42A27DB-BD31-4B8C-83A1-F6EECF244321}">
                  <p14:modId xmlns:p14="http://schemas.microsoft.com/office/powerpoint/2010/main" val="1508092182"/>
                </p:ext>
              </p:extLst>
            </p:nvPr>
          </p:nvGraphicFramePr>
          <p:xfrm>
            <a:off x="7387859" y="2484389"/>
            <a:ext cx="2132390" cy="1456679"/>
          </p:xfrm>
          <a:graphic>
            <a:graphicData uri="http://schemas.openxmlformats.org/drawingml/2006/chart">
              <c:chart xmlns:c="http://schemas.openxmlformats.org/drawingml/2006/chart" xmlns:r="http://schemas.openxmlformats.org/officeDocument/2006/relationships" r:id="rId9"/>
            </a:graphicData>
          </a:graphic>
        </p:graphicFrame>
        <p:sp>
          <p:nvSpPr>
            <p:cNvPr id="40" name="TextBox 39"/>
            <p:cNvSpPr txBox="1"/>
            <p:nvPr/>
          </p:nvSpPr>
          <p:spPr>
            <a:xfrm>
              <a:off x="1554699" y="3848572"/>
              <a:ext cx="1944216" cy="316129"/>
            </a:xfrm>
            <a:prstGeom prst="rect">
              <a:avLst/>
            </a:prstGeom>
            <a:noFill/>
            <a:ln w="12700">
              <a:noFill/>
              <a:prstDash val="dash"/>
            </a:ln>
          </p:spPr>
          <p:txBody>
            <a:bodyPr wrap="square" rtlCol="0">
              <a:spAutoFit/>
            </a:bodyPr>
            <a:lstStyle/>
            <a:p>
              <a:r>
                <a:rPr lang="en-GB" sz="1050" dirty="0">
                  <a:solidFill>
                    <a:srgbClr val="929292"/>
                  </a:solidFill>
                </a:rPr>
                <a:t>Use cash to pay for groceries </a:t>
              </a:r>
            </a:p>
          </p:txBody>
        </p:sp>
        <p:sp>
          <p:nvSpPr>
            <p:cNvPr id="41" name="TextBox 40"/>
            <p:cNvSpPr txBox="1"/>
            <p:nvPr/>
          </p:nvSpPr>
          <p:spPr>
            <a:xfrm>
              <a:off x="3628162" y="3843995"/>
              <a:ext cx="1944216" cy="316129"/>
            </a:xfrm>
            <a:prstGeom prst="rect">
              <a:avLst/>
            </a:prstGeom>
            <a:noFill/>
            <a:ln w="12700">
              <a:noFill/>
              <a:prstDash val="dash"/>
            </a:ln>
          </p:spPr>
          <p:txBody>
            <a:bodyPr wrap="square" lIns="0" rIns="0" rtlCol="0">
              <a:spAutoFit/>
            </a:bodyPr>
            <a:lstStyle/>
            <a:p>
              <a:r>
                <a:rPr lang="en-GB" sz="1050" dirty="0">
                  <a:solidFill>
                    <a:srgbClr val="929292"/>
                  </a:solidFill>
                </a:rPr>
                <a:t>Use MM for domestic transfers</a:t>
              </a:r>
            </a:p>
          </p:txBody>
        </p:sp>
        <p:sp>
          <p:nvSpPr>
            <p:cNvPr id="42" name="TextBox 41"/>
            <p:cNvSpPr txBox="1"/>
            <p:nvPr/>
          </p:nvSpPr>
          <p:spPr>
            <a:xfrm>
              <a:off x="5531923" y="3834075"/>
              <a:ext cx="2239122" cy="316129"/>
            </a:xfrm>
            <a:prstGeom prst="rect">
              <a:avLst/>
            </a:prstGeom>
            <a:noFill/>
            <a:ln w="12700">
              <a:noFill/>
              <a:prstDash val="dash"/>
            </a:ln>
          </p:spPr>
          <p:txBody>
            <a:bodyPr wrap="square" rtlCol="0">
              <a:spAutoFit/>
            </a:bodyPr>
            <a:lstStyle/>
            <a:p>
              <a:r>
                <a:rPr lang="en-GB" sz="1050" dirty="0">
                  <a:solidFill>
                    <a:srgbClr val="929292"/>
                  </a:solidFill>
                </a:rPr>
                <a:t>Use hawala for domestic transfers</a:t>
              </a:r>
            </a:p>
          </p:txBody>
        </p:sp>
        <p:sp>
          <p:nvSpPr>
            <p:cNvPr id="43" name="TextBox 42"/>
            <p:cNvSpPr txBox="1"/>
            <p:nvPr/>
          </p:nvSpPr>
          <p:spPr>
            <a:xfrm>
              <a:off x="7734634" y="3843598"/>
              <a:ext cx="2239122" cy="316129"/>
            </a:xfrm>
            <a:prstGeom prst="rect">
              <a:avLst/>
            </a:prstGeom>
            <a:noFill/>
            <a:ln w="12700">
              <a:noFill/>
              <a:prstDash val="dash"/>
            </a:ln>
          </p:spPr>
          <p:txBody>
            <a:bodyPr wrap="square" rtlCol="0">
              <a:spAutoFit/>
            </a:bodyPr>
            <a:lstStyle/>
            <a:p>
              <a:r>
                <a:rPr lang="en-GB" sz="1050" dirty="0">
                  <a:solidFill>
                    <a:srgbClr val="929292"/>
                  </a:solidFill>
                </a:rPr>
                <a:t>Use banks for domestic transfers</a:t>
              </a:r>
            </a:p>
          </p:txBody>
        </p:sp>
        <p:sp>
          <p:nvSpPr>
            <p:cNvPr id="44" name="Rectangle 43"/>
            <p:cNvSpPr/>
            <p:nvPr/>
          </p:nvSpPr>
          <p:spPr>
            <a:xfrm>
              <a:off x="1639648" y="4243484"/>
              <a:ext cx="1874141" cy="1954250"/>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US" sz="1200" dirty="0"/>
                <a:t>A large portion of Somalis do not carry cash anymore.</a:t>
              </a:r>
            </a:p>
            <a:p>
              <a:pPr>
                <a:defRPr sz="1862" b="0" i="0" u="none" strike="noStrike" kern="1200" spc="0" baseline="0">
                  <a:solidFill>
                    <a:srgbClr val="000000">
                      <a:lumMod val="65000"/>
                      <a:lumOff val="35000"/>
                    </a:srgbClr>
                  </a:solidFill>
                  <a:latin typeface="+mn-lt"/>
                  <a:ea typeface="+mn-ea"/>
                  <a:cs typeface="+mn-cs"/>
                </a:defRPr>
              </a:pPr>
              <a:r>
                <a:rPr lang="fr-FR" sz="1200" dirty="0"/>
                <a:t>T</a:t>
              </a:r>
              <a:r>
                <a:rPr lang="en-US" sz="1200" dirty="0"/>
                <a:t>he Somali/Somaliland Shillings are weak and the hard currency is progressively disappearing.</a:t>
              </a:r>
            </a:p>
          </p:txBody>
        </p:sp>
        <p:sp>
          <p:nvSpPr>
            <p:cNvPr id="46" name="Rectangle 45"/>
            <p:cNvSpPr/>
            <p:nvPr/>
          </p:nvSpPr>
          <p:spPr>
            <a:xfrm>
              <a:off x="5716502" y="4192757"/>
              <a:ext cx="1915669" cy="2414073"/>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US" sz="1200" dirty="0"/>
                <a:t>Money transfer agencies, based on hawala, are still important actors in Somalia’s financial sector. </a:t>
              </a:r>
            </a:p>
            <a:p>
              <a:pPr>
                <a:defRPr sz="1862" b="0" i="0" u="none" strike="noStrike" kern="1200" spc="0" baseline="0">
                  <a:solidFill>
                    <a:srgbClr val="000000">
                      <a:lumMod val="65000"/>
                      <a:lumOff val="35000"/>
                    </a:srgbClr>
                  </a:solidFill>
                  <a:latin typeface="+mn-lt"/>
                  <a:ea typeface="+mn-ea"/>
                  <a:cs typeface="+mn-cs"/>
                </a:defRPr>
              </a:pPr>
              <a:r>
                <a:rPr lang="en-US" sz="1200" dirty="0"/>
                <a:t>Hawalas and mobile money operators are partnering to capitalize on the best that each service has to offer.</a:t>
              </a:r>
              <a:endParaRPr lang="en-US" sz="1200" dirty="0">
                <a:solidFill>
                  <a:srgbClr val="000000">
                    <a:lumMod val="65000"/>
                    <a:lumOff val="35000"/>
                  </a:srgbClr>
                </a:solidFill>
              </a:endParaRPr>
            </a:p>
          </p:txBody>
        </p:sp>
        <p:sp>
          <p:nvSpPr>
            <p:cNvPr id="47" name="Rectangle 46"/>
            <p:cNvSpPr/>
            <p:nvPr/>
          </p:nvSpPr>
          <p:spPr>
            <a:xfrm>
              <a:off x="7786170" y="4204580"/>
              <a:ext cx="1874141" cy="2414074"/>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US" sz="1200" dirty="0"/>
                <a:t>Somalia is beginning to slowly rebuild its institutions, including its banking system.</a:t>
              </a:r>
            </a:p>
            <a:p>
              <a:pPr>
                <a:defRPr sz="1862" b="0" i="0" u="none" strike="noStrike" kern="1200" spc="0" baseline="0">
                  <a:solidFill>
                    <a:srgbClr val="000000">
                      <a:lumMod val="65000"/>
                      <a:lumOff val="35000"/>
                    </a:srgbClr>
                  </a:solidFill>
                  <a:latin typeface="+mn-lt"/>
                  <a:ea typeface="+mn-ea"/>
                  <a:cs typeface="+mn-cs"/>
                </a:defRPr>
              </a:pPr>
              <a:r>
                <a:rPr lang="en-US" sz="1200" dirty="0"/>
                <a:t>Yet the Somali financial sector remains underdeveloped and unsupervised, with a very low penetration of banking services.</a:t>
              </a:r>
              <a:endParaRPr lang="en-US" sz="1200" dirty="0">
                <a:solidFill>
                  <a:srgbClr val="000000">
                    <a:lumMod val="65000"/>
                    <a:lumOff val="35000"/>
                  </a:srgbClr>
                </a:solidFill>
              </a:endParaRPr>
            </a:p>
          </p:txBody>
        </p:sp>
      </p:grpSp>
      <p:sp>
        <p:nvSpPr>
          <p:cNvPr id="38" name="Titre 2"/>
          <p:cNvSpPr txBox="1">
            <a:spLocks/>
          </p:cNvSpPr>
          <p:nvPr/>
        </p:nvSpPr>
        <p:spPr>
          <a:xfrm>
            <a:off x="-1548" y="-31418"/>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4.1 </a:t>
            </a:r>
            <a:r>
              <a:rPr lang="en-US" dirty="0"/>
              <a:t>Financial Practices </a:t>
            </a:r>
            <a:r>
              <a:rPr lang="en-GB" dirty="0"/>
              <a:t>&gt; Mobile money reliability and comparison to other systems in use</a:t>
            </a:r>
            <a:endParaRPr lang="en-US" dirty="0"/>
          </a:p>
        </p:txBody>
      </p:sp>
      <p:sp>
        <p:nvSpPr>
          <p:cNvPr id="10" name="TextBox 9"/>
          <p:cNvSpPr txBox="1"/>
          <p:nvPr/>
        </p:nvSpPr>
        <p:spPr>
          <a:xfrm>
            <a:off x="160682" y="1052740"/>
            <a:ext cx="8373718" cy="830997"/>
          </a:xfrm>
          <a:prstGeom prst="rect">
            <a:avLst/>
          </a:prstGeom>
          <a:noFill/>
        </p:spPr>
        <p:txBody>
          <a:bodyPr wrap="square" rtlCol="0">
            <a:spAutoFit/>
          </a:bodyPr>
          <a:lstStyle/>
          <a:p>
            <a:r>
              <a:rPr lang="en-US" sz="1200" b="1" dirty="0">
                <a:solidFill>
                  <a:schemeClr val="tx2"/>
                </a:solidFill>
              </a:rPr>
              <a:t>Service delivery compared to other mechanisms: </a:t>
            </a:r>
          </a:p>
          <a:p>
            <a:pPr lvl="1"/>
            <a:r>
              <a:rPr lang="en-US" sz="1200" dirty="0"/>
              <a:t>• Given the depreciation of the local currency and lack of other satisfying and accessible-to-all alternatives, people and firms rely heavily on mobile money for their daily money transfers. Mobile money has a crucial role and has become the first financial instrument in Somalia, while cash is less and less used.</a:t>
            </a:r>
          </a:p>
        </p:txBody>
      </p:sp>
    </p:spTree>
    <p:extLst>
      <p:ext uri="{BB962C8B-B14F-4D97-AF65-F5344CB8AC3E}">
        <p14:creationId xmlns:p14="http://schemas.microsoft.com/office/powerpoint/2010/main" val="280438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custDataLst>
              <p:tags r:id="rId1"/>
            </p:custDataLst>
          </p:nvPr>
        </p:nvGrpSpPr>
        <p:grpSpPr>
          <a:xfrm>
            <a:off x="7760677" y="0"/>
            <a:ext cx="1387710" cy="320040"/>
            <a:chOff x="8407400" y="0"/>
            <a:chExt cx="1503352" cy="320040"/>
          </a:xfrm>
        </p:grpSpPr>
        <p:sp>
          <p:nvSpPr>
            <p:cNvPr id="9" name="Rectangle 8"/>
            <p:cNvSpPr/>
            <p:nvPr/>
          </p:nvSpPr>
          <p:spPr>
            <a:xfrm>
              <a:off x="8407400" y="0"/>
              <a:ext cx="1503352" cy="320040"/>
            </a:xfrm>
            <a:prstGeom prst="rect">
              <a:avLst/>
            </a:prstGeom>
            <a:solidFill>
              <a:srgbClr val="A6A6A6"/>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AFAFA"/>
                  </a:solidFill>
                </a:rPr>
                <a:t>Draft</a:t>
              </a:r>
            </a:p>
          </p:txBody>
        </p:sp>
        <p:cxnSp>
          <p:nvCxnSpPr>
            <p:cNvPr id="10" name="Straight Arrow Connector 9"/>
            <p:cNvCxnSpPr/>
            <p:nvPr/>
          </p:nvCxnSpPr>
          <p:spPr>
            <a:xfrm>
              <a:off x="8407400" y="0"/>
              <a:ext cx="0" cy="320040"/>
            </a:xfrm>
            <a:prstGeom prst="straightConnector1">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55" name="Espace réservé du texte 2"/>
          <p:cNvSpPr>
            <a:spLocks noGrp="1"/>
          </p:cNvSpPr>
          <p:nvPr>
            <p:ph type="body" sz="quarter" idx="14"/>
          </p:nvPr>
        </p:nvSpPr>
        <p:spPr>
          <a:solidFill>
            <a:schemeClr val="accent1">
              <a:lumMod val="20000"/>
              <a:lumOff val="80000"/>
            </a:schemeClr>
          </a:solidFill>
        </p:spPr>
        <p:txBody>
          <a:bodyPr>
            <a:noAutofit/>
          </a:bodyPr>
          <a:lstStyle/>
          <a:p>
            <a:r>
              <a:rPr lang="fr-FR" sz="1460" dirty="0">
                <a:solidFill>
                  <a:srgbClr val="1F497D"/>
                </a:solidFill>
              </a:rPr>
              <a:t>USD </a:t>
            </a:r>
            <a:r>
              <a:rPr lang="fr-FR" sz="1460" dirty="0" err="1">
                <a:solidFill>
                  <a:srgbClr val="1F497D"/>
                </a:solidFill>
              </a:rPr>
              <a:t>is</a:t>
            </a:r>
            <a:r>
              <a:rPr lang="fr-FR" sz="1460" dirty="0">
                <a:solidFill>
                  <a:srgbClr val="1F497D"/>
                </a:solidFill>
              </a:rPr>
              <a:t> </a:t>
            </a:r>
            <a:r>
              <a:rPr lang="fr-FR" sz="1460" dirty="0" err="1">
                <a:solidFill>
                  <a:srgbClr val="1F497D"/>
                </a:solidFill>
              </a:rPr>
              <a:t>commonly</a:t>
            </a:r>
            <a:r>
              <a:rPr lang="fr-FR" sz="1460" dirty="0">
                <a:solidFill>
                  <a:srgbClr val="1F497D"/>
                </a:solidFill>
              </a:rPr>
              <a:t> </a:t>
            </a:r>
            <a:r>
              <a:rPr lang="fr-FR" sz="1460" dirty="0" err="1">
                <a:solidFill>
                  <a:srgbClr val="1F497D"/>
                </a:solidFill>
              </a:rPr>
              <a:t>used</a:t>
            </a:r>
            <a:r>
              <a:rPr lang="fr-FR" sz="1460" dirty="0">
                <a:solidFill>
                  <a:srgbClr val="1F497D"/>
                </a:solidFill>
              </a:rPr>
              <a:t> for all types of transactions, and in </a:t>
            </a:r>
            <a:r>
              <a:rPr lang="fr-FR" sz="1460" dirty="0" err="1">
                <a:solidFill>
                  <a:srgbClr val="1F497D"/>
                </a:solidFill>
              </a:rPr>
              <a:t>particular</a:t>
            </a:r>
            <a:r>
              <a:rPr lang="fr-FR" sz="1460" dirty="0">
                <a:solidFill>
                  <a:srgbClr val="1F497D"/>
                </a:solidFill>
              </a:rPr>
              <a:t> to </a:t>
            </a:r>
            <a:r>
              <a:rPr lang="fr-FR" sz="1460" dirty="0" err="1">
                <a:solidFill>
                  <a:srgbClr val="1F497D"/>
                </a:solidFill>
              </a:rPr>
              <a:t>pay</a:t>
            </a:r>
            <a:r>
              <a:rPr lang="fr-FR" sz="1460" dirty="0">
                <a:solidFill>
                  <a:srgbClr val="1F497D"/>
                </a:solidFill>
              </a:rPr>
              <a:t> for durable </a:t>
            </a:r>
            <a:r>
              <a:rPr lang="fr-FR" sz="1460" dirty="0" err="1">
                <a:solidFill>
                  <a:srgbClr val="1F497D"/>
                </a:solidFill>
              </a:rPr>
              <a:t>goods</a:t>
            </a:r>
            <a:r>
              <a:rPr lang="fr-FR" sz="1460" dirty="0">
                <a:solidFill>
                  <a:srgbClr val="1F497D"/>
                </a:solidFill>
              </a:rPr>
              <a:t>, to </a:t>
            </a:r>
            <a:r>
              <a:rPr lang="fr-FR" sz="1460" dirty="0" err="1">
                <a:solidFill>
                  <a:srgbClr val="1F497D"/>
                </a:solidFill>
              </a:rPr>
              <a:t>send</a:t>
            </a:r>
            <a:r>
              <a:rPr lang="fr-FR" sz="1460" dirty="0">
                <a:solidFill>
                  <a:srgbClr val="1F497D"/>
                </a:solidFill>
              </a:rPr>
              <a:t>/</a:t>
            </a:r>
            <a:r>
              <a:rPr lang="fr-FR" sz="1460" dirty="0" err="1">
                <a:solidFill>
                  <a:srgbClr val="1F497D"/>
                </a:solidFill>
              </a:rPr>
              <a:t>receive</a:t>
            </a:r>
            <a:r>
              <a:rPr lang="fr-FR" sz="1460" dirty="0">
                <a:solidFill>
                  <a:srgbClr val="1F497D"/>
                </a:solidFill>
              </a:rPr>
              <a:t> money </a:t>
            </a:r>
            <a:r>
              <a:rPr lang="fr-FR" sz="1460" dirty="0" err="1">
                <a:solidFill>
                  <a:srgbClr val="1F497D"/>
                </a:solidFill>
              </a:rPr>
              <a:t>from</a:t>
            </a:r>
            <a:r>
              <a:rPr lang="fr-FR" sz="1460" dirty="0">
                <a:solidFill>
                  <a:srgbClr val="1F497D"/>
                </a:solidFill>
              </a:rPr>
              <a:t> </a:t>
            </a:r>
            <a:r>
              <a:rPr lang="fr-FR" sz="1460" dirty="0" err="1">
                <a:solidFill>
                  <a:srgbClr val="1F497D"/>
                </a:solidFill>
              </a:rPr>
              <a:t>friends</a:t>
            </a:r>
            <a:r>
              <a:rPr lang="fr-FR" sz="1460" dirty="0">
                <a:solidFill>
                  <a:srgbClr val="1F497D"/>
                </a:solidFill>
              </a:rPr>
              <a:t>/</a:t>
            </a:r>
            <a:r>
              <a:rPr lang="fr-FR" sz="1460" dirty="0" err="1">
                <a:solidFill>
                  <a:srgbClr val="1F497D"/>
                </a:solidFill>
              </a:rPr>
              <a:t>family</a:t>
            </a:r>
            <a:r>
              <a:rPr lang="fr-FR" sz="1460" dirty="0">
                <a:solidFill>
                  <a:srgbClr val="1F497D"/>
                </a:solidFill>
              </a:rPr>
              <a:t> and to cash out money. Somalis living in </a:t>
            </a:r>
            <a:r>
              <a:rPr lang="fr-FR" sz="1460" dirty="0" err="1">
                <a:solidFill>
                  <a:srgbClr val="1F497D"/>
                </a:solidFill>
              </a:rPr>
              <a:t>Puntland</a:t>
            </a:r>
            <a:r>
              <a:rPr lang="fr-FR" sz="1460" dirty="0">
                <a:solidFill>
                  <a:srgbClr val="1F497D"/>
                </a:solidFill>
              </a:rPr>
              <a:t> are the </a:t>
            </a:r>
            <a:r>
              <a:rPr lang="fr-FR" sz="1460" dirty="0" err="1">
                <a:solidFill>
                  <a:srgbClr val="1F497D"/>
                </a:solidFill>
              </a:rPr>
              <a:t>most</a:t>
            </a:r>
            <a:r>
              <a:rPr lang="fr-FR" sz="1460" dirty="0">
                <a:solidFill>
                  <a:srgbClr val="1F497D"/>
                </a:solidFill>
              </a:rPr>
              <a:t> </a:t>
            </a:r>
            <a:r>
              <a:rPr lang="fr-FR" sz="1460" dirty="0" err="1">
                <a:solidFill>
                  <a:srgbClr val="1F497D"/>
                </a:solidFill>
              </a:rPr>
              <a:t>likely</a:t>
            </a:r>
            <a:r>
              <a:rPr lang="fr-FR" sz="1460" dirty="0">
                <a:solidFill>
                  <a:srgbClr val="1F497D"/>
                </a:solidFill>
              </a:rPr>
              <a:t> to use US dollars </a:t>
            </a:r>
            <a:r>
              <a:rPr lang="fr-FR" sz="1460" dirty="0" err="1">
                <a:solidFill>
                  <a:srgbClr val="1F497D"/>
                </a:solidFill>
              </a:rPr>
              <a:t>while</a:t>
            </a:r>
            <a:r>
              <a:rPr lang="fr-FR" sz="1460" dirty="0">
                <a:solidFill>
                  <a:srgbClr val="1F497D"/>
                </a:solidFill>
              </a:rPr>
              <a:t> </a:t>
            </a:r>
            <a:r>
              <a:rPr lang="fr-FR" sz="1460" dirty="0" err="1">
                <a:solidFill>
                  <a:srgbClr val="1F497D"/>
                </a:solidFill>
              </a:rPr>
              <a:t>those</a:t>
            </a:r>
            <a:r>
              <a:rPr lang="fr-FR" sz="1460" dirty="0">
                <a:solidFill>
                  <a:srgbClr val="1F497D"/>
                </a:solidFill>
              </a:rPr>
              <a:t> in South Central are least </a:t>
            </a:r>
            <a:r>
              <a:rPr lang="fr-FR" sz="1460" dirty="0" err="1">
                <a:solidFill>
                  <a:srgbClr val="1F497D"/>
                </a:solidFill>
              </a:rPr>
              <a:t>likely</a:t>
            </a:r>
            <a:r>
              <a:rPr lang="fr-FR" sz="1460" dirty="0">
                <a:solidFill>
                  <a:srgbClr val="1F497D"/>
                </a:solidFill>
              </a:rPr>
              <a:t>.</a:t>
            </a:r>
          </a:p>
        </p:txBody>
      </p:sp>
      <p:sp>
        <p:nvSpPr>
          <p:cNvPr id="4" name="Titre 3"/>
          <p:cNvSpPr>
            <a:spLocks noGrp="1"/>
          </p:cNvSpPr>
          <p:nvPr>
            <p:ph type="title"/>
          </p:nvPr>
        </p:nvSpPr>
        <p:spPr/>
        <p:txBody>
          <a:bodyPr/>
          <a:lstStyle/>
          <a:p>
            <a:r>
              <a:rPr lang="en-US"/>
              <a:t>3.3 Financial practices &amp; user practicalities &gt; USD vs. SSH</a:t>
            </a:r>
            <a:endParaRPr lang="fr-FR" dirty="0"/>
          </a:p>
        </p:txBody>
      </p:sp>
      <p:sp>
        <p:nvSpPr>
          <p:cNvPr id="28" name="Espace réservé du texte 1"/>
          <p:cNvSpPr txBox="1">
            <a:spLocks/>
          </p:cNvSpPr>
          <p:nvPr/>
        </p:nvSpPr>
        <p:spPr>
          <a:xfrm>
            <a:off x="10506" y="5768325"/>
            <a:ext cx="9224825" cy="887422"/>
          </a:xfrm>
          <a:prstGeom prst="rect">
            <a:avLst/>
          </a:prstGeom>
          <a:noFill/>
        </p:spPr>
        <p:txBody>
          <a:bodyPr wrap="square" lIns="108000" rIns="108000" anchor="b">
            <a:spAutoFit/>
          </a:bodyPr>
          <a:lstStyle>
            <a:lvl1pPr marL="5159" indent="-5159" algn="l" defTabSz="92869" rtl="0" eaLnBrk="1" latinLnBrk="0" hangingPunct="1">
              <a:spcBef>
                <a:spcPts val="81"/>
              </a:spcBef>
              <a:buFont typeface="Arial" pitchFamily="34" charset="0"/>
              <a:buNone/>
              <a:defRPr sz="813" kern="1200" baseline="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None/>
              <a:defRPr sz="813"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defTabSz="914400"/>
            <a:r>
              <a:rPr lang="fr-FR" sz="1000" dirty="0" err="1">
                <a:solidFill>
                  <a:srgbClr val="000000">
                    <a:lumMod val="65000"/>
                    <a:lumOff val="35000"/>
                  </a:srgbClr>
                </a:solidFill>
              </a:rPr>
              <a:t>Sample</a:t>
            </a:r>
            <a:r>
              <a:rPr lang="fr-FR" sz="1000" dirty="0">
                <a:solidFill>
                  <a:srgbClr val="000000">
                    <a:lumMod val="65000"/>
                    <a:lumOff val="35000"/>
                  </a:srgbClr>
                </a:solidFill>
              </a:rPr>
              <a:t> sizes: </a:t>
            </a:r>
            <a:r>
              <a:rPr lang="fr-FR" sz="1000" dirty="0" err="1">
                <a:solidFill>
                  <a:srgbClr val="000000">
                    <a:lumMod val="65000"/>
                    <a:lumOff val="35000"/>
                  </a:srgbClr>
                </a:solidFill>
              </a:rPr>
              <a:t>Withdraw</a:t>
            </a:r>
            <a:r>
              <a:rPr lang="fr-FR" sz="1000" dirty="0">
                <a:solidFill>
                  <a:srgbClr val="000000">
                    <a:lumMod val="65000"/>
                    <a:lumOff val="35000"/>
                  </a:srgbClr>
                </a:solidFill>
              </a:rPr>
              <a:t>: 1,342 (</a:t>
            </a:r>
            <a:r>
              <a:rPr lang="fr-FR" sz="1000" dirty="0" err="1">
                <a:solidFill>
                  <a:srgbClr val="000000">
                    <a:lumMod val="65000"/>
                    <a:lumOff val="35000"/>
                  </a:srgbClr>
                </a:solidFill>
              </a:rPr>
              <a:t>those</a:t>
            </a:r>
            <a:r>
              <a:rPr lang="fr-FR" sz="1000" dirty="0">
                <a:solidFill>
                  <a:srgbClr val="000000">
                    <a:lumMod val="65000"/>
                    <a:lumOff val="35000"/>
                  </a:srgbClr>
                </a:solidFill>
              </a:rPr>
              <a:t> </a:t>
            </a:r>
            <a:r>
              <a:rPr lang="fr-FR" sz="1000" dirty="0" err="1">
                <a:solidFill>
                  <a:srgbClr val="000000">
                    <a:lumMod val="65000"/>
                    <a:lumOff val="35000"/>
                  </a:srgbClr>
                </a:solidFill>
              </a:rPr>
              <a:t>who</a:t>
            </a:r>
            <a:r>
              <a:rPr lang="fr-FR" sz="1000" dirty="0">
                <a:solidFill>
                  <a:srgbClr val="000000">
                    <a:lumMod val="65000"/>
                    <a:lumOff val="35000"/>
                  </a:srgbClr>
                </a:solidFill>
              </a:rPr>
              <a:t> </a:t>
            </a:r>
            <a:r>
              <a:rPr lang="fr-FR" sz="1000" dirty="0" err="1">
                <a:solidFill>
                  <a:srgbClr val="000000">
                    <a:lumMod val="65000"/>
                    <a:lumOff val="35000"/>
                  </a:srgbClr>
                </a:solidFill>
              </a:rPr>
              <a:t>own</a:t>
            </a:r>
            <a:r>
              <a:rPr lang="fr-FR" sz="1000" dirty="0">
                <a:solidFill>
                  <a:srgbClr val="000000">
                    <a:lumMod val="65000"/>
                    <a:lumOff val="35000"/>
                  </a:srgbClr>
                </a:solidFill>
              </a:rPr>
              <a:t> a </a:t>
            </a:r>
            <a:r>
              <a:rPr lang="fr-FR" sz="1000" dirty="0" err="1">
                <a:solidFill>
                  <a:srgbClr val="000000">
                    <a:lumMod val="65000"/>
                    <a:lumOff val="35000"/>
                  </a:srgbClr>
                </a:solidFill>
              </a:rPr>
              <a:t>bank</a:t>
            </a:r>
            <a:r>
              <a:rPr lang="fr-FR" sz="1000" dirty="0">
                <a:solidFill>
                  <a:srgbClr val="000000">
                    <a:lumMod val="65000"/>
                    <a:lumOff val="35000"/>
                  </a:srgbClr>
                </a:solidFill>
              </a:rPr>
              <a:t> and/or a MM </a:t>
            </a:r>
            <a:r>
              <a:rPr lang="fr-FR" sz="1000" dirty="0" err="1">
                <a:solidFill>
                  <a:srgbClr val="000000">
                    <a:lumMod val="65000"/>
                    <a:lumOff val="35000"/>
                  </a:srgbClr>
                </a:solidFill>
              </a:rPr>
              <a:t>account</a:t>
            </a:r>
            <a:r>
              <a:rPr lang="fr-FR" sz="1000" dirty="0">
                <a:solidFill>
                  <a:srgbClr val="000000">
                    <a:lumMod val="65000"/>
                    <a:lumOff val="35000"/>
                  </a:srgbClr>
                </a:solidFill>
              </a:rPr>
              <a:t>); </a:t>
            </a:r>
            <a:r>
              <a:rPr lang="fr-FR" sz="1000" dirty="0" err="1">
                <a:solidFill>
                  <a:srgbClr val="000000">
                    <a:lumMod val="65000"/>
                    <a:lumOff val="35000"/>
                  </a:srgbClr>
                </a:solidFill>
              </a:rPr>
              <a:t>Salary</a:t>
            </a:r>
            <a:r>
              <a:rPr lang="fr-FR" sz="1000" dirty="0">
                <a:solidFill>
                  <a:srgbClr val="000000">
                    <a:lumMod val="65000"/>
                    <a:lumOff val="35000"/>
                  </a:srgbClr>
                </a:solidFill>
              </a:rPr>
              <a:t>: 787 (</a:t>
            </a:r>
            <a:r>
              <a:rPr lang="fr-FR" sz="1000" dirty="0" err="1">
                <a:solidFill>
                  <a:srgbClr val="000000">
                    <a:lumMod val="65000"/>
                    <a:lumOff val="35000"/>
                  </a:srgbClr>
                </a:solidFill>
              </a:rPr>
              <a:t>those</a:t>
            </a:r>
            <a:r>
              <a:rPr lang="fr-FR" sz="1000" dirty="0">
                <a:solidFill>
                  <a:srgbClr val="000000">
                    <a:lumMod val="65000"/>
                    <a:lumOff val="35000"/>
                  </a:srgbClr>
                </a:solidFill>
              </a:rPr>
              <a:t> </a:t>
            </a:r>
            <a:r>
              <a:rPr lang="fr-FR" sz="1000" dirty="0" err="1">
                <a:solidFill>
                  <a:srgbClr val="000000">
                    <a:lumMod val="65000"/>
                    <a:lumOff val="35000"/>
                  </a:srgbClr>
                </a:solidFill>
              </a:rPr>
              <a:t>who</a:t>
            </a:r>
            <a:r>
              <a:rPr lang="fr-FR" sz="1000" dirty="0">
                <a:solidFill>
                  <a:srgbClr val="000000">
                    <a:lumMod val="65000"/>
                    <a:lumOff val="35000"/>
                  </a:srgbClr>
                </a:solidFill>
              </a:rPr>
              <a:t> </a:t>
            </a:r>
            <a:r>
              <a:rPr lang="fr-FR" sz="1000" dirty="0" err="1">
                <a:solidFill>
                  <a:srgbClr val="000000">
                    <a:lumMod val="65000"/>
                    <a:lumOff val="35000"/>
                  </a:srgbClr>
                </a:solidFill>
              </a:rPr>
              <a:t>received</a:t>
            </a:r>
            <a:r>
              <a:rPr lang="fr-FR" sz="1000" dirty="0">
                <a:solidFill>
                  <a:srgbClr val="000000">
                    <a:lumMod val="65000"/>
                    <a:lumOff val="35000"/>
                  </a:srgbClr>
                </a:solidFill>
              </a:rPr>
              <a:t> a </a:t>
            </a:r>
            <a:r>
              <a:rPr lang="fr-FR" sz="1000" dirty="0" err="1">
                <a:solidFill>
                  <a:srgbClr val="000000">
                    <a:lumMod val="65000"/>
                    <a:lumOff val="35000"/>
                  </a:srgbClr>
                </a:solidFill>
              </a:rPr>
              <a:t>salary</a:t>
            </a:r>
            <a:r>
              <a:rPr lang="fr-FR" sz="1000" dirty="0">
                <a:solidFill>
                  <a:srgbClr val="000000">
                    <a:lumMod val="65000"/>
                    <a:lumOff val="35000"/>
                  </a:srgbClr>
                </a:solidFill>
              </a:rPr>
              <a:t> over the </a:t>
            </a:r>
            <a:r>
              <a:rPr lang="fr-FR" sz="1000" dirty="0" err="1">
                <a:solidFill>
                  <a:srgbClr val="000000">
                    <a:lumMod val="65000"/>
                    <a:lumOff val="35000"/>
                  </a:srgbClr>
                </a:solidFill>
              </a:rPr>
              <a:t>past</a:t>
            </a:r>
            <a:r>
              <a:rPr lang="fr-FR" sz="1000" dirty="0">
                <a:solidFill>
                  <a:srgbClr val="000000">
                    <a:lumMod val="65000"/>
                    <a:lumOff val="35000"/>
                  </a:srgbClr>
                </a:solidFill>
              </a:rPr>
              <a:t> </a:t>
            </a:r>
            <a:r>
              <a:rPr lang="fr-FR" sz="1000" dirty="0" err="1">
                <a:solidFill>
                  <a:srgbClr val="000000">
                    <a:lumMod val="65000"/>
                    <a:lumOff val="35000"/>
                  </a:srgbClr>
                </a:solidFill>
              </a:rPr>
              <a:t>month</a:t>
            </a:r>
            <a:r>
              <a:rPr lang="fr-FR" sz="1000" dirty="0">
                <a:solidFill>
                  <a:srgbClr val="000000">
                    <a:lumMod val="65000"/>
                    <a:lumOff val="35000"/>
                  </a:srgbClr>
                </a:solidFill>
              </a:rPr>
              <a:t>); </a:t>
            </a:r>
            <a:r>
              <a:rPr lang="fr-FR" sz="1000" dirty="0" err="1">
                <a:solidFill>
                  <a:srgbClr val="000000">
                    <a:lumMod val="65000"/>
                    <a:lumOff val="35000"/>
                  </a:srgbClr>
                </a:solidFill>
              </a:rPr>
              <a:t>Everyday</a:t>
            </a:r>
            <a:r>
              <a:rPr lang="fr-FR" sz="1000" dirty="0">
                <a:solidFill>
                  <a:srgbClr val="000000">
                    <a:lumMod val="65000"/>
                    <a:lumOff val="35000"/>
                  </a:srgbClr>
                </a:solidFill>
              </a:rPr>
              <a:t> </a:t>
            </a:r>
            <a:r>
              <a:rPr lang="fr-FR" sz="1000" dirty="0" err="1">
                <a:solidFill>
                  <a:srgbClr val="000000">
                    <a:lumMod val="65000"/>
                    <a:lumOff val="35000"/>
                  </a:srgbClr>
                </a:solidFill>
              </a:rPr>
              <a:t>expenses</a:t>
            </a:r>
            <a:r>
              <a:rPr lang="fr-FR" sz="1000" dirty="0">
                <a:solidFill>
                  <a:srgbClr val="000000">
                    <a:lumMod val="65000"/>
                    <a:lumOff val="35000"/>
                  </a:srgbClr>
                </a:solidFill>
              </a:rPr>
              <a:t>: 1,796 </a:t>
            </a:r>
            <a:r>
              <a:rPr lang="fr-FR" sz="1000" dirty="0" err="1">
                <a:solidFill>
                  <a:srgbClr val="000000">
                    <a:lumMod val="65000"/>
                    <a:lumOff val="35000"/>
                  </a:srgbClr>
                </a:solidFill>
              </a:rPr>
              <a:t>entire</a:t>
            </a:r>
            <a:r>
              <a:rPr lang="fr-FR" sz="1000" dirty="0">
                <a:solidFill>
                  <a:srgbClr val="000000">
                    <a:lumMod val="65000"/>
                    <a:lumOff val="35000"/>
                  </a:srgbClr>
                </a:solidFill>
              </a:rPr>
              <a:t> </a:t>
            </a:r>
            <a:r>
              <a:rPr lang="fr-FR" sz="1000" dirty="0" err="1">
                <a:solidFill>
                  <a:srgbClr val="000000">
                    <a:lumMod val="65000"/>
                    <a:lumOff val="35000"/>
                  </a:srgbClr>
                </a:solidFill>
              </a:rPr>
              <a:t>sample</a:t>
            </a:r>
            <a:r>
              <a:rPr lang="fr-FR" sz="1000" dirty="0">
                <a:solidFill>
                  <a:srgbClr val="000000">
                    <a:lumMod val="65000"/>
                    <a:lumOff val="35000"/>
                  </a:srgbClr>
                </a:solidFill>
              </a:rPr>
              <a:t>); Durable: 897 (</a:t>
            </a:r>
            <a:r>
              <a:rPr lang="fr-FR" sz="1000" dirty="0" err="1">
                <a:solidFill>
                  <a:srgbClr val="000000">
                    <a:lumMod val="65000"/>
                    <a:lumOff val="35000"/>
                  </a:srgbClr>
                </a:solidFill>
              </a:rPr>
              <a:t>those</a:t>
            </a:r>
            <a:r>
              <a:rPr lang="fr-FR" sz="1000" dirty="0">
                <a:solidFill>
                  <a:srgbClr val="000000">
                    <a:lumMod val="65000"/>
                    <a:lumOff val="35000"/>
                  </a:srgbClr>
                </a:solidFill>
              </a:rPr>
              <a:t> </a:t>
            </a:r>
            <a:r>
              <a:rPr lang="fr-FR" sz="1000" dirty="0" err="1">
                <a:solidFill>
                  <a:srgbClr val="000000">
                    <a:lumMod val="65000"/>
                    <a:lumOff val="35000"/>
                  </a:srgbClr>
                </a:solidFill>
              </a:rPr>
              <a:t>who</a:t>
            </a:r>
            <a:r>
              <a:rPr lang="fr-FR" sz="1000" dirty="0">
                <a:solidFill>
                  <a:srgbClr val="000000">
                    <a:lumMod val="65000"/>
                    <a:lumOff val="35000"/>
                  </a:srgbClr>
                </a:solidFill>
              </a:rPr>
              <a:t> </a:t>
            </a:r>
            <a:r>
              <a:rPr lang="fr-FR" sz="1000" dirty="0" err="1">
                <a:solidFill>
                  <a:srgbClr val="000000">
                    <a:lumMod val="65000"/>
                    <a:lumOff val="35000"/>
                  </a:srgbClr>
                </a:solidFill>
              </a:rPr>
              <a:t>paid</a:t>
            </a:r>
            <a:r>
              <a:rPr lang="fr-FR" sz="1000" dirty="0">
                <a:solidFill>
                  <a:srgbClr val="000000">
                    <a:lumMod val="65000"/>
                    <a:lumOff val="35000"/>
                  </a:srgbClr>
                </a:solidFill>
              </a:rPr>
              <a:t> for durable </a:t>
            </a:r>
            <a:r>
              <a:rPr lang="fr-FR" sz="1000" dirty="0" err="1">
                <a:solidFill>
                  <a:srgbClr val="000000">
                    <a:lumMod val="65000"/>
                    <a:lumOff val="35000"/>
                  </a:srgbClr>
                </a:solidFill>
              </a:rPr>
              <a:t>goods</a:t>
            </a:r>
            <a:r>
              <a:rPr lang="fr-FR" sz="1000" dirty="0">
                <a:solidFill>
                  <a:srgbClr val="000000">
                    <a:lumMod val="65000"/>
                    <a:lumOff val="35000"/>
                  </a:srgbClr>
                </a:solidFill>
              </a:rPr>
              <a:t>); Bills: 1,562 (</a:t>
            </a:r>
            <a:r>
              <a:rPr lang="fr-FR" sz="1000" dirty="0" err="1">
                <a:solidFill>
                  <a:srgbClr val="000000">
                    <a:lumMod val="65000"/>
                    <a:lumOff val="35000"/>
                  </a:srgbClr>
                </a:solidFill>
              </a:rPr>
              <a:t>those</a:t>
            </a:r>
            <a:r>
              <a:rPr lang="fr-FR" sz="1000" dirty="0">
                <a:solidFill>
                  <a:srgbClr val="000000">
                    <a:lumMod val="65000"/>
                    <a:lumOff val="35000"/>
                  </a:srgbClr>
                </a:solidFill>
              </a:rPr>
              <a:t> </a:t>
            </a:r>
            <a:r>
              <a:rPr lang="fr-FR" sz="1000" dirty="0" err="1">
                <a:solidFill>
                  <a:srgbClr val="000000">
                    <a:lumMod val="65000"/>
                    <a:lumOff val="35000"/>
                  </a:srgbClr>
                </a:solidFill>
              </a:rPr>
              <a:t>who</a:t>
            </a:r>
            <a:r>
              <a:rPr lang="fr-FR" sz="1000" dirty="0">
                <a:solidFill>
                  <a:srgbClr val="000000">
                    <a:lumMod val="65000"/>
                    <a:lumOff val="35000"/>
                  </a:srgbClr>
                </a:solidFill>
              </a:rPr>
              <a:t> </a:t>
            </a:r>
            <a:r>
              <a:rPr lang="fr-FR" sz="1000" dirty="0" err="1">
                <a:solidFill>
                  <a:srgbClr val="000000">
                    <a:lumMod val="65000"/>
                    <a:lumOff val="35000"/>
                  </a:srgbClr>
                </a:solidFill>
              </a:rPr>
              <a:t>pay</a:t>
            </a:r>
            <a:r>
              <a:rPr lang="fr-FR" sz="1000" dirty="0">
                <a:solidFill>
                  <a:srgbClr val="000000">
                    <a:lumMod val="65000"/>
                    <a:lumOff val="35000"/>
                  </a:srgbClr>
                </a:solidFill>
              </a:rPr>
              <a:t> for utility </a:t>
            </a:r>
            <a:r>
              <a:rPr lang="fr-FR" sz="1000" dirty="0" err="1">
                <a:solidFill>
                  <a:srgbClr val="000000">
                    <a:lumMod val="65000"/>
                    <a:lumOff val="35000"/>
                  </a:srgbClr>
                </a:solidFill>
              </a:rPr>
              <a:t>bills+DK</a:t>
            </a:r>
            <a:r>
              <a:rPr lang="fr-FR" sz="1000" dirty="0">
                <a:solidFill>
                  <a:srgbClr val="000000">
                    <a:lumMod val="65000"/>
                    <a:lumOff val="35000"/>
                  </a:srgbClr>
                </a:solidFill>
              </a:rPr>
              <a:t>); </a:t>
            </a:r>
            <a:r>
              <a:rPr lang="fr-FR" sz="1000" dirty="0" err="1">
                <a:solidFill>
                  <a:srgbClr val="000000">
                    <a:lumMod val="65000"/>
                    <a:lumOff val="35000"/>
                  </a:srgbClr>
                </a:solidFill>
              </a:rPr>
              <a:t>Send</a:t>
            </a:r>
            <a:r>
              <a:rPr lang="fr-FR" sz="1000" dirty="0">
                <a:solidFill>
                  <a:srgbClr val="000000">
                    <a:lumMod val="65000"/>
                    <a:lumOff val="35000"/>
                  </a:srgbClr>
                </a:solidFill>
              </a:rPr>
              <a:t>/</a:t>
            </a:r>
            <a:r>
              <a:rPr lang="fr-FR" sz="1000" dirty="0" err="1">
                <a:solidFill>
                  <a:srgbClr val="000000">
                    <a:lumMod val="65000"/>
                    <a:lumOff val="35000"/>
                  </a:srgbClr>
                </a:solidFill>
              </a:rPr>
              <a:t>receive</a:t>
            </a:r>
            <a:r>
              <a:rPr lang="fr-FR" sz="1000" dirty="0">
                <a:solidFill>
                  <a:srgbClr val="000000">
                    <a:lumMod val="65000"/>
                    <a:lumOff val="35000"/>
                  </a:srgbClr>
                </a:solidFill>
              </a:rPr>
              <a:t>: 1,211 (</a:t>
            </a:r>
            <a:r>
              <a:rPr lang="fr-FR" sz="1000" dirty="0" err="1">
                <a:solidFill>
                  <a:srgbClr val="000000">
                    <a:lumMod val="65000"/>
                    <a:lumOff val="35000"/>
                  </a:srgbClr>
                </a:solidFill>
              </a:rPr>
              <a:t>those</a:t>
            </a:r>
            <a:r>
              <a:rPr lang="fr-FR" sz="1000" dirty="0">
                <a:solidFill>
                  <a:srgbClr val="000000">
                    <a:lumMod val="65000"/>
                    <a:lumOff val="35000"/>
                  </a:srgbClr>
                </a:solidFill>
              </a:rPr>
              <a:t> </a:t>
            </a:r>
            <a:r>
              <a:rPr lang="fr-FR" sz="1000" dirty="0" err="1">
                <a:solidFill>
                  <a:srgbClr val="000000">
                    <a:lumMod val="65000"/>
                    <a:lumOff val="35000"/>
                  </a:srgbClr>
                </a:solidFill>
              </a:rPr>
              <a:t>who</a:t>
            </a:r>
            <a:r>
              <a:rPr lang="fr-FR" sz="1000" dirty="0">
                <a:solidFill>
                  <a:srgbClr val="000000">
                    <a:lumMod val="65000"/>
                    <a:lumOff val="35000"/>
                  </a:srgbClr>
                </a:solidFill>
              </a:rPr>
              <a:t> </a:t>
            </a:r>
            <a:r>
              <a:rPr lang="fr-FR" sz="1000" dirty="0" err="1">
                <a:solidFill>
                  <a:srgbClr val="000000">
                    <a:lumMod val="65000"/>
                    <a:lumOff val="35000"/>
                  </a:srgbClr>
                </a:solidFill>
              </a:rPr>
              <a:t>send</a:t>
            </a:r>
            <a:r>
              <a:rPr lang="fr-FR" sz="1000" dirty="0">
                <a:solidFill>
                  <a:srgbClr val="000000">
                    <a:lumMod val="65000"/>
                    <a:lumOff val="35000"/>
                  </a:srgbClr>
                </a:solidFill>
              </a:rPr>
              <a:t> or </a:t>
            </a:r>
            <a:r>
              <a:rPr lang="fr-FR" sz="1000" dirty="0" err="1">
                <a:solidFill>
                  <a:srgbClr val="000000">
                    <a:lumMod val="65000"/>
                    <a:lumOff val="35000"/>
                  </a:srgbClr>
                </a:solidFill>
              </a:rPr>
              <a:t>receive</a:t>
            </a:r>
            <a:r>
              <a:rPr lang="fr-FR" sz="1000" dirty="0">
                <a:solidFill>
                  <a:srgbClr val="000000">
                    <a:lumMod val="65000"/>
                    <a:lumOff val="35000"/>
                  </a:srgbClr>
                </a:solidFill>
              </a:rPr>
              <a:t> money)</a:t>
            </a:r>
          </a:p>
          <a:p>
            <a:pPr marL="0" defTabSz="914400"/>
            <a:r>
              <a:rPr lang="fr-FR" sz="1000" dirty="0">
                <a:solidFill>
                  <a:srgbClr val="000000">
                    <a:lumMod val="65000"/>
                    <a:lumOff val="35000"/>
                  </a:srgbClr>
                </a:solidFill>
              </a:rPr>
              <a:t>Question: In </a:t>
            </a:r>
            <a:r>
              <a:rPr lang="fr-FR" sz="1000" dirty="0" err="1">
                <a:solidFill>
                  <a:srgbClr val="000000">
                    <a:lumMod val="65000"/>
                    <a:lumOff val="35000"/>
                  </a:srgbClr>
                </a:solidFill>
              </a:rPr>
              <a:t>which</a:t>
            </a:r>
            <a:r>
              <a:rPr lang="fr-FR" sz="1000" dirty="0">
                <a:solidFill>
                  <a:srgbClr val="000000">
                    <a:lumMod val="65000"/>
                    <a:lumOff val="35000"/>
                  </a:srgbClr>
                </a:solidFill>
              </a:rPr>
              <a:t> </a:t>
            </a:r>
            <a:r>
              <a:rPr lang="fr-FR" sz="1000" dirty="0" err="1">
                <a:solidFill>
                  <a:srgbClr val="000000">
                    <a:lumMod val="65000"/>
                    <a:lumOff val="35000"/>
                  </a:srgbClr>
                </a:solidFill>
              </a:rPr>
              <a:t>currency</a:t>
            </a:r>
            <a:r>
              <a:rPr lang="fr-FR" sz="1000" dirty="0">
                <a:solidFill>
                  <a:srgbClr val="000000">
                    <a:lumMod val="65000"/>
                    <a:lumOff val="35000"/>
                  </a:srgbClr>
                </a:solidFill>
              </a:rPr>
              <a:t> do </a:t>
            </a:r>
            <a:r>
              <a:rPr lang="fr-FR" sz="1000" dirty="0" err="1">
                <a:solidFill>
                  <a:srgbClr val="000000">
                    <a:lumMod val="65000"/>
                    <a:lumOff val="35000"/>
                  </a:srgbClr>
                </a:solidFill>
              </a:rPr>
              <a:t>you</a:t>
            </a:r>
            <a:r>
              <a:rPr lang="fr-FR" sz="1000" dirty="0">
                <a:solidFill>
                  <a:srgbClr val="000000">
                    <a:lumMod val="65000"/>
                    <a:lumOff val="35000"/>
                  </a:srgbClr>
                </a:solidFill>
              </a:rPr>
              <a:t>: </a:t>
            </a:r>
            <a:r>
              <a:rPr lang="fr-FR" sz="1000" dirty="0" err="1">
                <a:solidFill>
                  <a:srgbClr val="000000">
                    <a:lumMod val="65000"/>
                    <a:lumOff val="35000"/>
                  </a:srgbClr>
                </a:solidFill>
              </a:rPr>
              <a:t>pay</a:t>
            </a:r>
            <a:r>
              <a:rPr lang="fr-FR" sz="1000" dirty="0">
                <a:solidFill>
                  <a:srgbClr val="000000">
                    <a:lumMod val="65000"/>
                    <a:lumOff val="35000"/>
                  </a:srgbClr>
                </a:solidFill>
              </a:rPr>
              <a:t> the </a:t>
            </a:r>
            <a:r>
              <a:rPr lang="fr-FR" sz="1000" dirty="0" err="1">
                <a:solidFill>
                  <a:srgbClr val="000000">
                    <a:lumMod val="65000"/>
                    <a:lumOff val="35000"/>
                  </a:srgbClr>
                </a:solidFill>
              </a:rPr>
              <a:t>majority</a:t>
            </a:r>
            <a:r>
              <a:rPr lang="fr-FR" sz="1000" dirty="0">
                <a:solidFill>
                  <a:srgbClr val="000000">
                    <a:lumMod val="65000"/>
                    <a:lumOff val="35000"/>
                  </a:srgbClr>
                </a:solidFill>
              </a:rPr>
              <a:t> of </a:t>
            </a:r>
            <a:r>
              <a:rPr lang="fr-FR" sz="1000" dirty="0" err="1">
                <a:solidFill>
                  <a:srgbClr val="000000">
                    <a:lumMod val="65000"/>
                    <a:lumOff val="35000"/>
                  </a:srgbClr>
                </a:solidFill>
              </a:rPr>
              <a:t>your</a:t>
            </a:r>
            <a:r>
              <a:rPr lang="fr-FR" sz="1000" dirty="0">
                <a:solidFill>
                  <a:srgbClr val="000000">
                    <a:lumMod val="65000"/>
                    <a:lumOff val="35000"/>
                  </a:srgbClr>
                </a:solidFill>
              </a:rPr>
              <a:t> </a:t>
            </a:r>
            <a:r>
              <a:rPr lang="fr-FR" sz="1000" dirty="0" err="1">
                <a:solidFill>
                  <a:srgbClr val="000000">
                    <a:lumMod val="65000"/>
                    <a:lumOff val="35000"/>
                  </a:srgbClr>
                </a:solidFill>
              </a:rPr>
              <a:t>every</a:t>
            </a:r>
            <a:r>
              <a:rPr lang="fr-FR" sz="1000" dirty="0">
                <a:solidFill>
                  <a:srgbClr val="000000">
                    <a:lumMod val="65000"/>
                    <a:lumOff val="35000"/>
                  </a:srgbClr>
                </a:solidFill>
              </a:rPr>
              <a:t> </a:t>
            </a:r>
            <a:r>
              <a:rPr lang="fr-FR" sz="1000" dirty="0" err="1">
                <a:solidFill>
                  <a:srgbClr val="000000">
                    <a:lumMod val="65000"/>
                    <a:lumOff val="35000"/>
                  </a:srgbClr>
                </a:solidFill>
              </a:rPr>
              <a:t>day</a:t>
            </a:r>
            <a:r>
              <a:rPr lang="fr-FR" sz="1000" dirty="0">
                <a:solidFill>
                  <a:srgbClr val="000000">
                    <a:lumMod val="65000"/>
                    <a:lumOff val="35000"/>
                  </a:srgbClr>
                </a:solidFill>
              </a:rPr>
              <a:t> </a:t>
            </a:r>
            <a:r>
              <a:rPr lang="fr-FR" sz="1000" dirty="0" err="1">
                <a:solidFill>
                  <a:srgbClr val="000000">
                    <a:lumMod val="65000"/>
                    <a:lumOff val="35000"/>
                  </a:srgbClr>
                </a:solidFill>
              </a:rPr>
              <a:t>expenses</a:t>
            </a:r>
            <a:r>
              <a:rPr lang="fr-FR" sz="1000" dirty="0">
                <a:solidFill>
                  <a:srgbClr val="000000">
                    <a:lumMod val="65000"/>
                    <a:lumOff val="35000"/>
                  </a:srgbClr>
                </a:solidFill>
              </a:rPr>
              <a:t>/</a:t>
            </a:r>
            <a:r>
              <a:rPr lang="fr-FR" sz="1000" dirty="0" err="1">
                <a:solidFill>
                  <a:srgbClr val="000000">
                    <a:lumMod val="65000"/>
                    <a:lumOff val="35000"/>
                  </a:srgbClr>
                </a:solidFill>
              </a:rPr>
              <a:t>usually</a:t>
            </a:r>
            <a:r>
              <a:rPr lang="fr-FR" sz="1000" dirty="0">
                <a:solidFill>
                  <a:srgbClr val="000000">
                    <a:lumMod val="65000"/>
                    <a:lumOff val="35000"/>
                  </a:srgbClr>
                </a:solidFill>
              </a:rPr>
              <a:t> </a:t>
            </a:r>
            <a:r>
              <a:rPr lang="fr-FR" sz="1000" dirty="0" err="1">
                <a:solidFill>
                  <a:srgbClr val="000000">
                    <a:lumMod val="65000"/>
                    <a:lumOff val="35000"/>
                  </a:srgbClr>
                </a:solidFill>
              </a:rPr>
              <a:t>pay</a:t>
            </a:r>
            <a:r>
              <a:rPr lang="fr-FR" sz="1000" dirty="0">
                <a:solidFill>
                  <a:srgbClr val="000000">
                    <a:lumMod val="65000"/>
                    <a:lumOff val="35000"/>
                  </a:srgbClr>
                </a:solidFill>
              </a:rPr>
              <a:t> utility bills/durable </a:t>
            </a:r>
            <a:r>
              <a:rPr lang="fr-FR" sz="1000" dirty="0" err="1">
                <a:solidFill>
                  <a:srgbClr val="000000">
                    <a:lumMod val="65000"/>
                    <a:lumOff val="35000"/>
                  </a:srgbClr>
                </a:solidFill>
              </a:rPr>
              <a:t>goods</a:t>
            </a:r>
            <a:r>
              <a:rPr lang="fr-FR" sz="1000" dirty="0">
                <a:solidFill>
                  <a:srgbClr val="000000">
                    <a:lumMod val="65000"/>
                    <a:lumOff val="35000"/>
                  </a:srgbClr>
                </a:solidFill>
              </a:rPr>
              <a:t>/</a:t>
            </a:r>
            <a:r>
              <a:rPr lang="fr-FR" sz="1000" dirty="0" err="1">
                <a:solidFill>
                  <a:srgbClr val="000000">
                    <a:lumMod val="65000"/>
                    <a:lumOff val="35000"/>
                  </a:srgbClr>
                </a:solidFill>
              </a:rPr>
              <a:t>receive</a:t>
            </a:r>
            <a:r>
              <a:rPr lang="fr-FR" sz="1000" dirty="0">
                <a:solidFill>
                  <a:srgbClr val="000000">
                    <a:lumMod val="65000"/>
                    <a:lumOff val="35000"/>
                  </a:srgbClr>
                </a:solidFill>
              </a:rPr>
              <a:t> </a:t>
            </a:r>
            <a:r>
              <a:rPr lang="fr-FR" sz="1000" dirty="0" err="1">
                <a:solidFill>
                  <a:srgbClr val="000000">
                    <a:lumMod val="65000"/>
                    <a:lumOff val="35000"/>
                  </a:srgbClr>
                </a:solidFill>
              </a:rPr>
              <a:t>your</a:t>
            </a:r>
            <a:r>
              <a:rPr lang="fr-FR" sz="1000" dirty="0">
                <a:solidFill>
                  <a:srgbClr val="000000">
                    <a:lumMod val="65000"/>
                    <a:lumOff val="35000"/>
                  </a:srgbClr>
                </a:solidFill>
              </a:rPr>
              <a:t> </a:t>
            </a:r>
            <a:r>
              <a:rPr lang="fr-FR" sz="1000" dirty="0" err="1">
                <a:solidFill>
                  <a:srgbClr val="000000">
                    <a:lumMod val="65000"/>
                    <a:lumOff val="35000"/>
                  </a:srgbClr>
                </a:solidFill>
              </a:rPr>
              <a:t>payments</a:t>
            </a:r>
            <a:r>
              <a:rPr lang="fr-FR" sz="1000" dirty="0">
                <a:solidFill>
                  <a:srgbClr val="000000">
                    <a:lumMod val="65000"/>
                    <a:lumOff val="35000"/>
                  </a:srgbClr>
                </a:solidFill>
              </a:rPr>
              <a:t>, </a:t>
            </a:r>
            <a:r>
              <a:rPr lang="fr-FR" sz="1000" dirty="0" err="1">
                <a:solidFill>
                  <a:srgbClr val="000000">
                    <a:lumMod val="65000"/>
                    <a:lumOff val="35000"/>
                  </a:srgbClr>
                </a:solidFill>
              </a:rPr>
              <a:t>salary</a:t>
            </a:r>
            <a:r>
              <a:rPr lang="fr-FR" sz="1000" dirty="0">
                <a:solidFill>
                  <a:srgbClr val="000000">
                    <a:lumMod val="65000"/>
                    <a:lumOff val="35000"/>
                  </a:srgbClr>
                </a:solidFill>
              </a:rPr>
              <a:t> or </a:t>
            </a:r>
            <a:r>
              <a:rPr lang="fr-FR" sz="1000" dirty="0" err="1">
                <a:solidFill>
                  <a:srgbClr val="000000">
                    <a:lumMod val="65000"/>
                    <a:lumOff val="35000"/>
                  </a:srgbClr>
                </a:solidFill>
              </a:rPr>
              <a:t>allowances</a:t>
            </a:r>
            <a:r>
              <a:rPr lang="fr-FR" sz="1000" dirty="0">
                <a:solidFill>
                  <a:srgbClr val="000000">
                    <a:lumMod val="65000"/>
                    <a:lumOff val="35000"/>
                  </a:srgbClr>
                </a:solidFill>
              </a:rPr>
              <a:t> </a:t>
            </a:r>
            <a:r>
              <a:rPr lang="fr-FR" sz="1000" dirty="0" err="1">
                <a:solidFill>
                  <a:srgbClr val="000000">
                    <a:lumMod val="65000"/>
                    <a:lumOff val="35000"/>
                  </a:srgbClr>
                </a:solidFill>
              </a:rPr>
              <a:t>most</a:t>
            </a:r>
            <a:r>
              <a:rPr lang="fr-FR" sz="1000" dirty="0">
                <a:solidFill>
                  <a:srgbClr val="000000">
                    <a:lumMod val="65000"/>
                    <a:lumOff val="35000"/>
                  </a:srgbClr>
                </a:solidFill>
              </a:rPr>
              <a:t> </a:t>
            </a:r>
            <a:r>
              <a:rPr lang="fr-FR" sz="1000" dirty="0" err="1">
                <a:solidFill>
                  <a:srgbClr val="000000">
                    <a:lumMod val="65000"/>
                    <a:lumOff val="35000"/>
                  </a:srgbClr>
                </a:solidFill>
              </a:rPr>
              <a:t>often</a:t>
            </a:r>
            <a:r>
              <a:rPr lang="fr-FR" sz="1000" dirty="0">
                <a:solidFill>
                  <a:srgbClr val="000000">
                    <a:lumMod val="65000"/>
                    <a:lumOff val="35000"/>
                  </a:srgbClr>
                </a:solidFill>
              </a:rPr>
              <a:t>/</a:t>
            </a:r>
            <a:r>
              <a:rPr lang="fr-FR" sz="1000" dirty="0" err="1">
                <a:solidFill>
                  <a:srgbClr val="000000">
                    <a:lumMod val="65000"/>
                    <a:lumOff val="35000"/>
                  </a:srgbClr>
                </a:solidFill>
              </a:rPr>
              <a:t>witdraw</a:t>
            </a:r>
            <a:r>
              <a:rPr lang="fr-FR" sz="1000" dirty="0">
                <a:solidFill>
                  <a:srgbClr val="000000">
                    <a:lumMod val="65000"/>
                    <a:lumOff val="35000"/>
                  </a:srgbClr>
                </a:solidFill>
              </a:rPr>
              <a:t> money/</a:t>
            </a:r>
            <a:r>
              <a:rPr lang="fr-FR" sz="1000" dirty="0" err="1">
                <a:solidFill>
                  <a:srgbClr val="000000">
                    <a:lumMod val="65000"/>
                    <a:lumOff val="35000"/>
                  </a:srgbClr>
                </a:solidFill>
              </a:rPr>
              <a:t>usually</a:t>
            </a:r>
            <a:r>
              <a:rPr lang="fr-FR" sz="1000" dirty="0">
                <a:solidFill>
                  <a:srgbClr val="000000">
                    <a:lumMod val="65000"/>
                    <a:lumOff val="35000"/>
                  </a:srgbClr>
                </a:solidFill>
              </a:rPr>
              <a:t> </a:t>
            </a:r>
            <a:r>
              <a:rPr lang="fr-FR" sz="1000" dirty="0" err="1">
                <a:solidFill>
                  <a:srgbClr val="000000">
                    <a:lumMod val="65000"/>
                    <a:lumOff val="35000"/>
                  </a:srgbClr>
                </a:solidFill>
              </a:rPr>
              <a:t>send</a:t>
            </a:r>
            <a:r>
              <a:rPr lang="fr-FR" sz="1000" dirty="0">
                <a:solidFill>
                  <a:srgbClr val="000000">
                    <a:lumMod val="65000"/>
                    <a:lumOff val="35000"/>
                  </a:srgbClr>
                </a:solidFill>
              </a:rPr>
              <a:t> or </a:t>
            </a:r>
            <a:r>
              <a:rPr lang="fr-FR" sz="1000" dirty="0" err="1">
                <a:solidFill>
                  <a:srgbClr val="000000">
                    <a:lumMod val="65000"/>
                    <a:lumOff val="35000"/>
                  </a:srgbClr>
                </a:solidFill>
              </a:rPr>
              <a:t>recieve</a:t>
            </a:r>
            <a:r>
              <a:rPr lang="fr-FR" sz="1000" dirty="0">
                <a:solidFill>
                  <a:srgbClr val="000000">
                    <a:lumMod val="65000"/>
                    <a:lumOff val="35000"/>
                  </a:srgbClr>
                </a:solidFill>
              </a:rPr>
              <a:t> money </a:t>
            </a:r>
            <a:r>
              <a:rPr lang="fr-FR" sz="1000" dirty="0" err="1">
                <a:solidFill>
                  <a:srgbClr val="000000">
                    <a:lumMod val="65000"/>
                    <a:lumOff val="35000"/>
                  </a:srgbClr>
                </a:solidFill>
              </a:rPr>
              <a:t>from</a:t>
            </a:r>
            <a:r>
              <a:rPr lang="fr-FR" sz="1000" dirty="0">
                <a:solidFill>
                  <a:srgbClr val="000000">
                    <a:lumMod val="65000"/>
                    <a:lumOff val="35000"/>
                  </a:srgbClr>
                </a:solidFill>
              </a:rPr>
              <a:t> </a:t>
            </a:r>
            <a:r>
              <a:rPr lang="fr-FR" sz="1000" dirty="0" err="1">
                <a:solidFill>
                  <a:srgbClr val="000000">
                    <a:lumMod val="65000"/>
                    <a:lumOff val="35000"/>
                  </a:srgbClr>
                </a:solidFill>
              </a:rPr>
              <a:t>friends</a:t>
            </a:r>
            <a:r>
              <a:rPr lang="fr-FR" sz="1000" dirty="0">
                <a:solidFill>
                  <a:srgbClr val="000000">
                    <a:lumMod val="65000"/>
                    <a:lumOff val="35000"/>
                  </a:srgbClr>
                </a:solidFill>
              </a:rPr>
              <a:t>, relatives, or </a:t>
            </a:r>
            <a:r>
              <a:rPr lang="fr-FR" sz="1000" dirty="0" err="1">
                <a:solidFill>
                  <a:srgbClr val="000000">
                    <a:lumMod val="65000"/>
                    <a:lumOff val="35000"/>
                  </a:srgbClr>
                </a:solidFill>
              </a:rPr>
              <a:t>family</a:t>
            </a:r>
            <a:r>
              <a:rPr lang="fr-FR" sz="1000" dirty="0">
                <a:solidFill>
                  <a:srgbClr val="000000">
                    <a:lumMod val="65000"/>
                    <a:lumOff val="35000"/>
                  </a:srgbClr>
                </a:solidFill>
              </a:rPr>
              <a:t>?</a:t>
            </a:r>
          </a:p>
          <a:p>
            <a:pPr marL="0" defTabSz="914400"/>
            <a:r>
              <a:rPr lang="fr-FR" sz="1000" dirty="0">
                <a:solidFill>
                  <a:srgbClr val="000000">
                    <a:lumMod val="65000"/>
                    <a:lumOff val="35000"/>
                  </a:srgbClr>
                </a:solidFill>
              </a:rPr>
              <a:t>The </a:t>
            </a:r>
            <a:r>
              <a:rPr lang="fr-FR" sz="1000" dirty="0" err="1">
                <a:solidFill>
                  <a:srgbClr val="000000">
                    <a:lumMod val="65000"/>
                    <a:lumOff val="35000"/>
                  </a:srgbClr>
                </a:solidFill>
              </a:rPr>
              <a:t>differences</a:t>
            </a:r>
            <a:r>
              <a:rPr lang="fr-FR" sz="1000" dirty="0">
                <a:solidFill>
                  <a:srgbClr val="000000">
                    <a:lumMod val="65000"/>
                    <a:lumOff val="35000"/>
                  </a:srgbClr>
                </a:solidFill>
              </a:rPr>
              <a:t> </a:t>
            </a:r>
            <a:r>
              <a:rPr lang="fr-FR" sz="1000" dirty="0" err="1">
                <a:solidFill>
                  <a:srgbClr val="000000">
                    <a:lumMod val="65000"/>
                    <a:lumOff val="35000"/>
                  </a:srgbClr>
                </a:solidFill>
              </a:rPr>
              <a:t>between</a:t>
            </a:r>
            <a:r>
              <a:rPr lang="fr-FR" sz="1000" dirty="0">
                <a:solidFill>
                  <a:srgbClr val="000000">
                    <a:lumMod val="65000"/>
                    <a:lumOff val="35000"/>
                  </a:srgbClr>
                </a:solidFill>
              </a:rPr>
              <a:t> the % of USD and SSH correspond to the ‘</a:t>
            </a:r>
            <a:r>
              <a:rPr lang="fr-FR" sz="1000" dirty="0" err="1">
                <a:solidFill>
                  <a:srgbClr val="000000">
                    <a:lumMod val="65000"/>
                    <a:lumOff val="35000"/>
                  </a:srgbClr>
                </a:solidFill>
              </a:rPr>
              <a:t>Don’t</a:t>
            </a:r>
            <a:r>
              <a:rPr lang="fr-FR" sz="1000" dirty="0">
                <a:solidFill>
                  <a:srgbClr val="000000">
                    <a:lumMod val="65000"/>
                    <a:lumOff val="35000"/>
                  </a:srgbClr>
                </a:solidFill>
              </a:rPr>
              <a:t> know/Refuse to </a:t>
            </a:r>
            <a:r>
              <a:rPr lang="fr-FR" sz="1000" dirty="0" err="1">
                <a:solidFill>
                  <a:srgbClr val="000000">
                    <a:lumMod val="65000"/>
                    <a:lumOff val="35000"/>
                  </a:srgbClr>
                </a:solidFill>
              </a:rPr>
              <a:t>answer</a:t>
            </a:r>
            <a:r>
              <a:rPr lang="fr-FR" sz="1000" dirty="0">
                <a:solidFill>
                  <a:srgbClr val="000000">
                    <a:lumMod val="65000"/>
                    <a:lumOff val="35000"/>
                  </a:srgbClr>
                </a:solidFill>
              </a:rPr>
              <a:t>’ </a:t>
            </a:r>
            <a:r>
              <a:rPr lang="fr-FR" sz="1000" dirty="0" err="1">
                <a:solidFill>
                  <a:srgbClr val="000000">
                    <a:lumMod val="65000"/>
                    <a:lumOff val="35000"/>
                  </a:srgbClr>
                </a:solidFill>
              </a:rPr>
              <a:t>answers</a:t>
            </a:r>
            <a:r>
              <a:rPr lang="fr-FR" sz="1000" dirty="0">
                <a:solidFill>
                  <a:srgbClr val="000000">
                    <a:lumMod val="65000"/>
                    <a:lumOff val="35000"/>
                  </a:srgbClr>
                </a:solidFill>
              </a:rPr>
              <a:t>.</a:t>
            </a:r>
          </a:p>
        </p:txBody>
      </p:sp>
      <p:sp>
        <p:nvSpPr>
          <p:cNvPr id="54" name="Rectangle 53"/>
          <p:cNvSpPr/>
          <p:nvPr/>
        </p:nvSpPr>
        <p:spPr>
          <a:xfrm>
            <a:off x="185051" y="1052736"/>
            <a:ext cx="3650836"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Currency used (USD vs Somali Shillings)</a:t>
            </a:r>
          </a:p>
          <a:p>
            <a:r>
              <a:rPr lang="en-US" sz="1200" i="1" dirty="0">
                <a:solidFill>
                  <a:srgbClr val="404040"/>
                </a:solidFill>
              </a:rPr>
              <a:t>Sample varying for each question</a:t>
            </a:r>
          </a:p>
        </p:txBody>
      </p:sp>
      <p:sp>
        <p:nvSpPr>
          <p:cNvPr id="59"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4.1 Financial Practices  &gt; USD vs Somali Shilling </a:t>
            </a:r>
          </a:p>
        </p:txBody>
      </p:sp>
      <p:pic>
        <p:nvPicPr>
          <p:cNvPr id="57" name="Picture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7682" y="4635393"/>
            <a:ext cx="2044908" cy="291006"/>
          </a:xfrm>
          <a:prstGeom prst="rect">
            <a:avLst/>
          </a:prstGeom>
        </p:spPr>
      </p:pic>
      <p:pic>
        <p:nvPicPr>
          <p:cNvPr id="3" name="Picture 2"/>
          <p:cNvPicPr>
            <a:picLocks noChangeAspect="1"/>
          </p:cNvPicPr>
          <p:nvPr/>
        </p:nvPicPr>
        <p:blipFill>
          <a:blip r:embed="rId5"/>
          <a:stretch>
            <a:fillRect/>
          </a:stretch>
        </p:blipFill>
        <p:spPr>
          <a:xfrm>
            <a:off x="211660" y="1458394"/>
            <a:ext cx="8477250" cy="3077358"/>
          </a:xfrm>
          <a:prstGeom prst="rect">
            <a:avLst/>
          </a:prstGeom>
        </p:spPr>
      </p:pic>
      <p:sp>
        <p:nvSpPr>
          <p:cNvPr id="53" name="Rectangle 52"/>
          <p:cNvSpPr/>
          <p:nvPr/>
        </p:nvSpPr>
        <p:spPr>
          <a:xfrm>
            <a:off x="2743201" y="4926399"/>
            <a:ext cx="6392332" cy="841926"/>
          </a:xfrm>
          <a:prstGeom prst="rect">
            <a:avLst/>
          </a:prstGeom>
          <a:solidFill>
            <a:srgbClr val="239B9E">
              <a:alpha val="31000"/>
            </a:srgbClr>
          </a:solidFill>
          <a:ln>
            <a:noFill/>
            <a:prstDash val="solid"/>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buNone/>
            </a:pPr>
            <a:endParaRPr lang="en-US" sz="1100" dirty="0">
              <a:solidFill>
                <a:srgbClr val="000000"/>
              </a:solidFill>
            </a:endParaRPr>
          </a:p>
        </p:txBody>
      </p:sp>
      <p:sp>
        <p:nvSpPr>
          <p:cNvPr id="12" name="TextBox 11"/>
          <p:cNvSpPr txBox="1"/>
          <p:nvPr/>
        </p:nvSpPr>
        <p:spPr>
          <a:xfrm>
            <a:off x="2997216" y="5033440"/>
            <a:ext cx="5831394" cy="877163"/>
          </a:xfrm>
          <a:prstGeom prst="rect">
            <a:avLst/>
          </a:prstGeom>
          <a:noFill/>
        </p:spPr>
        <p:txBody>
          <a:bodyPr wrap="square" rtlCol="0">
            <a:spAutoFit/>
          </a:bodyPr>
          <a:lstStyle/>
          <a:p>
            <a:pPr marL="0" lvl="1"/>
            <a:r>
              <a:rPr lang="en-US" sz="1100" dirty="0">
                <a:solidFill>
                  <a:srgbClr val="000000"/>
                </a:solidFill>
              </a:rPr>
              <a:t>In addition, urban populations use USD more prevalently across regions. The rural and IDPs also send and receive money most commonly in USD, but SSH remains their dominant mode for paying everyday expenses.</a:t>
            </a:r>
          </a:p>
          <a:p>
            <a:endParaRPr lang="en-US" dirty="0"/>
          </a:p>
        </p:txBody>
      </p:sp>
    </p:spTree>
    <p:extLst>
      <p:ext uri="{BB962C8B-B14F-4D97-AF65-F5344CB8AC3E}">
        <p14:creationId xmlns:p14="http://schemas.microsoft.com/office/powerpoint/2010/main" val="2395889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Placeholder 2"/>
          <p:cNvSpPr>
            <a:spLocks noGrp="1"/>
          </p:cNvSpPr>
          <p:nvPr>
            <p:ph type="body" sz="quarter" idx="16"/>
          </p:nvPr>
        </p:nvSpPr>
        <p:spPr>
          <a:xfrm>
            <a:off x="0" y="180340"/>
            <a:ext cx="9144000" cy="895760"/>
          </a:xfrm>
          <a:prstGeom prst="rect">
            <a:avLst/>
          </a:prstGeom>
          <a:solidFill>
            <a:srgbClr val="DCE6F2"/>
          </a:solidFill>
        </p:spPr>
        <p:txBody>
          <a:bodyPr>
            <a:normAutofit/>
          </a:bodyPr>
          <a:lstStyle/>
          <a:p>
            <a:pPr marL="0" indent="0">
              <a:spcBef>
                <a:spcPts val="0"/>
              </a:spcBef>
              <a:buNone/>
            </a:pPr>
            <a:endParaRPr lang="en-US" sz="1500" dirty="0">
              <a:solidFill>
                <a:srgbClr val="1F497D"/>
              </a:solidFill>
            </a:endParaRPr>
          </a:p>
          <a:p>
            <a:pPr marL="0" indent="0">
              <a:spcBef>
                <a:spcPts val="0"/>
              </a:spcBef>
              <a:buNone/>
            </a:pPr>
            <a:r>
              <a:rPr lang="en-US" sz="1500" dirty="0">
                <a:solidFill>
                  <a:srgbClr val="1F497D"/>
                </a:solidFill>
              </a:rPr>
              <a:t>36.5% have received international remittances over the last year. Remittances companies are increasingly partnering with Mobile Network Operators to transfer international money directly to the mobile money accounts. </a:t>
            </a:r>
            <a:endParaRPr lang="en-GB" sz="1500" dirty="0">
              <a:solidFill>
                <a:srgbClr val="1F497D"/>
              </a:solidFill>
            </a:endParaRPr>
          </a:p>
        </p:txBody>
      </p:sp>
      <p:sp>
        <p:nvSpPr>
          <p:cNvPr id="3" name="Title 2"/>
          <p:cNvSpPr>
            <a:spLocks noGrp="1"/>
          </p:cNvSpPr>
          <p:nvPr>
            <p:ph type="title"/>
          </p:nvPr>
        </p:nvSpPr>
        <p:spPr/>
        <p:txBody>
          <a:bodyPr/>
          <a:lstStyle/>
          <a:p>
            <a:endParaRPr lang="en-US"/>
          </a:p>
        </p:txBody>
      </p:sp>
      <p:graphicFrame>
        <p:nvGraphicFramePr>
          <p:cNvPr id="38" name="Chart 37"/>
          <p:cNvGraphicFramePr/>
          <p:nvPr>
            <p:extLst>
              <p:ext uri="{D42A27DB-BD31-4B8C-83A1-F6EECF244321}">
                <p14:modId xmlns:p14="http://schemas.microsoft.com/office/powerpoint/2010/main" val="749167326"/>
              </p:ext>
            </p:extLst>
          </p:nvPr>
        </p:nvGraphicFramePr>
        <p:xfrm>
          <a:off x="3931569" y="1655623"/>
          <a:ext cx="2956310" cy="446373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4.2 Financial Practices &gt; Remittances &amp; Domestic Transfers</a:t>
            </a:r>
          </a:p>
        </p:txBody>
      </p:sp>
      <p:grpSp>
        <p:nvGrpSpPr>
          <p:cNvPr id="6" name="Group 5"/>
          <p:cNvGrpSpPr/>
          <p:nvPr/>
        </p:nvGrpSpPr>
        <p:grpSpPr>
          <a:xfrm>
            <a:off x="119528" y="1679776"/>
            <a:ext cx="4494385" cy="4463737"/>
            <a:chOff x="-151266" y="1455915"/>
            <a:chExt cx="6251454" cy="4463737"/>
          </a:xfrm>
        </p:grpSpPr>
        <p:graphicFrame>
          <p:nvGraphicFramePr>
            <p:cNvPr id="7" name="Chart 6"/>
            <p:cNvGraphicFramePr/>
            <p:nvPr>
              <p:extLst>
                <p:ext uri="{D42A27DB-BD31-4B8C-83A1-F6EECF244321}">
                  <p14:modId xmlns:p14="http://schemas.microsoft.com/office/powerpoint/2010/main" val="380762556"/>
                </p:ext>
              </p:extLst>
            </p:nvPr>
          </p:nvGraphicFramePr>
          <p:xfrm>
            <a:off x="2341486" y="1455915"/>
            <a:ext cx="3758702" cy="4463737"/>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51266" y="1614940"/>
              <a:ext cx="1105844" cy="2802070"/>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Formal transfer</a:t>
              </a:r>
            </a:p>
          </p:txBody>
        </p:sp>
        <p:sp>
          <p:nvSpPr>
            <p:cNvPr id="9" name="Rectangle 8"/>
            <p:cNvSpPr/>
            <p:nvPr/>
          </p:nvSpPr>
          <p:spPr>
            <a:xfrm>
              <a:off x="1065868" y="1616382"/>
              <a:ext cx="2139713"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Mobile money</a:t>
              </a:r>
            </a:p>
          </p:txBody>
        </p:sp>
        <p:sp>
          <p:nvSpPr>
            <p:cNvPr id="10" name="Rectangle 9"/>
            <p:cNvSpPr/>
            <p:nvPr/>
          </p:nvSpPr>
          <p:spPr>
            <a:xfrm>
              <a:off x="1075655" y="2110867"/>
              <a:ext cx="2139713"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rgbClr val="09635A"/>
                  </a:solidFill>
                </a:rPr>
                <a:t>Hawala Money Transfer Operator transfer</a:t>
              </a:r>
            </a:p>
          </p:txBody>
        </p:sp>
        <p:sp>
          <p:nvSpPr>
            <p:cNvPr id="11" name="Rectangle 10"/>
            <p:cNvSpPr/>
            <p:nvPr/>
          </p:nvSpPr>
          <p:spPr>
            <a:xfrm>
              <a:off x="1065868" y="2583815"/>
              <a:ext cx="2139713"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Over-The-Counter </a:t>
              </a:r>
            </a:p>
            <a:p>
              <a:pPr algn="ctr"/>
              <a:r>
                <a:rPr lang="en-GB" sz="1200" b="1" dirty="0">
                  <a:solidFill>
                    <a:srgbClr val="09635A"/>
                  </a:solidFill>
                </a:rPr>
                <a:t>mobile money</a:t>
              </a:r>
            </a:p>
          </p:txBody>
        </p:sp>
        <p:sp>
          <p:nvSpPr>
            <p:cNvPr id="12" name="Rectangle 11"/>
            <p:cNvSpPr/>
            <p:nvPr/>
          </p:nvSpPr>
          <p:spPr>
            <a:xfrm>
              <a:off x="1087305" y="3571344"/>
              <a:ext cx="2139713"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Bank transfer</a:t>
              </a:r>
            </a:p>
          </p:txBody>
        </p:sp>
        <p:sp>
          <p:nvSpPr>
            <p:cNvPr id="13" name="Rectangle 12"/>
            <p:cNvSpPr/>
            <p:nvPr/>
          </p:nvSpPr>
          <p:spPr>
            <a:xfrm>
              <a:off x="1065868" y="3079146"/>
              <a:ext cx="2139713"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rgbClr val="09635A"/>
                  </a:solidFill>
                </a:rPr>
                <a:t>Non-hawala Money Transfer Operator transfer</a:t>
              </a:r>
            </a:p>
          </p:txBody>
        </p:sp>
        <p:sp>
          <p:nvSpPr>
            <p:cNvPr id="14" name="Rectangle 13"/>
            <p:cNvSpPr/>
            <p:nvPr/>
          </p:nvSpPr>
          <p:spPr>
            <a:xfrm>
              <a:off x="1077517" y="4056131"/>
              <a:ext cx="2139713"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Cheque</a:t>
              </a:r>
            </a:p>
          </p:txBody>
        </p:sp>
        <p:sp>
          <p:nvSpPr>
            <p:cNvPr id="15" name="Rectangle 14"/>
            <p:cNvSpPr/>
            <p:nvPr/>
          </p:nvSpPr>
          <p:spPr>
            <a:xfrm>
              <a:off x="1087305" y="4535856"/>
              <a:ext cx="2139713"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Cash</a:t>
              </a:r>
            </a:p>
          </p:txBody>
        </p:sp>
        <p:sp>
          <p:nvSpPr>
            <p:cNvPr id="16" name="Rectangle 15"/>
            <p:cNvSpPr/>
            <p:nvPr/>
          </p:nvSpPr>
          <p:spPr>
            <a:xfrm>
              <a:off x="1065868" y="5027443"/>
              <a:ext cx="2139713"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Through someone else</a:t>
              </a:r>
            </a:p>
          </p:txBody>
        </p:sp>
        <p:sp>
          <p:nvSpPr>
            <p:cNvPr id="17" name="Rectangle 16"/>
            <p:cNvSpPr/>
            <p:nvPr/>
          </p:nvSpPr>
          <p:spPr>
            <a:xfrm>
              <a:off x="1065868" y="5500368"/>
              <a:ext cx="2139713"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Exchange goods</a:t>
              </a:r>
            </a:p>
          </p:txBody>
        </p:sp>
        <p:sp>
          <p:nvSpPr>
            <p:cNvPr id="18" name="Rectangle 17"/>
            <p:cNvSpPr/>
            <p:nvPr/>
          </p:nvSpPr>
          <p:spPr>
            <a:xfrm>
              <a:off x="-130484" y="4525808"/>
              <a:ext cx="1105844" cy="1311806"/>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Informal transfer</a:t>
              </a:r>
            </a:p>
          </p:txBody>
        </p:sp>
      </p:grpSp>
      <p:cxnSp>
        <p:nvCxnSpPr>
          <p:cNvPr id="19" name="Straight Connector 18"/>
          <p:cNvCxnSpPr>
            <a:cxnSpLocks/>
          </p:cNvCxnSpPr>
          <p:nvPr/>
        </p:nvCxnSpPr>
        <p:spPr>
          <a:xfrm flipV="1">
            <a:off x="3201482" y="1856270"/>
            <a:ext cx="4119694" cy="266462"/>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274858" y="1550502"/>
            <a:ext cx="1331470" cy="646331"/>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fr-FR" sz="1200" dirty="0"/>
              <a:t>Mobile money </a:t>
            </a:r>
            <a:r>
              <a:rPr lang="fr-FR" sz="1200" dirty="0" err="1"/>
              <a:t>dominates</a:t>
            </a:r>
            <a:r>
              <a:rPr lang="fr-FR" sz="1200" dirty="0"/>
              <a:t> </a:t>
            </a:r>
            <a:r>
              <a:rPr lang="fr-FR" sz="1200" dirty="0" err="1"/>
              <a:t>domestic</a:t>
            </a:r>
            <a:r>
              <a:rPr lang="fr-FR" sz="1200" dirty="0"/>
              <a:t> </a:t>
            </a:r>
            <a:r>
              <a:rPr lang="fr-FR" sz="1200" dirty="0" err="1"/>
              <a:t>transfers</a:t>
            </a:r>
            <a:endParaRPr lang="en-US" sz="1200" dirty="0"/>
          </a:p>
        </p:txBody>
      </p:sp>
      <p:cxnSp>
        <p:nvCxnSpPr>
          <p:cNvPr id="21" name="Straight Connector 18"/>
          <p:cNvCxnSpPr>
            <a:cxnSpLocks/>
          </p:cNvCxnSpPr>
          <p:nvPr/>
        </p:nvCxnSpPr>
        <p:spPr>
          <a:xfrm flipV="1">
            <a:off x="3201482" y="1948958"/>
            <a:ext cx="4298989" cy="959342"/>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18"/>
          <p:cNvCxnSpPr>
            <a:cxnSpLocks/>
          </p:cNvCxnSpPr>
          <p:nvPr/>
        </p:nvCxnSpPr>
        <p:spPr>
          <a:xfrm>
            <a:off x="4216400" y="3984064"/>
            <a:ext cx="3104776" cy="462574"/>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182222" y="4113962"/>
            <a:ext cx="1331470" cy="1015663"/>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fr-FR" sz="1200" dirty="0" err="1"/>
              <a:t>Formal</a:t>
            </a:r>
            <a:r>
              <a:rPr lang="fr-FR" sz="1200" dirty="0"/>
              <a:t> </a:t>
            </a:r>
            <a:r>
              <a:rPr lang="fr-FR" sz="1200" dirty="0" err="1"/>
              <a:t>banking</a:t>
            </a:r>
            <a:r>
              <a:rPr lang="fr-FR" sz="1200" dirty="0"/>
              <a:t> services are not </a:t>
            </a:r>
            <a:r>
              <a:rPr lang="fr-FR" sz="1200" dirty="0" err="1"/>
              <a:t>yet</a:t>
            </a:r>
            <a:r>
              <a:rPr lang="fr-FR" sz="1200" dirty="0"/>
              <a:t> </a:t>
            </a:r>
            <a:r>
              <a:rPr lang="fr-FR" sz="1200" dirty="0" err="1"/>
              <a:t>commonly</a:t>
            </a:r>
            <a:r>
              <a:rPr lang="fr-FR" sz="1200" dirty="0"/>
              <a:t> </a:t>
            </a:r>
            <a:r>
              <a:rPr lang="fr-FR" sz="1200" dirty="0" err="1"/>
              <a:t>used</a:t>
            </a:r>
            <a:endParaRPr lang="en-US" sz="1200" dirty="0"/>
          </a:p>
          <a:p>
            <a:pPr algn="ctr">
              <a:defRPr sz="1862" b="0" i="0" u="none" strike="noStrike" kern="1200" spc="0" baseline="0">
                <a:solidFill>
                  <a:srgbClr val="000000">
                    <a:lumMod val="65000"/>
                    <a:lumOff val="35000"/>
                  </a:srgbClr>
                </a:solidFill>
                <a:latin typeface="+mn-lt"/>
                <a:ea typeface="+mn-ea"/>
                <a:cs typeface="+mn-cs"/>
              </a:defRPr>
            </a:pPr>
            <a:endParaRPr lang="en-US" sz="1200" dirty="0"/>
          </a:p>
        </p:txBody>
      </p:sp>
      <p:cxnSp>
        <p:nvCxnSpPr>
          <p:cNvPr id="24" name="Straight Connector 18"/>
          <p:cNvCxnSpPr>
            <a:cxnSpLocks/>
          </p:cNvCxnSpPr>
          <p:nvPr/>
        </p:nvCxnSpPr>
        <p:spPr>
          <a:xfrm>
            <a:off x="4076037" y="4446638"/>
            <a:ext cx="3245139" cy="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18"/>
          <p:cNvCxnSpPr>
            <a:cxnSpLocks/>
          </p:cNvCxnSpPr>
          <p:nvPr/>
        </p:nvCxnSpPr>
        <p:spPr>
          <a:xfrm>
            <a:off x="4047766" y="4991100"/>
            <a:ext cx="3273410" cy="538896"/>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261328" y="5415144"/>
            <a:ext cx="1331470" cy="646331"/>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fr-FR" sz="1200" dirty="0" err="1"/>
              <a:t>Towards</a:t>
            </a:r>
            <a:r>
              <a:rPr lang="fr-FR" sz="1200" dirty="0"/>
              <a:t> a cash-</a:t>
            </a:r>
            <a:r>
              <a:rPr lang="fr-FR" sz="1200" dirty="0" err="1"/>
              <a:t>less</a:t>
            </a:r>
            <a:r>
              <a:rPr lang="fr-FR" sz="1200" dirty="0"/>
              <a:t> </a:t>
            </a:r>
            <a:r>
              <a:rPr lang="fr-FR" sz="1200" dirty="0" err="1"/>
              <a:t>economy</a:t>
            </a:r>
            <a:r>
              <a:rPr lang="fr-FR" sz="1200" dirty="0"/>
              <a:t>?</a:t>
            </a:r>
            <a:endParaRPr lang="en-US" sz="1200" dirty="0"/>
          </a:p>
          <a:p>
            <a:pPr algn="ctr">
              <a:defRPr sz="1862" b="0" i="0" u="none" strike="noStrike" kern="1200" spc="0" baseline="0">
                <a:solidFill>
                  <a:srgbClr val="000000">
                    <a:lumMod val="65000"/>
                    <a:lumOff val="35000"/>
                  </a:srgbClr>
                </a:solidFill>
                <a:latin typeface="+mn-lt"/>
                <a:ea typeface="+mn-ea"/>
                <a:cs typeface="+mn-cs"/>
              </a:defRPr>
            </a:pPr>
            <a:endParaRPr lang="en-US" sz="1200" dirty="0"/>
          </a:p>
        </p:txBody>
      </p:sp>
      <p:sp>
        <p:nvSpPr>
          <p:cNvPr id="41" name="Rectangle 40"/>
          <p:cNvSpPr/>
          <p:nvPr/>
        </p:nvSpPr>
        <p:spPr>
          <a:xfrm>
            <a:off x="2618862" y="1410033"/>
            <a:ext cx="1995051"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Domestic Transfer </a:t>
            </a:r>
          </a:p>
        </p:txBody>
      </p:sp>
      <p:sp>
        <p:nvSpPr>
          <p:cNvPr id="42" name="Rectangle 41"/>
          <p:cNvSpPr/>
          <p:nvPr/>
        </p:nvSpPr>
        <p:spPr>
          <a:xfrm>
            <a:off x="4707565" y="1410033"/>
            <a:ext cx="2180312" cy="356590"/>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International Transfer</a:t>
            </a:r>
          </a:p>
        </p:txBody>
      </p:sp>
      <p:cxnSp>
        <p:nvCxnSpPr>
          <p:cNvPr id="46" name="Straight Connector 18"/>
          <p:cNvCxnSpPr>
            <a:cxnSpLocks/>
          </p:cNvCxnSpPr>
          <p:nvPr/>
        </p:nvCxnSpPr>
        <p:spPr>
          <a:xfrm>
            <a:off x="5470128" y="3843910"/>
            <a:ext cx="1855612" cy="625016"/>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18"/>
          <p:cNvCxnSpPr>
            <a:cxnSpLocks/>
          </p:cNvCxnSpPr>
          <p:nvPr/>
        </p:nvCxnSpPr>
        <p:spPr>
          <a:xfrm>
            <a:off x="5275478" y="4889500"/>
            <a:ext cx="2045698" cy="640496"/>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5" name="Forme libre : forme 17"/>
          <p:cNvSpPr/>
          <p:nvPr/>
        </p:nvSpPr>
        <p:spPr>
          <a:xfrm>
            <a:off x="2550790" y="1859312"/>
            <a:ext cx="661565" cy="337521"/>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Forme libre : forme 17"/>
          <p:cNvSpPr/>
          <p:nvPr/>
        </p:nvSpPr>
        <p:spPr>
          <a:xfrm>
            <a:off x="2539917" y="2812286"/>
            <a:ext cx="661565" cy="337521"/>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7289799" y="3153067"/>
            <a:ext cx="1331470" cy="830997"/>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US" sz="1200" dirty="0" err="1"/>
              <a:t>Hawala</a:t>
            </a:r>
            <a:r>
              <a:rPr lang="en-US" sz="1200" dirty="0"/>
              <a:t> is </a:t>
            </a:r>
            <a:r>
              <a:rPr lang="en-US" sz="1200" dirty="0" err="1"/>
              <a:t>stil</a:t>
            </a:r>
            <a:r>
              <a:rPr lang="en-US" sz="1200" dirty="0"/>
              <a:t> used most for international transfer</a:t>
            </a:r>
          </a:p>
        </p:txBody>
      </p:sp>
      <p:sp>
        <p:nvSpPr>
          <p:cNvPr id="61" name="Forme libre : forme 17"/>
          <p:cNvSpPr/>
          <p:nvPr/>
        </p:nvSpPr>
        <p:spPr>
          <a:xfrm>
            <a:off x="4613913" y="2287598"/>
            <a:ext cx="661565" cy="337521"/>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2" name="Straight Connector 18"/>
          <p:cNvCxnSpPr>
            <a:cxnSpLocks/>
          </p:cNvCxnSpPr>
          <p:nvPr/>
        </p:nvCxnSpPr>
        <p:spPr>
          <a:xfrm>
            <a:off x="5168900" y="2625119"/>
            <a:ext cx="2152276" cy="570237"/>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833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texte 1"/>
          <p:cNvSpPr txBox="1">
            <a:spLocks/>
          </p:cNvSpPr>
          <p:nvPr/>
        </p:nvSpPr>
        <p:spPr>
          <a:xfrm>
            <a:off x="0" y="6067018"/>
            <a:ext cx="9144000" cy="746358"/>
          </a:xfrm>
          <a:prstGeom prst="rect">
            <a:avLst/>
          </a:prstGeom>
          <a:noFill/>
        </p:spPr>
        <p:txBody>
          <a:bodyPr wrap="square" lIns="108000" rIns="108000" anchor="b">
            <a:spAutoFit/>
          </a:bodyPr>
          <a:lstStyle>
            <a:lvl1pPr marL="5159" indent="-5159" algn="l" defTabSz="92869" rtl="0" eaLnBrk="1" latinLnBrk="0" hangingPunct="1">
              <a:spcBef>
                <a:spcPts val="81"/>
              </a:spcBef>
              <a:buFont typeface="Arial" pitchFamily="34" charset="0"/>
              <a:buNone/>
              <a:defRPr sz="813" kern="1200" baseline="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None/>
              <a:defRPr sz="813"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defTabSz="914400"/>
            <a:r>
              <a:rPr lang="en-US" sz="1000" dirty="0"/>
              <a:t>Sample size: 619 (those who receive money from abroad)</a:t>
            </a:r>
          </a:p>
          <a:p>
            <a:pPr marL="0" defTabSz="914400"/>
            <a:r>
              <a:rPr lang="en-US" sz="1000" dirty="0"/>
              <a:t>Questions : Which countries do you usually receive money from?</a:t>
            </a:r>
          </a:p>
          <a:p>
            <a:pPr marL="0" defTabSz="914400"/>
            <a:r>
              <a:rPr lang="en-US" sz="1000" dirty="0"/>
              <a:t>Other countries included: Turkey, Russia, Austria and Uganda. </a:t>
            </a:r>
          </a:p>
          <a:p>
            <a:pPr marL="0" defTabSz="914400"/>
            <a:r>
              <a:rPr lang="en-US" sz="1000" dirty="0"/>
              <a:t>0.9% responded ‘Don’t know’ and 0.4% of respondents refused to answer.</a:t>
            </a:r>
            <a:endParaRPr lang="fr-FR" sz="1000" dirty="0"/>
          </a:p>
        </p:txBody>
      </p:sp>
      <p:sp>
        <p:nvSpPr>
          <p:cNvPr id="26" name="Text Placeholder 2"/>
          <p:cNvSpPr>
            <a:spLocks noGrp="1"/>
          </p:cNvSpPr>
          <p:nvPr>
            <p:ph type="body" sz="quarter" idx="14"/>
          </p:nvPr>
        </p:nvSpPr>
        <p:spPr>
          <a:solidFill>
            <a:srgbClr val="DCE6F2"/>
          </a:solidFill>
        </p:spPr>
        <p:txBody>
          <a:bodyPr/>
          <a:lstStyle/>
          <a:p>
            <a:r>
              <a:rPr lang="en-GB" sz="1460" dirty="0">
                <a:solidFill>
                  <a:srgbClr val="1F497D"/>
                </a:solidFill>
              </a:rPr>
              <a:t>A third of all recipients of international remittances receive money originating from the United States, whilst 19% money from the United Kingdom.</a:t>
            </a:r>
          </a:p>
        </p:txBody>
      </p:sp>
      <p:sp>
        <p:nvSpPr>
          <p:cNvPr id="4" name="Title 3"/>
          <p:cNvSpPr>
            <a:spLocks noGrp="1"/>
          </p:cNvSpPr>
          <p:nvPr>
            <p:ph type="title"/>
          </p:nvPr>
        </p:nvSpPr>
        <p:spPr/>
        <p:txBody>
          <a:bodyPr/>
          <a:lstStyle/>
          <a:p>
            <a:r>
              <a:rPr lang="en-US" dirty="0"/>
              <a:t>4.2 Financial practices &gt; Practicalities to send and receive money</a:t>
            </a:r>
            <a:endParaRPr lang="en-GB" dirty="0"/>
          </a:p>
        </p:txBody>
      </p:sp>
      <p:sp>
        <p:nvSpPr>
          <p:cNvPr id="7" name="Rectangle 6"/>
          <p:cNvSpPr/>
          <p:nvPr/>
        </p:nvSpPr>
        <p:spPr>
          <a:xfrm>
            <a:off x="188501" y="1007329"/>
            <a:ext cx="3930913" cy="546045"/>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Origins of international transfers</a:t>
            </a:r>
            <a:endParaRPr lang="en-US" sz="1400" i="1" baseline="30000" dirty="0">
              <a:solidFill>
                <a:schemeClr val="tx2"/>
              </a:solidFill>
            </a:endParaRPr>
          </a:p>
          <a:p>
            <a:r>
              <a:rPr lang="en-US" sz="1200" i="1" dirty="0">
                <a:solidFill>
                  <a:srgbClr val="404040"/>
                </a:solidFill>
              </a:rPr>
              <a:t>Focus on those who </a:t>
            </a:r>
            <a:r>
              <a:rPr lang="en-US" sz="1200" b="1" i="1" dirty="0">
                <a:solidFill>
                  <a:srgbClr val="404040"/>
                </a:solidFill>
              </a:rPr>
              <a:t>receive</a:t>
            </a:r>
            <a:r>
              <a:rPr lang="en-US" sz="1200" i="1" dirty="0">
                <a:solidFill>
                  <a:srgbClr val="404040"/>
                </a:solidFill>
              </a:rPr>
              <a:t> money internationally</a:t>
            </a:r>
          </a:p>
        </p:txBody>
      </p:sp>
      <p:graphicFrame>
        <p:nvGraphicFramePr>
          <p:cNvPr id="9" name="Chart 8"/>
          <p:cNvGraphicFramePr/>
          <p:nvPr>
            <p:extLst/>
          </p:nvPr>
        </p:nvGraphicFramePr>
        <p:xfrm>
          <a:off x="1049147" y="-675456"/>
          <a:ext cx="7776864" cy="682078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180461" y="1571026"/>
            <a:ext cx="2636491" cy="4488328"/>
            <a:chOff x="195499" y="1571026"/>
            <a:chExt cx="2856199" cy="4488328"/>
          </a:xfrm>
        </p:grpSpPr>
        <p:sp>
          <p:nvSpPr>
            <p:cNvPr id="10" name="Rectangle 9"/>
            <p:cNvSpPr/>
            <p:nvPr/>
          </p:nvSpPr>
          <p:spPr>
            <a:xfrm>
              <a:off x="204209" y="1571027"/>
              <a:ext cx="1008112" cy="398222"/>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North America</a:t>
              </a:r>
            </a:p>
          </p:txBody>
        </p:sp>
        <p:sp>
          <p:nvSpPr>
            <p:cNvPr id="11" name="Rectangle 10"/>
            <p:cNvSpPr/>
            <p:nvPr/>
          </p:nvSpPr>
          <p:spPr>
            <a:xfrm>
              <a:off x="1483536" y="1571026"/>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United States</a:t>
              </a:r>
            </a:p>
          </p:txBody>
        </p:sp>
        <p:sp>
          <p:nvSpPr>
            <p:cNvPr id="21" name="Rectangle 20"/>
            <p:cNvSpPr/>
            <p:nvPr/>
          </p:nvSpPr>
          <p:spPr>
            <a:xfrm>
              <a:off x="1483536" y="1797472"/>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Canada</a:t>
              </a:r>
            </a:p>
          </p:txBody>
        </p:sp>
        <p:sp>
          <p:nvSpPr>
            <p:cNvPr id="24" name="Rectangle 23"/>
            <p:cNvSpPr/>
            <p:nvPr/>
          </p:nvSpPr>
          <p:spPr>
            <a:xfrm>
              <a:off x="1483536" y="2250364"/>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UAE</a:t>
              </a:r>
            </a:p>
          </p:txBody>
        </p:sp>
        <p:sp>
          <p:nvSpPr>
            <p:cNvPr id="31" name="Rectangle 30"/>
            <p:cNvSpPr/>
            <p:nvPr/>
          </p:nvSpPr>
          <p:spPr>
            <a:xfrm>
              <a:off x="1483536" y="2476810"/>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Yemen</a:t>
              </a:r>
            </a:p>
          </p:txBody>
        </p:sp>
        <p:sp>
          <p:nvSpPr>
            <p:cNvPr id="32" name="Rectangle 31"/>
            <p:cNvSpPr/>
            <p:nvPr/>
          </p:nvSpPr>
          <p:spPr>
            <a:xfrm>
              <a:off x="1483536" y="2703256"/>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United Kingdom</a:t>
              </a:r>
            </a:p>
          </p:txBody>
        </p:sp>
        <p:sp>
          <p:nvSpPr>
            <p:cNvPr id="33" name="Rectangle 32"/>
            <p:cNvSpPr/>
            <p:nvPr/>
          </p:nvSpPr>
          <p:spPr>
            <a:xfrm>
              <a:off x="1483536" y="2929702"/>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Sweden</a:t>
              </a:r>
            </a:p>
          </p:txBody>
        </p:sp>
        <p:sp>
          <p:nvSpPr>
            <p:cNvPr id="34" name="Rectangle 33"/>
            <p:cNvSpPr/>
            <p:nvPr/>
          </p:nvSpPr>
          <p:spPr>
            <a:xfrm>
              <a:off x="1483536" y="3156148"/>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Norway</a:t>
              </a:r>
            </a:p>
          </p:txBody>
        </p:sp>
        <p:sp>
          <p:nvSpPr>
            <p:cNvPr id="35" name="Rectangle 34"/>
            <p:cNvSpPr/>
            <p:nvPr/>
          </p:nvSpPr>
          <p:spPr>
            <a:xfrm>
              <a:off x="1483536" y="3382594"/>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Germany</a:t>
              </a:r>
            </a:p>
          </p:txBody>
        </p:sp>
        <p:sp>
          <p:nvSpPr>
            <p:cNvPr id="37" name="Rectangle 36"/>
            <p:cNvSpPr/>
            <p:nvPr/>
          </p:nvSpPr>
          <p:spPr>
            <a:xfrm>
              <a:off x="1483536" y="3609040"/>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Denmark</a:t>
              </a:r>
            </a:p>
          </p:txBody>
        </p:sp>
        <p:sp>
          <p:nvSpPr>
            <p:cNvPr id="41" name="Rectangle 40"/>
            <p:cNvSpPr/>
            <p:nvPr/>
          </p:nvSpPr>
          <p:spPr>
            <a:xfrm>
              <a:off x="1483536" y="4061932"/>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Finland</a:t>
              </a:r>
            </a:p>
          </p:txBody>
        </p:sp>
        <p:sp>
          <p:nvSpPr>
            <p:cNvPr id="45" name="Rectangle 44"/>
            <p:cNvSpPr/>
            <p:nvPr/>
          </p:nvSpPr>
          <p:spPr>
            <a:xfrm>
              <a:off x="1483536" y="4514824"/>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Italy</a:t>
              </a:r>
            </a:p>
          </p:txBody>
        </p:sp>
        <p:sp>
          <p:nvSpPr>
            <p:cNvPr id="46" name="Rectangle 45"/>
            <p:cNvSpPr/>
            <p:nvPr/>
          </p:nvSpPr>
          <p:spPr>
            <a:xfrm>
              <a:off x="1483536" y="4741270"/>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South Africa</a:t>
              </a:r>
            </a:p>
          </p:txBody>
        </p:sp>
        <p:sp>
          <p:nvSpPr>
            <p:cNvPr id="47" name="Rectangle 46"/>
            <p:cNvSpPr/>
            <p:nvPr/>
          </p:nvSpPr>
          <p:spPr>
            <a:xfrm>
              <a:off x="1483536" y="4967716"/>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Kenya</a:t>
              </a:r>
            </a:p>
          </p:txBody>
        </p:sp>
        <p:sp>
          <p:nvSpPr>
            <p:cNvPr id="48" name="Rectangle 47"/>
            <p:cNvSpPr/>
            <p:nvPr/>
          </p:nvSpPr>
          <p:spPr>
            <a:xfrm>
              <a:off x="1483536" y="2023918"/>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Saudi Arabia</a:t>
              </a:r>
            </a:p>
          </p:txBody>
        </p:sp>
        <p:sp>
          <p:nvSpPr>
            <p:cNvPr id="50" name="Rectangle 49"/>
            <p:cNvSpPr/>
            <p:nvPr/>
          </p:nvSpPr>
          <p:spPr>
            <a:xfrm>
              <a:off x="1483536" y="5194162"/>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Djibouti</a:t>
              </a:r>
            </a:p>
          </p:txBody>
        </p:sp>
        <p:sp>
          <p:nvSpPr>
            <p:cNvPr id="52" name="Rectangle 51"/>
            <p:cNvSpPr/>
            <p:nvPr/>
          </p:nvSpPr>
          <p:spPr>
            <a:xfrm>
              <a:off x="1483536" y="5420608"/>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Ethiopia</a:t>
              </a:r>
            </a:p>
          </p:txBody>
        </p:sp>
        <p:sp>
          <p:nvSpPr>
            <p:cNvPr id="54" name="Rectangle 53"/>
            <p:cNvSpPr/>
            <p:nvPr/>
          </p:nvSpPr>
          <p:spPr>
            <a:xfrm>
              <a:off x="1483536" y="5647054"/>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Australia</a:t>
              </a:r>
            </a:p>
          </p:txBody>
        </p:sp>
        <p:sp>
          <p:nvSpPr>
            <p:cNvPr id="55" name="Rectangle 54"/>
            <p:cNvSpPr/>
            <p:nvPr/>
          </p:nvSpPr>
          <p:spPr>
            <a:xfrm>
              <a:off x="1483536" y="3835486"/>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The Netherlands</a:t>
              </a:r>
            </a:p>
          </p:txBody>
        </p:sp>
        <p:sp>
          <p:nvSpPr>
            <p:cNvPr id="57" name="Rectangle 56"/>
            <p:cNvSpPr/>
            <p:nvPr/>
          </p:nvSpPr>
          <p:spPr>
            <a:xfrm>
              <a:off x="1483536" y="4288378"/>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France</a:t>
              </a:r>
            </a:p>
          </p:txBody>
        </p:sp>
        <p:sp>
          <p:nvSpPr>
            <p:cNvPr id="58" name="Rectangle 57"/>
            <p:cNvSpPr/>
            <p:nvPr/>
          </p:nvSpPr>
          <p:spPr>
            <a:xfrm>
              <a:off x="1475969" y="5886985"/>
              <a:ext cx="1568162" cy="172369"/>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Other</a:t>
              </a:r>
            </a:p>
          </p:txBody>
        </p:sp>
        <p:sp>
          <p:nvSpPr>
            <p:cNvPr id="59" name="Rectangle 58"/>
            <p:cNvSpPr/>
            <p:nvPr/>
          </p:nvSpPr>
          <p:spPr>
            <a:xfrm>
              <a:off x="195499" y="2029450"/>
              <a:ext cx="1008112" cy="624025"/>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Middle East</a:t>
              </a:r>
            </a:p>
          </p:txBody>
        </p:sp>
        <p:sp>
          <p:nvSpPr>
            <p:cNvPr id="60" name="Rectangle 59"/>
            <p:cNvSpPr/>
            <p:nvPr/>
          </p:nvSpPr>
          <p:spPr>
            <a:xfrm>
              <a:off x="204209" y="2703257"/>
              <a:ext cx="1008112" cy="1983338"/>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Europe</a:t>
              </a:r>
            </a:p>
          </p:txBody>
        </p:sp>
        <p:sp>
          <p:nvSpPr>
            <p:cNvPr id="61" name="Rectangle 60"/>
            <p:cNvSpPr/>
            <p:nvPr/>
          </p:nvSpPr>
          <p:spPr>
            <a:xfrm>
              <a:off x="204209" y="4736378"/>
              <a:ext cx="1008112" cy="855995"/>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Africa</a:t>
              </a:r>
            </a:p>
          </p:txBody>
        </p:sp>
        <p:sp>
          <p:nvSpPr>
            <p:cNvPr id="62" name="Rectangle 61"/>
            <p:cNvSpPr/>
            <p:nvPr/>
          </p:nvSpPr>
          <p:spPr>
            <a:xfrm>
              <a:off x="204209" y="5653179"/>
              <a:ext cx="1008112" cy="406175"/>
            </a:xfrm>
            <a:prstGeom prst="rect">
              <a:avLst/>
            </a:prstGeom>
            <a:solidFill>
              <a:srgbClr val="CEE0DE"/>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9635A"/>
                  </a:solidFill>
                </a:rPr>
                <a:t>Other</a:t>
              </a:r>
            </a:p>
          </p:txBody>
        </p:sp>
      </p:grpSp>
      <p:grpSp>
        <p:nvGrpSpPr>
          <p:cNvPr id="42" name="Groupe 41"/>
          <p:cNvGrpSpPr/>
          <p:nvPr/>
        </p:nvGrpSpPr>
        <p:grpSpPr>
          <a:xfrm>
            <a:off x="6304961" y="2169574"/>
            <a:ext cx="2521050" cy="2915611"/>
            <a:chOff x="200472" y="1196751"/>
            <a:chExt cx="4248473" cy="4222956"/>
          </a:xfrm>
        </p:grpSpPr>
        <p:sp>
          <p:nvSpPr>
            <p:cNvPr id="43" name="Rectangle 42"/>
            <p:cNvSpPr/>
            <p:nvPr/>
          </p:nvSpPr>
          <p:spPr>
            <a:xfrm>
              <a:off x="200472" y="1340769"/>
              <a:ext cx="4248473" cy="4078938"/>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‘I receive money from London, sent by my uncle, through hawala. We rely on this every month to cover our bills and this is the only source which supports the household in our daily lives.’ (</a:t>
              </a:r>
              <a:r>
                <a:rPr lang="en-US" sz="1200" dirty="0" err="1">
                  <a:solidFill>
                    <a:schemeClr val="tx1"/>
                  </a:solidFill>
                </a:rPr>
                <a:t>Salaben</a:t>
              </a:r>
              <a:r>
                <a:rPr lang="en-US" sz="1200" dirty="0">
                  <a:solidFill>
                    <a:schemeClr val="tx1"/>
                  </a:solidFill>
                </a:rPr>
                <a:t>, South Central)</a:t>
              </a:r>
            </a:p>
            <a:p>
              <a:pPr lvl="0"/>
              <a:endParaRPr lang="en-US" sz="1200" dirty="0">
                <a:solidFill>
                  <a:schemeClr val="tx1"/>
                </a:solidFill>
              </a:endParaRPr>
            </a:p>
            <a:p>
              <a:pPr lvl="0"/>
              <a:r>
                <a:rPr lang="en-US" sz="1200" dirty="0">
                  <a:solidFill>
                    <a:schemeClr val="tx1"/>
                  </a:solidFill>
                </a:rPr>
                <a:t>‘Donation from my cousins in Finland is one of the most important sources of revenues for my household.’ (Hassan, South Central)</a:t>
              </a:r>
            </a:p>
          </p:txBody>
        </p:sp>
        <p:sp>
          <p:nvSpPr>
            <p:cNvPr id="44" name="Rectangle 43"/>
            <p:cNvSpPr/>
            <p:nvPr/>
          </p:nvSpPr>
          <p:spPr>
            <a:xfrm>
              <a:off x="200474" y="1196751"/>
              <a:ext cx="4248471" cy="364996"/>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From the FGDs</a:t>
              </a:r>
            </a:p>
          </p:txBody>
        </p:sp>
      </p:grpSp>
      <p:sp>
        <p:nvSpPr>
          <p:cNvPr id="36" name="Title 221"/>
          <p:cNvSpPr txBox="1">
            <a:spLocks/>
          </p:cNvSpPr>
          <p:nvPr/>
        </p:nvSpPr>
        <p:spPr>
          <a:xfrm>
            <a:off x="0" y="0"/>
            <a:ext cx="9906000" cy="320400"/>
          </a:xfrm>
          <a:prstGeom prst="rect">
            <a:avLst/>
          </a:prstGeom>
        </p:spPr>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stStyle>
          <a:p>
            <a:r>
              <a:rPr lang="en-US"/>
              <a:t>4.2 Financial practices &gt; Practicalities to send and receive money</a:t>
            </a:r>
          </a:p>
        </p:txBody>
      </p:sp>
      <p:sp>
        <p:nvSpPr>
          <p:cNvPr id="38" name="Titre 2"/>
          <p:cNvSpPr txBox="1">
            <a:spLocks/>
          </p:cNvSpPr>
          <p:nvPr/>
        </p:nvSpPr>
        <p:spPr>
          <a:xfrm>
            <a:off x="-1548" y="9047"/>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4.3 Financial practices &gt; Practicalities of sending and receiving money</a:t>
            </a:r>
          </a:p>
        </p:txBody>
      </p:sp>
      <p:sp>
        <p:nvSpPr>
          <p:cNvPr id="39" name="Hexagon 38"/>
          <p:cNvSpPr/>
          <p:nvPr/>
        </p:nvSpPr>
        <p:spPr>
          <a:xfrm>
            <a:off x="-825500" y="-9906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Could cut? Either this or the one following </a:t>
            </a:r>
          </a:p>
        </p:txBody>
      </p:sp>
    </p:spTree>
    <p:extLst>
      <p:ext uri="{BB962C8B-B14F-4D97-AF65-F5344CB8AC3E}">
        <p14:creationId xmlns:p14="http://schemas.microsoft.com/office/powerpoint/2010/main" val="269228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 Placeholder 222"/>
          <p:cNvSpPr>
            <a:spLocks noGrp="1"/>
          </p:cNvSpPr>
          <p:nvPr>
            <p:ph type="body" sz="quarter" idx="14"/>
          </p:nvPr>
        </p:nvSpPr>
        <p:spPr>
          <a:solidFill>
            <a:srgbClr val="DCE6F2"/>
          </a:solidFill>
        </p:spPr>
        <p:txBody>
          <a:bodyPr/>
          <a:lstStyle/>
          <a:p>
            <a:r>
              <a:rPr lang="fr-FR" dirty="0">
                <a:solidFill>
                  <a:srgbClr val="1F497D"/>
                </a:solidFill>
              </a:rPr>
              <a:t>Sources of international </a:t>
            </a:r>
            <a:r>
              <a:rPr lang="fr-FR" dirty="0" err="1">
                <a:solidFill>
                  <a:srgbClr val="1F497D"/>
                </a:solidFill>
              </a:rPr>
              <a:t>remittances</a:t>
            </a:r>
            <a:endParaRPr lang="en-US" dirty="0">
              <a:solidFill>
                <a:srgbClr val="1F497D"/>
              </a:solidFill>
            </a:endParaRPr>
          </a:p>
        </p:txBody>
      </p:sp>
      <p:sp>
        <p:nvSpPr>
          <p:cNvPr id="222" name="Title 221"/>
          <p:cNvSpPr>
            <a:spLocks noGrp="1"/>
          </p:cNvSpPr>
          <p:nvPr>
            <p:ph type="title"/>
          </p:nvPr>
        </p:nvSpPr>
        <p:spPr/>
        <p:txBody>
          <a:bodyPr/>
          <a:lstStyle/>
          <a:p>
            <a:r>
              <a:rPr lang="en-US" dirty="0"/>
              <a:t>4.2 Financial practices &gt; Practicalities to send and receive money</a:t>
            </a:r>
          </a:p>
        </p:txBody>
      </p:sp>
      <p:grpSp>
        <p:nvGrpSpPr>
          <p:cNvPr id="6" name="Group 5"/>
          <p:cNvGrpSpPr/>
          <p:nvPr/>
        </p:nvGrpSpPr>
        <p:grpSpPr>
          <a:xfrm>
            <a:off x="101521" y="1204302"/>
            <a:ext cx="8541098" cy="4560554"/>
            <a:chOff x="591903" y="1534221"/>
            <a:chExt cx="9252856" cy="4560554"/>
          </a:xfrm>
        </p:grpSpPr>
        <p:grpSp>
          <p:nvGrpSpPr>
            <p:cNvPr id="2" name="Group 1"/>
            <p:cNvGrpSpPr/>
            <p:nvPr/>
          </p:nvGrpSpPr>
          <p:grpSpPr>
            <a:xfrm>
              <a:off x="591903" y="1534221"/>
              <a:ext cx="9252856" cy="4560554"/>
              <a:chOff x="10648" y="1391652"/>
              <a:chExt cx="9884703" cy="4879679"/>
            </a:xfrm>
          </p:grpSpPr>
          <p:sp>
            <p:nvSpPr>
              <p:cNvPr id="237" name="Freeform 197"/>
              <p:cNvSpPr>
                <a:spLocks/>
              </p:cNvSpPr>
              <p:nvPr/>
            </p:nvSpPr>
            <p:spPr bwMode="auto">
              <a:xfrm>
                <a:off x="4734721" y="2877833"/>
                <a:ext cx="124465" cy="259597"/>
              </a:xfrm>
              <a:custGeom>
                <a:avLst/>
                <a:gdLst>
                  <a:gd name="T0" fmla="*/ 36 w 70"/>
                  <a:gd name="T1" fmla="*/ 146 h 146"/>
                  <a:gd name="T2" fmla="*/ 28 w 70"/>
                  <a:gd name="T3" fmla="*/ 109 h 146"/>
                  <a:gd name="T4" fmla="*/ 17 w 70"/>
                  <a:gd name="T5" fmla="*/ 100 h 146"/>
                  <a:gd name="T6" fmla="*/ 17 w 70"/>
                  <a:gd name="T7" fmla="*/ 95 h 146"/>
                  <a:gd name="T8" fmla="*/ 2 w 70"/>
                  <a:gd name="T9" fmla="*/ 83 h 146"/>
                  <a:gd name="T10" fmla="*/ 0 w 70"/>
                  <a:gd name="T11" fmla="*/ 67 h 146"/>
                  <a:gd name="T12" fmla="*/ 10 w 70"/>
                  <a:gd name="T13" fmla="*/ 56 h 146"/>
                  <a:gd name="T14" fmla="*/ 14 w 70"/>
                  <a:gd name="T15" fmla="*/ 39 h 146"/>
                  <a:gd name="T16" fmla="*/ 11 w 70"/>
                  <a:gd name="T17" fmla="*/ 19 h 146"/>
                  <a:gd name="T18" fmla="*/ 14 w 70"/>
                  <a:gd name="T19" fmla="*/ 8 h 146"/>
                  <a:gd name="T20" fmla="*/ 32 w 70"/>
                  <a:gd name="T21" fmla="*/ 0 h 146"/>
                  <a:gd name="T22" fmla="*/ 44 w 70"/>
                  <a:gd name="T23" fmla="*/ 3 h 146"/>
                  <a:gd name="T24" fmla="*/ 44 w 70"/>
                  <a:gd name="T25" fmla="*/ 13 h 146"/>
                  <a:gd name="T26" fmla="*/ 59 w 70"/>
                  <a:gd name="T27" fmla="*/ 6 h 146"/>
                  <a:gd name="T28" fmla="*/ 60 w 70"/>
                  <a:gd name="T29" fmla="*/ 9 h 146"/>
                  <a:gd name="T30" fmla="*/ 52 w 70"/>
                  <a:gd name="T31" fmla="*/ 19 h 146"/>
                  <a:gd name="T32" fmla="*/ 52 w 70"/>
                  <a:gd name="T33" fmla="*/ 29 h 146"/>
                  <a:gd name="T34" fmla="*/ 58 w 70"/>
                  <a:gd name="T35" fmla="*/ 34 h 146"/>
                  <a:gd name="T36" fmla="*/ 56 w 70"/>
                  <a:gd name="T37" fmla="*/ 52 h 146"/>
                  <a:gd name="T38" fmla="*/ 45 w 70"/>
                  <a:gd name="T39" fmla="*/ 63 h 146"/>
                  <a:gd name="T40" fmla="*/ 49 w 70"/>
                  <a:gd name="T41" fmla="*/ 74 h 146"/>
                  <a:gd name="T42" fmla="*/ 58 w 70"/>
                  <a:gd name="T43" fmla="*/ 74 h 146"/>
                  <a:gd name="T44" fmla="*/ 63 w 70"/>
                  <a:gd name="T45" fmla="*/ 84 h 146"/>
                  <a:gd name="T46" fmla="*/ 70 w 70"/>
                  <a:gd name="T47" fmla="*/ 87 h 146"/>
                  <a:gd name="T48" fmla="*/ 69 w 70"/>
                  <a:gd name="T49" fmla="*/ 103 h 146"/>
                  <a:gd name="T50" fmla="*/ 61 w 70"/>
                  <a:gd name="T51" fmla="*/ 109 h 146"/>
                  <a:gd name="T52" fmla="*/ 56 w 70"/>
                  <a:gd name="T53" fmla="*/ 116 h 146"/>
                  <a:gd name="T54" fmla="*/ 44 w 70"/>
                  <a:gd name="T55" fmla="*/ 124 h 146"/>
                  <a:gd name="T56" fmla="*/ 46 w 70"/>
                  <a:gd name="T57" fmla="*/ 132 h 146"/>
                  <a:gd name="T58" fmla="*/ 45 w 70"/>
                  <a:gd name="T59" fmla="*/ 141 h 146"/>
                  <a:gd name="T60" fmla="*/ 36 w 70"/>
                  <a:gd name="T6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6">
                    <a:moveTo>
                      <a:pt x="36" y="146"/>
                    </a:moveTo>
                    <a:lnTo>
                      <a:pt x="28" y="109"/>
                    </a:lnTo>
                    <a:lnTo>
                      <a:pt x="17" y="100"/>
                    </a:lnTo>
                    <a:lnTo>
                      <a:pt x="17" y="95"/>
                    </a:lnTo>
                    <a:lnTo>
                      <a:pt x="2" y="83"/>
                    </a:lnTo>
                    <a:lnTo>
                      <a:pt x="0" y="67"/>
                    </a:lnTo>
                    <a:lnTo>
                      <a:pt x="10" y="56"/>
                    </a:lnTo>
                    <a:lnTo>
                      <a:pt x="14" y="39"/>
                    </a:lnTo>
                    <a:lnTo>
                      <a:pt x="11" y="19"/>
                    </a:lnTo>
                    <a:lnTo>
                      <a:pt x="14" y="8"/>
                    </a:lnTo>
                    <a:lnTo>
                      <a:pt x="32" y="0"/>
                    </a:lnTo>
                    <a:lnTo>
                      <a:pt x="44" y="3"/>
                    </a:lnTo>
                    <a:lnTo>
                      <a:pt x="44" y="13"/>
                    </a:lnTo>
                    <a:lnTo>
                      <a:pt x="59" y="6"/>
                    </a:lnTo>
                    <a:lnTo>
                      <a:pt x="60" y="9"/>
                    </a:lnTo>
                    <a:lnTo>
                      <a:pt x="52" y="19"/>
                    </a:lnTo>
                    <a:lnTo>
                      <a:pt x="52" y="29"/>
                    </a:lnTo>
                    <a:lnTo>
                      <a:pt x="58" y="34"/>
                    </a:lnTo>
                    <a:lnTo>
                      <a:pt x="56" y="52"/>
                    </a:lnTo>
                    <a:lnTo>
                      <a:pt x="45" y="63"/>
                    </a:lnTo>
                    <a:lnTo>
                      <a:pt x="49" y="74"/>
                    </a:lnTo>
                    <a:lnTo>
                      <a:pt x="58" y="74"/>
                    </a:lnTo>
                    <a:lnTo>
                      <a:pt x="63" y="84"/>
                    </a:lnTo>
                    <a:lnTo>
                      <a:pt x="70" y="87"/>
                    </a:lnTo>
                    <a:lnTo>
                      <a:pt x="69" y="103"/>
                    </a:lnTo>
                    <a:lnTo>
                      <a:pt x="61" y="109"/>
                    </a:lnTo>
                    <a:lnTo>
                      <a:pt x="56" y="116"/>
                    </a:lnTo>
                    <a:lnTo>
                      <a:pt x="44" y="124"/>
                    </a:lnTo>
                    <a:lnTo>
                      <a:pt x="46" y="132"/>
                    </a:lnTo>
                    <a:lnTo>
                      <a:pt x="45" y="141"/>
                    </a:lnTo>
                    <a:lnTo>
                      <a:pt x="36" y="146"/>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8" name="Freeform 6"/>
              <p:cNvSpPr>
                <a:spLocks/>
              </p:cNvSpPr>
              <p:nvPr/>
            </p:nvSpPr>
            <p:spPr bwMode="auto">
              <a:xfrm>
                <a:off x="6362703" y="2837548"/>
                <a:ext cx="416644" cy="333669"/>
              </a:xfrm>
              <a:custGeom>
                <a:avLst/>
                <a:gdLst>
                  <a:gd name="T0" fmla="*/ 23 w 236"/>
                  <a:gd name="T1" fmla="*/ 66 h 189"/>
                  <a:gd name="T2" fmla="*/ 37 w 236"/>
                  <a:gd name="T3" fmla="*/ 54 h 189"/>
                  <a:gd name="T4" fmla="*/ 58 w 236"/>
                  <a:gd name="T5" fmla="*/ 45 h 189"/>
                  <a:gd name="T6" fmla="*/ 71 w 236"/>
                  <a:gd name="T7" fmla="*/ 24 h 189"/>
                  <a:gd name="T8" fmla="*/ 82 w 236"/>
                  <a:gd name="T9" fmla="*/ 22 h 189"/>
                  <a:gd name="T10" fmla="*/ 97 w 236"/>
                  <a:gd name="T11" fmla="*/ 23 h 189"/>
                  <a:gd name="T12" fmla="*/ 116 w 236"/>
                  <a:gd name="T13" fmla="*/ 30 h 189"/>
                  <a:gd name="T14" fmla="*/ 134 w 236"/>
                  <a:gd name="T15" fmla="*/ 27 h 189"/>
                  <a:gd name="T16" fmla="*/ 147 w 236"/>
                  <a:gd name="T17" fmla="*/ 18 h 189"/>
                  <a:gd name="T18" fmla="*/ 149 w 236"/>
                  <a:gd name="T19" fmla="*/ 7 h 189"/>
                  <a:gd name="T20" fmla="*/ 165 w 236"/>
                  <a:gd name="T21" fmla="*/ 4 h 189"/>
                  <a:gd name="T22" fmla="*/ 170 w 236"/>
                  <a:gd name="T23" fmla="*/ 12 h 189"/>
                  <a:gd name="T24" fmla="*/ 182 w 236"/>
                  <a:gd name="T25" fmla="*/ 36 h 189"/>
                  <a:gd name="T26" fmla="*/ 193 w 236"/>
                  <a:gd name="T27" fmla="*/ 29 h 189"/>
                  <a:gd name="T28" fmla="*/ 214 w 236"/>
                  <a:gd name="T29" fmla="*/ 22 h 189"/>
                  <a:gd name="T30" fmla="*/ 236 w 236"/>
                  <a:gd name="T31" fmla="*/ 28 h 189"/>
                  <a:gd name="T32" fmla="*/ 219 w 236"/>
                  <a:gd name="T33" fmla="*/ 34 h 189"/>
                  <a:gd name="T34" fmla="*/ 183 w 236"/>
                  <a:gd name="T35" fmla="*/ 40 h 189"/>
                  <a:gd name="T36" fmla="*/ 181 w 236"/>
                  <a:gd name="T37" fmla="*/ 58 h 189"/>
                  <a:gd name="T38" fmla="*/ 179 w 236"/>
                  <a:gd name="T39" fmla="*/ 77 h 189"/>
                  <a:gd name="T40" fmla="*/ 178 w 236"/>
                  <a:gd name="T41" fmla="*/ 93 h 189"/>
                  <a:gd name="T42" fmla="*/ 172 w 236"/>
                  <a:gd name="T43" fmla="*/ 106 h 189"/>
                  <a:gd name="T44" fmla="*/ 157 w 236"/>
                  <a:gd name="T45" fmla="*/ 123 h 189"/>
                  <a:gd name="T46" fmla="*/ 155 w 236"/>
                  <a:gd name="T47" fmla="*/ 142 h 189"/>
                  <a:gd name="T48" fmla="*/ 135 w 236"/>
                  <a:gd name="T49" fmla="*/ 142 h 189"/>
                  <a:gd name="T50" fmla="*/ 121 w 236"/>
                  <a:gd name="T51" fmla="*/ 148 h 189"/>
                  <a:gd name="T52" fmla="*/ 116 w 236"/>
                  <a:gd name="T53" fmla="*/ 178 h 189"/>
                  <a:gd name="T54" fmla="*/ 82 w 236"/>
                  <a:gd name="T55" fmla="*/ 184 h 189"/>
                  <a:gd name="T56" fmla="*/ 68 w 236"/>
                  <a:gd name="T57" fmla="*/ 186 h 189"/>
                  <a:gd name="T58" fmla="*/ 20 w 236"/>
                  <a:gd name="T59" fmla="*/ 179 h 189"/>
                  <a:gd name="T60" fmla="*/ 29 w 236"/>
                  <a:gd name="T61" fmla="*/ 147 h 189"/>
                  <a:gd name="T62" fmla="*/ 11 w 236"/>
                  <a:gd name="T63" fmla="*/ 130 h 189"/>
                  <a:gd name="T64" fmla="*/ 8 w 236"/>
                  <a:gd name="T65" fmla="*/ 102 h 189"/>
                  <a:gd name="T66" fmla="*/ 2 w 236"/>
                  <a:gd name="T67" fmla="*/ 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189">
                    <a:moveTo>
                      <a:pt x="4" y="58"/>
                    </a:moveTo>
                    <a:lnTo>
                      <a:pt x="23" y="66"/>
                    </a:lnTo>
                    <a:lnTo>
                      <a:pt x="35" y="63"/>
                    </a:lnTo>
                    <a:lnTo>
                      <a:pt x="37" y="54"/>
                    </a:lnTo>
                    <a:lnTo>
                      <a:pt x="50" y="51"/>
                    </a:lnTo>
                    <a:lnTo>
                      <a:pt x="58" y="45"/>
                    </a:lnTo>
                    <a:lnTo>
                      <a:pt x="58" y="28"/>
                    </a:lnTo>
                    <a:lnTo>
                      <a:pt x="71" y="24"/>
                    </a:lnTo>
                    <a:lnTo>
                      <a:pt x="72" y="17"/>
                    </a:lnTo>
                    <a:lnTo>
                      <a:pt x="82" y="22"/>
                    </a:lnTo>
                    <a:lnTo>
                      <a:pt x="87" y="23"/>
                    </a:lnTo>
                    <a:lnTo>
                      <a:pt x="97" y="23"/>
                    </a:lnTo>
                    <a:lnTo>
                      <a:pt x="110" y="27"/>
                    </a:lnTo>
                    <a:lnTo>
                      <a:pt x="116" y="30"/>
                    </a:lnTo>
                    <a:lnTo>
                      <a:pt x="127" y="23"/>
                    </a:lnTo>
                    <a:lnTo>
                      <a:pt x="134" y="27"/>
                    </a:lnTo>
                    <a:lnTo>
                      <a:pt x="137" y="18"/>
                    </a:lnTo>
                    <a:lnTo>
                      <a:pt x="147" y="18"/>
                    </a:lnTo>
                    <a:lnTo>
                      <a:pt x="149" y="15"/>
                    </a:lnTo>
                    <a:lnTo>
                      <a:pt x="149" y="7"/>
                    </a:lnTo>
                    <a:lnTo>
                      <a:pt x="154" y="0"/>
                    </a:lnTo>
                    <a:lnTo>
                      <a:pt x="165" y="4"/>
                    </a:lnTo>
                    <a:lnTo>
                      <a:pt x="165" y="11"/>
                    </a:lnTo>
                    <a:lnTo>
                      <a:pt x="170" y="12"/>
                    </a:lnTo>
                    <a:lnTo>
                      <a:pt x="173" y="29"/>
                    </a:lnTo>
                    <a:lnTo>
                      <a:pt x="182" y="36"/>
                    </a:lnTo>
                    <a:lnTo>
                      <a:pt x="186" y="31"/>
                    </a:lnTo>
                    <a:lnTo>
                      <a:pt x="193" y="29"/>
                    </a:lnTo>
                    <a:lnTo>
                      <a:pt x="202" y="20"/>
                    </a:lnTo>
                    <a:lnTo>
                      <a:pt x="214" y="22"/>
                    </a:lnTo>
                    <a:lnTo>
                      <a:pt x="232" y="22"/>
                    </a:lnTo>
                    <a:lnTo>
                      <a:pt x="236" y="28"/>
                    </a:lnTo>
                    <a:lnTo>
                      <a:pt x="227" y="30"/>
                    </a:lnTo>
                    <a:lnTo>
                      <a:pt x="219" y="34"/>
                    </a:lnTo>
                    <a:lnTo>
                      <a:pt x="200" y="36"/>
                    </a:lnTo>
                    <a:lnTo>
                      <a:pt x="183" y="40"/>
                    </a:lnTo>
                    <a:lnTo>
                      <a:pt x="175" y="50"/>
                    </a:lnTo>
                    <a:lnTo>
                      <a:pt x="181" y="58"/>
                    </a:lnTo>
                    <a:lnTo>
                      <a:pt x="185" y="69"/>
                    </a:lnTo>
                    <a:lnTo>
                      <a:pt x="179" y="77"/>
                    </a:lnTo>
                    <a:lnTo>
                      <a:pt x="182" y="85"/>
                    </a:lnTo>
                    <a:lnTo>
                      <a:pt x="178" y="93"/>
                    </a:lnTo>
                    <a:lnTo>
                      <a:pt x="162" y="92"/>
                    </a:lnTo>
                    <a:lnTo>
                      <a:pt x="172" y="106"/>
                    </a:lnTo>
                    <a:lnTo>
                      <a:pt x="162" y="111"/>
                    </a:lnTo>
                    <a:lnTo>
                      <a:pt x="157" y="123"/>
                    </a:lnTo>
                    <a:lnTo>
                      <a:pt x="160" y="136"/>
                    </a:lnTo>
                    <a:lnTo>
                      <a:pt x="155" y="142"/>
                    </a:lnTo>
                    <a:lnTo>
                      <a:pt x="148" y="140"/>
                    </a:lnTo>
                    <a:lnTo>
                      <a:pt x="135" y="142"/>
                    </a:lnTo>
                    <a:lnTo>
                      <a:pt x="134" y="148"/>
                    </a:lnTo>
                    <a:lnTo>
                      <a:pt x="121" y="148"/>
                    </a:lnTo>
                    <a:lnTo>
                      <a:pt x="113" y="160"/>
                    </a:lnTo>
                    <a:lnTo>
                      <a:pt x="116" y="178"/>
                    </a:lnTo>
                    <a:lnTo>
                      <a:pt x="95" y="186"/>
                    </a:lnTo>
                    <a:lnTo>
                      <a:pt x="82" y="184"/>
                    </a:lnTo>
                    <a:lnTo>
                      <a:pt x="79" y="189"/>
                    </a:lnTo>
                    <a:lnTo>
                      <a:pt x="68" y="186"/>
                    </a:lnTo>
                    <a:lnTo>
                      <a:pt x="51" y="189"/>
                    </a:lnTo>
                    <a:lnTo>
                      <a:pt x="20" y="179"/>
                    </a:lnTo>
                    <a:lnTo>
                      <a:pt x="33" y="160"/>
                    </a:lnTo>
                    <a:lnTo>
                      <a:pt x="29" y="147"/>
                    </a:lnTo>
                    <a:lnTo>
                      <a:pt x="15" y="143"/>
                    </a:lnTo>
                    <a:lnTo>
                      <a:pt x="11" y="130"/>
                    </a:lnTo>
                    <a:lnTo>
                      <a:pt x="3" y="113"/>
                    </a:lnTo>
                    <a:lnTo>
                      <a:pt x="8" y="102"/>
                    </a:lnTo>
                    <a:lnTo>
                      <a:pt x="0" y="99"/>
                    </a:lnTo>
                    <a:lnTo>
                      <a:pt x="2" y="84"/>
                    </a:lnTo>
                    <a:lnTo>
                      <a:pt x="4" y="58"/>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9" name="Freeform 7"/>
              <p:cNvSpPr>
                <a:spLocks/>
              </p:cNvSpPr>
              <p:nvPr/>
            </p:nvSpPr>
            <p:spPr bwMode="auto">
              <a:xfrm>
                <a:off x="4877968" y="4461755"/>
                <a:ext cx="402520" cy="443126"/>
              </a:xfrm>
              <a:custGeom>
                <a:avLst/>
                <a:gdLst>
                  <a:gd name="T0" fmla="*/ 92 w 228"/>
                  <a:gd name="T1" fmla="*/ 16 h 251"/>
                  <a:gd name="T2" fmla="*/ 102 w 228"/>
                  <a:gd name="T3" fmla="*/ 35 h 251"/>
                  <a:gd name="T4" fmla="*/ 121 w 228"/>
                  <a:gd name="T5" fmla="*/ 44 h 251"/>
                  <a:gd name="T6" fmla="*/ 137 w 228"/>
                  <a:gd name="T7" fmla="*/ 44 h 251"/>
                  <a:gd name="T8" fmla="*/ 144 w 228"/>
                  <a:gd name="T9" fmla="*/ 27 h 251"/>
                  <a:gd name="T10" fmla="*/ 157 w 228"/>
                  <a:gd name="T11" fmla="*/ 23 h 251"/>
                  <a:gd name="T12" fmla="*/ 165 w 228"/>
                  <a:gd name="T13" fmla="*/ 30 h 251"/>
                  <a:gd name="T14" fmla="*/ 187 w 228"/>
                  <a:gd name="T15" fmla="*/ 43 h 251"/>
                  <a:gd name="T16" fmla="*/ 188 w 228"/>
                  <a:gd name="T17" fmla="*/ 63 h 251"/>
                  <a:gd name="T18" fmla="*/ 195 w 228"/>
                  <a:gd name="T19" fmla="*/ 84 h 251"/>
                  <a:gd name="T20" fmla="*/ 198 w 228"/>
                  <a:gd name="T21" fmla="*/ 107 h 251"/>
                  <a:gd name="T22" fmla="*/ 217 w 228"/>
                  <a:gd name="T23" fmla="*/ 104 h 251"/>
                  <a:gd name="T24" fmla="*/ 227 w 228"/>
                  <a:gd name="T25" fmla="*/ 112 h 251"/>
                  <a:gd name="T26" fmla="*/ 228 w 228"/>
                  <a:gd name="T27" fmla="*/ 132 h 251"/>
                  <a:gd name="T28" fmla="*/ 227 w 228"/>
                  <a:gd name="T29" fmla="*/ 147 h 251"/>
                  <a:gd name="T30" fmla="*/ 186 w 228"/>
                  <a:gd name="T31" fmla="*/ 213 h 251"/>
                  <a:gd name="T32" fmla="*/ 209 w 228"/>
                  <a:gd name="T33" fmla="*/ 243 h 251"/>
                  <a:gd name="T34" fmla="*/ 132 w 228"/>
                  <a:gd name="T35" fmla="*/ 248 h 251"/>
                  <a:gd name="T36" fmla="*/ 46 w 228"/>
                  <a:gd name="T37" fmla="*/ 239 h 251"/>
                  <a:gd name="T38" fmla="*/ 33 w 228"/>
                  <a:gd name="T39" fmla="*/ 231 h 251"/>
                  <a:gd name="T40" fmla="*/ 10 w 228"/>
                  <a:gd name="T41" fmla="*/ 234 h 251"/>
                  <a:gd name="T42" fmla="*/ 0 w 228"/>
                  <a:gd name="T43" fmla="*/ 225 h 251"/>
                  <a:gd name="T44" fmla="*/ 9 w 228"/>
                  <a:gd name="T45" fmla="*/ 188 h 251"/>
                  <a:gd name="T46" fmla="*/ 16 w 228"/>
                  <a:gd name="T47" fmla="*/ 160 h 251"/>
                  <a:gd name="T48" fmla="*/ 31 w 228"/>
                  <a:gd name="T49" fmla="*/ 138 h 251"/>
                  <a:gd name="T50" fmla="*/ 39 w 228"/>
                  <a:gd name="T51" fmla="*/ 113 h 251"/>
                  <a:gd name="T52" fmla="*/ 33 w 228"/>
                  <a:gd name="T53" fmla="*/ 94 h 251"/>
                  <a:gd name="T54" fmla="*/ 24 w 228"/>
                  <a:gd name="T55" fmla="*/ 69 h 251"/>
                  <a:gd name="T56" fmla="*/ 31 w 228"/>
                  <a:gd name="T57" fmla="*/ 56 h 251"/>
                  <a:gd name="T58" fmla="*/ 22 w 228"/>
                  <a:gd name="T59" fmla="*/ 22 h 251"/>
                  <a:gd name="T60" fmla="*/ 14 w 228"/>
                  <a:gd name="T61" fmla="*/ 5 h 251"/>
                  <a:gd name="T62" fmla="*/ 27 w 228"/>
                  <a:gd name="T63" fmla="*/ 3 h 251"/>
                  <a:gd name="T64" fmla="*/ 88 w 228"/>
                  <a:gd name="T6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51">
                    <a:moveTo>
                      <a:pt x="88" y="1"/>
                    </a:moveTo>
                    <a:lnTo>
                      <a:pt x="92" y="16"/>
                    </a:lnTo>
                    <a:lnTo>
                      <a:pt x="97" y="29"/>
                    </a:lnTo>
                    <a:lnTo>
                      <a:pt x="102" y="35"/>
                    </a:lnTo>
                    <a:lnTo>
                      <a:pt x="109" y="46"/>
                    </a:lnTo>
                    <a:lnTo>
                      <a:pt x="121" y="44"/>
                    </a:lnTo>
                    <a:lnTo>
                      <a:pt x="127" y="42"/>
                    </a:lnTo>
                    <a:lnTo>
                      <a:pt x="137" y="44"/>
                    </a:lnTo>
                    <a:lnTo>
                      <a:pt x="140" y="39"/>
                    </a:lnTo>
                    <a:lnTo>
                      <a:pt x="144" y="27"/>
                    </a:lnTo>
                    <a:lnTo>
                      <a:pt x="156" y="26"/>
                    </a:lnTo>
                    <a:lnTo>
                      <a:pt x="157" y="23"/>
                    </a:lnTo>
                    <a:lnTo>
                      <a:pt x="166" y="22"/>
                    </a:lnTo>
                    <a:lnTo>
                      <a:pt x="165" y="30"/>
                    </a:lnTo>
                    <a:lnTo>
                      <a:pt x="187" y="30"/>
                    </a:lnTo>
                    <a:lnTo>
                      <a:pt x="187" y="43"/>
                    </a:lnTo>
                    <a:lnTo>
                      <a:pt x="190" y="51"/>
                    </a:lnTo>
                    <a:lnTo>
                      <a:pt x="188" y="63"/>
                    </a:lnTo>
                    <a:lnTo>
                      <a:pt x="189" y="76"/>
                    </a:lnTo>
                    <a:lnTo>
                      <a:pt x="195" y="84"/>
                    </a:lnTo>
                    <a:lnTo>
                      <a:pt x="193" y="109"/>
                    </a:lnTo>
                    <a:lnTo>
                      <a:pt x="198" y="107"/>
                    </a:lnTo>
                    <a:lnTo>
                      <a:pt x="206" y="107"/>
                    </a:lnTo>
                    <a:lnTo>
                      <a:pt x="217" y="104"/>
                    </a:lnTo>
                    <a:lnTo>
                      <a:pt x="226" y="105"/>
                    </a:lnTo>
                    <a:lnTo>
                      <a:pt x="227" y="112"/>
                    </a:lnTo>
                    <a:lnTo>
                      <a:pt x="225" y="122"/>
                    </a:lnTo>
                    <a:lnTo>
                      <a:pt x="228" y="132"/>
                    </a:lnTo>
                    <a:lnTo>
                      <a:pt x="225" y="140"/>
                    </a:lnTo>
                    <a:lnTo>
                      <a:pt x="227" y="147"/>
                    </a:lnTo>
                    <a:lnTo>
                      <a:pt x="188" y="146"/>
                    </a:lnTo>
                    <a:lnTo>
                      <a:pt x="186" y="213"/>
                    </a:lnTo>
                    <a:lnTo>
                      <a:pt x="198" y="230"/>
                    </a:lnTo>
                    <a:lnTo>
                      <a:pt x="209" y="243"/>
                    </a:lnTo>
                    <a:lnTo>
                      <a:pt x="176" y="251"/>
                    </a:lnTo>
                    <a:lnTo>
                      <a:pt x="132" y="248"/>
                    </a:lnTo>
                    <a:lnTo>
                      <a:pt x="120" y="238"/>
                    </a:lnTo>
                    <a:lnTo>
                      <a:pt x="46" y="239"/>
                    </a:lnTo>
                    <a:lnTo>
                      <a:pt x="43" y="240"/>
                    </a:lnTo>
                    <a:lnTo>
                      <a:pt x="33" y="231"/>
                    </a:lnTo>
                    <a:lnTo>
                      <a:pt x="21" y="230"/>
                    </a:lnTo>
                    <a:lnTo>
                      <a:pt x="10" y="234"/>
                    </a:lnTo>
                    <a:lnTo>
                      <a:pt x="1" y="238"/>
                    </a:lnTo>
                    <a:lnTo>
                      <a:pt x="0" y="225"/>
                    </a:lnTo>
                    <a:lnTo>
                      <a:pt x="2" y="206"/>
                    </a:lnTo>
                    <a:lnTo>
                      <a:pt x="9" y="188"/>
                    </a:lnTo>
                    <a:lnTo>
                      <a:pt x="10" y="179"/>
                    </a:lnTo>
                    <a:lnTo>
                      <a:pt x="16" y="160"/>
                    </a:lnTo>
                    <a:lnTo>
                      <a:pt x="21" y="151"/>
                    </a:lnTo>
                    <a:lnTo>
                      <a:pt x="31" y="138"/>
                    </a:lnTo>
                    <a:lnTo>
                      <a:pt x="37" y="129"/>
                    </a:lnTo>
                    <a:lnTo>
                      <a:pt x="39" y="113"/>
                    </a:lnTo>
                    <a:lnTo>
                      <a:pt x="39" y="101"/>
                    </a:lnTo>
                    <a:lnTo>
                      <a:pt x="33" y="94"/>
                    </a:lnTo>
                    <a:lnTo>
                      <a:pt x="29" y="81"/>
                    </a:lnTo>
                    <a:lnTo>
                      <a:pt x="24" y="69"/>
                    </a:lnTo>
                    <a:lnTo>
                      <a:pt x="25" y="64"/>
                    </a:lnTo>
                    <a:lnTo>
                      <a:pt x="31" y="56"/>
                    </a:lnTo>
                    <a:lnTo>
                      <a:pt x="25" y="36"/>
                    </a:lnTo>
                    <a:lnTo>
                      <a:pt x="22" y="22"/>
                    </a:lnTo>
                    <a:lnTo>
                      <a:pt x="13" y="9"/>
                    </a:lnTo>
                    <a:lnTo>
                      <a:pt x="14" y="5"/>
                    </a:lnTo>
                    <a:lnTo>
                      <a:pt x="22" y="2"/>
                    </a:lnTo>
                    <a:lnTo>
                      <a:pt x="27" y="3"/>
                    </a:lnTo>
                    <a:lnTo>
                      <a:pt x="34" y="0"/>
                    </a:lnTo>
                    <a:lnTo>
                      <a:pt x="88" y="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0" name="Freeform 8"/>
              <p:cNvSpPr>
                <a:spLocks/>
              </p:cNvSpPr>
              <p:nvPr/>
            </p:nvSpPr>
            <p:spPr bwMode="auto">
              <a:xfrm>
                <a:off x="4890325" y="4410557"/>
                <a:ext cx="35309" cy="49432"/>
              </a:xfrm>
              <a:custGeom>
                <a:avLst/>
                <a:gdLst>
                  <a:gd name="T0" fmla="*/ 10 w 20"/>
                  <a:gd name="T1" fmla="*/ 26 h 28"/>
                  <a:gd name="T2" fmla="*/ 5 w 20"/>
                  <a:gd name="T3" fmla="*/ 28 h 28"/>
                  <a:gd name="T4" fmla="*/ 0 w 20"/>
                  <a:gd name="T5" fmla="*/ 12 h 28"/>
                  <a:gd name="T6" fmla="*/ 7 w 20"/>
                  <a:gd name="T7" fmla="*/ 3 h 28"/>
                  <a:gd name="T8" fmla="*/ 13 w 20"/>
                  <a:gd name="T9" fmla="*/ 0 h 28"/>
                  <a:gd name="T10" fmla="*/ 20 w 20"/>
                  <a:gd name="T11" fmla="*/ 7 h 28"/>
                  <a:gd name="T12" fmla="*/ 13 w 20"/>
                  <a:gd name="T13" fmla="*/ 11 h 28"/>
                  <a:gd name="T14" fmla="*/ 10 w 20"/>
                  <a:gd name="T15" fmla="*/ 16 h 28"/>
                  <a:gd name="T16" fmla="*/ 10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10" y="26"/>
                    </a:moveTo>
                    <a:lnTo>
                      <a:pt x="5" y="28"/>
                    </a:lnTo>
                    <a:lnTo>
                      <a:pt x="0" y="12"/>
                    </a:lnTo>
                    <a:lnTo>
                      <a:pt x="7" y="3"/>
                    </a:lnTo>
                    <a:lnTo>
                      <a:pt x="13" y="0"/>
                    </a:lnTo>
                    <a:lnTo>
                      <a:pt x="20" y="7"/>
                    </a:lnTo>
                    <a:lnTo>
                      <a:pt x="13" y="11"/>
                    </a:lnTo>
                    <a:lnTo>
                      <a:pt x="10" y="16"/>
                    </a:lnTo>
                    <a:lnTo>
                      <a:pt x="10" y="2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1" name="Freeform 9"/>
              <p:cNvSpPr>
                <a:spLocks/>
              </p:cNvSpPr>
              <p:nvPr/>
            </p:nvSpPr>
            <p:spPr bwMode="auto">
              <a:xfrm>
                <a:off x="5075698" y="2683956"/>
                <a:ext cx="54729" cy="111223"/>
              </a:xfrm>
              <a:custGeom>
                <a:avLst/>
                <a:gdLst>
                  <a:gd name="T0" fmla="*/ 22 w 31"/>
                  <a:gd name="T1" fmla="*/ 17 h 63"/>
                  <a:gd name="T2" fmla="*/ 20 w 31"/>
                  <a:gd name="T3" fmla="*/ 24 h 63"/>
                  <a:gd name="T4" fmla="*/ 23 w 31"/>
                  <a:gd name="T5" fmla="*/ 33 h 63"/>
                  <a:gd name="T6" fmla="*/ 31 w 31"/>
                  <a:gd name="T7" fmla="*/ 38 h 63"/>
                  <a:gd name="T8" fmla="*/ 31 w 31"/>
                  <a:gd name="T9" fmla="*/ 44 h 63"/>
                  <a:gd name="T10" fmla="*/ 25 w 31"/>
                  <a:gd name="T11" fmla="*/ 46 h 63"/>
                  <a:gd name="T12" fmla="*/ 25 w 31"/>
                  <a:gd name="T13" fmla="*/ 53 h 63"/>
                  <a:gd name="T14" fmla="*/ 18 w 31"/>
                  <a:gd name="T15" fmla="*/ 63 h 63"/>
                  <a:gd name="T16" fmla="*/ 15 w 31"/>
                  <a:gd name="T17" fmla="*/ 62 h 63"/>
                  <a:gd name="T18" fmla="*/ 14 w 31"/>
                  <a:gd name="T19" fmla="*/ 57 h 63"/>
                  <a:gd name="T20" fmla="*/ 4 w 31"/>
                  <a:gd name="T21" fmla="*/ 50 h 63"/>
                  <a:gd name="T22" fmla="*/ 2 w 31"/>
                  <a:gd name="T23" fmla="*/ 40 h 63"/>
                  <a:gd name="T24" fmla="*/ 3 w 31"/>
                  <a:gd name="T25" fmla="*/ 26 h 63"/>
                  <a:gd name="T26" fmla="*/ 4 w 31"/>
                  <a:gd name="T27" fmla="*/ 20 h 63"/>
                  <a:gd name="T28" fmla="*/ 1 w 31"/>
                  <a:gd name="T29" fmla="*/ 17 h 63"/>
                  <a:gd name="T30" fmla="*/ 0 w 31"/>
                  <a:gd name="T31" fmla="*/ 10 h 63"/>
                  <a:gd name="T32" fmla="*/ 6 w 31"/>
                  <a:gd name="T33" fmla="*/ 0 h 63"/>
                  <a:gd name="T34" fmla="*/ 7 w 31"/>
                  <a:gd name="T35" fmla="*/ 4 h 63"/>
                  <a:gd name="T36" fmla="*/ 12 w 31"/>
                  <a:gd name="T37" fmla="*/ 2 h 63"/>
                  <a:gd name="T38" fmla="*/ 16 w 31"/>
                  <a:gd name="T39" fmla="*/ 8 h 63"/>
                  <a:gd name="T40" fmla="*/ 20 w 31"/>
                  <a:gd name="T41" fmla="*/ 10 h 63"/>
                  <a:gd name="T42" fmla="*/ 22 w 31"/>
                  <a:gd name="T4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3">
                    <a:moveTo>
                      <a:pt x="22" y="17"/>
                    </a:moveTo>
                    <a:lnTo>
                      <a:pt x="20" y="24"/>
                    </a:lnTo>
                    <a:lnTo>
                      <a:pt x="23" y="33"/>
                    </a:lnTo>
                    <a:lnTo>
                      <a:pt x="31" y="38"/>
                    </a:lnTo>
                    <a:lnTo>
                      <a:pt x="31" y="44"/>
                    </a:lnTo>
                    <a:lnTo>
                      <a:pt x="25" y="46"/>
                    </a:lnTo>
                    <a:lnTo>
                      <a:pt x="25" y="53"/>
                    </a:lnTo>
                    <a:lnTo>
                      <a:pt x="18" y="63"/>
                    </a:lnTo>
                    <a:lnTo>
                      <a:pt x="15" y="62"/>
                    </a:lnTo>
                    <a:lnTo>
                      <a:pt x="14" y="57"/>
                    </a:lnTo>
                    <a:lnTo>
                      <a:pt x="4" y="50"/>
                    </a:lnTo>
                    <a:lnTo>
                      <a:pt x="2" y="40"/>
                    </a:lnTo>
                    <a:lnTo>
                      <a:pt x="3" y="26"/>
                    </a:lnTo>
                    <a:lnTo>
                      <a:pt x="4" y="20"/>
                    </a:lnTo>
                    <a:lnTo>
                      <a:pt x="1" y="17"/>
                    </a:lnTo>
                    <a:lnTo>
                      <a:pt x="0" y="10"/>
                    </a:lnTo>
                    <a:lnTo>
                      <a:pt x="6" y="0"/>
                    </a:lnTo>
                    <a:lnTo>
                      <a:pt x="7" y="4"/>
                    </a:lnTo>
                    <a:lnTo>
                      <a:pt x="12" y="2"/>
                    </a:lnTo>
                    <a:lnTo>
                      <a:pt x="16" y="8"/>
                    </a:lnTo>
                    <a:lnTo>
                      <a:pt x="20" y="10"/>
                    </a:lnTo>
                    <a:lnTo>
                      <a:pt x="22" y="17"/>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2" name="Freeform 10"/>
              <p:cNvSpPr>
                <a:spLocks/>
              </p:cNvSpPr>
              <p:nvPr/>
            </p:nvSpPr>
            <p:spPr bwMode="auto">
              <a:xfrm>
                <a:off x="6133195" y="3291268"/>
                <a:ext cx="150063" cy="130642"/>
              </a:xfrm>
              <a:custGeom>
                <a:avLst/>
                <a:gdLst>
                  <a:gd name="T0" fmla="*/ 0 w 85"/>
                  <a:gd name="T1" fmla="*/ 38 h 74"/>
                  <a:gd name="T2" fmla="*/ 3 w 85"/>
                  <a:gd name="T3" fmla="*/ 37 h 74"/>
                  <a:gd name="T4" fmla="*/ 4 w 85"/>
                  <a:gd name="T5" fmla="*/ 42 h 74"/>
                  <a:gd name="T6" fmla="*/ 18 w 85"/>
                  <a:gd name="T7" fmla="*/ 39 h 74"/>
                  <a:gd name="T8" fmla="*/ 33 w 85"/>
                  <a:gd name="T9" fmla="*/ 40 h 74"/>
                  <a:gd name="T10" fmla="*/ 44 w 85"/>
                  <a:gd name="T11" fmla="*/ 40 h 74"/>
                  <a:gd name="T12" fmla="*/ 54 w 85"/>
                  <a:gd name="T13" fmla="*/ 26 h 74"/>
                  <a:gd name="T14" fmla="*/ 66 w 85"/>
                  <a:gd name="T15" fmla="*/ 13 h 74"/>
                  <a:gd name="T16" fmla="*/ 76 w 85"/>
                  <a:gd name="T17" fmla="*/ 0 h 74"/>
                  <a:gd name="T18" fmla="*/ 80 w 85"/>
                  <a:gd name="T19" fmla="*/ 7 h 74"/>
                  <a:gd name="T20" fmla="*/ 85 w 85"/>
                  <a:gd name="T21" fmla="*/ 24 h 74"/>
                  <a:gd name="T22" fmla="*/ 75 w 85"/>
                  <a:gd name="T23" fmla="*/ 24 h 74"/>
                  <a:gd name="T24" fmla="*/ 76 w 85"/>
                  <a:gd name="T25" fmla="*/ 37 h 74"/>
                  <a:gd name="T26" fmla="*/ 79 w 85"/>
                  <a:gd name="T27" fmla="*/ 40 h 74"/>
                  <a:gd name="T28" fmla="*/ 72 w 85"/>
                  <a:gd name="T29" fmla="*/ 44 h 74"/>
                  <a:gd name="T30" fmla="*/ 72 w 85"/>
                  <a:gd name="T31" fmla="*/ 53 h 74"/>
                  <a:gd name="T32" fmla="*/ 68 w 85"/>
                  <a:gd name="T33" fmla="*/ 61 h 74"/>
                  <a:gd name="T34" fmla="*/ 69 w 85"/>
                  <a:gd name="T35" fmla="*/ 70 h 74"/>
                  <a:gd name="T36" fmla="*/ 65 w 85"/>
                  <a:gd name="T37" fmla="*/ 74 h 74"/>
                  <a:gd name="T38" fmla="*/ 10 w 85"/>
                  <a:gd name="T39" fmla="*/ 64 h 74"/>
                  <a:gd name="T40" fmla="*/ 1 w 85"/>
                  <a:gd name="T41" fmla="*/ 43 h 74"/>
                  <a:gd name="T42" fmla="*/ 0 w 85"/>
                  <a:gd name="T43"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74">
                    <a:moveTo>
                      <a:pt x="0" y="38"/>
                    </a:moveTo>
                    <a:lnTo>
                      <a:pt x="3" y="37"/>
                    </a:lnTo>
                    <a:lnTo>
                      <a:pt x="4" y="42"/>
                    </a:lnTo>
                    <a:lnTo>
                      <a:pt x="18" y="39"/>
                    </a:lnTo>
                    <a:lnTo>
                      <a:pt x="33" y="40"/>
                    </a:lnTo>
                    <a:lnTo>
                      <a:pt x="44" y="40"/>
                    </a:lnTo>
                    <a:lnTo>
                      <a:pt x="54" y="26"/>
                    </a:lnTo>
                    <a:lnTo>
                      <a:pt x="66" y="13"/>
                    </a:lnTo>
                    <a:lnTo>
                      <a:pt x="76" y="0"/>
                    </a:lnTo>
                    <a:lnTo>
                      <a:pt x="80" y="7"/>
                    </a:lnTo>
                    <a:lnTo>
                      <a:pt x="85" y="24"/>
                    </a:lnTo>
                    <a:lnTo>
                      <a:pt x="75" y="24"/>
                    </a:lnTo>
                    <a:lnTo>
                      <a:pt x="76" y="37"/>
                    </a:lnTo>
                    <a:lnTo>
                      <a:pt x="79" y="40"/>
                    </a:lnTo>
                    <a:lnTo>
                      <a:pt x="72" y="44"/>
                    </a:lnTo>
                    <a:lnTo>
                      <a:pt x="72" y="53"/>
                    </a:lnTo>
                    <a:lnTo>
                      <a:pt x="68" y="61"/>
                    </a:lnTo>
                    <a:lnTo>
                      <a:pt x="69" y="70"/>
                    </a:lnTo>
                    <a:lnTo>
                      <a:pt x="65" y="74"/>
                    </a:lnTo>
                    <a:lnTo>
                      <a:pt x="10" y="64"/>
                    </a:lnTo>
                    <a:lnTo>
                      <a:pt x="1" y="43"/>
                    </a:lnTo>
                    <a:lnTo>
                      <a:pt x="0" y="38"/>
                    </a:lnTo>
                    <a:close/>
                  </a:path>
                </a:pathLst>
              </a:custGeom>
              <a:solidFill>
                <a:srgbClr val="1A7476">
                  <a:alpha val="23000"/>
                </a:srgbClr>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3" name="Freeform 11"/>
              <p:cNvSpPr>
                <a:spLocks noEditPoints="1"/>
              </p:cNvSpPr>
              <p:nvPr/>
            </p:nvSpPr>
            <p:spPr bwMode="auto">
              <a:xfrm>
                <a:off x="2321611" y="5047882"/>
                <a:ext cx="499620" cy="1211092"/>
              </a:xfrm>
              <a:custGeom>
                <a:avLst/>
                <a:gdLst>
                  <a:gd name="T0" fmla="*/ 331 w 1160"/>
                  <a:gd name="T1" fmla="*/ 82 h 2811"/>
                  <a:gd name="T2" fmla="*/ 436 w 1160"/>
                  <a:gd name="T3" fmla="*/ 17 h 2811"/>
                  <a:gd name="T4" fmla="*/ 602 w 1160"/>
                  <a:gd name="T5" fmla="*/ 174 h 2811"/>
                  <a:gd name="T6" fmla="*/ 761 w 1160"/>
                  <a:gd name="T7" fmla="*/ 250 h 2811"/>
                  <a:gd name="T8" fmla="*/ 855 w 1160"/>
                  <a:gd name="T9" fmla="*/ 321 h 2811"/>
                  <a:gd name="T10" fmla="*/ 877 w 1160"/>
                  <a:gd name="T11" fmla="*/ 473 h 2811"/>
                  <a:gd name="T12" fmla="*/ 1016 w 1160"/>
                  <a:gd name="T13" fmla="*/ 472 h 2811"/>
                  <a:gd name="T14" fmla="*/ 1076 w 1160"/>
                  <a:gd name="T15" fmla="*/ 332 h 2811"/>
                  <a:gd name="T16" fmla="*/ 1153 w 1160"/>
                  <a:gd name="T17" fmla="*/ 365 h 2811"/>
                  <a:gd name="T18" fmla="*/ 1105 w 1160"/>
                  <a:gd name="T19" fmla="*/ 480 h 2811"/>
                  <a:gd name="T20" fmla="*/ 990 w 1160"/>
                  <a:gd name="T21" fmla="*/ 597 h 2811"/>
                  <a:gd name="T22" fmla="*/ 904 w 1160"/>
                  <a:gd name="T23" fmla="*/ 781 h 2811"/>
                  <a:gd name="T24" fmla="*/ 914 w 1160"/>
                  <a:gd name="T25" fmla="*/ 953 h 2811"/>
                  <a:gd name="T26" fmla="*/ 907 w 1160"/>
                  <a:gd name="T27" fmla="*/ 1027 h 2811"/>
                  <a:gd name="T28" fmla="*/ 1014 w 1160"/>
                  <a:gd name="T29" fmla="*/ 1144 h 2811"/>
                  <a:gd name="T30" fmla="*/ 1067 w 1160"/>
                  <a:gd name="T31" fmla="*/ 1239 h 2811"/>
                  <a:gd name="T32" fmla="*/ 1027 w 1160"/>
                  <a:gd name="T33" fmla="*/ 1389 h 2811"/>
                  <a:gd name="T34" fmla="*/ 797 w 1160"/>
                  <a:gd name="T35" fmla="*/ 1452 h 2811"/>
                  <a:gd name="T36" fmla="*/ 745 w 1160"/>
                  <a:gd name="T37" fmla="*/ 1494 h 2811"/>
                  <a:gd name="T38" fmla="*/ 770 w 1160"/>
                  <a:gd name="T39" fmla="*/ 1600 h 2811"/>
                  <a:gd name="T40" fmla="*/ 668 w 1160"/>
                  <a:gd name="T41" fmla="*/ 1641 h 2811"/>
                  <a:gd name="T42" fmla="*/ 573 w 1160"/>
                  <a:gd name="T43" fmla="*/ 1632 h 2811"/>
                  <a:gd name="T44" fmla="*/ 659 w 1160"/>
                  <a:gd name="T45" fmla="*/ 1741 h 2811"/>
                  <a:gd name="T46" fmla="*/ 722 w 1160"/>
                  <a:gd name="T47" fmla="*/ 1759 h 2811"/>
                  <a:gd name="T48" fmla="*/ 626 w 1160"/>
                  <a:gd name="T49" fmla="*/ 1837 h 2811"/>
                  <a:gd name="T50" fmla="*/ 639 w 1160"/>
                  <a:gd name="T51" fmla="*/ 1966 h 2811"/>
                  <a:gd name="T52" fmla="*/ 536 w 1160"/>
                  <a:gd name="T53" fmla="*/ 2010 h 2811"/>
                  <a:gd name="T54" fmla="*/ 623 w 1160"/>
                  <a:gd name="T55" fmla="*/ 2134 h 2811"/>
                  <a:gd name="T56" fmla="*/ 695 w 1160"/>
                  <a:gd name="T57" fmla="*/ 2225 h 2811"/>
                  <a:gd name="T58" fmla="*/ 626 w 1160"/>
                  <a:gd name="T59" fmla="*/ 2369 h 2811"/>
                  <a:gd name="T60" fmla="*/ 567 w 1160"/>
                  <a:gd name="T61" fmla="*/ 2441 h 2811"/>
                  <a:gd name="T62" fmla="*/ 683 w 1160"/>
                  <a:gd name="T63" fmla="*/ 2574 h 2811"/>
                  <a:gd name="T64" fmla="*/ 590 w 1160"/>
                  <a:gd name="T65" fmla="*/ 2557 h 2811"/>
                  <a:gd name="T66" fmla="*/ 383 w 1160"/>
                  <a:gd name="T67" fmla="*/ 2498 h 2811"/>
                  <a:gd name="T68" fmla="*/ 317 w 1160"/>
                  <a:gd name="T69" fmla="*/ 2442 h 2811"/>
                  <a:gd name="T70" fmla="*/ 241 w 1160"/>
                  <a:gd name="T71" fmla="*/ 2324 h 2811"/>
                  <a:gd name="T72" fmla="*/ 278 w 1160"/>
                  <a:gd name="T73" fmla="*/ 2234 h 2811"/>
                  <a:gd name="T74" fmla="*/ 264 w 1160"/>
                  <a:gd name="T75" fmla="*/ 2121 h 2811"/>
                  <a:gd name="T76" fmla="*/ 226 w 1160"/>
                  <a:gd name="T77" fmla="*/ 1961 h 2811"/>
                  <a:gd name="T78" fmla="*/ 232 w 1160"/>
                  <a:gd name="T79" fmla="*/ 1914 h 2811"/>
                  <a:gd name="T80" fmla="*/ 206 w 1160"/>
                  <a:gd name="T81" fmla="*/ 1862 h 2811"/>
                  <a:gd name="T82" fmla="*/ 119 w 1160"/>
                  <a:gd name="T83" fmla="*/ 1733 h 2811"/>
                  <a:gd name="T84" fmla="*/ 99 w 1160"/>
                  <a:gd name="T85" fmla="*/ 1613 h 2811"/>
                  <a:gd name="T86" fmla="*/ 88 w 1160"/>
                  <a:gd name="T87" fmla="*/ 1451 h 2811"/>
                  <a:gd name="T88" fmla="*/ 78 w 1160"/>
                  <a:gd name="T89" fmla="*/ 1338 h 2811"/>
                  <a:gd name="T90" fmla="*/ 98 w 1160"/>
                  <a:gd name="T91" fmla="*/ 1204 h 2811"/>
                  <a:gd name="T92" fmla="*/ 102 w 1160"/>
                  <a:gd name="T93" fmla="*/ 1051 h 2811"/>
                  <a:gd name="T94" fmla="*/ 63 w 1160"/>
                  <a:gd name="T95" fmla="*/ 957 h 2811"/>
                  <a:gd name="T96" fmla="*/ 27 w 1160"/>
                  <a:gd name="T97" fmla="*/ 723 h 2811"/>
                  <a:gd name="T98" fmla="*/ 17 w 1160"/>
                  <a:gd name="T99" fmla="*/ 564 h 2811"/>
                  <a:gd name="T100" fmla="*/ 94 w 1160"/>
                  <a:gd name="T101" fmla="*/ 431 h 2811"/>
                  <a:gd name="T102" fmla="*/ 77 w 1160"/>
                  <a:gd name="T103" fmla="*/ 370 h 2811"/>
                  <a:gd name="T104" fmla="*/ 128 w 1160"/>
                  <a:gd name="T105" fmla="*/ 186 h 2811"/>
                  <a:gd name="T106" fmla="*/ 130 w 1160"/>
                  <a:gd name="T107" fmla="*/ 77 h 2811"/>
                  <a:gd name="T108" fmla="*/ 281 w 1160"/>
                  <a:gd name="T109" fmla="*/ 20 h 2811"/>
                  <a:gd name="T110" fmla="*/ 889 w 1160"/>
                  <a:gd name="T111" fmla="*/ 2811 h 2811"/>
                  <a:gd name="T112" fmla="*/ 806 w 1160"/>
                  <a:gd name="T113" fmla="*/ 2780 h 2811"/>
                  <a:gd name="T114" fmla="*/ 662 w 1160"/>
                  <a:gd name="T115" fmla="*/ 2598 h 2811"/>
                  <a:gd name="T116" fmla="*/ 759 w 1160"/>
                  <a:gd name="T117" fmla="*/ 2697 h 2811"/>
                  <a:gd name="T118" fmla="*/ 959 w 1160"/>
                  <a:gd name="T119" fmla="*/ 2766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0" h="2811">
                    <a:moveTo>
                      <a:pt x="281" y="20"/>
                    </a:moveTo>
                    <a:lnTo>
                      <a:pt x="331" y="82"/>
                    </a:lnTo>
                    <a:lnTo>
                      <a:pt x="352" y="13"/>
                    </a:lnTo>
                    <a:lnTo>
                      <a:pt x="436" y="17"/>
                    </a:lnTo>
                    <a:lnTo>
                      <a:pt x="450" y="35"/>
                    </a:lnTo>
                    <a:lnTo>
                      <a:pt x="602" y="174"/>
                    </a:lnTo>
                    <a:lnTo>
                      <a:pt x="663" y="187"/>
                    </a:lnTo>
                    <a:lnTo>
                      <a:pt x="761" y="250"/>
                    </a:lnTo>
                    <a:lnTo>
                      <a:pt x="840" y="283"/>
                    </a:lnTo>
                    <a:lnTo>
                      <a:pt x="855" y="321"/>
                    </a:lnTo>
                    <a:lnTo>
                      <a:pt x="801" y="450"/>
                    </a:lnTo>
                    <a:lnTo>
                      <a:pt x="877" y="473"/>
                    </a:lnTo>
                    <a:lnTo>
                      <a:pt x="960" y="486"/>
                    </a:lnTo>
                    <a:lnTo>
                      <a:pt x="1016" y="472"/>
                    </a:lnTo>
                    <a:lnTo>
                      <a:pt x="1074" y="407"/>
                    </a:lnTo>
                    <a:lnTo>
                      <a:pt x="1076" y="332"/>
                    </a:lnTo>
                    <a:lnTo>
                      <a:pt x="1111" y="316"/>
                    </a:lnTo>
                    <a:lnTo>
                      <a:pt x="1153" y="365"/>
                    </a:lnTo>
                    <a:lnTo>
                      <a:pt x="1160" y="433"/>
                    </a:lnTo>
                    <a:lnTo>
                      <a:pt x="1105" y="480"/>
                    </a:lnTo>
                    <a:lnTo>
                      <a:pt x="1060" y="514"/>
                    </a:lnTo>
                    <a:lnTo>
                      <a:pt x="990" y="597"/>
                    </a:lnTo>
                    <a:lnTo>
                      <a:pt x="911" y="713"/>
                    </a:lnTo>
                    <a:lnTo>
                      <a:pt x="904" y="781"/>
                    </a:lnTo>
                    <a:lnTo>
                      <a:pt x="899" y="868"/>
                    </a:lnTo>
                    <a:lnTo>
                      <a:pt x="914" y="953"/>
                    </a:lnTo>
                    <a:lnTo>
                      <a:pt x="902" y="972"/>
                    </a:lnTo>
                    <a:lnTo>
                      <a:pt x="907" y="1027"/>
                    </a:lnTo>
                    <a:lnTo>
                      <a:pt x="910" y="1071"/>
                    </a:lnTo>
                    <a:lnTo>
                      <a:pt x="1014" y="1144"/>
                    </a:lnTo>
                    <a:lnTo>
                      <a:pt x="1015" y="1202"/>
                    </a:lnTo>
                    <a:lnTo>
                      <a:pt x="1067" y="1239"/>
                    </a:lnTo>
                    <a:lnTo>
                      <a:pt x="1071" y="1280"/>
                    </a:lnTo>
                    <a:lnTo>
                      <a:pt x="1027" y="1389"/>
                    </a:lnTo>
                    <a:lnTo>
                      <a:pt x="933" y="1434"/>
                    </a:lnTo>
                    <a:lnTo>
                      <a:pt x="797" y="1452"/>
                    </a:lnTo>
                    <a:lnTo>
                      <a:pt x="719" y="1443"/>
                    </a:lnTo>
                    <a:lnTo>
                      <a:pt x="745" y="1494"/>
                    </a:lnTo>
                    <a:lnTo>
                      <a:pt x="747" y="1557"/>
                    </a:lnTo>
                    <a:lnTo>
                      <a:pt x="770" y="1600"/>
                    </a:lnTo>
                    <a:lnTo>
                      <a:pt x="736" y="1629"/>
                    </a:lnTo>
                    <a:lnTo>
                      <a:pt x="668" y="1641"/>
                    </a:lnTo>
                    <a:lnTo>
                      <a:pt x="594" y="1610"/>
                    </a:lnTo>
                    <a:lnTo>
                      <a:pt x="573" y="1632"/>
                    </a:lnTo>
                    <a:lnTo>
                      <a:pt x="606" y="1716"/>
                    </a:lnTo>
                    <a:lnTo>
                      <a:pt x="659" y="1741"/>
                    </a:lnTo>
                    <a:lnTo>
                      <a:pt x="689" y="1715"/>
                    </a:lnTo>
                    <a:lnTo>
                      <a:pt x="722" y="1759"/>
                    </a:lnTo>
                    <a:lnTo>
                      <a:pt x="666" y="1785"/>
                    </a:lnTo>
                    <a:lnTo>
                      <a:pt x="626" y="1837"/>
                    </a:lnTo>
                    <a:lnTo>
                      <a:pt x="641" y="1922"/>
                    </a:lnTo>
                    <a:lnTo>
                      <a:pt x="639" y="1966"/>
                    </a:lnTo>
                    <a:lnTo>
                      <a:pt x="575" y="1967"/>
                    </a:lnTo>
                    <a:lnTo>
                      <a:pt x="536" y="2010"/>
                    </a:lnTo>
                    <a:lnTo>
                      <a:pt x="537" y="2072"/>
                    </a:lnTo>
                    <a:lnTo>
                      <a:pt x="623" y="2134"/>
                    </a:lnTo>
                    <a:lnTo>
                      <a:pt x="693" y="2150"/>
                    </a:lnTo>
                    <a:lnTo>
                      <a:pt x="695" y="2225"/>
                    </a:lnTo>
                    <a:lnTo>
                      <a:pt x="633" y="2272"/>
                    </a:lnTo>
                    <a:lnTo>
                      <a:pt x="626" y="2369"/>
                    </a:lnTo>
                    <a:lnTo>
                      <a:pt x="578" y="2402"/>
                    </a:lnTo>
                    <a:lnTo>
                      <a:pt x="567" y="2441"/>
                    </a:lnTo>
                    <a:lnTo>
                      <a:pt x="621" y="2527"/>
                    </a:lnTo>
                    <a:lnTo>
                      <a:pt x="683" y="2574"/>
                    </a:lnTo>
                    <a:lnTo>
                      <a:pt x="654" y="2570"/>
                    </a:lnTo>
                    <a:lnTo>
                      <a:pt x="590" y="2557"/>
                    </a:lnTo>
                    <a:lnTo>
                      <a:pt x="429" y="2546"/>
                    </a:lnTo>
                    <a:lnTo>
                      <a:pt x="383" y="2498"/>
                    </a:lnTo>
                    <a:lnTo>
                      <a:pt x="359" y="2436"/>
                    </a:lnTo>
                    <a:lnTo>
                      <a:pt x="317" y="2442"/>
                    </a:lnTo>
                    <a:lnTo>
                      <a:pt x="282" y="2412"/>
                    </a:lnTo>
                    <a:lnTo>
                      <a:pt x="241" y="2324"/>
                    </a:lnTo>
                    <a:lnTo>
                      <a:pt x="277" y="2287"/>
                    </a:lnTo>
                    <a:lnTo>
                      <a:pt x="278" y="2234"/>
                    </a:lnTo>
                    <a:lnTo>
                      <a:pt x="255" y="2192"/>
                    </a:lnTo>
                    <a:lnTo>
                      <a:pt x="264" y="2121"/>
                    </a:lnTo>
                    <a:lnTo>
                      <a:pt x="250" y="2010"/>
                    </a:lnTo>
                    <a:lnTo>
                      <a:pt x="226" y="1961"/>
                    </a:lnTo>
                    <a:lnTo>
                      <a:pt x="250" y="1945"/>
                    </a:lnTo>
                    <a:lnTo>
                      <a:pt x="232" y="1914"/>
                    </a:lnTo>
                    <a:lnTo>
                      <a:pt x="195" y="1897"/>
                    </a:lnTo>
                    <a:lnTo>
                      <a:pt x="206" y="1862"/>
                    </a:lnTo>
                    <a:lnTo>
                      <a:pt x="165" y="1830"/>
                    </a:lnTo>
                    <a:lnTo>
                      <a:pt x="119" y="1733"/>
                    </a:lnTo>
                    <a:lnTo>
                      <a:pt x="141" y="1716"/>
                    </a:lnTo>
                    <a:lnTo>
                      <a:pt x="99" y="1613"/>
                    </a:lnTo>
                    <a:lnTo>
                      <a:pt x="90" y="1526"/>
                    </a:lnTo>
                    <a:lnTo>
                      <a:pt x="88" y="1451"/>
                    </a:lnTo>
                    <a:lnTo>
                      <a:pt x="121" y="1420"/>
                    </a:lnTo>
                    <a:lnTo>
                      <a:pt x="78" y="1338"/>
                    </a:lnTo>
                    <a:lnTo>
                      <a:pt x="58" y="1260"/>
                    </a:lnTo>
                    <a:lnTo>
                      <a:pt x="98" y="1204"/>
                    </a:lnTo>
                    <a:lnTo>
                      <a:pt x="80" y="1134"/>
                    </a:lnTo>
                    <a:lnTo>
                      <a:pt x="102" y="1051"/>
                    </a:lnTo>
                    <a:lnTo>
                      <a:pt x="85" y="973"/>
                    </a:lnTo>
                    <a:lnTo>
                      <a:pt x="63" y="957"/>
                    </a:lnTo>
                    <a:lnTo>
                      <a:pt x="0" y="811"/>
                    </a:lnTo>
                    <a:lnTo>
                      <a:pt x="27" y="723"/>
                    </a:lnTo>
                    <a:lnTo>
                      <a:pt x="5" y="641"/>
                    </a:lnTo>
                    <a:lnTo>
                      <a:pt x="17" y="564"/>
                    </a:lnTo>
                    <a:lnTo>
                      <a:pt x="51" y="484"/>
                    </a:lnTo>
                    <a:lnTo>
                      <a:pt x="94" y="431"/>
                    </a:lnTo>
                    <a:lnTo>
                      <a:pt x="67" y="397"/>
                    </a:lnTo>
                    <a:lnTo>
                      <a:pt x="77" y="370"/>
                    </a:lnTo>
                    <a:lnTo>
                      <a:pt x="54" y="228"/>
                    </a:lnTo>
                    <a:lnTo>
                      <a:pt x="128" y="186"/>
                    </a:lnTo>
                    <a:lnTo>
                      <a:pt x="142" y="98"/>
                    </a:lnTo>
                    <a:lnTo>
                      <a:pt x="130" y="77"/>
                    </a:lnTo>
                    <a:lnTo>
                      <a:pt x="182" y="0"/>
                    </a:lnTo>
                    <a:lnTo>
                      <a:pt x="281" y="20"/>
                    </a:lnTo>
                    <a:moveTo>
                      <a:pt x="947" y="2807"/>
                    </a:moveTo>
                    <a:lnTo>
                      <a:pt x="889" y="2811"/>
                    </a:lnTo>
                    <a:lnTo>
                      <a:pt x="845" y="2782"/>
                    </a:lnTo>
                    <a:lnTo>
                      <a:pt x="806" y="2780"/>
                    </a:lnTo>
                    <a:lnTo>
                      <a:pt x="739" y="2780"/>
                    </a:lnTo>
                    <a:lnTo>
                      <a:pt x="662" y="2598"/>
                    </a:lnTo>
                    <a:lnTo>
                      <a:pt x="702" y="2636"/>
                    </a:lnTo>
                    <a:lnTo>
                      <a:pt x="759" y="2697"/>
                    </a:lnTo>
                    <a:lnTo>
                      <a:pt x="862" y="2746"/>
                    </a:lnTo>
                    <a:lnTo>
                      <a:pt x="959" y="2766"/>
                    </a:lnTo>
                    <a:lnTo>
                      <a:pt x="947" y="2807"/>
                    </a:lnTo>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4" name="Freeform 12"/>
              <p:cNvSpPr>
                <a:spLocks/>
              </p:cNvSpPr>
              <p:nvPr/>
            </p:nvSpPr>
            <p:spPr bwMode="auto">
              <a:xfrm>
                <a:off x="5799529" y="2736919"/>
                <a:ext cx="102395" cy="90038"/>
              </a:xfrm>
              <a:custGeom>
                <a:avLst/>
                <a:gdLst>
                  <a:gd name="T0" fmla="*/ 0 w 58"/>
                  <a:gd name="T1" fmla="*/ 3 h 51"/>
                  <a:gd name="T2" fmla="*/ 23 w 58"/>
                  <a:gd name="T3" fmla="*/ 0 h 51"/>
                  <a:gd name="T4" fmla="*/ 27 w 58"/>
                  <a:gd name="T5" fmla="*/ 5 h 51"/>
                  <a:gd name="T6" fmla="*/ 34 w 58"/>
                  <a:gd name="T7" fmla="*/ 9 h 51"/>
                  <a:gd name="T8" fmla="*/ 32 w 58"/>
                  <a:gd name="T9" fmla="*/ 14 h 51"/>
                  <a:gd name="T10" fmla="*/ 42 w 58"/>
                  <a:gd name="T11" fmla="*/ 21 h 51"/>
                  <a:gd name="T12" fmla="*/ 39 w 58"/>
                  <a:gd name="T13" fmla="*/ 27 h 51"/>
                  <a:gd name="T14" fmla="*/ 47 w 58"/>
                  <a:gd name="T15" fmla="*/ 33 h 51"/>
                  <a:gd name="T16" fmla="*/ 55 w 58"/>
                  <a:gd name="T17" fmla="*/ 36 h 51"/>
                  <a:gd name="T18" fmla="*/ 58 w 58"/>
                  <a:gd name="T19" fmla="*/ 51 h 51"/>
                  <a:gd name="T20" fmla="*/ 52 w 58"/>
                  <a:gd name="T21" fmla="*/ 51 h 51"/>
                  <a:gd name="T22" fmla="*/ 43 w 58"/>
                  <a:gd name="T23" fmla="*/ 39 h 51"/>
                  <a:gd name="T24" fmla="*/ 42 w 58"/>
                  <a:gd name="T25" fmla="*/ 36 h 51"/>
                  <a:gd name="T26" fmla="*/ 35 w 58"/>
                  <a:gd name="T27" fmla="*/ 36 h 51"/>
                  <a:gd name="T28" fmla="*/ 29 w 58"/>
                  <a:gd name="T29" fmla="*/ 31 h 51"/>
                  <a:gd name="T30" fmla="*/ 26 w 58"/>
                  <a:gd name="T31" fmla="*/ 31 h 51"/>
                  <a:gd name="T32" fmla="*/ 18 w 58"/>
                  <a:gd name="T33" fmla="*/ 25 h 51"/>
                  <a:gd name="T34" fmla="*/ 4 w 58"/>
                  <a:gd name="T35" fmla="*/ 20 h 51"/>
                  <a:gd name="T36" fmla="*/ 4 w 58"/>
                  <a:gd name="T37" fmla="*/ 10 h 51"/>
                  <a:gd name="T38" fmla="*/ 0 w 5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1">
                    <a:moveTo>
                      <a:pt x="0" y="3"/>
                    </a:moveTo>
                    <a:lnTo>
                      <a:pt x="23" y="0"/>
                    </a:lnTo>
                    <a:lnTo>
                      <a:pt x="27" y="5"/>
                    </a:lnTo>
                    <a:lnTo>
                      <a:pt x="34" y="9"/>
                    </a:lnTo>
                    <a:lnTo>
                      <a:pt x="32" y="14"/>
                    </a:lnTo>
                    <a:lnTo>
                      <a:pt x="42" y="21"/>
                    </a:lnTo>
                    <a:lnTo>
                      <a:pt x="39" y="27"/>
                    </a:lnTo>
                    <a:lnTo>
                      <a:pt x="47" y="33"/>
                    </a:lnTo>
                    <a:lnTo>
                      <a:pt x="55" y="36"/>
                    </a:lnTo>
                    <a:lnTo>
                      <a:pt x="58" y="51"/>
                    </a:lnTo>
                    <a:lnTo>
                      <a:pt x="52" y="51"/>
                    </a:lnTo>
                    <a:lnTo>
                      <a:pt x="43" y="39"/>
                    </a:lnTo>
                    <a:lnTo>
                      <a:pt x="42" y="36"/>
                    </a:lnTo>
                    <a:lnTo>
                      <a:pt x="35" y="36"/>
                    </a:lnTo>
                    <a:lnTo>
                      <a:pt x="29" y="31"/>
                    </a:lnTo>
                    <a:lnTo>
                      <a:pt x="26" y="31"/>
                    </a:lnTo>
                    <a:lnTo>
                      <a:pt x="18" y="25"/>
                    </a:lnTo>
                    <a:lnTo>
                      <a:pt x="4" y="20"/>
                    </a:lnTo>
                    <a:lnTo>
                      <a:pt x="4" y="10"/>
                    </a:lnTo>
                    <a:lnTo>
                      <a:pt x="0" y="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5" name="Freeform 13"/>
              <p:cNvSpPr>
                <a:spLocks noEditPoints="1"/>
              </p:cNvSpPr>
              <p:nvPr/>
            </p:nvSpPr>
            <p:spPr bwMode="auto">
              <a:xfrm>
                <a:off x="8029280" y="4638299"/>
                <a:ext cx="1290538" cy="1205797"/>
              </a:xfrm>
              <a:custGeom>
                <a:avLst/>
                <a:gdLst>
                  <a:gd name="T0" fmla="*/ 2629 w 2996"/>
                  <a:gd name="T1" fmla="*/ 334 h 2800"/>
                  <a:gd name="T2" fmla="*/ 2651 w 2996"/>
                  <a:gd name="T3" fmla="*/ 521 h 2800"/>
                  <a:gd name="T4" fmla="*/ 2668 w 2996"/>
                  <a:gd name="T5" fmla="*/ 706 h 2800"/>
                  <a:gd name="T6" fmla="*/ 2806 w 2996"/>
                  <a:gd name="T7" fmla="*/ 849 h 2800"/>
                  <a:gd name="T8" fmla="*/ 2893 w 2996"/>
                  <a:gd name="T9" fmla="*/ 1012 h 2800"/>
                  <a:gd name="T10" fmla="*/ 2961 w 2996"/>
                  <a:gd name="T11" fmla="*/ 1174 h 2800"/>
                  <a:gd name="T12" fmla="*/ 2955 w 2996"/>
                  <a:gd name="T13" fmla="*/ 1413 h 2800"/>
                  <a:gd name="T14" fmla="*/ 2851 w 2996"/>
                  <a:gd name="T15" fmla="*/ 1675 h 2800"/>
                  <a:gd name="T16" fmla="*/ 2654 w 2996"/>
                  <a:gd name="T17" fmla="*/ 1904 h 2800"/>
                  <a:gd name="T18" fmla="*/ 2448 w 2996"/>
                  <a:gd name="T19" fmla="*/ 2127 h 2800"/>
                  <a:gd name="T20" fmla="*/ 2290 w 2996"/>
                  <a:gd name="T21" fmla="*/ 2305 h 2800"/>
                  <a:gd name="T22" fmla="*/ 2014 w 2996"/>
                  <a:gd name="T23" fmla="*/ 2412 h 2800"/>
                  <a:gd name="T24" fmla="*/ 1930 w 2996"/>
                  <a:gd name="T25" fmla="*/ 2332 h 2800"/>
                  <a:gd name="T26" fmla="*/ 1719 w 2996"/>
                  <a:gd name="T27" fmla="*/ 2350 h 2800"/>
                  <a:gd name="T28" fmla="*/ 1669 w 2996"/>
                  <a:gd name="T29" fmla="*/ 2167 h 2800"/>
                  <a:gd name="T30" fmla="*/ 1641 w 2996"/>
                  <a:gd name="T31" fmla="*/ 2018 h 2800"/>
                  <a:gd name="T32" fmla="*/ 1600 w 2996"/>
                  <a:gd name="T33" fmla="*/ 1996 h 2800"/>
                  <a:gd name="T34" fmla="*/ 1521 w 2996"/>
                  <a:gd name="T35" fmla="*/ 1993 h 2800"/>
                  <a:gd name="T36" fmla="*/ 1427 w 2996"/>
                  <a:gd name="T37" fmla="*/ 1919 h 2800"/>
                  <a:gd name="T38" fmla="*/ 1303 w 2996"/>
                  <a:gd name="T39" fmla="*/ 1814 h 2800"/>
                  <a:gd name="T40" fmla="*/ 922 w 2996"/>
                  <a:gd name="T41" fmla="*/ 1840 h 2800"/>
                  <a:gd name="T42" fmla="*/ 664 w 2996"/>
                  <a:gd name="T43" fmla="*/ 1942 h 2800"/>
                  <a:gd name="T44" fmla="*/ 458 w 2996"/>
                  <a:gd name="T45" fmla="*/ 1970 h 2800"/>
                  <a:gd name="T46" fmla="*/ 274 w 2996"/>
                  <a:gd name="T47" fmla="*/ 2025 h 2800"/>
                  <a:gd name="T48" fmla="*/ 87 w 2996"/>
                  <a:gd name="T49" fmla="*/ 2072 h 2800"/>
                  <a:gd name="T50" fmla="*/ 59 w 2996"/>
                  <a:gd name="T51" fmla="*/ 1942 h 2800"/>
                  <a:gd name="T52" fmla="*/ 124 w 2996"/>
                  <a:gd name="T53" fmla="*/ 1783 h 2800"/>
                  <a:gd name="T54" fmla="*/ 123 w 2996"/>
                  <a:gd name="T55" fmla="*/ 1544 h 2800"/>
                  <a:gd name="T56" fmla="*/ 91 w 2996"/>
                  <a:gd name="T57" fmla="*/ 1352 h 2800"/>
                  <a:gd name="T58" fmla="*/ 138 w 2996"/>
                  <a:gd name="T59" fmla="*/ 1298 h 2800"/>
                  <a:gd name="T60" fmla="*/ 141 w 2996"/>
                  <a:gd name="T61" fmla="*/ 1193 h 2800"/>
                  <a:gd name="T62" fmla="*/ 189 w 2996"/>
                  <a:gd name="T63" fmla="*/ 1055 h 2800"/>
                  <a:gd name="T64" fmla="*/ 270 w 2996"/>
                  <a:gd name="T65" fmla="*/ 950 h 2800"/>
                  <a:gd name="T66" fmla="*/ 476 w 2996"/>
                  <a:gd name="T67" fmla="*/ 848 h 2800"/>
                  <a:gd name="T68" fmla="*/ 621 w 2996"/>
                  <a:gd name="T69" fmla="*/ 798 h 2800"/>
                  <a:gd name="T70" fmla="*/ 812 w 2996"/>
                  <a:gd name="T71" fmla="*/ 730 h 2800"/>
                  <a:gd name="T72" fmla="*/ 910 w 2996"/>
                  <a:gd name="T73" fmla="*/ 561 h 2800"/>
                  <a:gd name="T74" fmla="*/ 1008 w 2996"/>
                  <a:gd name="T75" fmla="*/ 505 h 2800"/>
                  <a:gd name="T76" fmla="*/ 1134 w 2996"/>
                  <a:gd name="T77" fmla="*/ 375 h 2800"/>
                  <a:gd name="T78" fmla="*/ 1232 w 2996"/>
                  <a:gd name="T79" fmla="*/ 313 h 2800"/>
                  <a:gd name="T80" fmla="*/ 1358 w 2996"/>
                  <a:gd name="T81" fmla="*/ 307 h 2800"/>
                  <a:gd name="T82" fmla="*/ 1476 w 2996"/>
                  <a:gd name="T83" fmla="*/ 320 h 2800"/>
                  <a:gd name="T84" fmla="*/ 1588 w 2996"/>
                  <a:gd name="T85" fmla="*/ 159 h 2800"/>
                  <a:gd name="T86" fmla="*/ 1743 w 2996"/>
                  <a:gd name="T87" fmla="*/ 80 h 2800"/>
                  <a:gd name="T88" fmla="*/ 1815 w 2996"/>
                  <a:gd name="T89" fmla="*/ 95 h 2800"/>
                  <a:gd name="T90" fmla="*/ 1988 w 2996"/>
                  <a:gd name="T91" fmla="*/ 110 h 2800"/>
                  <a:gd name="T92" fmla="*/ 2038 w 2996"/>
                  <a:gd name="T93" fmla="*/ 189 h 2800"/>
                  <a:gd name="T94" fmla="*/ 1954 w 2996"/>
                  <a:gd name="T95" fmla="*/ 303 h 2800"/>
                  <a:gd name="T96" fmla="*/ 2027 w 2996"/>
                  <a:gd name="T97" fmla="*/ 443 h 2800"/>
                  <a:gd name="T98" fmla="*/ 2161 w 2996"/>
                  <a:gd name="T99" fmla="*/ 545 h 2800"/>
                  <a:gd name="T100" fmla="*/ 2310 w 2996"/>
                  <a:gd name="T101" fmla="*/ 525 h 2800"/>
                  <a:gd name="T102" fmla="*/ 2381 w 2996"/>
                  <a:gd name="T103" fmla="*/ 332 h 2800"/>
                  <a:gd name="T104" fmla="*/ 2425 w 2996"/>
                  <a:gd name="T105" fmla="*/ 177 h 2800"/>
                  <a:gd name="T106" fmla="*/ 2466 w 2996"/>
                  <a:gd name="T107" fmla="*/ 32 h 2800"/>
                  <a:gd name="T108" fmla="*/ 2530 w 2996"/>
                  <a:gd name="T109" fmla="*/ 105 h 2800"/>
                  <a:gd name="T110" fmla="*/ 2540 w 2996"/>
                  <a:gd name="T111" fmla="*/ 264 h 2800"/>
                  <a:gd name="T112" fmla="*/ 2023 w 2996"/>
                  <a:gd name="T113" fmla="*/ 2562 h 2800"/>
                  <a:gd name="T114" fmla="*/ 1911 w 2996"/>
                  <a:gd name="T115" fmla="*/ 2764 h 2800"/>
                  <a:gd name="T116" fmla="*/ 1765 w 2996"/>
                  <a:gd name="T117" fmla="*/ 2793 h 2800"/>
                  <a:gd name="T118" fmla="*/ 1824 w 2996"/>
                  <a:gd name="T119" fmla="*/ 2553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6" h="2800">
                    <a:moveTo>
                      <a:pt x="2540" y="264"/>
                    </a:moveTo>
                    <a:lnTo>
                      <a:pt x="2557" y="330"/>
                    </a:lnTo>
                    <a:lnTo>
                      <a:pt x="2610" y="298"/>
                    </a:lnTo>
                    <a:lnTo>
                      <a:pt x="2629" y="334"/>
                    </a:lnTo>
                    <a:lnTo>
                      <a:pt x="2659" y="368"/>
                    </a:lnTo>
                    <a:lnTo>
                      <a:pt x="2645" y="405"/>
                    </a:lnTo>
                    <a:lnTo>
                      <a:pt x="2647" y="478"/>
                    </a:lnTo>
                    <a:lnTo>
                      <a:pt x="2651" y="521"/>
                    </a:lnTo>
                    <a:lnTo>
                      <a:pt x="2667" y="531"/>
                    </a:lnTo>
                    <a:lnTo>
                      <a:pt x="2673" y="604"/>
                    </a:lnTo>
                    <a:lnTo>
                      <a:pt x="2656" y="648"/>
                    </a:lnTo>
                    <a:lnTo>
                      <a:pt x="2668" y="706"/>
                    </a:lnTo>
                    <a:lnTo>
                      <a:pt x="2738" y="750"/>
                    </a:lnTo>
                    <a:lnTo>
                      <a:pt x="2780" y="791"/>
                    </a:lnTo>
                    <a:lnTo>
                      <a:pt x="2821" y="828"/>
                    </a:lnTo>
                    <a:lnTo>
                      <a:pt x="2806" y="849"/>
                    </a:lnTo>
                    <a:lnTo>
                      <a:pt x="2835" y="902"/>
                    </a:lnTo>
                    <a:lnTo>
                      <a:pt x="2839" y="994"/>
                    </a:lnTo>
                    <a:lnTo>
                      <a:pt x="2873" y="975"/>
                    </a:lnTo>
                    <a:lnTo>
                      <a:pt x="2893" y="1012"/>
                    </a:lnTo>
                    <a:lnTo>
                      <a:pt x="2914" y="999"/>
                    </a:lnTo>
                    <a:lnTo>
                      <a:pt x="2901" y="1089"/>
                    </a:lnTo>
                    <a:lnTo>
                      <a:pt x="2937" y="1142"/>
                    </a:lnTo>
                    <a:lnTo>
                      <a:pt x="2961" y="1174"/>
                    </a:lnTo>
                    <a:lnTo>
                      <a:pt x="2996" y="1243"/>
                    </a:lnTo>
                    <a:lnTo>
                      <a:pt x="2994" y="1311"/>
                    </a:lnTo>
                    <a:lnTo>
                      <a:pt x="2979" y="1360"/>
                    </a:lnTo>
                    <a:lnTo>
                      <a:pt x="2955" y="1413"/>
                    </a:lnTo>
                    <a:lnTo>
                      <a:pt x="2963" y="1485"/>
                    </a:lnTo>
                    <a:lnTo>
                      <a:pt x="2930" y="1560"/>
                    </a:lnTo>
                    <a:lnTo>
                      <a:pt x="2902" y="1599"/>
                    </a:lnTo>
                    <a:lnTo>
                      <a:pt x="2851" y="1675"/>
                    </a:lnTo>
                    <a:lnTo>
                      <a:pt x="2832" y="1724"/>
                    </a:lnTo>
                    <a:lnTo>
                      <a:pt x="2792" y="1785"/>
                    </a:lnTo>
                    <a:lnTo>
                      <a:pt x="2726" y="1862"/>
                    </a:lnTo>
                    <a:lnTo>
                      <a:pt x="2654" y="1904"/>
                    </a:lnTo>
                    <a:lnTo>
                      <a:pt x="2597" y="1970"/>
                    </a:lnTo>
                    <a:lnTo>
                      <a:pt x="2553" y="2012"/>
                    </a:lnTo>
                    <a:lnTo>
                      <a:pt x="2496" y="2085"/>
                    </a:lnTo>
                    <a:lnTo>
                      <a:pt x="2448" y="2127"/>
                    </a:lnTo>
                    <a:lnTo>
                      <a:pt x="2397" y="2191"/>
                    </a:lnTo>
                    <a:lnTo>
                      <a:pt x="2357" y="2249"/>
                    </a:lnTo>
                    <a:lnTo>
                      <a:pt x="2347" y="2276"/>
                    </a:lnTo>
                    <a:lnTo>
                      <a:pt x="2290" y="2305"/>
                    </a:lnTo>
                    <a:lnTo>
                      <a:pt x="2210" y="2308"/>
                    </a:lnTo>
                    <a:lnTo>
                      <a:pt x="2127" y="2343"/>
                    </a:lnTo>
                    <a:lnTo>
                      <a:pt x="2077" y="2376"/>
                    </a:lnTo>
                    <a:lnTo>
                      <a:pt x="2014" y="2412"/>
                    </a:lnTo>
                    <a:lnTo>
                      <a:pt x="1977" y="2375"/>
                    </a:lnTo>
                    <a:lnTo>
                      <a:pt x="1943" y="2360"/>
                    </a:lnTo>
                    <a:lnTo>
                      <a:pt x="1977" y="2316"/>
                    </a:lnTo>
                    <a:lnTo>
                      <a:pt x="1930" y="2332"/>
                    </a:lnTo>
                    <a:lnTo>
                      <a:pt x="1836" y="2393"/>
                    </a:lnTo>
                    <a:lnTo>
                      <a:pt x="1788" y="2370"/>
                    </a:lnTo>
                    <a:lnTo>
                      <a:pt x="1756" y="2357"/>
                    </a:lnTo>
                    <a:lnTo>
                      <a:pt x="1719" y="2350"/>
                    </a:lnTo>
                    <a:lnTo>
                      <a:pt x="1664" y="2326"/>
                    </a:lnTo>
                    <a:lnTo>
                      <a:pt x="1646" y="2274"/>
                    </a:lnTo>
                    <a:lnTo>
                      <a:pt x="1665" y="2210"/>
                    </a:lnTo>
                    <a:lnTo>
                      <a:pt x="1669" y="2167"/>
                    </a:lnTo>
                    <a:lnTo>
                      <a:pt x="1651" y="2132"/>
                    </a:lnTo>
                    <a:lnTo>
                      <a:pt x="1587" y="2122"/>
                    </a:lnTo>
                    <a:lnTo>
                      <a:pt x="1630" y="2081"/>
                    </a:lnTo>
                    <a:lnTo>
                      <a:pt x="1641" y="2018"/>
                    </a:lnTo>
                    <a:lnTo>
                      <a:pt x="1580" y="2077"/>
                    </a:lnTo>
                    <a:lnTo>
                      <a:pt x="1510" y="2092"/>
                    </a:lnTo>
                    <a:lnTo>
                      <a:pt x="1568" y="2045"/>
                    </a:lnTo>
                    <a:lnTo>
                      <a:pt x="1600" y="1996"/>
                    </a:lnTo>
                    <a:lnTo>
                      <a:pt x="1646" y="1955"/>
                    </a:lnTo>
                    <a:lnTo>
                      <a:pt x="1667" y="1892"/>
                    </a:lnTo>
                    <a:lnTo>
                      <a:pt x="1578" y="1964"/>
                    </a:lnTo>
                    <a:lnTo>
                      <a:pt x="1521" y="1993"/>
                    </a:lnTo>
                    <a:lnTo>
                      <a:pt x="1464" y="2061"/>
                    </a:lnTo>
                    <a:lnTo>
                      <a:pt x="1424" y="2026"/>
                    </a:lnTo>
                    <a:lnTo>
                      <a:pt x="1446" y="1981"/>
                    </a:lnTo>
                    <a:lnTo>
                      <a:pt x="1427" y="1919"/>
                    </a:lnTo>
                    <a:lnTo>
                      <a:pt x="1402" y="1888"/>
                    </a:lnTo>
                    <a:lnTo>
                      <a:pt x="1424" y="1868"/>
                    </a:lnTo>
                    <a:lnTo>
                      <a:pt x="1352" y="1816"/>
                    </a:lnTo>
                    <a:lnTo>
                      <a:pt x="1303" y="1814"/>
                    </a:lnTo>
                    <a:lnTo>
                      <a:pt x="1250" y="1773"/>
                    </a:lnTo>
                    <a:lnTo>
                      <a:pt x="1118" y="1781"/>
                    </a:lnTo>
                    <a:lnTo>
                      <a:pt x="1014" y="1811"/>
                    </a:lnTo>
                    <a:lnTo>
                      <a:pt x="922" y="1840"/>
                    </a:lnTo>
                    <a:lnTo>
                      <a:pt x="856" y="1834"/>
                    </a:lnTo>
                    <a:lnTo>
                      <a:pt x="764" y="1877"/>
                    </a:lnTo>
                    <a:lnTo>
                      <a:pt x="694" y="1897"/>
                    </a:lnTo>
                    <a:lnTo>
                      <a:pt x="664" y="1942"/>
                    </a:lnTo>
                    <a:lnTo>
                      <a:pt x="624" y="1976"/>
                    </a:lnTo>
                    <a:lnTo>
                      <a:pt x="563" y="1978"/>
                    </a:lnTo>
                    <a:lnTo>
                      <a:pt x="515" y="1986"/>
                    </a:lnTo>
                    <a:lnTo>
                      <a:pt x="458" y="1970"/>
                    </a:lnTo>
                    <a:lnTo>
                      <a:pt x="404" y="1979"/>
                    </a:lnTo>
                    <a:lnTo>
                      <a:pt x="353" y="1983"/>
                    </a:lnTo>
                    <a:lnTo>
                      <a:pt x="294" y="2029"/>
                    </a:lnTo>
                    <a:lnTo>
                      <a:pt x="274" y="2025"/>
                    </a:lnTo>
                    <a:lnTo>
                      <a:pt x="230" y="2049"/>
                    </a:lnTo>
                    <a:lnTo>
                      <a:pt x="185" y="2076"/>
                    </a:lnTo>
                    <a:lnTo>
                      <a:pt x="135" y="2072"/>
                    </a:lnTo>
                    <a:lnTo>
                      <a:pt x="87" y="2072"/>
                    </a:lnTo>
                    <a:lnTo>
                      <a:pt x="32" y="2018"/>
                    </a:lnTo>
                    <a:lnTo>
                      <a:pt x="0" y="2002"/>
                    </a:lnTo>
                    <a:lnTo>
                      <a:pt x="19" y="1953"/>
                    </a:lnTo>
                    <a:lnTo>
                      <a:pt x="59" y="1942"/>
                    </a:lnTo>
                    <a:lnTo>
                      <a:pt x="78" y="1923"/>
                    </a:lnTo>
                    <a:lnTo>
                      <a:pt x="86" y="1892"/>
                    </a:lnTo>
                    <a:lnTo>
                      <a:pt x="115" y="1833"/>
                    </a:lnTo>
                    <a:lnTo>
                      <a:pt x="124" y="1783"/>
                    </a:lnTo>
                    <a:lnTo>
                      <a:pt x="114" y="1697"/>
                    </a:lnTo>
                    <a:lnTo>
                      <a:pt x="117" y="1648"/>
                    </a:lnTo>
                    <a:lnTo>
                      <a:pt x="135" y="1600"/>
                    </a:lnTo>
                    <a:lnTo>
                      <a:pt x="123" y="1544"/>
                    </a:lnTo>
                    <a:lnTo>
                      <a:pt x="128" y="1519"/>
                    </a:lnTo>
                    <a:lnTo>
                      <a:pt x="105" y="1486"/>
                    </a:lnTo>
                    <a:lnTo>
                      <a:pt x="115" y="1419"/>
                    </a:lnTo>
                    <a:lnTo>
                      <a:pt x="91" y="1352"/>
                    </a:lnTo>
                    <a:lnTo>
                      <a:pt x="90" y="1315"/>
                    </a:lnTo>
                    <a:lnTo>
                      <a:pt x="113" y="1352"/>
                    </a:lnTo>
                    <a:lnTo>
                      <a:pt x="108" y="1273"/>
                    </a:lnTo>
                    <a:lnTo>
                      <a:pt x="138" y="1298"/>
                    </a:lnTo>
                    <a:lnTo>
                      <a:pt x="151" y="1331"/>
                    </a:lnTo>
                    <a:lnTo>
                      <a:pt x="161" y="1287"/>
                    </a:lnTo>
                    <a:lnTo>
                      <a:pt x="142" y="1220"/>
                    </a:lnTo>
                    <a:lnTo>
                      <a:pt x="141" y="1193"/>
                    </a:lnTo>
                    <a:lnTo>
                      <a:pt x="130" y="1168"/>
                    </a:lnTo>
                    <a:lnTo>
                      <a:pt x="149" y="1119"/>
                    </a:lnTo>
                    <a:lnTo>
                      <a:pt x="169" y="1098"/>
                    </a:lnTo>
                    <a:lnTo>
                      <a:pt x="189" y="1055"/>
                    </a:lnTo>
                    <a:lnTo>
                      <a:pt x="191" y="1005"/>
                    </a:lnTo>
                    <a:lnTo>
                      <a:pt x="235" y="944"/>
                    </a:lnTo>
                    <a:lnTo>
                      <a:pt x="227" y="1009"/>
                    </a:lnTo>
                    <a:lnTo>
                      <a:pt x="270" y="950"/>
                    </a:lnTo>
                    <a:lnTo>
                      <a:pt x="336" y="922"/>
                    </a:lnTo>
                    <a:lnTo>
                      <a:pt x="379" y="886"/>
                    </a:lnTo>
                    <a:lnTo>
                      <a:pt x="442" y="854"/>
                    </a:lnTo>
                    <a:lnTo>
                      <a:pt x="476" y="848"/>
                    </a:lnTo>
                    <a:lnTo>
                      <a:pt x="495" y="858"/>
                    </a:lnTo>
                    <a:lnTo>
                      <a:pt x="559" y="826"/>
                    </a:lnTo>
                    <a:lnTo>
                      <a:pt x="606" y="817"/>
                    </a:lnTo>
                    <a:lnTo>
                      <a:pt x="621" y="798"/>
                    </a:lnTo>
                    <a:lnTo>
                      <a:pt x="642" y="791"/>
                    </a:lnTo>
                    <a:lnTo>
                      <a:pt x="682" y="793"/>
                    </a:lnTo>
                    <a:lnTo>
                      <a:pt x="765" y="768"/>
                    </a:lnTo>
                    <a:lnTo>
                      <a:pt x="812" y="730"/>
                    </a:lnTo>
                    <a:lnTo>
                      <a:pt x="840" y="684"/>
                    </a:lnTo>
                    <a:lnTo>
                      <a:pt x="891" y="641"/>
                    </a:lnTo>
                    <a:lnTo>
                      <a:pt x="900" y="607"/>
                    </a:lnTo>
                    <a:lnTo>
                      <a:pt x="910" y="561"/>
                    </a:lnTo>
                    <a:lnTo>
                      <a:pt x="974" y="489"/>
                    </a:lnTo>
                    <a:lnTo>
                      <a:pt x="993" y="562"/>
                    </a:lnTo>
                    <a:lnTo>
                      <a:pt x="1028" y="545"/>
                    </a:lnTo>
                    <a:lnTo>
                      <a:pt x="1008" y="505"/>
                    </a:lnTo>
                    <a:lnTo>
                      <a:pt x="1038" y="464"/>
                    </a:lnTo>
                    <a:lnTo>
                      <a:pt x="1068" y="482"/>
                    </a:lnTo>
                    <a:lnTo>
                      <a:pt x="1087" y="417"/>
                    </a:lnTo>
                    <a:lnTo>
                      <a:pt x="1134" y="375"/>
                    </a:lnTo>
                    <a:lnTo>
                      <a:pt x="1157" y="342"/>
                    </a:lnTo>
                    <a:lnTo>
                      <a:pt x="1196" y="327"/>
                    </a:lnTo>
                    <a:lnTo>
                      <a:pt x="1201" y="303"/>
                    </a:lnTo>
                    <a:lnTo>
                      <a:pt x="1232" y="313"/>
                    </a:lnTo>
                    <a:lnTo>
                      <a:pt x="1236" y="292"/>
                    </a:lnTo>
                    <a:lnTo>
                      <a:pt x="1271" y="280"/>
                    </a:lnTo>
                    <a:lnTo>
                      <a:pt x="1308" y="268"/>
                    </a:lnTo>
                    <a:lnTo>
                      <a:pt x="1358" y="307"/>
                    </a:lnTo>
                    <a:lnTo>
                      <a:pt x="1392" y="358"/>
                    </a:lnTo>
                    <a:lnTo>
                      <a:pt x="1439" y="358"/>
                    </a:lnTo>
                    <a:lnTo>
                      <a:pt x="1485" y="366"/>
                    </a:lnTo>
                    <a:lnTo>
                      <a:pt x="1476" y="320"/>
                    </a:lnTo>
                    <a:lnTo>
                      <a:pt x="1521" y="251"/>
                    </a:lnTo>
                    <a:lnTo>
                      <a:pt x="1558" y="229"/>
                    </a:lnTo>
                    <a:lnTo>
                      <a:pt x="1549" y="208"/>
                    </a:lnTo>
                    <a:lnTo>
                      <a:pt x="1588" y="159"/>
                    </a:lnTo>
                    <a:lnTo>
                      <a:pt x="1637" y="129"/>
                    </a:lnTo>
                    <a:lnTo>
                      <a:pt x="1674" y="139"/>
                    </a:lnTo>
                    <a:lnTo>
                      <a:pt x="1739" y="123"/>
                    </a:lnTo>
                    <a:lnTo>
                      <a:pt x="1743" y="80"/>
                    </a:lnTo>
                    <a:lnTo>
                      <a:pt x="1691" y="52"/>
                    </a:lnTo>
                    <a:lnTo>
                      <a:pt x="1733" y="39"/>
                    </a:lnTo>
                    <a:lnTo>
                      <a:pt x="1780" y="60"/>
                    </a:lnTo>
                    <a:lnTo>
                      <a:pt x="1815" y="95"/>
                    </a:lnTo>
                    <a:lnTo>
                      <a:pt x="1876" y="117"/>
                    </a:lnTo>
                    <a:lnTo>
                      <a:pt x="1898" y="108"/>
                    </a:lnTo>
                    <a:lnTo>
                      <a:pt x="1941" y="135"/>
                    </a:lnTo>
                    <a:lnTo>
                      <a:pt x="1988" y="110"/>
                    </a:lnTo>
                    <a:lnTo>
                      <a:pt x="2015" y="118"/>
                    </a:lnTo>
                    <a:lnTo>
                      <a:pt x="2035" y="101"/>
                    </a:lnTo>
                    <a:lnTo>
                      <a:pt x="2064" y="143"/>
                    </a:lnTo>
                    <a:lnTo>
                      <a:pt x="2038" y="189"/>
                    </a:lnTo>
                    <a:lnTo>
                      <a:pt x="2005" y="223"/>
                    </a:lnTo>
                    <a:lnTo>
                      <a:pt x="1978" y="226"/>
                    </a:lnTo>
                    <a:lnTo>
                      <a:pt x="1982" y="260"/>
                    </a:lnTo>
                    <a:lnTo>
                      <a:pt x="1954" y="303"/>
                    </a:lnTo>
                    <a:lnTo>
                      <a:pt x="1921" y="345"/>
                    </a:lnTo>
                    <a:lnTo>
                      <a:pt x="1923" y="369"/>
                    </a:lnTo>
                    <a:lnTo>
                      <a:pt x="1974" y="416"/>
                    </a:lnTo>
                    <a:lnTo>
                      <a:pt x="2027" y="443"/>
                    </a:lnTo>
                    <a:lnTo>
                      <a:pt x="2060" y="472"/>
                    </a:lnTo>
                    <a:lnTo>
                      <a:pt x="2105" y="523"/>
                    </a:lnTo>
                    <a:lnTo>
                      <a:pt x="2126" y="523"/>
                    </a:lnTo>
                    <a:lnTo>
                      <a:pt x="2161" y="545"/>
                    </a:lnTo>
                    <a:lnTo>
                      <a:pt x="2167" y="571"/>
                    </a:lnTo>
                    <a:lnTo>
                      <a:pt x="2232" y="600"/>
                    </a:lnTo>
                    <a:lnTo>
                      <a:pt x="2287" y="571"/>
                    </a:lnTo>
                    <a:lnTo>
                      <a:pt x="2310" y="525"/>
                    </a:lnTo>
                    <a:lnTo>
                      <a:pt x="2332" y="487"/>
                    </a:lnTo>
                    <a:lnTo>
                      <a:pt x="2350" y="440"/>
                    </a:lnTo>
                    <a:lnTo>
                      <a:pt x="2384" y="373"/>
                    </a:lnTo>
                    <a:lnTo>
                      <a:pt x="2381" y="332"/>
                    </a:lnTo>
                    <a:lnTo>
                      <a:pt x="2390" y="307"/>
                    </a:lnTo>
                    <a:lnTo>
                      <a:pt x="2389" y="258"/>
                    </a:lnTo>
                    <a:lnTo>
                      <a:pt x="2408" y="194"/>
                    </a:lnTo>
                    <a:lnTo>
                      <a:pt x="2425" y="177"/>
                    </a:lnTo>
                    <a:lnTo>
                      <a:pt x="2417" y="148"/>
                    </a:lnTo>
                    <a:lnTo>
                      <a:pt x="2441" y="103"/>
                    </a:lnTo>
                    <a:lnTo>
                      <a:pt x="2461" y="56"/>
                    </a:lnTo>
                    <a:lnTo>
                      <a:pt x="2466" y="32"/>
                    </a:lnTo>
                    <a:lnTo>
                      <a:pt x="2498" y="0"/>
                    </a:lnTo>
                    <a:lnTo>
                      <a:pt x="2514" y="42"/>
                    </a:lnTo>
                    <a:lnTo>
                      <a:pt x="2512" y="95"/>
                    </a:lnTo>
                    <a:lnTo>
                      <a:pt x="2530" y="105"/>
                    </a:lnTo>
                    <a:lnTo>
                      <a:pt x="2528" y="141"/>
                    </a:lnTo>
                    <a:lnTo>
                      <a:pt x="2549" y="184"/>
                    </a:lnTo>
                    <a:lnTo>
                      <a:pt x="2548" y="233"/>
                    </a:lnTo>
                    <a:lnTo>
                      <a:pt x="2540" y="264"/>
                    </a:lnTo>
                    <a:moveTo>
                      <a:pt x="1865" y="2560"/>
                    </a:moveTo>
                    <a:lnTo>
                      <a:pt x="1914" y="2590"/>
                    </a:lnTo>
                    <a:lnTo>
                      <a:pt x="1959" y="2578"/>
                    </a:lnTo>
                    <a:lnTo>
                      <a:pt x="2023" y="2562"/>
                    </a:lnTo>
                    <a:lnTo>
                      <a:pt x="2061" y="2567"/>
                    </a:lnTo>
                    <a:lnTo>
                      <a:pt x="2004" y="2667"/>
                    </a:lnTo>
                    <a:lnTo>
                      <a:pt x="1962" y="2696"/>
                    </a:lnTo>
                    <a:lnTo>
                      <a:pt x="1911" y="2764"/>
                    </a:lnTo>
                    <a:lnTo>
                      <a:pt x="1902" y="2741"/>
                    </a:lnTo>
                    <a:lnTo>
                      <a:pt x="1816" y="2800"/>
                    </a:lnTo>
                    <a:lnTo>
                      <a:pt x="1805" y="2795"/>
                    </a:lnTo>
                    <a:lnTo>
                      <a:pt x="1765" y="2793"/>
                    </a:lnTo>
                    <a:lnTo>
                      <a:pt x="1769" y="2721"/>
                    </a:lnTo>
                    <a:lnTo>
                      <a:pt x="1795" y="2665"/>
                    </a:lnTo>
                    <a:lnTo>
                      <a:pt x="1800" y="2592"/>
                    </a:lnTo>
                    <a:lnTo>
                      <a:pt x="1824" y="2553"/>
                    </a:lnTo>
                    <a:lnTo>
                      <a:pt x="1865" y="2560"/>
                    </a:lnTo>
                  </a:path>
                </a:pathLst>
              </a:custGeom>
              <a:solidFill>
                <a:srgbClr val="1A7476">
                  <a:alpha val="15000"/>
                </a:srgb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 name="Freeform 14"/>
              <p:cNvSpPr>
                <a:spLocks/>
              </p:cNvSpPr>
              <p:nvPr/>
            </p:nvSpPr>
            <p:spPr bwMode="auto">
              <a:xfrm>
                <a:off x="4777337" y="2454448"/>
                <a:ext cx="211853" cy="95334"/>
              </a:xfrm>
              <a:custGeom>
                <a:avLst/>
                <a:gdLst>
                  <a:gd name="T0" fmla="*/ 120 w 120"/>
                  <a:gd name="T1" fmla="*/ 19 h 54"/>
                  <a:gd name="T2" fmla="*/ 119 w 120"/>
                  <a:gd name="T3" fmla="*/ 27 h 54"/>
                  <a:gd name="T4" fmla="*/ 110 w 120"/>
                  <a:gd name="T5" fmla="*/ 27 h 54"/>
                  <a:gd name="T6" fmla="*/ 114 w 120"/>
                  <a:gd name="T7" fmla="*/ 32 h 54"/>
                  <a:gd name="T8" fmla="*/ 109 w 120"/>
                  <a:gd name="T9" fmla="*/ 45 h 54"/>
                  <a:gd name="T10" fmla="*/ 107 w 120"/>
                  <a:gd name="T11" fmla="*/ 48 h 54"/>
                  <a:gd name="T12" fmla="*/ 92 w 120"/>
                  <a:gd name="T13" fmla="*/ 49 h 54"/>
                  <a:gd name="T14" fmla="*/ 85 w 120"/>
                  <a:gd name="T15" fmla="*/ 54 h 54"/>
                  <a:gd name="T16" fmla="*/ 71 w 120"/>
                  <a:gd name="T17" fmla="*/ 52 h 54"/>
                  <a:gd name="T18" fmla="*/ 47 w 120"/>
                  <a:gd name="T19" fmla="*/ 47 h 54"/>
                  <a:gd name="T20" fmla="*/ 43 w 120"/>
                  <a:gd name="T21" fmla="*/ 40 h 54"/>
                  <a:gd name="T22" fmla="*/ 27 w 120"/>
                  <a:gd name="T23" fmla="*/ 43 h 54"/>
                  <a:gd name="T24" fmla="*/ 25 w 120"/>
                  <a:gd name="T25" fmla="*/ 47 h 54"/>
                  <a:gd name="T26" fmla="*/ 15 w 120"/>
                  <a:gd name="T27" fmla="*/ 44 h 54"/>
                  <a:gd name="T28" fmla="*/ 7 w 120"/>
                  <a:gd name="T29" fmla="*/ 44 h 54"/>
                  <a:gd name="T30" fmla="*/ 0 w 120"/>
                  <a:gd name="T31" fmla="*/ 40 h 54"/>
                  <a:gd name="T32" fmla="*/ 2 w 120"/>
                  <a:gd name="T33" fmla="*/ 35 h 54"/>
                  <a:gd name="T34" fmla="*/ 1 w 120"/>
                  <a:gd name="T35" fmla="*/ 31 h 54"/>
                  <a:gd name="T36" fmla="*/ 6 w 120"/>
                  <a:gd name="T37" fmla="*/ 30 h 54"/>
                  <a:gd name="T38" fmla="*/ 15 w 120"/>
                  <a:gd name="T39" fmla="*/ 36 h 54"/>
                  <a:gd name="T40" fmla="*/ 16 w 120"/>
                  <a:gd name="T41" fmla="*/ 30 h 54"/>
                  <a:gd name="T42" fmla="*/ 31 w 120"/>
                  <a:gd name="T43" fmla="*/ 31 h 54"/>
                  <a:gd name="T44" fmla="*/ 42 w 120"/>
                  <a:gd name="T45" fmla="*/ 28 h 54"/>
                  <a:gd name="T46" fmla="*/ 50 w 120"/>
                  <a:gd name="T47" fmla="*/ 28 h 54"/>
                  <a:gd name="T48" fmla="*/ 55 w 120"/>
                  <a:gd name="T49" fmla="*/ 32 h 54"/>
                  <a:gd name="T50" fmla="*/ 57 w 120"/>
                  <a:gd name="T51" fmla="*/ 29 h 54"/>
                  <a:gd name="T52" fmla="*/ 53 w 120"/>
                  <a:gd name="T53" fmla="*/ 16 h 54"/>
                  <a:gd name="T54" fmla="*/ 59 w 120"/>
                  <a:gd name="T55" fmla="*/ 13 h 54"/>
                  <a:gd name="T56" fmla="*/ 64 w 120"/>
                  <a:gd name="T57" fmla="*/ 4 h 54"/>
                  <a:gd name="T58" fmla="*/ 77 w 120"/>
                  <a:gd name="T59" fmla="*/ 10 h 54"/>
                  <a:gd name="T60" fmla="*/ 85 w 120"/>
                  <a:gd name="T61" fmla="*/ 2 h 54"/>
                  <a:gd name="T62" fmla="*/ 90 w 120"/>
                  <a:gd name="T63" fmla="*/ 0 h 54"/>
                  <a:gd name="T64" fmla="*/ 103 w 120"/>
                  <a:gd name="T65" fmla="*/ 7 h 54"/>
                  <a:gd name="T66" fmla="*/ 111 w 120"/>
                  <a:gd name="T67" fmla="*/ 6 h 54"/>
                  <a:gd name="T68" fmla="*/ 119 w 120"/>
                  <a:gd name="T69" fmla="*/ 9 h 54"/>
                  <a:gd name="T70" fmla="*/ 118 w 120"/>
                  <a:gd name="T71" fmla="*/ 12 h 54"/>
                  <a:gd name="T72" fmla="*/ 120 w 120"/>
                  <a:gd name="T7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54">
                    <a:moveTo>
                      <a:pt x="120" y="19"/>
                    </a:moveTo>
                    <a:lnTo>
                      <a:pt x="119" y="27"/>
                    </a:lnTo>
                    <a:lnTo>
                      <a:pt x="110" y="27"/>
                    </a:lnTo>
                    <a:lnTo>
                      <a:pt x="114" y="32"/>
                    </a:lnTo>
                    <a:lnTo>
                      <a:pt x="109" y="45"/>
                    </a:lnTo>
                    <a:lnTo>
                      <a:pt x="107" y="48"/>
                    </a:lnTo>
                    <a:lnTo>
                      <a:pt x="92" y="49"/>
                    </a:lnTo>
                    <a:lnTo>
                      <a:pt x="85" y="54"/>
                    </a:lnTo>
                    <a:lnTo>
                      <a:pt x="71" y="52"/>
                    </a:lnTo>
                    <a:lnTo>
                      <a:pt x="47" y="47"/>
                    </a:lnTo>
                    <a:lnTo>
                      <a:pt x="43" y="40"/>
                    </a:lnTo>
                    <a:lnTo>
                      <a:pt x="27" y="43"/>
                    </a:lnTo>
                    <a:lnTo>
                      <a:pt x="25" y="47"/>
                    </a:lnTo>
                    <a:lnTo>
                      <a:pt x="15" y="44"/>
                    </a:lnTo>
                    <a:lnTo>
                      <a:pt x="7" y="44"/>
                    </a:lnTo>
                    <a:lnTo>
                      <a:pt x="0" y="40"/>
                    </a:lnTo>
                    <a:lnTo>
                      <a:pt x="2" y="35"/>
                    </a:lnTo>
                    <a:lnTo>
                      <a:pt x="1" y="31"/>
                    </a:lnTo>
                    <a:lnTo>
                      <a:pt x="6" y="30"/>
                    </a:lnTo>
                    <a:lnTo>
                      <a:pt x="15" y="36"/>
                    </a:lnTo>
                    <a:lnTo>
                      <a:pt x="16" y="30"/>
                    </a:lnTo>
                    <a:lnTo>
                      <a:pt x="31" y="31"/>
                    </a:lnTo>
                    <a:lnTo>
                      <a:pt x="42" y="28"/>
                    </a:lnTo>
                    <a:lnTo>
                      <a:pt x="50" y="28"/>
                    </a:lnTo>
                    <a:lnTo>
                      <a:pt x="55" y="32"/>
                    </a:lnTo>
                    <a:lnTo>
                      <a:pt x="57" y="29"/>
                    </a:lnTo>
                    <a:lnTo>
                      <a:pt x="53" y="16"/>
                    </a:lnTo>
                    <a:lnTo>
                      <a:pt x="59" y="13"/>
                    </a:lnTo>
                    <a:lnTo>
                      <a:pt x="64" y="4"/>
                    </a:lnTo>
                    <a:lnTo>
                      <a:pt x="77" y="10"/>
                    </a:lnTo>
                    <a:lnTo>
                      <a:pt x="85" y="2"/>
                    </a:lnTo>
                    <a:lnTo>
                      <a:pt x="90" y="0"/>
                    </a:lnTo>
                    <a:lnTo>
                      <a:pt x="103" y="7"/>
                    </a:lnTo>
                    <a:lnTo>
                      <a:pt x="111" y="6"/>
                    </a:lnTo>
                    <a:lnTo>
                      <a:pt x="119" y="9"/>
                    </a:lnTo>
                    <a:lnTo>
                      <a:pt x="118" y="12"/>
                    </a:lnTo>
                    <a:lnTo>
                      <a:pt x="120" y="1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7" name="Freeform 15"/>
              <p:cNvSpPr>
                <a:spLocks/>
              </p:cNvSpPr>
              <p:nvPr/>
            </p:nvSpPr>
            <p:spPr bwMode="auto">
              <a:xfrm>
                <a:off x="5845430" y="2791647"/>
                <a:ext cx="45902" cy="35309"/>
              </a:xfrm>
              <a:custGeom>
                <a:avLst/>
                <a:gdLst>
                  <a:gd name="T0" fmla="*/ 14 w 108"/>
                  <a:gd name="T1" fmla="*/ 1 h 85"/>
                  <a:gd name="T2" fmla="*/ 38 w 108"/>
                  <a:gd name="T3" fmla="*/ 23 h 85"/>
                  <a:gd name="T4" fmla="*/ 69 w 108"/>
                  <a:gd name="T5" fmla="*/ 23 h 85"/>
                  <a:gd name="T6" fmla="*/ 71 w 108"/>
                  <a:gd name="T7" fmla="*/ 36 h 85"/>
                  <a:gd name="T8" fmla="*/ 108 w 108"/>
                  <a:gd name="T9" fmla="*/ 85 h 85"/>
                  <a:gd name="T10" fmla="*/ 58 w 108"/>
                  <a:gd name="T11" fmla="*/ 74 h 85"/>
                  <a:gd name="T12" fmla="*/ 16 w 108"/>
                  <a:gd name="T13" fmla="*/ 35 h 85"/>
                  <a:gd name="T14" fmla="*/ 0 w 108"/>
                  <a:gd name="T15" fmla="*/ 3 h 85"/>
                  <a:gd name="T16" fmla="*/ 14 w 108"/>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5">
                    <a:moveTo>
                      <a:pt x="14" y="1"/>
                    </a:moveTo>
                    <a:lnTo>
                      <a:pt x="38" y="23"/>
                    </a:lnTo>
                    <a:lnTo>
                      <a:pt x="69" y="23"/>
                    </a:lnTo>
                    <a:lnTo>
                      <a:pt x="71" y="36"/>
                    </a:lnTo>
                    <a:lnTo>
                      <a:pt x="108" y="85"/>
                    </a:lnTo>
                    <a:lnTo>
                      <a:pt x="58" y="74"/>
                    </a:lnTo>
                    <a:lnTo>
                      <a:pt x="16" y="35"/>
                    </a:lnTo>
                    <a:lnTo>
                      <a:pt x="0" y="3"/>
                    </a:lnTo>
                    <a:lnTo>
                      <a:pt x="14" y="0"/>
                    </a:lnTo>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8" name="Freeform 16"/>
              <p:cNvSpPr>
                <a:spLocks/>
              </p:cNvSpPr>
              <p:nvPr/>
            </p:nvSpPr>
            <p:spPr bwMode="auto">
              <a:xfrm>
                <a:off x="5840133" y="2713969"/>
                <a:ext cx="167717" cy="130642"/>
              </a:xfrm>
              <a:custGeom>
                <a:avLst/>
                <a:gdLst>
                  <a:gd name="T0" fmla="*/ 40 w 95"/>
                  <a:gd name="T1" fmla="*/ 13 h 74"/>
                  <a:gd name="T2" fmla="*/ 48 w 95"/>
                  <a:gd name="T3" fmla="*/ 15 h 74"/>
                  <a:gd name="T4" fmla="*/ 50 w 95"/>
                  <a:gd name="T5" fmla="*/ 9 h 74"/>
                  <a:gd name="T6" fmla="*/ 58 w 95"/>
                  <a:gd name="T7" fmla="*/ 1 h 74"/>
                  <a:gd name="T8" fmla="*/ 69 w 95"/>
                  <a:gd name="T9" fmla="*/ 12 h 74"/>
                  <a:gd name="T10" fmla="*/ 81 w 95"/>
                  <a:gd name="T11" fmla="*/ 27 h 74"/>
                  <a:gd name="T12" fmla="*/ 89 w 95"/>
                  <a:gd name="T13" fmla="*/ 28 h 74"/>
                  <a:gd name="T14" fmla="*/ 95 w 95"/>
                  <a:gd name="T15" fmla="*/ 33 h 74"/>
                  <a:gd name="T16" fmla="*/ 82 w 95"/>
                  <a:gd name="T17" fmla="*/ 35 h 74"/>
                  <a:gd name="T18" fmla="*/ 82 w 95"/>
                  <a:gd name="T19" fmla="*/ 51 h 74"/>
                  <a:gd name="T20" fmla="*/ 80 w 95"/>
                  <a:gd name="T21" fmla="*/ 58 h 74"/>
                  <a:gd name="T22" fmla="*/ 75 w 95"/>
                  <a:gd name="T23" fmla="*/ 63 h 74"/>
                  <a:gd name="T24" fmla="*/ 77 w 95"/>
                  <a:gd name="T25" fmla="*/ 73 h 74"/>
                  <a:gd name="T26" fmla="*/ 73 w 95"/>
                  <a:gd name="T27" fmla="*/ 74 h 74"/>
                  <a:gd name="T28" fmla="*/ 61 w 95"/>
                  <a:gd name="T29" fmla="*/ 63 h 74"/>
                  <a:gd name="T30" fmla="*/ 65 w 95"/>
                  <a:gd name="T31" fmla="*/ 53 h 74"/>
                  <a:gd name="T32" fmla="*/ 59 w 95"/>
                  <a:gd name="T33" fmla="*/ 47 h 74"/>
                  <a:gd name="T34" fmla="*/ 52 w 95"/>
                  <a:gd name="T35" fmla="*/ 49 h 74"/>
                  <a:gd name="T36" fmla="*/ 35 w 95"/>
                  <a:gd name="T37" fmla="*/ 64 h 74"/>
                  <a:gd name="T38" fmla="*/ 32 w 95"/>
                  <a:gd name="T39" fmla="*/ 49 h 74"/>
                  <a:gd name="T40" fmla="*/ 24 w 95"/>
                  <a:gd name="T41" fmla="*/ 46 h 74"/>
                  <a:gd name="T42" fmla="*/ 16 w 95"/>
                  <a:gd name="T43" fmla="*/ 40 h 74"/>
                  <a:gd name="T44" fmla="*/ 19 w 95"/>
                  <a:gd name="T45" fmla="*/ 34 h 74"/>
                  <a:gd name="T46" fmla="*/ 9 w 95"/>
                  <a:gd name="T47" fmla="*/ 27 h 74"/>
                  <a:gd name="T48" fmla="*/ 11 w 95"/>
                  <a:gd name="T49" fmla="*/ 22 h 74"/>
                  <a:gd name="T50" fmla="*/ 4 w 95"/>
                  <a:gd name="T51" fmla="*/ 18 h 74"/>
                  <a:gd name="T52" fmla="*/ 0 w 95"/>
                  <a:gd name="T53" fmla="*/ 13 h 74"/>
                  <a:gd name="T54" fmla="*/ 3 w 95"/>
                  <a:gd name="T55" fmla="*/ 9 h 74"/>
                  <a:gd name="T56" fmla="*/ 17 w 95"/>
                  <a:gd name="T57" fmla="*/ 15 h 74"/>
                  <a:gd name="T58" fmla="*/ 26 w 95"/>
                  <a:gd name="T59" fmla="*/ 17 h 74"/>
                  <a:gd name="T60" fmla="*/ 28 w 95"/>
                  <a:gd name="T61" fmla="*/ 14 h 74"/>
                  <a:gd name="T62" fmla="*/ 18 w 95"/>
                  <a:gd name="T63" fmla="*/ 3 h 74"/>
                  <a:gd name="T64" fmla="*/ 21 w 95"/>
                  <a:gd name="T65" fmla="*/ 0 h 74"/>
                  <a:gd name="T66" fmla="*/ 26 w 95"/>
                  <a:gd name="T67" fmla="*/ 1 h 74"/>
                  <a:gd name="T68" fmla="*/ 40 w 95"/>
                  <a:gd name="T6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4">
                    <a:moveTo>
                      <a:pt x="40" y="13"/>
                    </a:moveTo>
                    <a:lnTo>
                      <a:pt x="48" y="15"/>
                    </a:lnTo>
                    <a:lnTo>
                      <a:pt x="50" y="9"/>
                    </a:lnTo>
                    <a:lnTo>
                      <a:pt x="58" y="1"/>
                    </a:lnTo>
                    <a:lnTo>
                      <a:pt x="69" y="12"/>
                    </a:lnTo>
                    <a:lnTo>
                      <a:pt x="81" y="27"/>
                    </a:lnTo>
                    <a:lnTo>
                      <a:pt x="89" y="28"/>
                    </a:lnTo>
                    <a:lnTo>
                      <a:pt x="95" y="33"/>
                    </a:lnTo>
                    <a:lnTo>
                      <a:pt x="82" y="35"/>
                    </a:lnTo>
                    <a:lnTo>
                      <a:pt x="82" y="51"/>
                    </a:lnTo>
                    <a:lnTo>
                      <a:pt x="80" y="58"/>
                    </a:lnTo>
                    <a:lnTo>
                      <a:pt x="75" y="63"/>
                    </a:lnTo>
                    <a:lnTo>
                      <a:pt x="77" y="73"/>
                    </a:lnTo>
                    <a:lnTo>
                      <a:pt x="73" y="74"/>
                    </a:lnTo>
                    <a:lnTo>
                      <a:pt x="61" y="63"/>
                    </a:lnTo>
                    <a:lnTo>
                      <a:pt x="65" y="53"/>
                    </a:lnTo>
                    <a:lnTo>
                      <a:pt x="59" y="47"/>
                    </a:lnTo>
                    <a:lnTo>
                      <a:pt x="52" y="49"/>
                    </a:lnTo>
                    <a:lnTo>
                      <a:pt x="35" y="64"/>
                    </a:lnTo>
                    <a:lnTo>
                      <a:pt x="32" y="49"/>
                    </a:lnTo>
                    <a:lnTo>
                      <a:pt x="24" y="46"/>
                    </a:lnTo>
                    <a:lnTo>
                      <a:pt x="16" y="40"/>
                    </a:lnTo>
                    <a:lnTo>
                      <a:pt x="19" y="34"/>
                    </a:lnTo>
                    <a:lnTo>
                      <a:pt x="9" y="27"/>
                    </a:lnTo>
                    <a:lnTo>
                      <a:pt x="11" y="22"/>
                    </a:lnTo>
                    <a:lnTo>
                      <a:pt x="4" y="18"/>
                    </a:lnTo>
                    <a:lnTo>
                      <a:pt x="0" y="13"/>
                    </a:lnTo>
                    <a:lnTo>
                      <a:pt x="3" y="9"/>
                    </a:lnTo>
                    <a:lnTo>
                      <a:pt x="17" y="15"/>
                    </a:lnTo>
                    <a:lnTo>
                      <a:pt x="26" y="17"/>
                    </a:lnTo>
                    <a:lnTo>
                      <a:pt x="28" y="14"/>
                    </a:lnTo>
                    <a:lnTo>
                      <a:pt x="18" y="3"/>
                    </a:lnTo>
                    <a:lnTo>
                      <a:pt x="21" y="0"/>
                    </a:lnTo>
                    <a:lnTo>
                      <a:pt x="26" y="1"/>
                    </a:lnTo>
                    <a:lnTo>
                      <a:pt x="40" y="1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9" name="Freeform 17"/>
              <p:cNvSpPr>
                <a:spLocks/>
              </p:cNvSpPr>
              <p:nvPr/>
            </p:nvSpPr>
            <p:spPr bwMode="auto">
              <a:xfrm>
                <a:off x="5446441" y="4332877"/>
                <a:ext cx="54729" cy="79445"/>
              </a:xfrm>
              <a:custGeom>
                <a:avLst/>
                <a:gdLst>
                  <a:gd name="T0" fmla="*/ 5 w 31"/>
                  <a:gd name="T1" fmla="*/ 45 h 45"/>
                  <a:gd name="T2" fmla="*/ 4 w 31"/>
                  <a:gd name="T3" fmla="*/ 20 h 45"/>
                  <a:gd name="T4" fmla="*/ 0 w 31"/>
                  <a:gd name="T5" fmla="*/ 10 h 45"/>
                  <a:gd name="T6" fmla="*/ 11 w 31"/>
                  <a:gd name="T7" fmla="*/ 12 h 45"/>
                  <a:gd name="T8" fmla="*/ 16 w 31"/>
                  <a:gd name="T9" fmla="*/ 0 h 45"/>
                  <a:gd name="T10" fmla="*/ 26 w 31"/>
                  <a:gd name="T11" fmla="*/ 2 h 45"/>
                  <a:gd name="T12" fmla="*/ 27 w 31"/>
                  <a:gd name="T13" fmla="*/ 10 h 45"/>
                  <a:gd name="T14" fmla="*/ 31 w 31"/>
                  <a:gd name="T15" fmla="*/ 14 h 45"/>
                  <a:gd name="T16" fmla="*/ 31 w 31"/>
                  <a:gd name="T17" fmla="*/ 21 h 45"/>
                  <a:gd name="T18" fmla="*/ 27 w 31"/>
                  <a:gd name="T19" fmla="*/ 25 h 45"/>
                  <a:gd name="T20" fmla="*/ 19 w 31"/>
                  <a:gd name="T21" fmla="*/ 36 h 45"/>
                  <a:gd name="T22" fmla="*/ 12 w 31"/>
                  <a:gd name="T23" fmla="*/ 44 h 45"/>
                  <a:gd name="T24" fmla="*/ 5 w 31"/>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5">
                    <a:moveTo>
                      <a:pt x="5" y="45"/>
                    </a:moveTo>
                    <a:lnTo>
                      <a:pt x="4" y="20"/>
                    </a:lnTo>
                    <a:lnTo>
                      <a:pt x="0" y="10"/>
                    </a:lnTo>
                    <a:lnTo>
                      <a:pt x="11" y="12"/>
                    </a:lnTo>
                    <a:lnTo>
                      <a:pt x="16" y="0"/>
                    </a:lnTo>
                    <a:lnTo>
                      <a:pt x="26" y="2"/>
                    </a:lnTo>
                    <a:lnTo>
                      <a:pt x="27" y="10"/>
                    </a:lnTo>
                    <a:lnTo>
                      <a:pt x="31" y="14"/>
                    </a:lnTo>
                    <a:lnTo>
                      <a:pt x="31" y="21"/>
                    </a:lnTo>
                    <a:lnTo>
                      <a:pt x="27" y="25"/>
                    </a:lnTo>
                    <a:lnTo>
                      <a:pt x="19" y="36"/>
                    </a:lnTo>
                    <a:lnTo>
                      <a:pt x="12" y="44"/>
                    </a:lnTo>
                    <a:lnTo>
                      <a:pt x="5" y="45"/>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20" name="Freeform 18"/>
              <p:cNvSpPr>
                <a:spLocks/>
              </p:cNvSpPr>
              <p:nvPr/>
            </p:nvSpPr>
            <p:spPr bwMode="auto">
              <a:xfrm>
                <a:off x="4574313" y="2367942"/>
                <a:ext cx="102395" cy="70617"/>
              </a:xfrm>
              <a:custGeom>
                <a:avLst/>
                <a:gdLst>
                  <a:gd name="T0" fmla="*/ 13 w 58"/>
                  <a:gd name="T1" fmla="*/ 3 h 40"/>
                  <a:gd name="T2" fmla="*/ 24 w 58"/>
                  <a:gd name="T3" fmla="*/ 4 h 40"/>
                  <a:gd name="T4" fmla="*/ 39 w 58"/>
                  <a:gd name="T5" fmla="*/ 0 h 40"/>
                  <a:gd name="T6" fmla="*/ 49 w 58"/>
                  <a:gd name="T7" fmla="*/ 9 h 40"/>
                  <a:gd name="T8" fmla="*/ 58 w 58"/>
                  <a:gd name="T9" fmla="*/ 14 h 40"/>
                  <a:gd name="T10" fmla="*/ 57 w 58"/>
                  <a:gd name="T11" fmla="*/ 27 h 40"/>
                  <a:gd name="T12" fmla="*/ 53 w 58"/>
                  <a:gd name="T13" fmla="*/ 28 h 40"/>
                  <a:gd name="T14" fmla="*/ 51 w 58"/>
                  <a:gd name="T15" fmla="*/ 40 h 40"/>
                  <a:gd name="T16" fmla="*/ 37 w 58"/>
                  <a:gd name="T17" fmla="*/ 30 h 40"/>
                  <a:gd name="T18" fmla="*/ 29 w 58"/>
                  <a:gd name="T19" fmla="*/ 32 h 40"/>
                  <a:gd name="T20" fmla="*/ 17 w 58"/>
                  <a:gd name="T21" fmla="*/ 22 h 40"/>
                  <a:gd name="T22" fmla="*/ 10 w 58"/>
                  <a:gd name="T23" fmla="*/ 14 h 40"/>
                  <a:gd name="T24" fmla="*/ 3 w 58"/>
                  <a:gd name="T25" fmla="*/ 14 h 40"/>
                  <a:gd name="T26" fmla="*/ 0 w 58"/>
                  <a:gd name="T27" fmla="*/ 7 h 40"/>
                  <a:gd name="T28" fmla="*/ 13 w 58"/>
                  <a:gd name="T2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0">
                    <a:moveTo>
                      <a:pt x="13" y="3"/>
                    </a:moveTo>
                    <a:lnTo>
                      <a:pt x="24" y="4"/>
                    </a:lnTo>
                    <a:lnTo>
                      <a:pt x="39" y="0"/>
                    </a:lnTo>
                    <a:lnTo>
                      <a:pt x="49" y="9"/>
                    </a:lnTo>
                    <a:lnTo>
                      <a:pt x="58" y="14"/>
                    </a:lnTo>
                    <a:lnTo>
                      <a:pt x="57" y="27"/>
                    </a:lnTo>
                    <a:lnTo>
                      <a:pt x="53" y="28"/>
                    </a:lnTo>
                    <a:lnTo>
                      <a:pt x="51" y="40"/>
                    </a:lnTo>
                    <a:lnTo>
                      <a:pt x="37" y="30"/>
                    </a:lnTo>
                    <a:lnTo>
                      <a:pt x="29" y="32"/>
                    </a:lnTo>
                    <a:lnTo>
                      <a:pt x="17" y="22"/>
                    </a:lnTo>
                    <a:lnTo>
                      <a:pt x="10" y="14"/>
                    </a:lnTo>
                    <a:lnTo>
                      <a:pt x="3" y="14"/>
                    </a:lnTo>
                    <a:lnTo>
                      <a:pt x="0" y="7"/>
                    </a:lnTo>
                    <a:lnTo>
                      <a:pt x="13" y="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1" name="Freeform 19"/>
              <p:cNvSpPr>
                <a:spLocks/>
              </p:cNvSpPr>
              <p:nvPr/>
            </p:nvSpPr>
            <p:spPr bwMode="auto">
              <a:xfrm>
                <a:off x="4528410" y="3797949"/>
                <a:ext cx="98865" cy="224212"/>
              </a:xfrm>
              <a:custGeom>
                <a:avLst/>
                <a:gdLst>
                  <a:gd name="T0" fmla="*/ 36 w 56"/>
                  <a:gd name="T1" fmla="*/ 124 h 127"/>
                  <a:gd name="T2" fmla="*/ 20 w 56"/>
                  <a:gd name="T3" fmla="*/ 127 h 127"/>
                  <a:gd name="T4" fmla="*/ 16 w 56"/>
                  <a:gd name="T5" fmla="*/ 113 h 127"/>
                  <a:gd name="T6" fmla="*/ 17 w 56"/>
                  <a:gd name="T7" fmla="*/ 65 h 127"/>
                  <a:gd name="T8" fmla="*/ 13 w 56"/>
                  <a:gd name="T9" fmla="*/ 61 h 127"/>
                  <a:gd name="T10" fmla="*/ 12 w 56"/>
                  <a:gd name="T11" fmla="*/ 50 h 127"/>
                  <a:gd name="T12" fmla="*/ 6 w 56"/>
                  <a:gd name="T13" fmla="*/ 43 h 127"/>
                  <a:gd name="T14" fmla="*/ 0 w 56"/>
                  <a:gd name="T15" fmla="*/ 37 h 127"/>
                  <a:gd name="T16" fmla="*/ 3 w 56"/>
                  <a:gd name="T17" fmla="*/ 26 h 127"/>
                  <a:gd name="T18" fmla="*/ 9 w 56"/>
                  <a:gd name="T19" fmla="*/ 23 h 127"/>
                  <a:gd name="T20" fmla="*/ 13 w 56"/>
                  <a:gd name="T21" fmla="*/ 14 h 127"/>
                  <a:gd name="T22" fmla="*/ 22 w 56"/>
                  <a:gd name="T23" fmla="*/ 13 h 127"/>
                  <a:gd name="T24" fmla="*/ 26 w 56"/>
                  <a:gd name="T25" fmla="*/ 6 h 127"/>
                  <a:gd name="T26" fmla="*/ 32 w 56"/>
                  <a:gd name="T27" fmla="*/ 0 h 127"/>
                  <a:gd name="T28" fmla="*/ 38 w 56"/>
                  <a:gd name="T29" fmla="*/ 0 h 127"/>
                  <a:gd name="T30" fmla="*/ 52 w 56"/>
                  <a:gd name="T31" fmla="*/ 12 h 127"/>
                  <a:gd name="T32" fmla="*/ 52 w 56"/>
                  <a:gd name="T33" fmla="*/ 19 h 127"/>
                  <a:gd name="T34" fmla="*/ 56 w 56"/>
                  <a:gd name="T35" fmla="*/ 31 h 127"/>
                  <a:gd name="T36" fmla="*/ 52 w 56"/>
                  <a:gd name="T37" fmla="*/ 40 h 127"/>
                  <a:gd name="T38" fmla="*/ 54 w 56"/>
                  <a:gd name="T39" fmla="*/ 45 h 127"/>
                  <a:gd name="T40" fmla="*/ 45 w 56"/>
                  <a:gd name="T41" fmla="*/ 58 h 127"/>
                  <a:gd name="T42" fmla="*/ 40 w 56"/>
                  <a:gd name="T43" fmla="*/ 64 h 127"/>
                  <a:gd name="T44" fmla="*/ 36 w 56"/>
                  <a:gd name="T45" fmla="*/ 78 h 127"/>
                  <a:gd name="T46" fmla="*/ 37 w 56"/>
                  <a:gd name="T47" fmla="*/ 91 h 127"/>
                  <a:gd name="T48" fmla="*/ 36 w 56"/>
                  <a:gd name="T4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27">
                    <a:moveTo>
                      <a:pt x="36" y="124"/>
                    </a:moveTo>
                    <a:lnTo>
                      <a:pt x="20" y="127"/>
                    </a:lnTo>
                    <a:lnTo>
                      <a:pt x="16" y="113"/>
                    </a:lnTo>
                    <a:lnTo>
                      <a:pt x="17" y="65"/>
                    </a:lnTo>
                    <a:lnTo>
                      <a:pt x="13" y="61"/>
                    </a:lnTo>
                    <a:lnTo>
                      <a:pt x="12" y="50"/>
                    </a:lnTo>
                    <a:lnTo>
                      <a:pt x="6" y="43"/>
                    </a:lnTo>
                    <a:lnTo>
                      <a:pt x="0" y="37"/>
                    </a:lnTo>
                    <a:lnTo>
                      <a:pt x="3" y="26"/>
                    </a:lnTo>
                    <a:lnTo>
                      <a:pt x="9" y="23"/>
                    </a:lnTo>
                    <a:lnTo>
                      <a:pt x="13" y="14"/>
                    </a:lnTo>
                    <a:lnTo>
                      <a:pt x="22" y="13"/>
                    </a:lnTo>
                    <a:lnTo>
                      <a:pt x="26" y="6"/>
                    </a:lnTo>
                    <a:lnTo>
                      <a:pt x="32" y="0"/>
                    </a:lnTo>
                    <a:lnTo>
                      <a:pt x="38" y="0"/>
                    </a:lnTo>
                    <a:lnTo>
                      <a:pt x="52" y="12"/>
                    </a:lnTo>
                    <a:lnTo>
                      <a:pt x="52" y="19"/>
                    </a:lnTo>
                    <a:lnTo>
                      <a:pt x="56" y="31"/>
                    </a:lnTo>
                    <a:lnTo>
                      <a:pt x="52" y="40"/>
                    </a:lnTo>
                    <a:lnTo>
                      <a:pt x="54" y="45"/>
                    </a:lnTo>
                    <a:lnTo>
                      <a:pt x="45" y="58"/>
                    </a:lnTo>
                    <a:lnTo>
                      <a:pt x="40" y="64"/>
                    </a:lnTo>
                    <a:lnTo>
                      <a:pt x="36" y="78"/>
                    </a:lnTo>
                    <a:lnTo>
                      <a:pt x="37" y="91"/>
                    </a:lnTo>
                    <a:lnTo>
                      <a:pt x="36" y="124"/>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22" name="Freeform 20"/>
              <p:cNvSpPr>
                <a:spLocks/>
              </p:cNvSpPr>
              <p:nvPr/>
            </p:nvSpPr>
            <p:spPr bwMode="auto">
              <a:xfrm>
                <a:off x="4327150" y="3692023"/>
                <a:ext cx="247162" cy="203026"/>
              </a:xfrm>
              <a:custGeom>
                <a:avLst/>
                <a:gdLst>
                  <a:gd name="T0" fmla="*/ 49 w 140"/>
                  <a:gd name="T1" fmla="*/ 114 h 115"/>
                  <a:gd name="T2" fmla="*/ 36 w 140"/>
                  <a:gd name="T3" fmla="*/ 109 h 115"/>
                  <a:gd name="T4" fmla="*/ 28 w 140"/>
                  <a:gd name="T5" fmla="*/ 110 h 115"/>
                  <a:gd name="T6" fmla="*/ 21 w 140"/>
                  <a:gd name="T7" fmla="*/ 115 h 115"/>
                  <a:gd name="T8" fmla="*/ 13 w 140"/>
                  <a:gd name="T9" fmla="*/ 110 h 115"/>
                  <a:gd name="T10" fmla="*/ 10 w 140"/>
                  <a:gd name="T11" fmla="*/ 103 h 115"/>
                  <a:gd name="T12" fmla="*/ 1 w 140"/>
                  <a:gd name="T13" fmla="*/ 99 h 115"/>
                  <a:gd name="T14" fmla="*/ 0 w 140"/>
                  <a:gd name="T15" fmla="*/ 87 h 115"/>
                  <a:gd name="T16" fmla="*/ 5 w 140"/>
                  <a:gd name="T17" fmla="*/ 78 h 115"/>
                  <a:gd name="T18" fmla="*/ 5 w 140"/>
                  <a:gd name="T19" fmla="*/ 71 h 115"/>
                  <a:gd name="T20" fmla="*/ 19 w 140"/>
                  <a:gd name="T21" fmla="*/ 54 h 115"/>
                  <a:gd name="T22" fmla="*/ 22 w 140"/>
                  <a:gd name="T23" fmla="*/ 40 h 115"/>
                  <a:gd name="T24" fmla="*/ 27 w 140"/>
                  <a:gd name="T25" fmla="*/ 34 h 115"/>
                  <a:gd name="T26" fmla="*/ 36 w 140"/>
                  <a:gd name="T27" fmla="*/ 37 h 115"/>
                  <a:gd name="T28" fmla="*/ 44 w 140"/>
                  <a:gd name="T29" fmla="*/ 33 h 115"/>
                  <a:gd name="T30" fmla="*/ 46 w 140"/>
                  <a:gd name="T31" fmla="*/ 28 h 115"/>
                  <a:gd name="T32" fmla="*/ 61 w 140"/>
                  <a:gd name="T33" fmla="*/ 18 h 115"/>
                  <a:gd name="T34" fmla="*/ 64 w 140"/>
                  <a:gd name="T35" fmla="*/ 12 h 115"/>
                  <a:gd name="T36" fmla="*/ 81 w 140"/>
                  <a:gd name="T37" fmla="*/ 3 h 115"/>
                  <a:gd name="T38" fmla="*/ 91 w 140"/>
                  <a:gd name="T39" fmla="*/ 0 h 115"/>
                  <a:gd name="T40" fmla="*/ 95 w 140"/>
                  <a:gd name="T41" fmla="*/ 4 h 115"/>
                  <a:gd name="T42" fmla="*/ 107 w 140"/>
                  <a:gd name="T43" fmla="*/ 4 h 115"/>
                  <a:gd name="T44" fmla="*/ 106 w 140"/>
                  <a:gd name="T45" fmla="*/ 14 h 115"/>
                  <a:gd name="T46" fmla="*/ 108 w 140"/>
                  <a:gd name="T47" fmla="*/ 24 h 115"/>
                  <a:gd name="T48" fmla="*/ 118 w 140"/>
                  <a:gd name="T49" fmla="*/ 37 h 115"/>
                  <a:gd name="T50" fmla="*/ 119 w 140"/>
                  <a:gd name="T51" fmla="*/ 47 h 115"/>
                  <a:gd name="T52" fmla="*/ 140 w 140"/>
                  <a:gd name="T53" fmla="*/ 52 h 115"/>
                  <a:gd name="T54" fmla="*/ 140 w 140"/>
                  <a:gd name="T55" fmla="*/ 66 h 115"/>
                  <a:gd name="T56" fmla="*/ 136 w 140"/>
                  <a:gd name="T57" fmla="*/ 73 h 115"/>
                  <a:gd name="T58" fmla="*/ 127 w 140"/>
                  <a:gd name="T59" fmla="*/ 74 h 115"/>
                  <a:gd name="T60" fmla="*/ 123 w 140"/>
                  <a:gd name="T61" fmla="*/ 83 h 115"/>
                  <a:gd name="T62" fmla="*/ 117 w 140"/>
                  <a:gd name="T63" fmla="*/ 86 h 115"/>
                  <a:gd name="T64" fmla="*/ 101 w 140"/>
                  <a:gd name="T65" fmla="*/ 85 h 115"/>
                  <a:gd name="T66" fmla="*/ 92 w 140"/>
                  <a:gd name="T67" fmla="*/ 84 h 115"/>
                  <a:gd name="T68" fmla="*/ 86 w 140"/>
                  <a:gd name="T69" fmla="*/ 87 h 115"/>
                  <a:gd name="T70" fmla="*/ 78 w 140"/>
                  <a:gd name="T71" fmla="*/ 86 h 115"/>
                  <a:gd name="T72" fmla="*/ 47 w 140"/>
                  <a:gd name="T73" fmla="*/ 87 h 115"/>
                  <a:gd name="T74" fmla="*/ 46 w 140"/>
                  <a:gd name="T75" fmla="*/ 98 h 115"/>
                  <a:gd name="T76" fmla="*/ 49 w 140"/>
                  <a:gd name="T7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15">
                    <a:moveTo>
                      <a:pt x="49" y="114"/>
                    </a:moveTo>
                    <a:lnTo>
                      <a:pt x="36" y="109"/>
                    </a:lnTo>
                    <a:lnTo>
                      <a:pt x="28" y="110"/>
                    </a:lnTo>
                    <a:lnTo>
                      <a:pt x="21" y="115"/>
                    </a:lnTo>
                    <a:lnTo>
                      <a:pt x="13" y="110"/>
                    </a:lnTo>
                    <a:lnTo>
                      <a:pt x="10" y="103"/>
                    </a:lnTo>
                    <a:lnTo>
                      <a:pt x="1" y="99"/>
                    </a:lnTo>
                    <a:lnTo>
                      <a:pt x="0" y="87"/>
                    </a:lnTo>
                    <a:lnTo>
                      <a:pt x="5" y="78"/>
                    </a:lnTo>
                    <a:lnTo>
                      <a:pt x="5" y="71"/>
                    </a:lnTo>
                    <a:lnTo>
                      <a:pt x="19" y="54"/>
                    </a:lnTo>
                    <a:lnTo>
                      <a:pt x="22" y="40"/>
                    </a:lnTo>
                    <a:lnTo>
                      <a:pt x="27" y="34"/>
                    </a:lnTo>
                    <a:lnTo>
                      <a:pt x="36" y="37"/>
                    </a:lnTo>
                    <a:lnTo>
                      <a:pt x="44" y="33"/>
                    </a:lnTo>
                    <a:lnTo>
                      <a:pt x="46" y="28"/>
                    </a:lnTo>
                    <a:lnTo>
                      <a:pt x="61" y="18"/>
                    </a:lnTo>
                    <a:lnTo>
                      <a:pt x="64" y="12"/>
                    </a:lnTo>
                    <a:lnTo>
                      <a:pt x="81" y="3"/>
                    </a:lnTo>
                    <a:lnTo>
                      <a:pt x="91" y="0"/>
                    </a:lnTo>
                    <a:lnTo>
                      <a:pt x="95" y="4"/>
                    </a:lnTo>
                    <a:lnTo>
                      <a:pt x="107" y="4"/>
                    </a:lnTo>
                    <a:lnTo>
                      <a:pt x="106" y="14"/>
                    </a:lnTo>
                    <a:lnTo>
                      <a:pt x="108" y="24"/>
                    </a:lnTo>
                    <a:lnTo>
                      <a:pt x="118" y="37"/>
                    </a:lnTo>
                    <a:lnTo>
                      <a:pt x="119" y="47"/>
                    </a:lnTo>
                    <a:lnTo>
                      <a:pt x="140" y="52"/>
                    </a:lnTo>
                    <a:lnTo>
                      <a:pt x="140" y="66"/>
                    </a:lnTo>
                    <a:lnTo>
                      <a:pt x="136" y="73"/>
                    </a:lnTo>
                    <a:lnTo>
                      <a:pt x="127" y="74"/>
                    </a:lnTo>
                    <a:lnTo>
                      <a:pt x="123" y="83"/>
                    </a:lnTo>
                    <a:lnTo>
                      <a:pt x="117" y="86"/>
                    </a:lnTo>
                    <a:lnTo>
                      <a:pt x="101" y="85"/>
                    </a:lnTo>
                    <a:lnTo>
                      <a:pt x="92" y="84"/>
                    </a:lnTo>
                    <a:lnTo>
                      <a:pt x="86" y="87"/>
                    </a:lnTo>
                    <a:lnTo>
                      <a:pt x="78" y="86"/>
                    </a:lnTo>
                    <a:lnTo>
                      <a:pt x="47" y="87"/>
                    </a:lnTo>
                    <a:lnTo>
                      <a:pt x="46" y="98"/>
                    </a:lnTo>
                    <a:lnTo>
                      <a:pt x="49" y="114"/>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23" name="Freeform 21"/>
              <p:cNvSpPr>
                <a:spLocks/>
              </p:cNvSpPr>
              <p:nvPr/>
            </p:nvSpPr>
            <p:spPr bwMode="auto">
              <a:xfrm>
                <a:off x="7278967" y="3277143"/>
                <a:ext cx="171249" cy="211853"/>
              </a:xfrm>
              <a:custGeom>
                <a:avLst/>
                <a:gdLst>
                  <a:gd name="T0" fmla="*/ 94 w 97"/>
                  <a:gd name="T1" fmla="*/ 92 h 120"/>
                  <a:gd name="T2" fmla="*/ 97 w 97"/>
                  <a:gd name="T3" fmla="*/ 106 h 120"/>
                  <a:gd name="T4" fmla="*/ 90 w 97"/>
                  <a:gd name="T5" fmla="*/ 103 h 120"/>
                  <a:gd name="T6" fmla="*/ 94 w 97"/>
                  <a:gd name="T7" fmla="*/ 120 h 120"/>
                  <a:gd name="T8" fmla="*/ 87 w 97"/>
                  <a:gd name="T9" fmla="*/ 109 h 120"/>
                  <a:gd name="T10" fmla="*/ 84 w 97"/>
                  <a:gd name="T11" fmla="*/ 99 h 120"/>
                  <a:gd name="T12" fmla="*/ 79 w 97"/>
                  <a:gd name="T13" fmla="*/ 89 h 120"/>
                  <a:gd name="T14" fmla="*/ 69 w 97"/>
                  <a:gd name="T15" fmla="*/ 76 h 120"/>
                  <a:gd name="T16" fmla="*/ 53 w 97"/>
                  <a:gd name="T17" fmla="*/ 76 h 120"/>
                  <a:gd name="T18" fmla="*/ 56 w 97"/>
                  <a:gd name="T19" fmla="*/ 84 h 120"/>
                  <a:gd name="T20" fmla="*/ 52 w 97"/>
                  <a:gd name="T21" fmla="*/ 96 h 120"/>
                  <a:gd name="T22" fmla="*/ 44 w 97"/>
                  <a:gd name="T23" fmla="*/ 92 h 120"/>
                  <a:gd name="T24" fmla="*/ 42 w 97"/>
                  <a:gd name="T25" fmla="*/ 95 h 120"/>
                  <a:gd name="T26" fmla="*/ 36 w 97"/>
                  <a:gd name="T27" fmla="*/ 93 h 120"/>
                  <a:gd name="T28" fmla="*/ 29 w 97"/>
                  <a:gd name="T29" fmla="*/ 91 h 120"/>
                  <a:gd name="T30" fmla="*/ 23 w 97"/>
                  <a:gd name="T31" fmla="*/ 74 h 120"/>
                  <a:gd name="T32" fmla="*/ 14 w 97"/>
                  <a:gd name="T33" fmla="*/ 58 h 120"/>
                  <a:gd name="T34" fmla="*/ 15 w 97"/>
                  <a:gd name="T35" fmla="*/ 46 h 120"/>
                  <a:gd name="T36" fmla="*/ 3 w 97"/>
                  <a:gd name="T37" fmla="*/ 40 h 120"/>
                  <a:gd name="T38" fmla="*/ 6 w 97"/>
                  <a:gd name="T39" fmla="*/ 33 h 120"/>
                  <a:gd name="T40" fmla="*/ 16 w 97"/>
                  <a:gd name="T41" fmla="*/ 25 h 120"/>
                  <a:gd name="T42" fmla="*/ 0 w 97"/>
                  <a:gd name="T43" fmla="*/ 14 h 120"/>
                  <a:gd name="T44" fmla="*/ 4 w 97"/>
                  <a:gd name="T45" fmla="*/ 0 h 120"/>
                  <a:gd name="T46" fmla="*/ 20 w 97"/>
                  <a:gd name="T47" fmla="*/ 9 h 120"/>
                  <a:gd name="T48" fmla="*/ 28 w 97"/>
                  <a:gd name="T49" fmla="*/ 10 h 120"/>
                  <a:gd name="T50" fmla="*/ 33 w 97"/>
                  <a:gd name="T51" fmla="*/ 24 h 120"/>
                  <a:gd name="T52" fmla="*/ 50 w 97"/>
                  <a:gd name="T53" fmla="*/ 27 h 120"/>
                  <a:gd name="T54" fmla="*/ 67 w 97"/>
                  <a:gd name="T55" fmla="*/ 27 h 120"/>
                  <a:gd name="T56" fmla="*/ 78 w 97"/>
                  <a:gd name="T57" fmla="*/ 31 h 120"/>
                  <a:gd name="T58" fmla="*/ 73 w 97"/>
                  <a:gd name="T59" fmla="*/ 48 h 120"/>
                  <a:gd name="T60" fmla="*/ 65 w 97"/>
                  <a:gd name="T61" fmla="*/ 49 h 120"/>
                  <a:gd name="T62" fmla="*/ 62 w 97"/>
                  <a:gd name="T63" fmla="*/ 61 h 120"/>
                  <a:gd name="T64" fmla="*/ 74 w 97"/>
                  <a:gd name="T65" fmla="*/ 72 h 120"/>
                  <a:gd name="T66" fmla="*/ 74 w 97"/>
                  <a:gd name="T67" fmla="*/ 59 h 120"/>
                  <a:gd name="T68" fmla="*/ 79 w 97"/>
                  <a:gd name="T69" fmla="*/ 59 h 120"/>
                  <a:gd name="T70" fmla="*/ 94 w 97"/>
                  <a:gd name="T71"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0">
                    <a:moveTo>
                      <a:pt x="94" y="92"/>
                    </a:moveTo>
                    <a:lnTo>
                      <a:pt x="97" y="106"/>
                    </a:lnTo>
                    <a:lnTo>
                      <a:pt x="90" y="103"/>
                    </a:lnTo>
                    <a:lnTo>
                      <a:pt x="94" y="120"/>
                    </a:lnTo>
                    <a:lnTo>
                      <a:pt x="87" y="109"/>
                    </a:lnTo>
                    <a:lnTo>
                      <a:pt x="84" y="99"/>
                    </a:lnTo>
                    <a:lnTo>
                      <a:pt x="79" y="89"/>
                    </a:lnTo>
                    <a:lnTo>
                      <a:pt x="69" y="76"/>
                    </a:lnTo>
                    <a:lnTo>
                      <a:pt x="53" y="76"/>
                    </a:lnTo>
                    <a:lnTo>
                      <a:pt x="56" y="84"/>
                    </a:lnTo>
                    <a:lnTo>
                      <a:pt x="52" y="96"/>
                    </a:lnTo>
                    <a:lnTo>
                      <a:pt x="44" y="92"/>
                    </a:lnTo>
                    <a:lnTo>
                      <a:pt x="42" y="95"/>
                    </a:lnTo>
                    <a:lnTo>
                      <a:pt x="36" y="93"/>
                    </a:lnTo>
                    <a:lnTo>
                      <a:pt x="29" y="91"/>
                    </a:lnTo>
                    <a:lnTo>
                      <a:pt x="23" y="74"/>
                    </a:lnTo>
                    <a:lnTo>
                      <a:pt x="14" y="58"/>
                    </a:lnTo>
                    <a:lnTo>
                      <a:pt x="15" y="46"/>
                    </a:lnTo>
                    <a:lnTo>
                      <a:pt x="3" y="40"/>
                    </a:lnTo>
                    <a:lnTo>
                      <a:pt x="6" y="33"/>
                    </a:lnTo>
                    <a:lnTo>
                      <a:pt x="16" y="25"/>
                    </a:lnTo>
                    <a:lnTo>
                      <a:pt x="0" y="14"/>
                    </a:lnTo>
                    <a:lnTo>
                      <a:pt x="4" y="0"/>
                    </a:lnTo>
                    <a:lnTo>
                      <a:pt x="20" y="9"/>
                    </a:lnTo>
                    <a:lnTo>
                      <a:pt x="28" y="10"/>
                    </a:lnTo>
                    <a:lnTo>
                      <a:pt x="33" y="24"/>
                    </a:lnTo>
                    <a:lnTo>
                      <a:pt x="50" y="27"/>
                    </a:lnTo>
                    <a:lnTo>
                      <a:pt x="67" y="27"/>
                    </a:lnTo>
                    <a:lnTo>
                      <a:pt x="78" y="31"/>
                    </a:lnTo>
                    <a:lnTo>
                      <a:pt x="73" y="48"/>
                    </a:lnTo>
                    <a:lnTo>
                      <a:pt x="65" y="49"/>
                    </a:lnTo>
                    <a:lnTo>
                      <a:pt x="62" y="61"/>
                    </a:lnTo>
                    <a:lnTo>
                      <a:pt x="74" y="72"/>
                    </a:lnTo>
                    <a:lnTo>
                      <a:pt x="74" y="59"/>
                    </a:lnTo>
                    <a:lnTo>
                      <a:pt x="79" y="59"/>
                    </a:lnTo>
                    <a:lnTo>
                      <a:pt x="94" y="92"/>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24" name="Freeform 22"/>
              <p:cNvSpPr>
                <a:spLocks/>
              </p:cNvSpPr>
              <p:nvPr/>
            </p:nvSpPr>
            <p:spPr bwMode="auto">
              <a:xfrm>
                <a:off x="5160439" y="2627461"/>
                <a:ext cx="180075" cy="109457"/>
              </a:xfrm>
              <a:custGeom>
                <a:avLst/>
                <a:gdLst>
                  <a:gd name="T0" fmla="*/ 3 w 102"/>
                  <a:gd name="T1" fmla="*/ 0 h 62"/>
                  <a:gd name="T2" fmla="*/ 9 w 102"/>
                  <a:gd name="T3" fmla="*/ 9 h 62"/>
                  <a:gd name="T4" fmla="*/ 15 w 102"/>
                  <a:gd name="T5" fmla="*/ 7 h 62"/>
                  <a:gd name="T6" fmla="*/ 28 w 102"/>
                  <a:gd name="T7" fmla="*/ 10 h 62"/>
                  <a:gd name="T8" fmla="*/ 53 w 102"/>
                  <a:gd name="T9" fmla="*/ 12 h 62"/>
                  <a:gd name="T10" fmla="*/ 60 w 102"/>
                  <a:gd name="T11" fmla="*/ 6 h 62"/>
                  <a:gd name="T12" fmla="*/ 80 w 102"/>
                  <a:gd name="T13" fmla="*/ 2 h 62"/>
                  <a:gd name="T14" fmla="*/ 92 w 102"/>
                  <a:gd name="T15" fmla="*/ 9 h 62"/>
                  <a:gd name="T16" fmla="*/ 102 w 102"/>
                  <a:gd name="T17" fmla="*/ 11 h 62"/>
                  <a:gd name="T18" fmla="*/ 95 w 102"/>
                  <a:gd name="T19" fmla="*/ 20 h 62"/>
                  <a:gd name="T20" fmla="*/ 91 w 102"/>
                  <a:gd name="T21" fmla="*/ 34 h 62"/>
                  <a:gd name="T22" fmla="*/ 98 w 102"/>
                  <a:gd name="T23" fmla="*/ 46 h 62"/>
                  <a:gd name="T24" fmla="*/ 83 w 102"/>
                  <a:gd name="T25" fmla="*/ 43 h 62"/>
                  <a:gd name="T26" fmla="*/ 66 w 102"/>
                  <a:gd name="T27" fmla="*/ 50 h 62"/>
                  <a:gd name="T28" fmla="*/ 67 w 102"/>
                  <a:gd name="T29" fmla="*/ 60 h 62"/>
                  <a:gd name="T30" fmla="*/ 52 w 102"/>
                  <a:gd name="T31" fmla="*/ 62 h 62"/>
                  <a:gd name="T32" fmla="*/ 40 w 102"/>
                  <a:gd name="T33" fmla="*/ 55 h 62"/>
                  <a:gd name="T34" fmla="*/ 27 w 102"/>
                  <a:gd name="T35" fmla="*/ 60 h 62"/>
                  <a:gd name="T36" fmla="*/ 14 w 102"/>
                  <a:gd name="T37" fmla="*/ 60 h 62"/>
                  <a:gd name="T38" fmla="*/ 12 w 102"/>
                  <a:gd name="T39" fmla="*/ 46 h 62"/>
                  <a:gd name="T40" fmla="*/ 3 w 102"/>
                  <a:gd name="T41" fmla="*/ 40 h 62"/>
                  <a:gd name="T42" fmla="*/ 5 w 102"/>
                  <a:gd name="T43" fmla="*/ 37 h 62"/>
                  <a:gd name="T44" fmla="*/ 3 w 102"/>
                  <a:gd name="T45" fmla="*/ 34 h 62"/>
                  <a:gd name="T46" fmla="*/ 5 w 102"/>
                  <a:gd name="T47" fmla="*/ 28 h 62"/>
                  <a:gd name="T48" fmla="*/ 11 w 102"/>
                  <a:gd name="T49" fmla="*/ 21 h 62"/>
                  <a:gd name="T50" fmla="*/ 2 w 102"/>
                  <a:gd name="T51" fmla="*/ 13 h 62"/>
                  <a:gd name="T52" fmla="*/ 0 w 102"/>
                  <a:gd name="T53" fmla="*/ 5 h 62"/>
                  <a:gd name="T54" fmla="*/ 3 w 102"/>
                  <a:gd name="T5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2">
                    <a:moveTo>
                      <a:pt x="3" y="0"/>
                    </a:moveTo>
                    <a:lnTo>
                      <a:pt x="9" y="9"/>
                    </a:lnTo>
                    <a:lnTo>
                      <a:pt x="15" y="7"/>
                    </a:lnTo>
                    <a:lnTo>
                      <a:pt x="28" y="10"/>
                    </a:lnTo>
                    <a:lnTo>
                      <a:pt x="53" y="12"/>
                    </a:lnTo>
                    <a:lnTo>
                      <a:pt x="60" y="6"/>
                    </a:lnTo>
                    <a:lnTo>
                      <a:pt x="80" y="2"/>
                    </a:lnTo>
                    <a:lnTo>
                      <a:pt x="92" y="9"/>
                    </a:lnTo>
                    <a:lnTo>
                      <a:pt x="102" y="11"/>
                    </a:lnTo>
                    <a:lnTo>
                      <a:pt x="95" y="20"/>
                    </a:lnTo>
                    <a:lnTo>
                      <a:pt x="91" y="34"/>
                    </a:lnTo>
                    <a:lnTo>
                      <a:pt x="98" y="46"/>
                    </a:lnTo>
                    <a:lnTo>
                      <a:pt x="83" y="43"/>
                    </a:lnTo>
                    <a:lnTo>
                      <a:pt x="66" y="50"/>
                    </a:lnTo>
                    <a:lnTo>
                      <a:pt x="67" y="60"/>
                    </a:lnTo>
                    <a:lnTo>
                      <a:pt x="52" y="62"/>
                    </a:lnTo>
                    <a:lnTo>
                      <a:pt x="40" y="55"/>
                    </a:lnTo>
                    <a:lnTo>
                      <a:pt x="27" y="60"/>
                    </a:lnTo>
                    <a:lnTo>
                      <a:pt x="14" y="60"/>
                    </a:lnTo>
                    <a:lnTo>
                      <a:pt x="12" y="46"/>
                    </a:lnTo>
                    <a:lnTo>
                      <a:pt x="3" y="40"/>
                    </a:lnTo>
                    <a:lnTo>
                      <a:pt x="5" y="37"/>
                    </a:lnTo>
                    <a:lnTo>
                      <a:pt x="3" y="34"/>
                    </a:lnTo>
                    <a:lnTo>
                      <a:pt x="5" y="28"/>
                    </a:lnTo>
                    <a:lnTo>
                      <a:pt x="11" y="21"/>
                    </a:lnTo>
                    <a:lnTo>
                      <a:pt x="2" y="13"/>
                    </a:lnTo>
                    <a:lnTo>
                      <a:pt x="0" y="5"/>
                    </a:lnTo>
                    <a:lnTo>
                      <a:pt x="3"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5" name="Freeform 23"/>
              <p:cNvSpPr>
                <a:spLocks/>
              </p:cNvSpPr>
              <p:nvPr/>
            </p:nvSpPr>
            <p:spPr bwMode="auto">
              <a:xfrm>
                <a:off x="2030312" y="3323045"/>
                <a:ext cx="26482" cy="54729"/>
              </a:xfrm>
              <a:custGeom>
                <a:avLst/>
                <a:gdLst>
                  <a:gd name="T0" fmla="*/ 13 w 15"/>
                  <a:gd name="T1" fmla="*/ 30 h 31"/>
                  <a:gd name="T2" fmla="*/ 8 w 15"/>
                  <a:gd name="T3" fmla="*/ 31 h 31"/>
                  <a:gd name="T4" fmla="*/ 5 w 15"/>
                  <a:gd name="T5" fmla="*/ 19 h 31"/>
                  <a:gd name="T6" fmla="*/ 0 w 15"/>
                  <a:gd name="T7" fmla="*/ 13 h 31"/>
                  <a:gd name="T8" fmla="*/ 6 w 15"/>
                  <a:gd name="T9" fmla="*/ 0 h 31"/>
                  <a:gd name="T10" fmla="*/ 11 w 15"/>
                  <a:gd name="T11" fmla="*/ 0 h 31"/>
                  <a:gd name="T12" fmla="*/ 15 w 15"/>
                  <a:gd name="T13" fmla="*/ 18 h 31"/>
                  <a:gd name="T14" fmla="*/ 13 w 15"/>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3" y="30"/>
                    </a:moveTo>
                    <a:lnTo>
                      <a:pt x="8" y="31"/>
                    </a:lnTo>
                    <a:lnTo>
                      <a:pt x="5" y="19"/>
                    </a:lnTo>
                    <a:lnTo>
                      <a:pt x="0" y="13"/>
                    </a:lnTo>
                    <a:lnTo>
                      <a:pt x="6" y="0"/>
                    </a:lnTo>
                    <a:lnTo>
                      <a:pt x="11" y="0"/>
                    </a:lnTo>
                    <a:lnTo>
                      <a:pt x="15" y="18"/>
                    </a:lnTo>
                    <a:lnTo>
                      <a:pt x="13" y="3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6" name="Freeform 24"/>
              <p:cNvSpPr>
                <a:spLocks/>
              </p:cNvSpPr>
              <p:nvPr/>
            </p:nvSpPr>
            <p:spPr bwMode="auto">
              <a:xfrm>
                <a:off x="2025015" y="3261256"/>
                <a:ext cx="37075" cy="17655"/>
              </a:xfrm>
              <a:custGeom>
                <a:avLst/>
                <a:gdLst>
                  <a:gd name="T0" fmla="*/ 20 w 21"/>
                  <a:gd name="T1" fmla="*/ 6 h 10"/>
                  <a:gd name="T2" fmla="*/ 0 w 21"/>
                  <a:gd name="T3" fmla="*/ 10 h 10"/>
                  <a:gd name="T4" fmla="*/ 0 w 21"/>
                  <a:gd name="T5" fmla="*/ 2 h 10"/>
                  <a:gd name="T6" fmla="*/ 9 w 21"/>
                  <a:gd name="T7" fmla="*/ 0 h 10"/>
                  <a:gd name="T8" fmla="*/ 21 w 21"/>
                  <a:gd name="T9" fmla="*/ 1 h 10"/>
                  <a:gd name="T10" fmla="*/ 20 w 21"/>
                  <a:gd name="T11" fmla="*/ 6 h 10"/>
                </a:gdLst>
                <a:ahLst/>
                <a:cxnLst>
                  <a:cxn ang="0">
                    <a:pos x="T0" y="T1"/>
                  </a:cxn>
                  <a:cxn ang="0">
                    <a:pos x="T2" y="T3"/>
                  </a:cxn>
                  <a:cxn ang="0">
                    <a:pos x="T4" y="T5"/>
                  </a:cxn>
                  <a:cxn ang="0">
                    <a:pos x="T6" y="T7"/>
                  </a:cxn>
                  <a:cxn ang="0">
                    <a:pos x="T8" y="T9"/>
                  </a:cxn>
                  <a:cxn ang="0">
                    <a:pos x="T10" y="T11"/>
                  </a:cxn>
                </a:cxnLst>
                <a:rect l="0" t="0" r="r" b="b"/>
                <a:pathLst>
                  <a:path w="21" h="10">
                    <a:moveTo>
                      <a:pt x="20" y="6"/>
                    </a:moveTo>
                    <a:lnTo>
                      <a:pt x="0" y="10"/>
                    </a:lnTo>
                    <a:lnTo>
                      <a:pt x="0" y="2"/>
                    </a:lnTo>
                    <a:lnTo>
                      <a:pt x="9" y="0"/>
                    </a:lnTo>
                    <a:lnTo>
                      <a:pt x="21" y="1"/>
                    </a:lnTo>
                    <a:lnTo>
                      <a:pt x="20" y="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7" name="Freeform 25"/>
              <p:cNvSpPr>
                <a:spLocks/>
              </p:cNvSpPr>
              <p:nvPr/>
            </p:nvSpPr>
            <p:spPr bwMode="auto">
              <a:xfrm>
                <a:off x="2063855" y="3255957"/>
                <a:ext cx="22951" cy="42370"/>
              </a:xfrm>
              <a:custGeom>
                <a:avLst/>
                <a:gdLst>
                  <a:gd name="T0" fmla="*/ 13 w 13"/>
                  <a:gd name="T1" fmla="*/ 9 h 24"/>
                  <a:gd name="T2" fmla="*/ 7 w 13"/>
                  <a:gd name="T3" fmla="*/ 24 h 24"/>
                  <a:gd name="T4" fmla="*/ 5 w 13"/>
                  <a:gd name="T5" fmla="*/ 21 h 24"/>
                  <a:gd name="T6" fmla="*/ 7 w 13"/>
                  <a:gd name="T7" fmla="*/ 10 h 24"/>
                  <a:gd name="T8" fmla="*/ 0 w 13"/>
                  <a:gd name="T9" fmla="*/ 2 h 24"/>
                  <a:gd name="T10" fmla="*/ 1 w 13"/>
                  <a:gd name="T11" fmla="*/ 0 h 24"/>
                  <a:gd name="T12" fmla="*/ 13 w 1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3" y="9"/>
                    </a:moveTo>
                    <a:lnTo>
                      <a:pt x="7" y="24"/>
                    </a:lnTo>
                    <a:lnTo>
                      <a:pt x="5" y="21"/>
                    </a:lnTo>
                    <a:lnTo>
                      <a:pt x="7" y="10"/>
                    </a:lnTo>
                    <a:lnTo>
                      <a:pt x="0" y="2"/>
                    </a:lnTo>
                    <a:lnTo>
                      <a:pt x="1" y="0"/>
                    </a:lnTo>
                    <a:lnTo>
                      <a:pt x="13" y="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8" name="Freeform 26"/>
              <p:cNvSpPr>
                <a:spLocks/>
              </p:cNvSpPr>
              <p:nvPr/>
            </p:nvSpPr>
            <p:spPr bwMode="auto">
              <a:xfrm>
                <a:off x="4962708" y="2592151"/>
                <a:ext cx="114754" cy="93569"/>
              </a:xfrm>
              <a:custGeom>
                <a:avLst/>
                <a:gdLst>
                  <a:gd name="T0" fmla="*/ 54 w 65"/>
                  <a:gd name="T1" fmla="*/ 7 h 53"/>
                  <a:gd name="T2" fmla="*/ 60 w 65"/>
                  <a:gd name="T3" fmla="*/ 7 h 53"/>
                  <a:gd name="T4" fmla="*/ 56 w 65"/>
                  <a:gd name="T5" fmla="*/ 16 h 53"/>
                  <a:gd name="T6" fmla="*/ 65 w 65"/>
                  <a:gd name="T7" fmla="*/ 24 h 53"/>
                  <a:gd name="T8" fmla="*/ 64 w 65"/>
                  <a:gd name="T9" fmla="*/ 34 h 53"/>
                  <a:gd name="T10" fmla="*/ 60 w 65"/>
                  <a:gd name="T11" fmla="*/ 35 h 53"/>
                  <a:gd name="T12" fmla="*/ 57 w 65"/>
                  <a:gd name="T13" fmla="*/ 37 h 53"/>
                  <a:gd name="T14" fmla="*/ 52 w 65"/>
                  <a:gd name="T15" fmla="*/ 42 h 53"/>
                  <a:gd name="T16" fmla="*/ 50 w 65"/>
                  <a:gd name="T17" fmla="*/ 53 h 53"/>
                  <a:gd name="T18" fmla="*/ 35 w 65"/>
                  <a:gd name="T19" fmla="*/ 45 h 53"/>
                  <a:gd name="T20" fmla="*/ 28 w 65"/>
                  <a:gd name="T21" fmla="*/ 37 h 53"/>
                  <a:gd name="T22" fmla="*/ 21 w 65"/>
                  <a:gd name="T23" fmla="*/ 32 h 53"/>
                  <a:gd name="T24" fmla="*/ 13 w 65"/>
                  <a:gd name="T25" fmla="*/ 24 h 53"/>
                  <a:gd name="T26" fmla="*/ 9 w 65"/>
                  <a:gd name="T27" fmla="*/ 18 h 53"/>
                  <a:gd name="T28" fmla="*/ 0 w 65"/>
                  <a:gd name="T29" fmla="*/ 8 h 53"/>
                  <a:gd name="T30" fmla="*/ 3 w 65"/>
                  <a:gd name="T31" fmla="*/ 0 h 53"/>
                  <a:gd name="T32" fmla="*/ 9 w 65"/>
                  <a:gd name="T33" fmla="*/ 5 h 53"/>
                  <a:gd name="T34" fmla="*/ 13 w 65"/>
                  <a:gd name="T35" fmla="*/ 0 h 53"/>
                  <a:gd name="T36" fmla="*/ 20 w 65"/>
                  <a:gd name="T37" fmla="*/ 0 h 53"/>
                  <a:gd name="T38" fmla="*/ 35 w 65"/>
                  <a:gd name="T39" fmla="*/ 3 h 53"/>
                  <a:gd name="T40" fmla="*/ 46 w 65"/>
                  <a:gd name="T41" fmla="*/ 3 h 53"/>
                  <a:gd name="T42" fmla="*/ 54 w 65"/>
                  <a:gd name="T4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53">
                    <a:moveTo>
                      <a:pt x="54" y="7"/>
                    </a:moveTo>
                    <a:lnTo>
                      <a:pt x="60" y="7"/>
                    </a:lnTo>
                    <a:lnTo>
                      <a:pt x="56" y="16"/>
                    </a:lnTo>
                    <a:lnTo>
                      <a:pt x="65" y="24"/>
                    </a:lnTo>
                    <a:lnTo>
                      <a:pt x="64" y="34"/>
                    </a:lnTo>
                    <a:lnTo>
                      <a:pt x="60" y="35"/>
                    </a:lnTo>
                    <a:lnTo>
                      <a:pt x="57" y="37"/>
                    </a:lnTo>
                    <a:lnTo>
                      <a:pt x="52" y="42"/>
                    </a:lnTo>
                    <a:lnTo>
                      <a:pt x="50" y="53"/>
                    </a:lnTo>
                    <a:lnTo>
                      <a:pt x="35" y="45"/>
                    </a:lnTo>
                    <a:lnTo>
                      <a:pt x="28" y="37"/>
                    </a:lnTo>
                    <a:lnTo>
                      <a:pt x="21" y="32"/>
                    </a:lnTo>
                    <a:lnTo>
                      <a:pt x="13" y="24"/>
                    </a:lnTo>
                    <a:lnTo>
                      <a:pt x="9" y="18"/>
                    </a:lnTo>
                    <a:lnTo>
                      <a:pt x="0" y="8"/>
                    </a:lnTo>
                    <a:lnTo>
                      <a:pt x="3" y="0"/>
                    </a:lnTo>
                    <a:lnTo>
                      <a:pt x="9" y="5"/>
                    </a:lnTo>
                    <a:lnTo>
                      <a:pt x="13" y="0"/>
                    </a:lnTo>
                    <a:lnTo>
                      <a:pt x="20" y="0"/>
                    </a:lnTo>
                    <a:lnTo>
                      <a:pt x="35" y="3"/>
                    </a:lnTo>
                    <a:lnTo>
                      <a:pt x="46" y="3"/>
                    </a:lnTo>
                    <a:lnTo>
                      <a:pt x="54" y="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9" name="Freeform 27"/>
              <p:cNvSpPr>
                <a:spLocks/>
              </p:cNvSpPr>
              <p:nvPr/>
            </p:nvSpPr>
            <p:spPr bwMode="auto">
              <a:xfrm>
                <a:off x="5146315" y="2203755"/>
                <a:ext cx="257754" cy="169482"/>
              </a:xfrm>
              <a:custGeom>
                <a:avLst/>
                <a:gdLst>
                  <a:gd name="T0" fmla="*/ 1 w 146"/>
                  <a:gd name="T1" fmla="*/ 44 h 96"/>
                  <a:gd name="T2" fmla="*/ 15 w 146"/>
                  <a:gd name="T3" fmla="*/ 44 h 96"/>
                  <a:gd name="T4" fmla="*/ 31 w 146"/>
                  <a:gd name="T5" fmla="*/ 37 h 96"/>
                  <a:gd name="T6" fmla="*/ 33 w 146"/>
                  <a:gd name="T7" fmla="*/ 26 h 96"/>
                  <a:gd name="T8" fmla="*/ 45 w 146"/>
                  <a:gd name="T9" fmla="*/ 20 h 96"/>
                  <a:gd name="T10" fmla="*/ 42 w 146"/>
                  <a:gd name="T11" fmla="*/ 11 h 96"/>
                  <a:gd name="T12" fmla="*/ 50 w 146"/>
                  <a:gd name="T13" fmla="*/ 7 h 96"/>
                  <a:gd name="T14" fmla="*/ 65 w 146"/>
                  <a:gd name="T15" fmla="*/ 0 h 96"/>
                  <a:gd name="T16" fmla="*/ 82 w 146"/>
                  <a:gd name="T17" fmla="*/ 5 h 96"/>
                  <a:gd name="T18" fmla="*/ 85 w 146"/>
                  <a:gd name="T19" fmla="*/ 10 h 96"/>
                  <a:gd name="T20" fmla="*/ 93 w 146"/>
                  <a:gd name="T21" fmla="*/ 7 h 96"/>
                  <a:gd name="T22" fmla="*/ 109 w 146"/>
                  <a:gd name="T23" fmla="*/ 12 h 96"/>
                  <a:gd name="T24" fmla="*/ 112 w 146"/>
                  <a:gd name="T25" fmla="*/ 21 h 96"/>
                  <a:gd name="T26" fmla="*/ 110 w 146"/>
                  <a:gd name="T27" fmla="*/ 27 h 96"/>
                  <a:gd name="T28" fmla="*/ 122 w 146"/>
                  <a:gd name="T29" fmla="*/ 40 h 96"/>
                  <a:gd name="T30" fmla="*/ 129 w 146"/>
                  <a:gd name="T31" fmla="*/ 43 h 96"/>
                  <a:gd name="T32" fmla="*/ 129 w 146"/>
                  <a:gd name="T33" fmla="*/ 47 h 96"/>
                  <a:gd name="T34" fmla="*/ 140 w 146"/>
                  <a:gd name="T35" fmla="*/ 50 h 96"/>
                  <a:gd name="T36" fmla="*/ 146 w 146"/>
                  <a:gd name="T37" fmla="*/ 56 h 96"/>
                  <a:gd name="T38" fmla="*/ 140 w 146"/>
                  <a:gd name="T39" fmla="*/ 60 h 96"/>
                  <a:gd name="T40" fmla="*/ 128 w 146"/>
                  <a:gd name="T41" fmla="*/ 59 h 96"/>
                  <a:gd name="T42" fmla="*/ 125 w 146"/>
                  <a:gd name="T43" fmla="*/ 61 h 96"/>
                  <a:gd name="T44" fmla="*/ 130 w 146"/>
                  <a:gd name="T45" fmla="*/ 68 h 96"/>
                  <a:gd name="T46" fmla="*/ 136 w 146"/>
                  <a:gd name="T47" fmla="*/ 81 h 96"/>
                  <a:gd name="T48" fmla="*/ 123 w 146"/>
                  <a:gd name="T49" fmla="*/ 82 h 96"/>
                  <a:gd name="T50" fmla="*/ 119 w 146"/>
                  <a:gd name="T51" fmla="*/ 86 h 96"/>
                  <a:gd name="T52" fmla="*/ 119 w 146"/>
                  <a:gd name="T53" fmla="*/ 96 h 96"/>
                  <a:gd name="T54" fmla="*/ 113 w 146"/>
                  <a:gd name="T55" fmla="*/ 95 h 96"/>
                  <a:gd name="T56" fmla="*/ 99 w 146"/>
                  <a:gd name="T57" fmla="*/ 95 h 96"/>
                  <a:gd name="T58" fmla="*/ 94 w 146"/>
                  <a:gd name="T59" fmla="*/ 91 h 96"/>
                  <a:gd name="T60" fmla="*/ 88 w 146"/>
                  <a:gd name="T61" fmla="*/ 94 h 96"/>
                  <a:gd name="T62" fmla="*/ 82 w 146"/>
                  <a:gd name="T63" fmla="*/ 91 h 96"/>
                  <a:gd name="T64" fmla="*/ 70 w 146"/>
                  <a:gd name="T65" fmla="*/ 91 h 96"/>
                  <a:gd name="T66" fmla="*/ 51 w 146"/>
                  <a:gd name="T67" fmla="*/ 86 h 96"/>
                  <a:gd name="T68" fmla="*/ 35 w 146"/>
                  <a:gd name="T69" fmla="*/ 84 h 96"/>
                  <a:gd name="T70" fmla="*/ 23 w 146"/>
                  <a:gd name="T71" fmla="*/ 85 h 96"/>
                  <a:gd name="T72" fmla="*/ 15 w 146"/>
                  <a:gd name="T73" fmla="*/ 90 h 96"/>
                  <a:gd name="T74" fmla="*/ 8 w 146"/>
                  <a:gd name="T75" fmla="*/ 91 h 96"/>
                  <a:gd name="T76" fmla="*/ 6 w 146"/>
                  <a:gd name="T77" fmla="*/ 82 h 96"/>
                  <a:gd name="T78" fmla="*/ 0 w 146"/>
                  <a:gd name="T79" fmla="*/ 73 h 96"/>
                  <a:gd name="T80" fmla="*/ 9 w 146"/>
                  <a:gd name="T81" fmla="*/ 69 h 96"/>
                  <a:gd name="T82" fmla="*/ 8 w 146"/>
                  <a:gd name="T83" fmla="*/ 61 h 96"/>
                  <a:gd name="T84" fmla="*/ 3 w 146"/>
                  <a:gd name="T85" fmla="*/ 53 h 96"/>
                  <a:gd name="T86" fmla="*/ 1 w 146"/>
                  <a:gd name="T8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96">
                    <a:moveTo>
                      <a:pt x="1" y="44"/>
                    </a:moveTo>
                    <a:lnTo>
                      <a:pt x="15" y="44"/>
                    </a:lnTo>
                    <a:lnTo>
                      <a:pt x="31" y="37"/>
                    </a:lnTo>
                    <a:lnTo>
                      <a:pt x="33" y="26"/>
                    </a:lnTo>
                    <a:lnTo>
                      <a:pt x="45" y="20"/>
                    </a:lnTo>
                    <a:lnTo>
                      <a:pt x="42" y="11"/>
                    </a:lnTo>
                    <a:lnTo>
                      <a:pt x="50" y="7"/>
                    </a:lnTo>
                    <a:lnTo>
                      <a:pt x="65" y="0"/>
                    </a:lnTo>
                    <a:lnTo>
                      <a:pt x="82" y="5"/>
                    </a:lnTo>
                    <a:lnTo>
                      <a:pt x="85" y="10"/>
                    </a:lnTo>
                    <a:lnTo>
                      <a:pt x="93" y="7"/>
                    </a:lnTo>
                    <a:lnTo>
                      <a:pt x="109" y="12"/>
                    </a:lnTo>
                    <a:lnTo>
                      <a:pt x="112" y="21"/>
                    </a:lnTo>
                    <a:lnTo>
                      <a:pt x="110" y="27"/>
                    </a:lnTo>
                    <a:lnTo>
                      <a:pt x="122" y="40"/>
                    </a:lnTo>
                    <a:lnTo>
                      <a:pt x="129" y="43"/>
                    </a:lnTo>
                    <a:lnTo>
                      <a:pt x="129" y="47"/>
                    </a:lnTo>
                    <a:lnTo>
                      <a:pt x="140" y="50"/>
                    </a:lnTo>
                    <a:lnTo>
                      <a:pt x="146" y="56"/>
                    </a:lnTo>
                    <a:lnTo>
                      <a:pt x="140" y="60"/>
                    </a:lnTo>
                    <a:lnTo>
                      <a:pt x="128" y="59"/>
                    </a:lnTo>
                    <a:lnTo>
                      <a:pt x="125" y="61"/>
                    </a:lnTo>
                    <a:lnTo>
                      <a:pt x="130" y="68"/>
                    </a:lnTo>
                    <a:lnTo>
                      <a:pt x="136" y="81"/>
                    </a:lnTo>
                    <a:lnTo>
                      <a:pt x="123" y="82"/>
                    </a:lnTo>
                    <a:lnTo>
                      <a:pt x="119" y="86"/>
                    </a:lnTo>
                    <a:lnTo>
                      <a:pt x="119" y="96"/>
                    </a:lnTo>
                    <a:lnTo>
                      <a:pt x="113" y="95"/>
                    </a:lnTo>
                    <a:lnTo>
                      <a:pt x="99" y="95"/>
                    </a:lnTo>
                    <a:lnTo>
                      <a:pt x="94" y="91"/>
                    </a:lnTo>
                    <a:lnTo>
                      <a:pt x="88" y="94"/>
                    </a:lnTo>
                    <a:lnTo>
                      <a:pt x="82" y="91"/>
                    </a:lnTo>
                    <a:lnTo>
                      <a:pt x="70" y="91"/>
                    </a:lnTo>
                    <a:lnTo>
                      <a:pt x="51" y="86"/>
                    </a:lnTo>
                    <a:lnTo>
                      <a:pt x="35" y="84"/>
                    </a:lnTo>
                    <a:lnTo>
                      <a:pt x="23" y="85"/>
                    </a:lnTo>
                    <a:lnTo>
                      <a:pt x="15" y="90"/>
                    </a:lnTo>
                    <a:lnTo>
                      <a:pt x="8" y="91"/>
                    </a:lnTo>
                    <a:lnTo>
                      <a:pt x="6" y="82"/>
                    </a:lnTo>
                    <a:lnTo>
                      <a:pt x="0" y="73"/>
                    </a:lnTo>
                    <a:lnTo>
                      <a:pt x="9" y="69"/>
                    </a:lnTo>
                    <a:lnTo>
                      <a:pt x="8" y="61"/>
                    </a:lnTo>
                    <a:lnTo>
                      <a:pt x="3" y="53"/>
                    </a:lnTo>
                    <a:lnTo>
                      <a:pt x="1" y="44"/>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30" name="Freeform 28"/>
              <p:cNvSpPr>
                <a:spLocks/>
              </p:cNvSpPr>
              <p:nvPr/>
            </p:nvSpPr>
            <p:spPr bwMode="auto">
              <a:xfrm>
                <a:off x="1641915" y="3568442"/>
                <a:ext cx="45902" cy="95334"/>
              </a:xfrm>
              <a:custGeom>
                <a:avLst/>
                <a:gdLst>
                  <a:gd name="T0" fmla="*/ 6 w 26"/>
                  <a:gd name="T1" fmla="*/ 14 h 54"/>
                  <a:gd name="T2" fmla="*/ 6 w 26"/>
                  <a:gd name="T3" fmla="*/ 11 h 54"/>
                  <a:gd name="T4" fmla="*/ 9 w 26"/>
                  <a:gd name="T5" fmla="*/ 11 h 54"/>
                  <a:gd name="T6" fmla="*/ 12 w 26"/>
                  <a:gd name="T7" fmla="*/ 13 h 54"/>
                  <a:gd name="T8" fmla="*/ 20 w 26"/>
                  <a:gd name="T9" fmla="*/ 0 h 54"/>
                  <a:gd name="T10" fmla="*/ 23 w 26"/>
                  <a:gd name="T11" fmla="*/ 0 h 54"/>
                  <a:gd name="T12" fmla="*/ 23 w 26"/>
                  <a:gd name="T13" fmla="*/ 3 h 54"/>
                  <a:gd name="T14" fmla="*/ 26 w 26"/>
                  <a:gd name="T15" fmla="*/ 3 h 54"/>
                  <a:gd name="T16" fmla="*/ 25 w 26"/>
                  <a:gd name="T17" fmla="*/ 9 h 54"/>
                  <a:gd name="T18" fmla="*/ 21 w 26"/>
                  <a:gd name="T19" fmla="*/ 18 h 54"/>
                  <a:gd name="T20" fmla="*/ 22 w 26"/>
                  <a:gd name="T21" fmla="*/ 21 h 54"/>
                  <a:gd name="T22" fmla="*/ 19 w 26"/>
                  <a:gd name="T23" fmla="*/ 29 h 54"/>
                  <a:gd name="T24" fmla="*/ 20 w 26"/>
                  <a:gd name="T25" fmla="*/ 31 h 54"/>
                  <a:gd name="T26" fmla="*/ 17 w 26"/>
                  <a:gd name="T27" fmla="*/ 41 h 54"/>
                  <a:gd name="T28" fmla="*/ 13 w 26"/>
                  <a:gd name="T29" fmla="*/ 46 h 54"/>
                  <a:gd name="T30" fmla="*/ 10 w 26"/>
                  <a:gd name="T31" fmla="*/ 47 h 54"/>
                  <a:gd name="T32" fmla="*/ 5 w 26"/>
                  <a:gd name="T33" fmla="*/ 54 h 54"/>
                  <a:gd name="T34" fmla="*/ 0 w 26"/>
                  <a:gd name="T35" fmla="*/ 54 h 54"/>
                  <a:gd name="T36" fmla="*/ 4 w 26"/>
                  <a:gd name="T37" fmla="*/ 31 h 54"/>
                  <a:gd name="T38" fmla="*/ 6 w 26"/>
                  <a:gd name="T3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4">
                    <a:moveTo>
                      <a:pt x="6" y="14"/>
                    </a:moveTo>
                    <a:lnTo>
                      <a:pt x="6" y="11"/>
                    </a:lnTo>
                    <a:lnTo>
                      <a:pt x="9" y="11"/>
                    </a:lnTo>
                    <a:lnTo>
                      <a:pt x="12" y="13"/>
                    </a:lnTo>
                    <a:lnTo>
                      <a:pt x="20" y="0"/>
                    </a:lnTo>
                    <a:lnTo>
                      <a:pt x="23" y="0"/>
                    </a:lnTo>
                    <a:lnTo>
                      <a:pt x="23" y="3"/>
                    </a:lnTo>
                    <a:lnTo>
                      <a:pt x="26" y="3"/>
                    </a:lnTo>
                    <a:lnTo>
                      <a:pt x="25" y="9"/>
                    </a:lnTo>
                    <a:lnTo>
                      <a:pt x="21" y="18"/>
                    </a:lnTo>
                    <a:lnTo>
                      <a:pt x="22" y="21"/>
                    </a:lnTo>
                    <a:lnTo>
                      <a:pt x="19" y="29"/>
                    </a:lnTo>
                    <a:lnTo>
                      <a:pt x="20" y="31"/>
                    </a:lnTo>
                    <a:lnTo>
                      <a:pt x="17" y="41"/>
                    </a:lnTo>
                    <a:lnTo>
                      <a:pt x="13" y="46"/>
                    </a:lnTo>
                    <a:lnTo>
                      <a:pt x="10" y="47"/>
                    </a:lnTo>
                    <a:lnTo>
                      <a:pt x="5" y="54"/>
                    </a:lnTo>
                    <a:lnTo>
                      <a:pt x="0" y="54"/>
                    </a:lnTo>
                    <a:lnTo>
                      <a:pt x="4" y="31"/>
                    </a:lnTo>
                    <a:lnTo>
                      <a:pt x="6" y="14"/>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31" name="Freeform 29"/>
              <p:cNvSpPr>
                <a:spLocks/>
              </p:cNvSpPr>
              <p:nvPr/>
            </p:nvSpPr>
            <p:spPr bwMode="auto">
              <a:xfrm>
                <a:off x="2259819" y="4604755"/>
                <a:ext cx="406051" cy="481966"/>
              </a:xfrm>
              <a:custGeom>
                <a:avLst/>
                <a:gdLst>
                  <a:gd name="T0" fmla="*/ 141 w 230"/>
                  <a:gd name="T1" fmla="*/ 255 h 273"/>
                  <a:gd name="T2" fmla="*/ 121 w 230"/>
                  <a:gd name="T3" fmla="*/ 254 h 273"/>
                  <a:gd name="T4" fmla="*/ 116 w 230"/>
                  <a:gd name="T5" fmla="*/ 271 h 273"/>
                  <a:gd name="T6" fmla="*/ 104 w 230"/>
                  <a:gd name="T7" fmla="*/ 256 h 273"/>
                  <a:gd name="T8" fmla="*/ 79 w 230"/>
                  <a:gd name="T9" fmla="*/ 251 h 273"/>
                  <a:gd name="T10" fmla="*/ 67 w 230"/>
                  <a:gd name="T11" fmla="*/ 270 h 273"/>
                  <a:gd name="T12" fmla="*/ 54 w 230"/>
                  <a:gd name="T13" fmla="*/ 273 h 273"/>
                  <a:gd name="T14" fmla="*/ 43 w 230"/>
                  <a:gd name="T15" fmla="*/ 244 h 273"/>
                  <a:gd name="T16" fmla="*/ 31 w 230"/>
                  <a:gd name="T17" fmla="*/ 221 h 273"/>
                  <a:gd name="T18" fmla="*/ 34 w 230"/>
                  <a:gd name="T19" fmla="*/ 201 h 273"/>
                  <a:gd name="T20" fmla="*/ 24 w 230"/>
                  <a:gd name="T21" fmla="*/ 192 h 273"/>
                  <a:gd name="T22" fmla="*/ 20 w 230"/>
                  <a:gd name="T23" fmla="*/ 177 h 273"/>
                  <a:gd name="T24" fmla="*/ 10 w 230"/>
                  <a:gd name="T25" fmla="*/ 163 h 273"/>
                  <a:gd name="T26" fmla="*/ 19 w 230"/>
                  <a:gd name="T27" fmla="*/ 140 h 273"/>
                  <a:gd name="T28" fmla="*/ 10 w 230"/>
                  <a:gd name="T29" fmla="*/ 123 h 273"/>
                  <a:gd name="T30" fmla="*/ 13 w 230"/>
                  <a:gd name="T31" fmla="*/ 116 h 273"/>
                  <a:gd name="T32" fmla="*/ 10 w 230"/>
                  <a:gd name="T33" fmla="*/ 108 h 273"/>
                  <a:gd name="T34" fmla="*/ 16 w 230"/>
                  <a:gd name="T35" fmla="*/ 98 h 273"/>
                  <a:gd name="T36" fmla="*/ 15 w 230"/>
                  <a:gd name="T37" fmla="*/ 80 h 273"/>
                  <a:gd name="T38" fmla="*/ 15 w 230"/>
                  <a:gd name="T39" fmla="*/ 65 h 273"/>
                  <a:gd name="T40" fmla="*/ 18 w 230"/>
                  <a:gd name="T41" fmla="*/ 58 h 273"/>
                  <a:gd name="T42" fmla="*/ 0 w 230"/>
                  <a:gd name="T43" fmla="*/ 25 h 273"/>
                  <a:gd name="T44" fmla="*/ 14 w 230"/>
                  <a:gd name="T45" fmla="*/ 27 h 273"/>
                  <a:gd name="T46" fmla="*/ 23 w 230"/>
                  <a:gd name="T47" fmla="*/ 26 h 273"/>
                  <a:gd name="T48" fmla="*/ 27 w 230"/>
                  <a:gd name="T49" fmla="*/ 20 h 273"/>
                  <a:gd name="T50" fmla="*/ 43 w 230"/>
                  <a:gd name="T51" fmla="*/ 12 h 273"/>
                  <a:gd name="T52" fmla="*/ 52 w 230"/>
                  <a:gd name="T53" fmla="*/ 4 h 273"/>
                  <a:gd name="T54" fmla="*/ 76 w 230"/>
                  <a:gd name="T55" fmla="*/ 0 h 273"/>
                  <a:gd name="T56" fmla="*/ 74 w 230"/>
                  <a:gd name="T57" fmla="*/ 16 h 273"/>
                  <a:gd name="T58" fmla="*/ 77 w 230"/>
                  <a:gd name="T59" fmla="*/ 24 h 273"/>
                  <a:gd name="T60" fmla="*/ 76 w 230"/>
                  <a:gd name="T61" fmla="*/ 38 h 273"/>
                  <a:gd name="T62" fmla="*/ 97 w 230"/>
                  <a:gd name="T63" fmla="*/ 56 h 273"/>
                  <a:gd name="T64" fmla="*/ 118 w 230"/>
                  <a:gd name="T65" fmla="*/ 60 h 273"/>
                  <a:gd name="T66" fmla="*/ 126 w 230"/>
                  <a:gd name="T67" fmla="*/ 68 h 273"/>
                  <a:gd name="T68" fmla="*/ 138 w 230"/>
                  <a:gd name="T69" fmla="*/ 72 h 273"/>
                  <a:gd name="T70" fmla="*/ 146 w 230"/>
                  <a:gd name="T71" fmla="*/ 78 h 273"/>
                  <a:gd name="T72" fmla="*/ 158 w 230"/>
                  <a:gd name="T73" fmla="*/ 77 h 273"/>
                  <a:gd name="T74" fmla="*/ 169 w 230"/>
                  <a:gd name="T75" fmla="*/ 84 h 273"/>
                  <a:gd name="T76" fmla="*/ 170 w 230"/>
                  <a:gd name="T77" fmla="*/ 96 h 273"/>
                  <a:gd name="T78" fmla="*/ 174 w 230"/>
                  <a:gd name="T79" fmla="*/ 102 h 273"/>
                  <a:gd name="T80" fmla="*/ 175 w 230"/>
                  <a:gd name="T81" fmla="*/ 111 h 273"/>
                  <a:gd name="T82" fmla="*/ 170 w 230"/>
                  <a:gd name="T83" fmla="*/ 111 h 273"/>
                  <a:gd name="T84" fmla="*/ 179 w 230"/>
                  <a:gd name="T85" fmla="*/ 135 h 273"/>
                  <a:gd name="T86" fmla="*/ 213 w 230"/>
                  <a:gd name="T87" fmla="*/ 136 h 273"/>
                  <a:gd name="T88" fmla="*/ 212 w 230"/>
                  <a:gd name="T89" fmla="*/ 148 h 273"/>
                  <a:gd name="T90" fmla="*/ 214 w 230"/>
                  <a:gd name="T91" fmla="*/ 156 h 273"/>
                  <a:gd name="T92" fmla="*/ 225 w 230"/>
                  <a:gd name="T93" fmla="*/ 162 h 273"/>
                  <a:gd name="T94" fmla="*/ 230 w 230"/>
                  <a:gd name="T95" fmla="*/ 175 h 273"/>
                  <a:gd name="T96" fmla="*/ 228 w 230"/>
                  <a:gd name="T97" fmla="*/ 191 h 273"/>
                  <a:gd name="T98" fmla="*/ 224 w 230"/>
                  <a:gd name="T99" fmla="*/ 201 h 273"/>
                  <a:gd name="T100" fmla="*/ 227 w 230"/>
                  <a:gd name="T101" fmla="*/ 212 h 273"/>
                  <a:gd name="T102" fmla="*/ 222 w 230"/>
                  <a:gd name="T103" fmla="*/ 217 h 273"/>
                  <a:gd name="T104" fmla="*/ 221 w 230"/>
                  <a:gd name="T105" fmla="*/ 210 h 273"/>
                  <a:gd name="T106" fmla="*/ 203 w 230"/>
                  <a:gd name="T107" fmla="*/ 200 h 273"/>
                  <a:gd name="T108" fmla="*/ 186 w 230"/>
                  <a:gd name="T109" fmla="*/ 199 h 273"/>
                  <a:gd name="T110" fmla="*/ 155 w 230"/>
                  <a:gd name="T111" fmla="*/ 205 h 273"/>
                  <a:gd name="T112" fmla="*/ 148 w 230"/>
                  <a:gd name="T113" fmla="*/ 224 h 273"/>
                  <a:gd name="T114" fmla="*/ 149 w 230"/>
                  <a:gd name="T115" fmla="*/ 235 h 273"/>
                  <a:gd name="T116" fmla="*/ 145 w 230"/>
                  <a:gd name="T117" fmla="*/ 260 h 273"/>
                  <a:gd name="T118" fmla="*/ 141 w 230"/>
                  <a:gd name="T119" fmla="*/ 25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73">
                    <a:moveTo>
                      <a:pt x="141" y="255"/>
                    </a:moveTo>
                    <a:lnTo>
                      <a:pt x="121" y="254"/>
                    </a:lnTo>
                    <a:lnTo>
                      <a:pt x="116" y="271"/>
                    </a:lnTo>
                    <a:lnTo>
                      <a:pt x="104" y="256"/>
                    </a:lnTo>
                    <a:lnTo>
                      <a:pt x="79" y="251"/>
                    </a:lnTo>
                    <a:lnTo>
                      <a:pt x="67" y="270"/>
                    </a:lnTo>
                    <a:lnTo>
                      <a:pt x="54" y="273"/>
                    </a:lnTo>
                    <a:lnTo>
                      <a:pt x="43" y="244"/>
                    </a:lnTo>
                    <a:lnTo>
                      <a:pt x="31" y="221"/>
                    </a:lnTo>
                    <a:lnTo>
                      <a:pt x="34" y="201"/>
                    </a:lnTo>
                    <a:lnTo>
                      <a:pt x="24" y="192"/>
                    </a:lnTo>
                    <a:lnTo>
                      <a:pt x="20" y="177"/>
                    </a:lnTo>
                    <a:lnTo>
                      <a:pt x="10" y="163"/>
                    </a:lnTo>
                    <a:lnTo>
                      <a:pt x="19" y="140"/>
                    </a:lnTo>
                    <a:lnTo>
                      <a:pt x="10" y="123"/>
                    </a:lnTo>
                    <a:lnTo>
                      <a:pt x="13" y="116"/>
                    </a:lnTo>
                    <a:lnTo>
                      <a:pt x="10" y="108"/>
                    </a:lnTo>
                    <a:lnTo>
                      <a:pt x="16" y="98"/>
                    </a:lnTo>
                    <a:lnTo>
                      <a:pt x="15" y="80"/>
                    </a:lnTo>
                    <a:lnTo>
                      <a:pt x="15" y="65"/>
                    </a:lnTo>
                    <a:lnTo>
                      <a:pt x="18" y="58"/>
                    </a:lnTo>
                    <a:lnTo>
                      <a:pt x="0" y="25"/>
                    </a:lnTo>
                    <a:lnTo>
                      <a:pt x="14" y="27"/>
                    </a:lnTo>
                    <a:lnTo>
                      <a:pt x="23" y="26"/>
                    </a:lnTo>
                    <a:lnTo>
                      <a:pt x="27" y="20"/>
                    </a:lnTo>
                    <a:lnTo>
                      <a:pt x="43" y="12"/>
                    </a:lnTo>
                    <a:lnTo>
                      <a:pt x="52" y="4"/>
                    </a:lnTo>
                    <a:lnTo>
                      <a:pt x="76" y="0"/>
                    </a:lnTo>
                    <a:lnTo>
                      <a:pt x="74" y="16"/>
                    </a:lnTo>
                    <a:lnTo>
                      <a:pt x="77" y="24"/>
                    </a:lnTo>
                    <a:lnTo>
                      <a:pt x="76" y="38"/>
                    </a:lnTo>
                    <a:lnTo>
                      <a:pt x="97" y="56"/>
                    </a:lnTo>
                    <a:lnTo>
                      <a:pt x="118" y="60"/>
                    </a:lnTo>
                    <a:lnTo>
                      <a:pt x="126" y="68"/>
                    </a:lnTo>
                    <a:lnTo>
                      <a:pt x="138" y="72"/>
                    </a:lnTo>
                    <a:lnTo>
                      <a:pt x="146" y="78"/>
                    </a:lnTo>
                    <a:lnTo>
                      <a:pt x="158" y="77"/>
                    </a:lnTo>
                    <a:lnTo>
                      <a:pt x="169" y="84"/>
                    </a:lnTo>
                    <a:lnTo>
                      <a:pt x="170" y="96"/>
                    </a:lnTo>
                    <a:lnTo>
                      <a:pt x="174" y="102"/>
                    </a:lnTo>
                    <a:lnTo>
                      <a:pt x="175" y="111"/>
                    </a:lnTo>
                    <a:lnTo>
                      <a:pt x="170" y="111"/>
                    </a:lnTo>
                    <a:lnTo>
                      <a:pt x="179" y="135"/>
                    </a:lnTo>
                    <a:lnTo>
                      <a:pt x="213" y="136"/>
                    </a:lnTo>
                    <a:lnTo>
                      <a:pt x="212" y="148"/>
                    </a:lnTo>
                    <a:lnTo>
                      <a:pt x="214" y="156"/>
                    </a:lnTo>
                    <a:lnTo>
                      <a:pt x="225" y="162"/>
                    </a:lnTo>
                    <a:lnTo>
                      <a:pt x="230" y="175"/>
                    </a:lnTo>
                    <a:lnTo>
                      <a:pt x="228" y="191"/>
                    </a:lnTo>
                    <a:lnTo>
                      <a:pt x="224" y="201"/>
                    </a:lnTo>
                    <a:lnTo>
                      <a:pt x="227" y="212"/>
                    </a:lnTo>
                    <a:lnTo>
                      <a:pt x="222" y="217"/>
                    </a:lnTo>
                    <a:lnTo>
                      <a:pt x="221" y="210"/>
                    </a:lnTo>
                    <a:lnTo>
                      <a:pt x="203" y="200"/>
                    </a:lnTo>
                    <a:lnTo>
                      <a:pt x="186" y="199"/>
                    </a:lnTo>
                    <a:lnTo>
                      <a:pt x="155" y="205"/>
                    </a:lnTo>
                    <a:lnTo>
                      <a:pt x="148" y="224"/>
                    </a:lnTo>
                    <a:lnTo>
                      <a:pt x="149" y="235"/>
                    </a:lnTo>
                    <a:lnTo>
                      <a:pt x="145" y="260"/>
                    </a:lnTo>
                    <a:lnTo>
                      <a:pt x="141" y="25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32" name="Freeform 30"/>
              <p:cNvSpPr>
                <a:spLocks/>
              </p:cNvSpPr>
              <p:nvPr/>
            </p:nvSpPr>
            <p:spPr bwMode="auto">
              <a:xfrm>
                <a:off x="2109757" y="4053939"/>
                <a:ext cx="1271117" cy="1431773"/>
              </a:xfrm>
              <a:custGeom>
                <a:avLst/>
                <a:gdLst>
                  <a:gd name="T0" fmla="*/ 390 w 720"/>
                  <a:gd name="T1" fmla="*/ 680 h 811"/>
                  <a:gd name="T2" fmla="*/ 383 w 720"/>
                  <a:gd name="T3" fmla="*/ 644 h 811"/>
                  <a:gd name="T4" fmla="*/ 378 w 720"/>
                  <a:gd name="T5" fmla="*/ 605 h 811"/>
                  <a:gd name="T6" fmla="*/ 358 w 720"/>
                  <a:gd name="T7" fmla="*/ 580 h 811"/>
                  <a:gd name="T8" fmla="*/ 315 w 720"/>
                  <a:gd name="T9" fmla="*/ 568 h 811"/>
                  <a:gd name="T10" fmla="*/ 309 w 720"/>
                  <a:gd name="T11" fmla="*/ 513 h 811"/>
                  <a:gd name="T12" fmla="*/ 299 w 720"/>
                  <a:gd name="T13" fmla="*/ 468 h 811"/>
                  <a:gd name="T14" fmla="*/ 255 w 720"/>
                  <a:gd name="T15" fmla="*/ 423 h 811"/>
                  <a:gd name="T16" fmla="*/ 254 w 720"/>
                  <a:gd name="T17" fmla="*/ 396 h 811"/>
                  <a:gd name="T18" fmla="*/ 211 w 720"/>
                  <a:gd name="T19" fmla="*/ 380 h 811"/>
                  <a:gd name="T20" fmla="*/ 162 w 720"/>
                  <a:gd name="T21" fmla="*/ 336 h 811"/>
                  <a:gd name="T22" fmla="*/ 128 w 720"/>
                  <a:gd name="T23" fmla="*/ 324 h 811"/>
                  <a:gd name="T24" fmla="*/ 85 w 720"/>
                  <a:gd name="T25" fmla="*/ 337 h 811"/>
                  <a:gd name="T26" fmla="*/ 52 w 720"/>
                  <a:gd name="T27" fmla="*/ 319 h 811"/>
                  <a:gd name="T28" fmla="*/ 19 w 720"/>
                  <a:gd name="T29" fmla="*/ 297 h 811"/>
                  <a:gd name="T30" fmla="*/ 4 w 720"/>
                  <a:gd name="T31" fmla="*/ 253 h 811"/>
                  <a:gd name="T32" fmla="*/ 19 w 720"/>
                  <a:gd name="T33" fmla="*/ 219 h 811"/>
                  <a:gd name="T34" fmla="*/ 73 w 720"/>
                  <a:gd name="T35" fmla="*/ 199 h 811"/>
                  <a:gd name="T36" fmla="*/ 70 w 720"/>
                  <a:gd name="T37" fmla="*/ 113 h 811"/>
                  <a:gd name="T38" fmla="*/ 85 w 720"/>
                  <a:gd name="T39" fmla="*/ 89 h 811"/>
                  <a:gd name="T40" fmla="*/ 116 w 720"/>
                  <a:gd name="T41" fmla="*/ 67 h 811"/>
                  <a:gd name="T42" fmla="*/ 138 w 720"/>
                  <a:gd name="T43" fmla="*/ 94 h 811"/>
                  <a:gd name="T44" fmla="*/ 177 w 720"/>
                  <a:gd name="T45" fmla="*/ 78 h 811"/>
                  <a:gd name="T46" fmla="*/ 176 w 720"/>
                  <a:gd name="T47" fmla="*/ 58 h 811"/>
                  <a:gd name="T48" fmla="*/ 170 w 720"/>
                  <a:gd name="T49" fmla="*/ 23 h 811"/>
                  <a:gd name="T50" fmla="*/ 216 w 720"/>
                  <a:gd name="T51" fmla="*/ 23 h 811"/>
                  <a:gd name="T52" fmla="*/ 251 w 720"/>
                  <a:gd name="T53" fmla="*/ 0 h 811"/>
                  <a:gd name="T54" fmla="*/ 263 w 720"/>
                  <a:gd name="T55" fmla="*/ 27 h 811"/>
                  <a:gd name="T56" fmla="*/ 261 w 720"/>
                  <a:gd name="T57" fmla="*/ 72 h 811"/>
                  <a:gd name="T58" fmla="*/ 289 w 720"/>
                  <a:gd name="T59" fmla="*/ 78 h 811"/>
                  <a:gd name="T60" fmla="*/ 318 w 720"/>
                  <a:gd name="T61" fmla="*/ 70 h 811"/>
                  <a:gd name="T62" fmla="*/ 328 w 720"/>
                  <a:gd name="T63" fmla="*/ 57 h 811"/>
                  <a:gd name="T64" fmla="*/ 363 w 720"/>
                  <a:gd name="T65" fmla="*/ 66 h 811"/>
                  <a:gd name="T66" fmla="*/ 384 w 720"/>
                  <a:gd name="T67" fmla="*/ 65 h 811"/>
                  <a:gd name="T68" fmla="*/ 414 w 720"/>
                  <a:gd name="T69" fmla="*/ 22 h 811"/>
                  <a:gd name="T70" fmla="*/ 439 w 720"/>
                  <a:gd name="T71" fmla="*/ 88 h 811"/>
                  <a:gd name="T72" fmla="*/ 464 w 720"/>
                  <a:gd name="T73" fmla="*/ 135 h 811"/>
                  <a:gd name="T74" fmla="*/ 540 w 720"/>
                  <a:gd name="T75" fmla="*/ 154 h 811"/>
                  <a:gd name="T76" fmla="*/ 622 w 720"/>
                  <a:gd name="T77" fmla="*/ 169 h 811"/>
                  <a:gd name="T78" fmla="*/ 703 w 720"/>
                  <a:gd name="T79" fmla="*/ 216 h 811"/>
                  <a:gd name="T80" fmla="*/ 713 w 720"/>
                  <a:gd name="T81" fmla="*/ 296 h 811"/>
                  <a:gd name="T82" fmla="*/ 656 w 720"/>
                  <a:gd name="T83" fmla="*/ 380 h 811"/>
                  <a:gd name="T84" fmla="*/ 646 w 720"/>
                  <a:gd name="T85" fmla="*/ 467 h 811"/>
                  <a:gd name="T86" fmla="*/ 622 w 720"/>
                  <a:gd name="T87" fmla="*/ 544 h 811"/>
                  <a:gd name="T88" fmla="*/ 584 w 720"/>
                  <a:gd name="T89" fmla="*/ 587 h 811"/>
                  <a:gd name="T90" fmla="*/ 505 w 720"/>
                  <a:gd name="T91" fmla="*/ 626 h 811"/>
                  <a:gd name="T92" fmla="*/ 495 w 720"/>
                  <a:gd name="T93" fmla="*/ 695 h 811"/>
                  <a:gd name="T94" fmla="*/ 453 w 720"/>
                  <a:gd name="T95" fmla="*/ 770 h 811"/>
                  <a:gd name="T96" fmla="*/ 422 w 720"/>
                  <a:gd name="T97" fmla="*/ 799 h 811"/>
                  <a:gd name="T98" fmla="*/ 380 w 720"/>
                  <a:gd name="T99" fmla="*/ 7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0" h="811">
                    <a:moveTo>
                      <a:pt x="342" y="737"/>
                    </a:moveTo>
                    <a:lnTo>
                      <a:pt x="362" y="709"/>
                    </a:lnTo>
                    <a:lnTo>
                      <a:pt x="379" y="689"/>
                    </a:lnTo>
                    <a:lnTo>
                      <a:pt x="390" y="680"/>
                    </a:lnTo>
                    <a:lnTo>
                      <a:pt x="403" y="669"/>
                    </a:lnTo>
                    <a:lnTo>
                      <a:pt x="401" y="652"/>
                    </a:lnTo>
                    <a:lnTo>
                      <a:pt x="391" y="640"/>
                    </a:lnTo>
                    <a:lnTo>
                      <a:pt x="383" y="644"/>
                    </a:lnTo>
                    <a:lnTo>
                      <a:pt x="385" y="632"/>
                    </a:lnTo>
                    <a:lnTo>
                      <a:pt x="386" y="620"/>
                    </a:lnTo>
                    <a:lnTo>
                      <a:pt x="385" y="608"/>
                    </a:lnTo>
                    <a:lnTo>
                      <a:pt x="378" y="605"/>
                    </a:lnTo>
                    <a:lnTo>
                      <a:pt x="371" y="608"/>
                    </a:lnTo>
                    <a:lnTo>
                      <a:pt x="365" y="607"/>
                    </a:lnTo>
                    <a:lnTo>
                      <a:pt x="362" y="599"/>
                    </a:lnTo>
                    <a:lnTo>
                      <a:pt x="358" y="580"/>
                    </a:lnTo>
                    <a:lnTo>
                      <a:pt x="354" y="574"/>
                    </a:lnTo>
                    <a:lnTo>
                      <a:pt x="341" y="568"/>
                    </a:lnTo>
                    <a:lnTo>
                      <a:pt x="334" y="572"/>
                    </a:lnTo>
                    <a:lnTo>
                      <a:pt x="315" y="568"/>
                    </a:lnTo>
                    <a:lnTo>
                      <a:pt x="313" y="540"/>
                    </a:lnTo>
                    <a:lnTo>
                      <a:pt x="307" y="529"/>
                    </a:lnTo>
                    <a:lnTo>
                      <a:pt x="312" y="524"/>
                    </a:lnTo>
                    <a:lnTo>
                      <a:pt x="309" y="513"/>
                    </a:lnTo>
                    <a:lnTo>
                      <a:pt x="313" y="503"/>
                    </a:lnTo>
                    <a:lnTo>
                      <a:pt x="315" y="487"/>
                    </a:lnTo>
                    <a:lnTo>
                      <a:pt x="310" y="474"/>
                    </a:lnTo>
                    <a:lnTo>
                      <a:pt x="299" y="468"/>
                    </a:lnTo>
                    <a:lnTo>
                      <a:pt x="297" y="460"/>
                    </a:lnTo>
                    <a:lnTo>
                      <a:pt x="298" y="448"/>
                    </a:lnTo>
                    <a:lnTo>
                      <a:pt x="264" y="447"/>
                    </a:lnTo>
                    <a:lnTo>
                      <a:pt x="255" y="423"/>
                    </a:lnTo>
                    <a:lnTo>
                      <a:pt x="260" y="423"/>
                    </a:lnTo>
                    <a:lnTo>
                      <a:pt x="259" y="414"/>
                    </a:lnTo>
                    <a:lnTo>
                      <a:pt x="255" y="408"/>
                    </a:lnTo>
                    <a:lnTo>
                      <a:pt x="254" y="396"/>
                    </a:lnTo>
                    <a:lnTo>
                      <a:pt x="243" y="389"/>
                    </a:lnTo>
                    <a:lnTo>
                      <a:pt x="231" y="390"/>
                    </a:lnTo>
                    <a:lnTo>
                      <a:pt x="223" y="384"/>
                    </a:lnTo>
                    <a:lnTo>
                      <a:pt x="211" y="380"/>
                    </a:lnTo>
                    <a:lnTo>
                      <a:pt x="203" y="372"/>
                    </a:lnTo>
                    <a:lnTo>
                      <a:pt x="182" y="368"/>
                    </a:lnTo>
                    <a:lnTo>
                      <a:pt x="161" y="350"/>
                    </a:lnTo>
                    <a:lnTo>
                      <a:pt x="162" y="336"/>
                    </a:lnTo>
                    <a:lnTo>
                      <a:pt x="159" y="328"/>
                    </a:lnTo>
                    <a:lnTo>
                      <a:pt x="161" y="312"/>
                    </a:lnTo>
                    <a:lnTo>
                      <a:pt x="137" y="316"/>
                    </a:lnTo>
                    <a:lnTo>
                      <a:pt x="128" y="324"/>
                    </a:lnTo>
                    <a:lnTo>
                      <a:pt x="112" y="332"/>
                    </a:lnTo>
                    <a:lnTo>
                      <a:pt x="108" y="338"/>
                    </a:lnTo>
                    <a:lnTo>
                      <a:pt x="99" y="339"/>
                    </a:lnTo>
                    <a:lnTo>
                      <a:pt x="85" y="337"/>
                    </a:lnTo>
                    <a:lnTo>
                      <a:pt x="75" y="341"/>
                    </a:lnTo>
                    <a:lnTo>
                      <a:pt x="67" y="338"/>
                    </a:lnTo>
                    <a:lnTo>
                      <a:pt x="66" y="307"/>
                    </a:lnTo>
                    <a:lnTo>
                      <a:pt x="52" y="319"/>
                    </a:lnTo>
                    <a:lnTo>
                      <a:pt x="36" y="318"/>
                    </a:lnTo>
                    <a:lnTo>
                      <a:pt x="28" y="307"/>
                    </a:lnTo>
                    <a:lnTo>
                      <a:pt x="16" y="306"/>
                    </a:lnTo>
                    <a:lnTo>
                      <a:pt x="19" y="297"/>
                    </a:lnTo>
                    <a:lnTo>
                      <a:pt x="9" y="284"/>
                    </a:lnTo>
                    <a:lnTo>
                      <a:pt x="0" y="266"/>
                    </a:lnTo>
                    <a:lnTo>
                      <a:pt x="5" y="262"/>
                    </a:lnTo>
                    <a:lnTo>
                      <a:pt x="4" y="253"/>
                    </a:lnTo>
                    <a:lnTo>
                      <a:pt x="15" y="247"/>
                    </a:lnTo>
                    <a:lnTo>
                      <a:pt x="13" y="236"/>
                    </a:lnTo>
                    <a:lnTo>
                      <a:pt x="18" y="229"/>
                    </a:lnTo>
                    <a:lnTo>
                      <a:pt x="19" y="219"/>
                    </a:lnTo>
                    <a:lnTo>
                      <a:pt x="39" y="205"/>
                    </a:lnTo>
                    <a:lnTo>
                      <a:pt x="54" y="201"/>
                    </a:lnTo>
                    <a:lnTo>
                      <a:pt x="56" y="198"/>
                    </a:lnTo>
                    <a:lnTo>
                      <a:pt x="73" y="199"/>
                    </a:lnTo>
                    <a:lnTo>
                      <a:pt x="80" y="142"/>
                    </a:lnTo>
                    <a:lnTo>
                      <a:pt x="81" y="133"/>
                    </a:lnTo>
                    <a:lnTo>
                      <a:pt x="78" y="121"/>
                    </a:lnTo>
                    <a:lnTo>
                      <a:pt x="70" y="113"/>
                    </a:lnTo>
                    <a:lnTo>
                      <a:pt x="70" y="98"/>
                    </a:lnTo>
                    <a:lnTo>
                      <a:pt x="80" y="95"/>
                    </a:lnTo>
                    <a:lnTo>
                      <a:pt x="84" y="97"/>
                    </a:lnTo>
                    <a:lnTo>
                      <a:pt x="85" y="89"/>
                    </a:lnTo>
                    <a:lnTo>
                      <a:pt x="74" y="87"/>
                    </a:lnTo>
                    <a:lnTo>
                      <a:pt x="74" y="74"/>
                    </a:lnTo>
                    <a:lnTo>
                      <a:pt x="109" y="74"/>
                    </a:lnTo>
                    <a:lnTo>
                      <a:pt x="116" y="67"/>
                    </a:lnTo>
                    <a:lnTo>
                      <a:pt x="121" y="74"/>
                    </a:lnTo>
                    <a:lnTo>
                      <a:pt x="124" y="86"/>
                    </a:lnTo>
                    <a:lnTo>
                      <a:pt x="128" y="83"/>
                    </a:lnTo>
                    <a:lnTo>
                      <a:pt x="138" y="94"/>
                    </a:lnTo>
                    <a:lnTo>
                      <a:pt x="152" y="93"/>
                    </a:lnTo>
                    <a:lnTo>
                      <a:pt x="156" y="87"/>
                    </a:lnTo>
                    <a:lnTo>
                      <a:pt x="169" y="82"/>
                    </a:lnTo>
                    <a:lnTo>
                      <a:pt x="177" y="78"/>
                    </a:lnTo>
                    <a:lnTo>
                      <a:pt x="179" y="70"/>
                    </a:lnTo>
                    <a:lnTo>
                      <a:pt x="192" y="64"/>
                    </a:lnTo>
                    <a:lnTo>
                      <a:pt x="191" y="59"/>
                    </a:lnTo>
                    <a:lnTo>
                      <a:pt x="176" y="58"/>
                    </a:lnTo>
                    <a:lnTo>
                      <a:pt x="173" y="44"/>
                    </a:lnTo>
                    <a:lnTo>
                      <a:pt x="174" y="30"/>
                    </a:lnTo>
                    <a:lnTo>
                      <a:pt x="166" y="25"/>
                    </a:lnTo>
                    <a:lnTo>
                      <a:pt x="170" y="23"/>
                    </a:lnTo>
                    <a:lnTo>
                      <a:pt x="183" y="26"/>
                    </a:lnTo>
                    <a:lnTo>
                      <a:pt x="198" y="31"/>
                    </a:lnTo>
                    <a:lnTo>
                      <a:pt x="203" y="26"/>
                    </a:lnTo>
                    <a:lnTo>
                      <a:pt x="216" y="23"/>
                    </a:lnTo>
                    <a:lnTo>
                      <a:pt x="237" y="15"/>
                    </a:lnTo>
                    <a:lnTo>
                      <a:pt x="244" y="7"/>
                    </a:lnTo>
                    <a:lnTo>
                      <a:pt x="242" y="1"/>
                    </a:lnTo>
                    <a:lnTo>
                      <a:pt x="251" y="0"/>
                    </a:lnTo>
                    <a:lnTo>
                      <a:pt x="255" y="5"/>
                    </a:lnTo>
                    <a:lnTo>
                      <a:pt x="253" y="14"/>
                    </a:lnTo>
                    <a:lnTo>
                      <a:pt x="259" y="18"/>
                    </a:lnTo>
                    <a:lnTo>
                      <a:pt x="263" y="27"/>
                    </a:lnTo>
                    <a:lnTo>
                      <a:pt x="258" y="34"/>
                    </a:lnTo>
                    <a:lnTo>
                      <a:pt x="255" y="52"/>
                    </a:lnTo>
                    <a:lnTo>
                      <a:pt x="259" y="63"/>
                    </a:lnTo>
                    <a:lnTo>
                      <a:pt x="261" y="72"/>
                    </a:lnTo>
                    <a:lnTo>
                      <a:pt x="272" y="82"/>
                    </a:lnTo>
                    <a:lnTo>
                      <a:pt x="281" y="83"/>
                    </a:lnTo>
                    <a:lnTo>
                      <a:pt x="283" y="79"/>
                    </a:lnTo>
                    <a:lnTo>
                      <a:pt x="289" y="78"/>
                    </a:lnTo>
                    <a:lnTo>
                      <a:pt x="297" y="74"/>
                    </a:lnTo>
                    <a:lnTo>
                      <a:pt x="303" y="69"/>
                    </a:lnTo>
                    <a:lnTo>
                      <a:pt x="313" y="71"/>
                    </a:lnTo>
                    <a:lnTo>
                      <a:pt x="318" y="70"/>
                    </a:lnTo>
                    <a:lnTo>
                      <a:pt x="328" y="72"/>
                    </a:lnTo>
                    <a:lnTo>
                      <a:pt x="329" y="67"/>
                    </a:lnTo>
                    <a:lnTo>
                      <a:pt x="326" y="63"/>
                    </a:lnTo>
                    <a:lnTo>
                      <a:pt x="328" y="57"/>
                    </a:lnTo>
                    <a:lnTo>
                      <a:pt x="336" y="59"/>
                    </a:lnTo>
                    <a:lnTo>
                      <a:pt x="344" y="57"/>
                    </a:lnTo>
                    <a:lnTo>
                      <a:pt x="355" y="61"/>
                    </a:lnTo>
                    <a:lnTo>
                      <a:pt x="363" y="66"/>
                    </a:lnTo>
                    <a:lnTo>
                      <a:pt x="368" y="60"/>
                    </a:lnTo>
                    <a:lnTo>
                      <a:pt x="373" y="61"/>
                    </a:lnTo>
                    <a:lnTo>
                      <a:pt x="375" y="67"/>
                    </a:lnTo>
                    <a:lnTo>
                      <a:pt x="384" y="65"/>
                    </a:lnTo>
                    <a:lnTo>
                      <a:pt x="391" y="57"/>
                    </a:lnTo>
                    <a:lnTo>
                      <a:pt x="397" y="42"/>
                    </a:lnTo>
                    <a:lnTo>
                      <a:pt x="408" y="23"/>
                    </a:lnTo>
                    <a:lnTo>
                      <a:pt x="414" y="22"/>
                    </a:lnTo>
                    <a:lnTo>
                      <a:pt x="419" y="34"/>
                    </a:lnTo>
                    <a:lnTo>
                      <a:pt x="429" y="70"/>
                    </a:lnTo>
                    <a:lnTo>
                      <a:pt x="438" y="73"/>
                    </a:lnTo>
                    <a:lnTo>
                      <a:pt x="439" y="88"/>
                    </a:lnTo>
                    <a:lnTo>
                      <a:pt x="425" y="105"/>
                    </a:lnTo>
                    <a:lnTo>
                      <a:pt x="430" y="111"/>
                    </a:lnTo>
                    <a:lnTo>
                      <a:pt x="463" y="114"/>
                    </a:lnTo>
                    <a:lnTo>
                      <a:pt x="464" y="135"/>
                    </a:lnTo>
                    <a:lnTo>
                      <a:pt x="478" y="121"/>
                    </a:lnTo>
                    <a:lnTo>
                      <a:pt x="501" y="129"/>
                    </a:lnTo>
                    <a:lnTo>
                      <a:pt x="531" y="142"/>
                    </a:lnTo>
                    <a:lnTo>
                      <a:pt x="540" y="154"/>
                    </a:lnTo>
                    <a:lnTo>
                      <a:pt x="537" y="165"/>
                    </a:lnTo>
                    <a:lnTo>
                      <a:pt x="559" y="159"/>
                    </a:lnTo>
                    <a:lnTo>
                      <a:pt x="595" y="170"/>
                    </a:lnTo>
                    <a:lnTo>
                      <a:pt x="622" y="169"/>
                    </a:lnTo>
                    <a:lnTo>
                      <a:pt x="649" y="186"/>
                    </a:lnTo>
                    <a:lnTo>
                      <a:pt x="673" y="210"/>
                    </a:lnTo>
                    <a:lnTo>
                      <a:pt x="687" y="216"/>
                    </a:lnTo>
                    <a:lnTo>
                      <a:pt x="703" y="216"/>
                    </a:lnTo>
                    <a:lnTo>
                      <a:pt x="710" y="223"/>
                    </a:lnTo>
                    <a:lnTo>
                      <a:pt x="716" y="249"/>
                    </a:lnTo>
                    <a:lnTo>
                      <a:pt x="720" y="262"/>
                    </a:lnTo>
                    <a:lnTo>
                      <a:pt x="713" y="296"/>
                    </a:lnTo>
                    <a:lnTo>
                      <a:pt x="704" y="310"/>
                    </a:lnTo>
                    <a:lnTo>
                      <a:pt x="679" y="339"/>
                    </a:lnTo>
                    <a:lnTo>
                      <a:pt x="668" y="362"/>
                    </a:lnTo>
                    <a:lnTo>
                      <a:pt x="656" y="380"/>
                    </a:lnTo>
                    <a:lnTo>
                      <a:pt x="651" y="381"/>
                    </a:lnTo>
                    <a:lnTo>
                      <a:pt x="647" y="396"/>
                    </a:lnTo>
                    <a:lnTo>
                      <a:pt x="649" y="435"/>
                    </a:lnTo>
                    <a:lnTo>
                      <a:pt x="646" y="467"/>
                    </a:lnTo>
                    <a:lnTo>
                      <a:pt x="645" y="481"/>
                    </a:lnTo>
                    <a:lnTo>
                      <a:pt x="640" y="489"/>
                    </a:lnTo>
                    <a:lnTo>
                      <a:pt x="638" y="516"/>
                    </a:lnTo>
                    <a:lnTo>
                      <a:pt x="622" y="544"/>
                    </a:lnTo>
                    <a:lnTo>
                      <a:pt x="620" y="565"/>
                    </a:lnTo>
                    <a:lnTo>
                      <a:pt x="606" y="574"/>
                    </a:lnTo>
                    <a:lnTo>
                      <a:pt x="603" y="587"/>
                    </a:lnTo>
                    <a:lnTo>
                      <a:pt x="584" y="587"/>
                    </a:lnTo>
                    <a:lnTo>
                      <a:pt x="556" y="595"/>
                    </a:lnTo>
                    <a:lnTo>
                      <a:pt x="544" y="604"/>
                    </a:lnTo>
                    <a:lnTo>
                      <a:pt x="525" y="610"/>
                    </a:lnTo>
                    <a:lnTo>
                      <a:pt x="505" y="626"/>
                    </a:lnTo>
                    <a:lnTo>
                      <a:pt x="492" y="647"/>
                    </a:lnTo>
                    <a:lnTo>
                      <a:pt x="491" y="662"/>
                    </a:lnTo>
                    <a:lnTo>
                      <a:pt x="496" y="674"/>
                    </a:lnTo>
                    <a:lnTo>
                      <a:pt x="495" y="695"/>
                    </a:lnTo>
                    <a:lnTo>
                      <a:pt x="492" y="705"/>
                    </a:lnTo>
                    <a:lnTo>
                      <a:pt x="481" y="717"/>
                    </a:lnTo>
                    <a:lnTo>
                      <a:pt x="466" y="753"/>
                    </a:lnTo>
                    <a:lnTo>
                      <a:pt x="453" y="770"/>
                    </a:lnTo>
                    <a:lnTo>
                      <a:pt x="443" y="779"/>
                    </a:lnTo>
                    <a:lnTo>
                      <a:pt x="438" y="799"/>
                    </a:lnTo>
                    <a:lnTo>
                      <a:pt x="429" y="811"/>
                    </a:lnTo>
                    <a:lnTo>
                      <a:pt x="422" y="799"/>
                    </a:lnTo>
                    <a:lnTo>
                      <a:pt x="428" y="789"/>
                    </a:lnTo>
                    <a:lnTo>
                      <a:pt x="416" y="775"/>
                    </a:lnTo>
                    <a:lnTo>
                      <a:pt x="400" y="764"/>
                    </a:lnTo>
                    <a:lnTo>
                      <a:pt x="380" y="750"/>
                    </a:lnTo>
                    <a:lnTo>
                      <a:pt x="374" y="751"/>
                    </a:lnTo>
                    <a:lnTo>
                      <a:pt x="353" y="735"/>
                    </a:lnTo>
                    <a:lnTo>
                      <a:pt x="342" y="73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dirty="0">
                  <a:latin typeface="Trebuchet MS" charset="0"/>
                  <a:ea typeface="Trebuchet MS" charset="0"/>
                  <a:cs typeface="Trebuchet MS" charset="0"/>
                </a:endParaRPr>
              </a:p>
            </p:txBody>
          </p:sp>
          <p:sp>
            <p:nvSpPr>
              <p:cNvPr id="33" name="Freeform 31"/>
              <p:cNvSpPr>
                <a:spLocks/>
              </p:cNvSpPr>
              <p:nvPr/>
            </p:nvSpPr>
            <p:spPr bwMode="auto">
              <a:xfrm>
                <a:off x="8205824" y="4046877"/>
                <a:ext cx="38840" cy="52963"/>
              </a:xfrm>
              <a:custGeom>
                <a:avLst/>
                <a:gdLst>
                  <a:gd name="T0" fmla="*/ 0 w 22"/>
                  <a:gd name="T1" fmla="*/ 19 h 30"/>
                  <a:gd name="T2" fmla="*/ 7 w 22"/>
                  <a:gd name="T3" fmla="*/ 12 h 30"/>
                  <a:gd name="T4" fmla="*/ 22 w 22"/>
                  <a:gd name="T5" fmla="*/ 0 h 30"/>
                  <a:gd name="T6" fmla="*/ 22 w 22"/>
                  <a:gd name="T7" fmla="*/ 11 h 30"/>
                  <a:gd name="T8" fmla="*/ 21 w 22"/>
                  <a:gd name="T9" fmla="*/ 24 h 30"/>
                  <a:gd name="T10" fmla="*/ 12 w 22"/>
                  <a:gd name="T11" fmla="*/ 23 h 30"/>
                  <a:gd name="T12" fmla="*/ 9 w 22"/>
                  <a:gd name="T13" fmla="*/ 30 h 30"/>
                  <a:gd name="T14" fmla="*/ 0 w 22"/>
                  <a:gd name="T15" fmla="*/ 1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0">
                    <a:moveTo>
                      <a:pt x="0" y="19"/>
                    </a:moveTo>
                    <a:lnTo>
                      <a:pt x="7" y="12"/>
                    </a:lnTo>
                    <a:lnTo>
                      <a:pt x="22" y="0"/>
                    </a:lnTo>
                    <a:lnTo>
                      <a:pt x="22" y="11"/>
                    </a:lnTo>
                    <a:lnTo>
                      <a:pt x="21" y="24"/>
                    </a:lnTo>
                    <a:lnTo>
                      <a:pt x="12" y="23"/>
                    </a:lnTo>
                    <a:lnTo>
                      <a:pt x="9" y="30"/>
                    </a:lnTo>
                    <a:lnTo>
                      <a:pt x="0" y="1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34" name="Freeform 32"/>
              <p:cNvSpPr>
                <a:spLocks/>
              </p:cNvSpPr>
              <p:nvPr/>
            </p:nvSpPr>
            <p:spPr bwMode="auto">
              <a:xfrm>
                <a:off x="7287794" y="3210056"/>
                <a:ext cx="104162" cy="56494"/>
              </a:xfrm>
              <a:custGeom>
                <a:avLst/>
                <a:gdLst>
                  <a:gd name="T0" fmla="*/ 49 w 59"/>
                  <a:gd name="T1" fmla="*/ 11 h 32"/>
                  <a:gd name="T2" fmla="*/ 57 w 59"/>
                  <a:gd name="T3" fmla="*/ 17 h 32"/>
                  <a:gd name="T4" fmla="*/ 59 w 59"/>
                  <a:gd name="T5" fmla="*/ 30 h 32"/>
                  <a:gd name="T6" fmla="*/ 45 w 59"/>
                  <a:gd name="T7" fmla="*/ 31 h 32"/>
                  <a:gd name="T8" fmla="*/ 29 w 59"/>
                  <a:gd name="T9" fmla="*/ 29 h 32"/>
                  <a:gd name="T10" fmla="*/ 19 w 59"/>
                  <a:gd name="T11" fmla="*/ 32 h 32"/>
                  <a:gd name="T12" fmla="*/ 1 w 59"/>
                  <a:gd name="T13" fmla="*/ 24 h 32"/>
                  <a:gd name="T14" fmla="*/ 0 w 59"/>
                  <a:gd name="T15" fmla="*/ 20 h 32"/>
                  <a:gd name="T16" fmla="*/ 8 w 59"/>
                  <a:gd name="T17" fmla="*/ 5 h 32"/>
                  <a:gd name="T18" fmla="*/ 17 w 59"/>
                  <a:gd name="T19" fmla="*/ 0 h 32"/>
                  <a:gd name="T20" fmla="*/ 30 w 59"/>
                  <a:gd name="T21" fmla="*/ 4 h 32"/>
                  <a:gd name="T22" fmla="*/ 40 w 59"/>
                  <a:gd name="T23" fmla="*/ 5 h 32"/>
                  <a:gd name="T24" fmla="*/ 49 w 59"/>
                  <a:gd name="T2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2">
                    <a:moveTo>
                      <a:pt x="49" y="11"/>
                    </a:moveTo>
                    <a:lnTo>
                      <a:pt x="57" y="17"/>
                    </a:lnTo>
                    <a:lnTo>
                      <a:pt x="59" y="30"/>
                    </a:lnTo>
                    <a:lnTo>
                      <a:pt x="45" y="31"/>
                    </a:lnTo>
                    <a:lnTo>
                      <a:pt x="29" y="29"/>
                    </a:lnTo>
                    <a:lnTo>
                      <a:pt x="19" y="32"/>
                    </a:lnTo>
                    <a:lnTo>
                      <a:pt x="1" y="24"/>
                    </a:lnTo>
                    <a:lnTo>
                      <a:pt x="0" y="20"/>
                    </a:lnTo>
                    <a:lnTo>
                      <a:pt x="8" y="5"/>
                    </a:lnTo>
                    <a:lnTo>
                      <a:pt x="17" y="0"/>
                    </a:lnTo>
                    <a:lnTo>
                      <a:pt x="30" y="4"/>
                    </a:lnTo>
                    <a:lnTo>
                      <a:pt x="40" y="5"/>
                    </a:lnTo>
                    <a:lnTo>
                      <a:pt x="49" y="1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35" name="Freeform 33"/>
              <p:cNvSpPr>
                <a:spLocks/>
              </p:cNvSpPr>
              <p:nvPr/>
            </p:nvSpPr>
            <p:spPr bwMode="auto">
              <a:xfrm>
                <a:off x="5132191" y="4894288"/>
                <a:ext cx="305422" cy="337199"/>
              </a:xfrm>
              <a:custGeom>
                <a:avLst/>
                <a:gdLst>
                  <a:gd name="T0" fmla="*/ 108 w 173"/>
                  <a:gd name="T1" fmla="*/ 19 h 191"/>
                  <a:gd name="T2" fmla="*/ 112 w 173"/>
                  <a:gd name="T3" fmla="*/ 22 h 191"/>
                  <a:gd name="T4" fmla="*/ 117 w 173"/>
                  <a:gd name="T5" fmla="*/ 34 h 191"/>
                  <a:gd name="T6" fmla="*/ 137 w 173"/>
                  <a:gd name="T7" fmla="*/ 57 h 191"/>
                  <a:gd name="T8" fmla="*/ 144 w 173"/>
                  <a:gd name="T9" fmla="*/ 59 h 191"/>
                  <a:gd name="T10" fmla="*/ 144 w 173"/>
                  <a:gd name="T11" fmla="*/ 67 h 191"/>
                  <a:gd name="T12" fmla="*/ 149 w 173"/>
                  <a:gd name="T13" fmla="*/ 80 h 191"/>
                  <a:gd name="T14" fmla="*/ 162 w 173"/>
                  <a:gd name="T15" fmla="*/ 83 h 191"/>
                  <a:gd name="T16" fmla="*/ 173 w 173"/>
                  <a:gd name="T17" fmla="*/ 92 h 191"/>
                  <a:gd name="T18" fmla="*/ 147 w 173"/>
                  <a:gd name="T19" fmla="*/ 108 h 191"/>
                  <a:gd name="T20" fmla="*/ 130 w 173"/>
                  <a:gd name="T21" fmla="*/ 123 h 191"/>
                  <a:gd name="T22" fmla="*/ 124 w 173"/>
                  <a:gd name="T23" fmla="*/ 137 h 191"/>
                  <a:gd name="T24" fmla="*/ 118 w 173"/>
                  <a:gd name="T25" fmla="*/ 145 h 191"/>
                  <a:gd name="T26" fmla="*/ 108 w 173"/>
                  <a:gd name="T27" fmla="*/ 146 h 191"/>
                  <a:gd name="T28" fmla="*/ 104 w 173"/>
                  <a:gd name="T29" fmla="*/ 156 h 191"/>
                  <a:gd name="T30" fmla="*/ 102 w 173"/>
                  <a:gd name="T31" fmla="*/ 163 h 191"/>
                  <a:gd name="T32" fmla="*/ 90 w 173"/>
                  <a:gd name="T33" fmla="*/ 168 h 191"/>
                  <a:gd name="T34" fmla="*/ 76 w 173"/>
                  <a:gd name="T35" fmla="*/ 167 h 191"/>
                  <a:gd name="T36" fmla="*/ 68 w 173"/>
                  <a:gd name="T37" fmla="*/ 161 h 191"/>
                  <a:gd name="T38" fmla="*/ 60 w 173"/>
                  <a:gd name="T39" fmla="*/ 158 h 191"/>
                  <a:gd name="T40" fmla="*/ 51 w 173"/>
                  <a:gd name="T41" fmla="*/ 163 h 191"/>
                  <a:gd name="T42" fmla="*/ 47 w 173"/>
                  <a:gd name="T43" fmla="*/ 173 h 191"/>
                  <a:gd name="T44" fmla="*/ 38 w 173"/>
                  <a:gd name="T45" fmla="*/ 179 h 191"/>
                  <a:gd name="T46" fmla="*/ 28 w 173"/>
                  <a:gd name="T47" fmla="*/ 189 h 191"/>
                  <a:gd name="T48" fmla="*/ 16 w 173"/>
                  <a:gd name="T49" fmla="*/ 191 h 191"/>
                  <a:gd name="T50" fmla="*/ 12 w 173"/>
                  <a:gd name="T51" fmla="*/ 183 h 191"/>
                  <a:gd name="T52" fmla="*/ 14 w 173"/>
                  <a:gd name="T53" fmla="*/ 171 h 191"/>
                  <a:gd name="T54" fmla="*/ 4 w 173"/>
                  <a:gd name="T55" fmla="*/ 151 h 191"/>
                  <a:gd name="T56" fmla="*/ 0 w 173"/>
                  <a:gd name="T57" fmla="*/ 148 h 191"/>
                  <a:gd name="T58" fmla="*/ 2 w 173"/>
                  <a:gd name="T59" fmla="*/ 87 h 191"/>
                  <a:gd name="T60" fmla="*/ 20 w 173"/>
                  <a:gd name="T61" fmla="*/ 87 h 191"/>
                  <a:gd name="T62" fmla="*/ 23 w 173"/>
                  <a:gd name="T63" fmla="*/ 13 h 191"/>
                  <a:gd name="T64" fmla="*/ 36 w 173"/>
                  <a:gd name="T65" fmla="*/ 12 h 191"/>
                  <a:gd name="T66" fmla="*/ 65 w 173"/>
                  <a:gd name="T67" fmla="*/ 5 h 191"/>
                  <a:gd name="T68" fmla="*/ 71 w 173"/>
                  <a:gd name="T69" fmla="*/ 13 h 191"/>
                  <a:gd name="T70" fmla="*/ 83 w 173"/>
                  <a:gd name="T71" fmla="*/ 5 h 191"/>
                  <a:gd name="T72" fmla="*/ 89 w 173"/>
                  <a:gd name="T73" fmla="*/ 5 h 191"/>
                  <a:gd name="T74" fmla="*/ 99 w 173"/>
                  <a:gd name="T75" fmla="*/ 0 h 191"/>
                  <a:gd name="T76" fmla="*/ 102 w 173"/>
                  <a:gd name="T77" fmla="*/ 2 h 191"/>
                  <a:gd name="T78" fmla="*/ 108 w 173"/>
                  <a:gd name="T79" fmla="*/ 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91">
                    <a:moveTo>
                      <a:pt x="108" y="19"/>
                    </a:moveTo>
                    <a:lnTo>
                      <a:pt x="112" y="22"/>
                    </a:lnTo>
                    <a:lnTo>
                      <a:pt x="117" y="34"/>
                    </a:lnTo>
                    <a:lnTo>
                      <a:pt x="137" y="57"/>
                    </a:lnTo>
                    <a:lnTo>
                      <a:pt x="144" y="59"/>
                    </a:lnTo>
                    <a:lnTo>
                      <a:pt x="144" y="67"/>
                    </a:lnTo>
                    <a:lnTo>
                      <a:pt x="149" y="80"/>
                    </a:lnTo>
                    <a:lnTo>
                      <a:pt x="162" y="83"/>
                    </a:lnTo>
                    <a:lnTo>
                      <a:pt x="173" y="92"/>
                    </a:lnTo>
                    <a:lnTo>
                      <a:pt x="147" y="108"/>
                    </a:lnTo>
                    <a:lnTo>
                      <a:pt x="130" y="123"/>
                    </a:lnTo>
                    <a:lnTo>
                      <a:pt x="124" y="137"/>
                    </a:lnTo>
                    <a:lnTo>
                      <a:pt x="118" y="145"/>
                    </a:lnTo>
                    <a:lnTo>
                      <a:pt x="108" y="146"/>
                    </a:lnTo>
                    <a:lnTo>
                      <a:pt x="104" y="156"/>
                    </a:lnTo>
                    <a:lnTo>
                      <a:pt x="102" y="163"/>
                    </a:lnTo>
                    <a:lnTo>
                      <a:pt x="90" y="168"/>
                    </a:lnTo>
                    <a:lnTo>
                      <a:pt x="76" y="167"/>
                    </a:lnTo>
                    <a:lnTo>
                      <a:pt x="68" y="161"/>
                    </a:lnTo>
                    <a:lnTo>
                      <a:pt x="60" y="158"/>
                    </a:lnTo>
                    <a:lnTo>
                      <a:pt x="51" y="163"/>
                    </a:lnTo>
                    <a:lnTo>
                      <a:pt x="47" y="173"/>
                    </a:lnTo>
                    <a:lnTo>
                      <a:pt x="38" y="179"/>
                    </a:lnTo>
                    <a:lnTo>
                      <a:pt x="28" y="189"/>
                    </a:lnTo>
                    <a:lnTo>
                      <a:pt x="16" y="191"/>
                    </a:lnTo>
                    <a:lnTo>
                      <a:pt x="12" y="183"/>
                    </a:lnTo>
                    <a:lnTo>
                      <a:pt x="14" y="171"/>
                    </a:lnTo>
                    <a:lnTo>
                      <a:pt x="4" y="151"/>
                    </a:lnTo>
                    <a:lnTo>
                      <a:pt x="0" y="148"/>
                    </a:lnTo>
                    <a:lnTo>
                      <a:pt x="2" y="87"/>
                    </a:lnTo>
                    <a:lnTo>
                      <a:pt x="20" y="87"/>
                    </a:lnTo>
                    <a:lnTo>
                      <a:pt x="23" y="13"/>
                    </a:lnTo>
                    <a:lnTo>
                      <a:pt x="36" y="12"/>
                    </a:lnTo>
                    <a:lnTo>
                      <a:pt x="65" y="5"/>
                    </a:lnTo>
                    <a:lnTo>
                      <a:pt x="71" y="13"/>
                    </a:lnTo>
                    <a:lnTo>
                      <a:pt x="83" y="5"/>
                    </a:lnTo>
                    <a:lnTo>
                      <a:pt x="89" y="5"/>
                    </a:lnTo>
                    <a:lnTo>
                      <a:pt x="99" y="0"/>
                    </a:lnTo>
                    <a:lnTo>
                      <a:pt x="102" y="2"/>
                    </a:lnTo>
                    <a:lnTo>
                      <a:pt x="108" y="19"/>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36" name="Freeform 34"/>
              <p:cNvSpPr>
                <a:spLocks/>
              </p:cNvSpPr>
              <p:nvPr/>
            </p:nvSpPr>
            <p:spPr bwMode="auto">
              <a:xfrm>
                <a:off x="4973301" y="3838554"/>
                <a:ext cx="418410" cy="324841"/>
              </a:xfrm>
              <a:custGeom>
                <a:avLst/>
                <a:gdLst>
                  <a:gd name="T0" fmla="*/ 14 w 237"/>
                  <a:gd name="T1" fmla="*/ 77 h 184"/>
                  <a:gd name="T2" fmla="*/ 29 w 237"/>
                  <a:gd name="T3" fmla="*/ 76 h 184"/>
                  <a:gd name="T4" fmla="*/ 33 w 237"/>
                  <a:gd name="T5" fmla="*/ 70 h 184"/>
                  <a:gd name="T6" fmla="*/ 36 w 237"/>
                  <a:gd name="T7" fmla="*/ 71 h 184"/>
                  <a:gd name="T8" fmla="*/ 40 w 237"/>
                  <a:gd name="T9" fmla="*/ 75 h 184"/>
                  <a:gd name="T10" fmla="*/ 64 w 237"/>
                  <a:gd name="T11" fmla="*/ 68 h 184"/>
                  <a:gd name="T12" fmla="*/ 71 w 237"/>
                  <a:gd name="T13" fmla="*/ 59 h 184"/>
                  <a:gd name="T14" fmla="*/ 81 w 237"/>
                  <a:gd name="T15" fmla="*/ 52 h 184"/>
                  <a:gd name="T16" fmla="*/ 79 w 237"/>
                  <a:gd name="T17" fmla="*/ 45 h 184"/>
                  <a:gd name="T18" fmla="*/ 84 w 237"/>
                  <a:gd name="T19" fmla="*/ 43 h 184"/>
                  <a:gd name="T20" fmla="*/ 102 w 237"/>
                  <a:gd name="T21" fmla="*/ 44 h 184"/>
                  <a:gd name="T22" fmla="*/ 119 w 237"/>
                  <a:gd name="T23" fmla="*/ 35 h 184"/>
                  <a:gd name="T24" fmla="*/ 132 w 237"/>
                  <a:gd name="T25" fmla="*/ 12 h 184"/>
                  <a:gd name="T26" fmla="*/ 141 w 237"/>
                  <a:gd name="T27" fmla="*/ 3 h 184"/>
                  <a:gd name="T28" fmla="*/ 152 w 237"/>
                  <a:gd name="T29" fmla="*/ 0 h 184"/>
                  <a:gd name="T30" fmla="*/ 155 w 237"/>
                  <a:gd name="T31" fmla="*/ 9 h 184"/>
                  <a:gd name="T32" fmla="*/ 165 w 237"/>
                  <a:gd name="T33" fmla="*/ 22 h 184"/>
                  <a:gd name="T34" fmla="*/ 165 w 237"/>
                  <a:gd name="T35" fmla="*/ 30 h 184"/>
                  <a:gd name="T36" fmla="*/ 163 w 237"/>
                  <a:gd name="T37" fmla="*/ 39 h 184"/>
                  <a:gd name="T38" fmla="*/ 164 w 237"/>
                  <a:gd name="T39" fmla="*/ 45 h 184"/>
                  <a:gd name="T40" fmla="*/ 170 w 237"/>
                  <a:gd name="T41" fmla="*/ 51 h 184"/>
                  <a:gd name="T42" fmla="*/ 185 w 237"/>
                  <a:gd name="T43" fmla="*/ 61 h 184"/>
                  <a:gd name="T44" fmla="*/ 195 w 237"/>
                  <a:gd name="T45" fmla="*/ 69 h 184"/>
                  <a:gd name="T46" fmla="*/ 195 w 237"/>
                  <a:gd name="T47" fmla="*/ 76 h 184"/>
                  <a:gd name="T48" fmla="*/ 207 w 237"/>
                  <a:gd name="T49" fmla="*/ 86 h 184"/>
                  <a:gd name="T50" fmla="*/ 215 w 237"/>
                  <a:gd name="T51" fmla="*/ 95 h 184"/>
                  <a:gd name="T52" fmla="*/ 220 w 237"/>
                  <a:gd name="T53" fmla="*/ 108 h 184"/>
                  <a:gd name="T54" fmla="*/ 234 w 237"/>
                  <a:gd name="T55" fmla="*/ 116 h 184"/>
                  <a:gd name="T56" fmla="*/ 237 w 237"/>
                  <a:gd name="T57" fmla="*/ 123 h 184"/>
                  <a:gd name="T58" fmla="*/ 231 w 237"/>
                  <a:gd name="T59" fmla="*/ 125 h 184"/>
                  <a:gd name="T60" fmla="*/ 219 w 237"/>
                  <a:gd name="T61" fmla="*/ 124 h 184"/>
                  <a:gd name="T62" fmla="*/ 205 w 237"/>
                  <a:gd name="T63" fmla="*/ 122 h 184"/>
                  <a:gd name="T64" fmla="*/ 198 w 237"/>
                  <a:gd name="T65" fmla="*/ 124 h 184"/>
                  <a:gd name="T66" fmla="*/ 196 w 237"/>
                  <a:gd name="T67" fmla="*/ 129 h 184"/>
                  <a:gd name="T68" fmla="*/ 190 w 237"/>
                  <a:gd name="T69" fmla="*/ 130 h 184"/>
                  <a:gd name="T70" fmla="*/ 182 w 237"/>
                  <a:gd name="T71" fmla="*/ 125 h 184"/>
                  <a:gd name="T72" fmla="*/ 162 w 237"/>
                  <a:gd name="T73" fmla="*/ 136 h 184"/>
                  <a:gd name="T74" fmla="*/ 154 w 237"/>
                  <a:gd name="T75" fmla="*/ 133 h 184"/>
                  <a:gd name="T76" fmla="*/ 151 w 237"/>
                  <a:gd name="T77" fmla="*/ 135 h 184"/>
                  <a:gd name="T78" fmla="*/ 146 w 237"/>
                  <a:gd name="T79" fmla="*/ 148 h 184"/>
                  <a:gd name="T80" fmla="*/ 132 w 237"/>
                  <a:gd name="T81" fmla="*/ 144 h 184"/>
                  <a:gd name="T82" fmla="*/ 119 w 237"/>
                  <a:gd name="T83" fmla="*/ 142 h 184"/>
                  <a:gd name="T84" fmla="*/ 107 w 237"/>
                  <a:gd name="T85" fmla="*/ 134 h 184"/>
                  <a:gd name="T86" fmla="*/ 92 w 237"/>
                  <a:gd name="T87" fmla="*/ 127 h 184"/>
                  <a:gd name="T88" fmla="*/ 82 w 237"/>
                  <a:gd name="T89" fmla="*/ 133 h 184"/>
                  <a:gd name="T90" fmla="*/ 75 w 237"/>
                  <a:gd name="T91" fmla="*/ 144 h 184"/>
                  <a:gd name="T92" fmla="*/ 73 w 237"/>
                  <a:gd name="T93" fmla="*/ 159 h 184"/>
                  <a:gd name="T94" fmla="*/ 61 w 237"/>
                  <a:gd name="T95" fmla="*/ 157 h 184"/>
                  <a:gd name="T96" fmla="*/ 49 w 237"/>
                  <a:gd name="T97" fmla="*/ 154 h 184"/>
                  <a:gd name="T98" fmla="*/ 38 w 237"/>
                  <a:gd name="T99" fmla="*/ 165 h 184"/>
                  <a:gd name="T100" fmla="*/ 29 w 237"/>
                  <a:gd name="T101" fmla="*/ 184 h 184"/>
                  <a:gd name="T102" fmla="*/ 27 w 237"/>
                  <a:gd name="T103" fmla="*/ 178 h 184"/>
                  <a:gd name="T104" fmla="*/ 26 w 237"/>
                  <a:gd name="T105" fmla="*/ 169 h 184"/>
                  <a:gd name="T106" fmla="*/ 17 w 237"/>
                  <a:gd name="T107" fmla="*/ 162 h 184"/>
                  <a:gd name="T108" fmla="*/ 10 w 237"/>
                  <a:gd name="T109" fmla="*/ 152 h 184"/>
                  <a:gd name="T110" fmla="*/ 9 w 237"/>
                  <a:gd name="T111" fmla="*/ 144 h 184"/>
                  <a:gd name="T112" fmla="*/ 0 w 237"/>
                  <a:gd name="T113" fmla="*/ 133 h 184"/>
                  <a:gd name="T114" fmla="*/ 2 w 237"/>
                  <a:gd name="T115" fmla="*/ 127 h 184"/>
                  <a:gd name="T116" fmla="*/ 0 w 237"/>
                  <a:gd name="T117" fmla="*/ 118 h 184"/>
                  <a:gd name="T118" fmla="*/ 1 w 237"/>
                  <a:gd name="T119" fmla="*/ 102 h 184"/>
                  <a:gd name="T120" fmla="*/ 5 w 237"/>
                  <a:gd name="T121" fmla="*/ 98 h 184"/>
                  <a:gd name="T122" fmla="*/ 14 w 237"/>
                  <a:gd name="T123" fmla="*/ 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84">
                    <a:moveTo>
                      <a:pt x="14" y="77"/>
                    </a:moveTo>
                    <a:lnTo>
                      <a:pt x="29" y="76"/>
                    </a:lnTo>
                    <a:lnTo>
                      <a:pt x="33" y="70"/>
                    </a:lnTo>
                    <a:lnTo>
                      <a:pt x="36" y="71"/>
                    </a:lnTo>
                    <a:lnTo>
                      <a:pt x="40" y="75"/>
                    </a:lnTo>
                    <a:lnTo>
                      <a:pt x="64" y="68"/>
                    </a:lnTo>
                    <a:lnTo>
                      <a:pt x="71" y="59"/>
                    </a:lnTo>
                    <a:lnTo>
                      <a:pt x="81" y="52"/>
                    </a:lnTo>
                    <a:lnTo>
                      <a:pt x="79" y="45"/>
                    </a:lnTo>
                    <a:lnTo>
                      <a:pt x="84" y="43"/>
                    </a:lnTo>
                    <a:lnTo>
                      <a:pt x="102" y="44"/>
                    </a:lnTo>
                    <a:lnTo>
                      <a:pt x="119" y="35"/>
                    </a:lnTo>
                    <a:lnTo>
                      <a:pt x="132" y="12"/>
                    </a:lnTo>
                    <a:lnTo>
                      <a:pt x="141" y="3"/>
                    </a:lnTo>
                    <a:lnTo>
                      <a:pt x="152" y="0"/>
                    </a:lnTo>
                    <a:lnTo>
                      <a:pt x="155" y="9"/>
                    </a:lnTo>
                    <a:lnTo>
                      <a:pt x="165" y="22"/>
                    </a:lnTo>
                    <a:lnTo>
                      <a:pt x="165" y="30"/>
                    </a:lnTo>
                    <a:lnTo>
                      <a:pt x="163" y="39"/>
                    </a:lnTo>
                    <a:lnTo>
                      <a:pt x="164" y="45"/>
                    </a:lnTo>
                    <a:lnTo>
                      <a:pt x="170" y="51"/>
                    </a:lnTo>
                    <a:lnTo>
                      <a:pt x="185" y="61"/>
                    </a:lnTo>
                    <a:lnTo>
                      <a:pt x="195" y="69"/>
                    </a:lnTo>
                    <a:lnTo>
                      <a:pt x="195" y="76"/>
                    </a:lnTo>
                    <a:lnTo>
                      <a:pt x="207" y="86"/>
                    </a:lnTo>
                    <a:lnTo>
                      <a:pt x="215" y="95"/>
                    </a:lnTo>
                    <a:lnTo>
                      <a:pt x="220" y="108"/>
                    </a:lnTo>
                    <a:lnTo>
                      <a:pt x="234" y="116"/>
                    </a:lnTo>
                    <a:lnTo>
                      <a:pt x="237" y="123"/>
                    </a:lnTo>
                    <a:lnTo>
                      <a:pt x="231" y="125"/>
                    </a:lnTo>
                    <a:lnTo>
                      <a:pt x="219" y="124"/>
                    </a:lnTo>
                    <a:lnTo>
                      <a:pt x="205" y="122"/>
                    </a:lnTo>
                    <a:lnTo>
                      <a:pt x="198" y="124"/>
                    </a:lnTo>
                    <a:lnTo>
                      <a:pt x="196" y="129"/>
                    </a:lnTo>
                    <a:lnTo>
                      <a:pt x="190" y="130"/>
                    </a:lnTo>
                    <a:lnTo>
                      <a:pt x="182" y="125"/>
                    </a:lnTo>
                    <a:lnTo>
                      <a:pt x="162" y="136"/>
                    </a:lnTo>
                    <a:lnTo>
                      <a:pt x="154" y="133"/>
                    </a:lnTo>
                    <a:lnTo>
                      <a:pt x="151" y="135"/>
                    </a:lnTo>
                    <a:lnTo>
                      <a:pt x="146" y="148"/>
                    </a:lnTo>
                    <a:lnTo>
                      <a:pt x="132" y="144"/>
                    </a:lnTo>
                    <a:lnTo>
                      <a:pt x="119" y="142"/>
                    </a:lnTo>
                    <a:lnTo>
                      <a:pt x="107" y="134"/>
                    </a:lnTo>
                    <a:lnTo>
                      <a:pt x="92" y="127"/>
                    </a:lnTo>
                    <a:lnTo>
                      <a:pt x="82" y="133"/>
                    </a:lnTo>
                    <a:lnTo>
                      <a:pt x="75" y="144"/>
                    </a:lnTo>
                    <a:lnTo>
                      <a:pt x="73" y="159"/>
                    </a:lnTo>
                    <a:lnTo>
                      <a:pt x="61" y="157"/>
                    </a:lnTo>
                    <a:lnTo>
                      <a:pt x="49" y="154"/>
                    </a:lnTo>
                    <a:lnTo>
                      <a:pt x="38" y="165"/>
                    </a:lnTo>
                    <a:lnTo>
                      <a:pt x="29" y="184"/>
                    </a:lnTo>
                    <a:lnTo>
                      <a:pt x="27" y="178"/>
                    </a:lnTo>
                    <a:lnTo>
                      <a:pt x="26" y="169"/>
                    </a:lnTo>
                    <a:lnTo>
                      <a:pt x="17" y="162"/>
                    </a:lnTo>
                    <a:lnTo>
                      <a:pt x="10" y="152"/>
                    </a:lnTo>
                    <a:lnTo>
                      <a:pt x="9" y="144"/>
                    </a:lnTo>
                    <a:lnTo>
                      <a:pt x="0" y="133"/>
                    </a:lnTo>
                    <a:lnTo>
                      <a:pt x="2" y="127"/>
                    </a:lnTo>
                    <a:lnTo>
                      <a:pt x="0" y="118"/>
                    </a:lnTo>
                    <a:lnTo>
                      <a:pt x="1" y="102"/>
                    </a:lnTo>
                    <a:lnTo>
                      <a:pt x="5" y="98"/>
                    </a:lnTo>
                    <a:lnTo>
                      <a:pt x="14" y="77"/>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37" name="Freeform 35"/>
              <p:cNvSpPr>
                <a:spLocks/>
              </p:cNvSpPr>
              <p:nvPr/>
            </p:nvSpPr>
            <p:spPr bwMode="auto">
              <a:xfrm>
                <a:off x="2649982" y="2526832"/>
                <a:ext cx="65322" cy="38840"/>
              </a:xfrm>
              <a:custGeom>
                <a:avLst/>
                <a:gdLst>
                  <a:gd name="T0" fmla="*/ 11 w 37"/>
                  <a:gd name="T1" fmla="*/ 10 h 22"/>
                  <a:gd name="T2" fmla="*/ 22 w 37"/>
                  <a:gd name="T3" fmla="*/ 13 h 22"/>
                  <a:gd name="T4" fmla="*/ 37 w 37"/>
                  <a:gd name="T5" fmla="*/ 12 h 22"/>
                  <a:gd name="T6" fmla="*/ 26 w 37"/>
                  <a:gd name="T7" fmla="*/ 21 h 22"/>
                  <a:gd name="T8" fmla="*/ 20 w 37"/>
                  <a:gd name="T9" fmla="*/ 22 h 22"/>
                  <a:gd name="T10" fmla="*/ 2 w 37"/>
                  <a:gd name="T11" fmla="*/ 13 h 22"/>
                  <a:gd name="T12" fmla="*/ 0 w 37"/>
                  <a:gd name="T13" fmla="*/ 6 h 22"/>
                  <a:gd name="T14" fmla="*/ 8 w 37"/>
                  <a:gd name="T15" fmla="*/ 0 h 22"/>
                  <a:gd name="T16" fmla="*/ 11 w 37"/>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1" y="10"/>
                    </a:moveTo>
                    <a:lnTo>
                      <a:pt x="22" y="13"/>
                    </a:lnTo>
                    <a:lnTo>
                      <a:pt x="37" y="12"/>
                    </a:lnTo>
                    <a:lnTo>
                      <a:pt x="26" y="21"/>
                    </a:lnTo>
                    <a:lnTo>
                      <a:pt x="20" y="22"/>
                    </a:lnTo>
                    <a:lnTo>
                      <a:pt x="2" y="13"/>
                    </a:lnTo>
                    <a:lnTo>
                      <a:pt x="0" y="6"/>
                    </a:lnTo>
                    <a:lnTo>
                      <a:pt x="8" y="0"/>
                    </a:lnTo>
                    <a:lnTo>
                      <a:pt x="11" y="1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38" name="Freeform 36"/>
              <p:cNvSpPr>
                <a:spLocks noEditPoints="1"/>
              </p:cNvSpPr>
              <p:nvPr/>
            </p:nvSpPr>
            <p:spPr bwMode="auto">
              <a:xfrm>
                <a:off x="847467" y="1398714"/>
                <a:ext cx="2455728" cy="1322316"/>
              </a:xfrm>
              <a:custGeom>
                <a:avLst/>
                <a:gdLst>
                  <a:gd name="T0" fmla="*/ 5030 w 5699"/>
                  <a:gd name="T1" fmla="*/ 189 h 3068"/>
                  <a:gd name="T2" fmla="*/ 4486 w 5699"/>
                  <a:gd name="T3" fmla="*/ 395 h 3068"/>
                  <a:gd name="T4" fmla="*/ 4419 w 5699"/>
                  <a:gd name="T5" fmla="*/ 225 h 3068"/>
                  <a:gd name="T6" fmla="*/ 4392 w 5699"/>
                  <a:gd name="T7" fmla="*/ 58 h 3068"/>
                  <a:gd name="T8" fmla="*/ 5423 w 5699"/>
                  <a:gd name="T9" fmla="*/ 7 h 3068"/>
                  <a:gd name="T10" fmla="*/ 4022 w 5699"/>
                  <a:gd name="T11" fmla="*/ 136 h 3068"/>
                  <a:gd name="T12" fmla="*/ 3430 w 5699"/>
                  <a:gd name="T13" fmla="*/ 261 h 3068"/>
                  <a:gd name="T14" fmla="*/ 3861 w 5699"/>
                  <a:gd name="T15" fmla="*/ 239 h 3068"/>
                  <a:gd name="T16" fmla="*/ 3040 w 5699"/>
                  <a:gd name="T17" fmla="*/ 281 h 3068"/>
                  <a:gd name="T18" fmla="*/ 2702 w 5699"/>
                  <a:gd name="T19" fmla="*/ 373 h 3068"/>
                  <a:gd name="T20" fmla="*/ 3998 w 5699"/>
                  <a:gd name="T21" fmla="*/ 378 h 3068"/>
                  <a:gd name="T22" fmla="*/ 4259 w 5699"/>
                  <a:gd name="T23" fmla="*/ 497 h 3068"/>
                  <a:gd name="T24" fmla="*/ 3108 w 5699"/>
                  <a:gd name="T25" fmla="*/ 415 h 3068"/>
                  <a:gd name="T26" fmla="*/ 2781 w 5699"/>
                  <a:gd name="T27" fmla="*/ 376 h 3068"/>
                  <a:gd name="T28" fmla="*/ 3397 w 5699"/>
                  <a:gd name="T29" fmla="*/ 466 h 3068"/>
                  <a:gd name="T30" fmla="*/ 3741 w 5699"/>
                  <a:gd name="T31" fmla="*/ 428 h 3068"/>
                  <a:gd name="T32" fmla="*/ 2485 w 5699"/>
                  <a:gd name="T33" fmla="*/ 522 h 3068"/>
                  <a:gd name="T34" fmla="*/ 3658 w 5699"/>
                  <a:gd name="T35" fmla="*/ 525 h 3068"/>
                  <a:gd name="T36" fmla="*/ 3220 w 5699"/>
                  <a:gd name="T37" fmla="*/ 713 h 3068"/>
                  <a:gd name="T38" fmla="*/ 4363 w 5699"/>
                  <a:gd name="T39" fmla="*/ 644 h 3068"/>
                  <a:gd name="T40" fmla="*/ 4935 w 5699"/>
                  <a:gd name="T41" fmla="*/ 1030 h 3068"/>
                  <a:gd name="T42" fmla="*/ 4609 w 5699"/>
                  <a:gd name="T43" fmla="*/ 1331 h 3068"/>
                  <a:gd name="T44" fmla="*/ 3970 w 5699"/>
                  <a:gd name="T45" fmla="*/ 1206 h 3068"/>
                  <a:gd name="T46" fmla="*/ 4260 w 5699"/>
                  <a:gd name="T47" fmla="*/ 820 h 3068"/>
                  <a:gd name="T48" fmla="*/ 4081 w 5699"/>
                  <a:gd name="T49" fmla="*/ 547 h 3068"/>
                  <a:gd name="T50" fmla="*/ 3095 w 5699"/>
                  <a:gd name="T51" fmla="*/ 573 h 3068"/>
                  <a:gd name="T52" fmla="*/ 2829 w 5699"/>
                  <a:gd name="T53" fmla="*/ 664 h 3068"/>
                  <a:gd name="T54" fmla="*/ 2787 w 5699"/>
                  <a:gd name="T55" fmla="*/ 885 h 3068"/>
                  <a:gd name="T56" fmla="*/ 2450 w 5699"/>
                  <a:gd name="T57" fmla="*/ 782 h 3068"/>
                  <a:gd name="T58" fmla="*/ 3509 w 5699"/>
                  <a:gd name="T59" fmla="*/ 917 h 3068"/>
                  <a:gd name="T60" fmla="*/ 3972 w 5699"/>
                  <a:gd name="T61" fmla="*/ 981 h 3068"/>
                  <a:gd name="T62" fmla="*/ 2985 w 5699"/>
                  <a:gd name="T63" fmla="*/ 1402 h 3068"/>
                  <a:gd name="T64" fmla="*/ 3247 w 5699"/>
                  <a:gd name="T65" fmla="*/ 1941 h 3068"/>
                  <a:gd name="T66" fmla="*/ 3750 w 5699"/>
                  <a:gd name="T67" fmla="*/ 1783 h 3068"/>
                  <a:gd name="T68" fmla="*/ 4337 w 5699"/>
                  <a:gd name="T69" fmla="*/ 1477 h 3068"/>
                  <a:gd name="T70" fmla="*/ 4740 w 5699"/>
                  <a:gd name="T71" fmla="*/ 1945 h 3068"/>
                  <a:gd name="T72" fmla="*/ 4219 w 5699"/>
                  <a:gd name="T73" fmla="*/ 2347 h 3068"/>
                  <a:gd name="T74" fmla="*/ 4164 w 5699"/>
                  <a:gd name="T75" fmla="*/ 2685 h 3068"/>
                  <a:gd name="T76" fmla="*/ 4034 w 5699"/>
                  <a:gd name="T77" fmla="*/ 2767 h 3068"/>
                  <a:gd name="T78" fmla="*/ 3533 w 5699"/>
                  <a:gd name="T79" fmla="*/ 2788 h 3068"/>
                  <a:gd name="T80" fmla="*/ 2912 w 5699"/>
                  <a:gd name="T81" fmla="*/ 3023 h 3068"/>
                  <a:gd name="T82" fmla="*/ 2877 w 5699"/>
                  <a:gd name="T83" fmla="*/ 2695 h 3068"/>
                  <a:gd name="T84" fmla="*/ 2569 w 5699"/>
                  <a:gd name="T85" fmla="*/ 2536 h 3068"/>
                  <a:gd name="T86" fmla="*/ 1634 w 5699"/>
                  <a:gd name="T87" fmla="*/ 2455 h 3068"/>
                  <a:gd name="T88" fmla="*/ 264 w 5699"/>
                  <a:gd name="T89" fmla="*/ 2180 h 3068"/>
                  <a:gd name="T90" fmla="*/ 224 w 5699"/>
                  <a:gd name="T91" fmla="*/ 1603 h 3068"/>
                  <a:gd name="T92" fmla="*/ 1272 w 5699"/>
                  <a:gd name="T93" fmla="*/ 843 h 3068"/>
                  <a:gd name="T94" fmla="*/ 1966 w 5699"/>
                  <a:gd name="T95" fmla="*/ 852 h 3068"/>
                  <a:gd name="T96" fmla="*/ 2624 w 5699"/>
                  <a:gd name="T97" fmla="*/ 901 h 3068"/>
                  <a:gd name="T98" fmla="*/ 3256 w 5699"/>
                  <a:gd name="T99" fmla="*/ 947 h 3068"/>
                  <a:gd name="T100" fmla="*/ 3159 w 5699"/>
                  <a:gd name="T101" fmla="*/ 875 h 3068"/>
                  <a:gd name="T102" fmla="*/ 4305 w 5699"/>
                  <a:gd name="T103" fmla="*/ 930 h 3068"/>
                  <a:gd name="T104" fmla="*/ 3839 w 5699"/>
                  <a:gd name="T105" fmla="*/ 1271 h 3068"/>
                  <a:gd name="T106" fmla="*/ 3588 w 5699"/>
                  <a:gd name="T107" fmla="*/ 1392 h 3068"/>
                  <a:gd name="T108" fmla="*/ 3812 w 5699"/>
                  <a:gd name="T109" fmla="*/ 1392 h 3068"/>
                  <a:gd name="T110" fmla="*/ 4766 w 5699"/>
                  <a:gd name="T111" fmla="*/ 2387 h 3068"/>
                  <a:gd name="T112" fmla="*/ 4866 w 5699"/>
                  <a:gd name="T113" fmla="*/ 2637 h 3068"/>
                  <a:gd name="T114" fmla="*/ 4753 w 5699"/>
                  <a:gd name="T115" fmla="*/ 2312 h 3068"/>
                  <a:gd name="T116" fmla="*/ 117 w 5699"/>
                  <a:gd name="T117" fmla="*/ 2327 h 3068"/>
                  <a:gd name="T118" fmla="*/ 4287 w 5699"/>
                  <a:gd name="T119" fmla="*/ 2375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3068">
                    <a:moveTo>
                      <a:pt x="5423" y="7"/>
                    </a:moveTo>
                    <a:lnTo>
                      <a:pt x="5539" y="10"/>
                    </a:lnTo>
                    <a:lnTo>
                      <a:pt x="5629" y="17"/>
                    </a:lnTo>
                    <a:lnTo>
                      <a:pt x="5699" y="30"/>
                    </a:lnTo>
                    <a:lnTo>
                      <a:pt x="5686" y="44"/>
                    </a:lnTo>
                    <a:lnTo>
                      <a:pt x="5555" y="66"/>
                    </a:lnTo>
                    <a:lnTo>
                      <a:pt x="5436" y="76"/>
                    </a:lnTo>
                    <a:lnTo>
                      <a:pt x="5383" y="88"/>
                    </a:lnTo>
                    <a:lnTo>
                      <a:pt x="5484" y="87"/>
                    </a:lnTo>
                    <a:lnTo>
                      <a:pt x="5346" y="120"/>
                    </a:lnTo>
                    <a:lnTo>
                      <a:pt x="5257" y="135"/>
                    </a:lnTo>
                    <a:lnTo>
                      <a:pt x="5136" y="180"/>
                    </a:lnTo>
                    <a:lnTo>
                      <a:pt x="5030" y="189"/>
                    </a:lnTo>
                    <a:lnTo>
                      <a:pt x="4989" y="201"/>
                    </a:lnTo>
                    <a:lnTo>
                      <a:pt x="4840" y="207"/>
                    </a:lnTo>
                    <a:lnTo>
                      <a:pt x="4898" y="214"/>
                    </a:lnTo>
                    <a:lnTo>
                      <a:pt x="4856" y="224"/>
                    </a:lnTo>
                    <a:lnTo>
                      <a:pt x="4869" y="253"/>
                    </a:lnTo>
                    <a:lnTo>
                      <a:pt x="4804" y="273"/>
                    </a:lnTo>
                    <a:lnTo>
                      <a:pt x="4714" y="290"/>
                    </a:lnTo>
                    <a:lnTo>
                      <a:pt x="4669" y="313"/>
                    </a:lnTo>
                    <a:lnTo>
                      <a:pt x="4584" y="331"/>
                    </a:lnTo>
                    <a:lnTo>
                      <a:pt x="4578" y="345"/>
                    </a:lnTo>
                    <a:lnTo>
                      <a:pt x="4664" y="343"/>
                    </a:lnTo>
                    <a:lnTo>
                      <a:pt x="4652" y="357"/>
                    </a:lnTo>
                    <a:lnTo>
                      <a:pt x="4486" y="395"/>
                    </a:lnTo>
                    <a:lnTo>
                      <a:pt x="4373" y="377"/>
                    </a:lnTo>
                    <a:lnTo>
                      <a:pt x="4218" y="387"/>
                    </a:lnTo>
                    <a:lnTo>
                      <a:pt x="4152" y="380"/>
                    </a:lnTo>
                    <a:lnTo>
                      <a:pt x="4062" y="376"/>
                    </a:lnTo>
                    <a:lnTo>
                      <a:pt x="4086" y="347"/>
                    </a:lnTo>
                    <a:lnTo>
                      <a:pt x="4191" y="333"/>
                    </a:lnTo>
                    <a:lnTo>
                      <a:pt x="4212" y="290"/>
                    </a:lnTo>
                    <a:lnTo>
                      <a:pt x="4246" y="285"/>
                    </a:lnTo>
                    <a:lnTo>
                      <a:pt x="4349" y="311"/>
                    </a:lnTo>
                    <a:lnTo>
                      <a:pt x="4322" y="273"/>
                    </a:lnTo>
                    <a:lnTo>
                      <a:pt x="4256" y="262"/>
                    </a:lnTo>
                    <a:lnTo>
                      <a:pt x="4319" y="239"/>
                    </a:lnTo>
                    <a:lnTo>
                      <a:pt x="4419" y="225"/>
                    </a:lnTo>
                    <a:lnTo>
                      <a:pt x="4453" y="206"/>
                    </a:lnTo>
                    <a:lnTo>
                      <a:pt x="4411" y="184"/>
                    </a:lnTo>
                    <a:lnTo>
                      <a:pt x="4423" y="155"/>
                    </a:lnTo>
                    <a:lnTo>
                      <a:pt x="4548" y="157"/>
                    </a:lnTo>
                    <a:lnTo>
                      <a:pt x="4578" y="163"/>
                    </a:lnTo>
                    <a:lnTo>
                      <a:pt x="4673" y="143"/>
                    </a:lnTo>
                    <a:lnTo>
                      <a:pt x="4575" y="137"/>
                    </a:lnTo>
                    <a:lnTo>
                      <a:pt x="4408" y="140"/>
                    </a:lnTo>
                    <a:lnTo>
                      <a:pt x="4347" y="122"/>
                    </a:lnTo>
                    <a:lnTo>
                      <a:pt x="4335" y="100"/>
                    </a:lnTo>
                    <a:lnTo>
                      <a:pt x="4300" y="85"/>
                    </a:lnTo>
                    <a:lnTo>
                      <a:pt x="4312" y="67"/>
                    </a:lnTo>
                    <a:lnTo>
                      <a:pt x="4392" y="58"/>
                    </a:lnTo>
                    <a:lnTo>
                      <a:pt x="4447" y="56"/>
                    </a:lnTo>
                    <a:lnTo>
                      <a:pt x="4547" y="48"/>
                    </a:lnTo>
                    <a:lnTo>
                      <a:pt x="4636" y="29"/>
                    </a:lnTo>
                    <a:lnTo>
                      <a:pt x="4688" y="32"/>
                    </a:lnTo>
                    <a:lnTo>
                      <a:pt x="4721" y="46"/>
                    </a:lnTo>
                    <a:lnTo>
                      <a:pt x="4787" y="19"/>
                    </a:lnTo>
                    <a:lnTo>
                      <a:pt x="4855" y="11"/>
                    </a:lnTo>
                    <a:lnTo>
                      <a:pt x="4941" y="5"/>
                    </a:lnTo>
                    <a:lnTo>
                      <a:pt x="5080" y="3"/>
                    </a:lnTo>
                    <a:lnTo>
                      <a:pt x="5098" y="9"/>
                    </a:lnTo>
                    <a:lnTo>
                      <a:pt x="5236" y="0"/>
                    </a:lnTo>
                    <a:lnTo>
                      <a:pt x="5329" y="3"/>
                    </a:lnTo>
                    <a:lnTo>
                      <a:pt x="5423" y="7"/>
                    </a:lnTo>
                    <a:moveTo>
                      <a:pt x="4382" y="188"/>
                    </a:moveTo>
                    <a:lnTo>
                      <a:pt x="4419" y="206"/>
                    </a:lnTo>
                    <a:lnTo>
                      <a:pt x="4335" y="223"/>
                    </a:lnTo>
                    <a:lnTo>
                      <a:pt x="4199" y="267"/>
                    </a:lnTo>
                    <a:lnTo>
                      <a:pt x="4110" y="271"/>
                    </a:lnTo>
                    <a:lnTo>
                      <a:pt x="4018" y="263"/>
                    </a:lnTo>
                    <a:lnTo>
                      <a:pt x="3994" y="240"/>
                    </a:lnTo>
                    <a:lnTo>
                      <a:pt x="4019" y="219"/>
                    </a:lnTo>
                    <a:lnTo>
                      <a:pt x="4074" y="204"/>
                    </a:lnTo>
                    <a:lnTo>
                      <a:pt x="3987" y="204"/>
                    </a:lnTo>
                    <a:lnTo>
                      <a:pt x="3958" y="185"/>
                    </a:lnTo>
                    <a:lnTo>
                      <a:pt x="3959" y="160"/>
                    </a:lnTo>
                    <a:lnTo>
                      <a:pt x="4022" y="136"/>
                    </a:lnTo>
                    <a:lnTo>
                      <a:pt x="4075" y="119"/>
                    </a:lnTo>
                    <a:lnTo>
                      <a:pt x="4127" y="116"/>
                    </a:lnTo>
                    <a:lnTo>
                      <a:pt x="4123" y="103"/>
                    </a:lnTo>
                    <a:lnTo>
                      <a:pt x="4233" y="101"/>
                    </a:lnTo>
                    <a:lnTo>
                      <a:pt x="4257" y="129"/>
                    </a:lnTo>
                    <a:lnTo>
                      <a:pt x="4321" y="141"/>
                    </a:lnTo>
                    <a:lnTo>
                      <a:pt x="4386" y="151"/>
                    </a:lnTo>
                    <a:lnTo>
                      <a:pt x="4382" y="188"/>
                    </a:lnTo>
                    <a:moveTo>
                      <a:pt x="3671" y="265"/>
                    </a:moveTo>
                    <a:lnTo>
                      <a:pt x="3660" y="289"/>
                    </a:lnTo>
                    <a:lnTo>
                      <a:pt x="3589" y="283"/>
                    </a:lnTo>
                    <a:lnTo>
                      <a:pt x="3534" y="263"/>
                    </a:lnTo>
                    <a:lnTo>
                      <a:pt x="3430" y="261"/>
                    </a:lnTo>
                    <a:lnTo>
                      <a:pt x="3498" y="244"/>
                    </a:lnTo>
                    <a:lnTo>
                      <a:pt x="3458" y="230"/>
                    </a:lnTo>
                    <a:lnTo>
                      <a:pt x="3484" y="208"/>
                    </a:lnTo>
                    <a:lnTo>
                      <a:pt x="3567" y="216"/>
                    </a:lnTo>
                    <a:lnTo>
                      <a:pt x="3669" y="237"/>
                    </a:lnTo>
                    <a:lnTo>
                      <a:pt x="3671" y="265"/>
                    </a:lnTo>
                    <a:moveTo>
                      <a:pt x="3857" y="280"/>
                    </a:moveTo>
                    <a:lnTo>
                      <a:pt x="3771" y="293"/>
                    </a:lnTo>
                    <a:lnTo>
                      <a:pt x="3748" y="279"/>
                    </a:lnTo>
                    <a:lnTo>
                      <a:pt x="3753" y="257"/>
                    </a:lnTo>
                    <a:lnTo>
                      <a:pt x="3779" y="233"/>
                    </a:lnTo>
                    <a:lnTo>
                      <a:pt x="3838" y="235"/>
                    </a:lnTo>
                    <a:lnTo>
                      <a:pt x="3861" y="239"/>
                    </a:lnTo>
                    <a:lnTo>
                      <a:pt x="3894" y="259"/>
                    </a:lnTo>
                    <a:lnTo>
                      <a:pt x="3857" y="280"/>
                    </a:lnTo>
                    <a:moveTo>
                      <a:pt x="3231" y="248"/>
                    </a:moveTo>
                    <a:lnTo>
                      <a:pt x="3157" y="260"/>
                    </a:lnTo>
                    <a:lnTo>
                      <a:pt x="3078" y="260"/>
                    </a:lnTo>
                    <a:lnTo>
                      <a:pt x="3090" y="251"/>
                    </a:lnTo>
                    <a:lnTo>
                      <a:pt x="3163" y="234"/>
                    </a:lnTo>
                    <a:lnTo>
                      <a:pt x="3185" y="237"/>
                    </a:lnTo>
                    <a:lnTo>
                      <a:pt x="3231" y="248"/>
                    </a:lnTo>
                    <a:moveTo>
                      <a:pt x="3135" y="302"/>
                    </a:moveTo>
                    <a:lnTo>
                      <a:pt x="3021" y="319"/>
                    </a:lnTo>
                    <a:lnTo>
                      <a:pt x="2975" y="300"/>
                    </a:lnTo>
                    <a:lnTo>
                      <a:pt x="3040" y="281"/>
                    </a:lnTo>
                    <a:lnTo>
                      <a:pt x="3119" y="275"/>
                    </a:lnTo>
                    <a:lnTo>
                      <a:pt x="3175" y="284"/>
                    </a:lnTo>
                    <a:lnTo>
                      <a:pt x="3135" y="302"/>
                    </a:lnTo>
                    <a:moveTo>
                      <a:pt x="3917" y="312"/>
                    </a:moveTo>
                    <a:lnTo>
                      <a:pt x="3893" y="314"/>
                    </a:lnTo>
                    <a:lnTo>
                      <a:pt x="3806" y="310"/>
                    </a:lnTo>
                    <a:lnTo>
                      <a:pt x="3812" y="294"/>
                    </a:lnTo>
                    <a:lnTo>
                      <a:pt x="3909" y="294"/>
                    </a:lnTo>
                    <a:lnTo>
                      <a:pt x="3930" y="305"/>
                    </a:lnTo>
                    <a:lnTo>
                      <a:pt x="3917" y="312"/>
                    </a:lnTo>
                    <a:moveTo>
                      <a:pt x="2839" y="305"/>
                    </a:moveTo>
                    <a:lnTo>
                      <a:pt x="2768" y="351"/>
                    </a:lnTo>
                    <a:lnTo>
                      <a:pt x="2702" y="373"/>
                    </a:lnTo>
                    <a:lnTo>
                      <a:pt x="2651" y="376"/>
                    </a:lnTo>
                    <a:lnTo>
                      <a:pt x="2523" y="402"/>
                    </a:lnTo>
                    <a:lnTo>
                      <a:pt x="2430" y="412"/>
                    </a:lnTo>
                    <a:lnTo>
                      <a:pt x="2382" y="398"/>
                    </a:lnTo>
                    <a:lnTo>
                      <a:pt x="2382" y="398"/>
                    </a:lnTo>
                    <a:lnTo>
                      <a:pt x="2530" y="352"/>
                    </a:lnTo>
                    <a:lnTo>
                      <a:pt x="2686" y="313"/>
                    </a:lnTo>
                    <a:lnTo>
                      <a:pt x="2760" y="314"/>
                    </a:lnTo>
                    <a:lnTo>
                      <a:pt x="2839" y="305"/>
                    </a:lnTo>
                    <a:moveTo>
                      <a:pt x="3847" y="338"/>
                    </a:moveTo>
                    <a:lnTo>
                      <a:pt x="3880" y="358"/>
                    </a:lnTo>
                    <a:lnTo>
                      <a:pt x="3977" y="357"/>
                    </a:lnTo>
                    <a:lnTo>
                      <a:pt x="3998" y="378"/>
                    </a:lnTo>
                    <a:lnTo>
                      <a:pt x="3963" y="401"/>
                    </a:lnTo>
                    <a:lnTo>
                      <a:pt x="4005" y="415"/>
                    </a:lnTo>
                    <a:lnTo>
                      <a:pt x="4022" y="430"/>
                    </a:lnTo>
                    <a:lnTo>
                      <a:pt x="4087" y="433"/>
                    </a:lnTo>
                    <a:lnTo>
                      <a:pt x="4155" y="438"/>
                    </a:lnTo>
                    <a:lnTo>
                      <a:pt x="4247" y="425"/>
                    </a:lnTo>
                    <a:lnTo>
                      <a:pt x="4354" y="419"/>
                    </a:lnTo>
                    <a:lnTo>
                      <a:pt x="4431" y="424"/>
                    </a:lnTo>
                    <a:lnTo>
                      <a:pt x="4463" y="448"/>
                    </a:lnTo>
                    <a:lnTo>
                      <a:pt x="4451" y="474"/>
                    </a:lnTo>
                    <a:lnTo>
                      <a:pt x="4405" y="491"/>
                    </a:lnTo>
                    <a:lnTo>
                      <a:pt x="4317" y="505"/>
                    </a:lnTo>
                    <a:lnTo>
                      <a:pt x="4259" y="497"/>
                    </a:lnTo>
                    <a:lnTo>
                      <a:pt x="4104" y="507"/>
                    </a:lnTo>
                    <a:lnTo>
                      <a:pt x="3998" y="509"/>
                    </a:lnTo>
                    <a:lnTo>
                      <a:pt x="3924" y="501"/>
                    </a:lnTo>
                    <a:lnTo>
                      <a:pt x="3810" y="480"/>
                    </a:lnTo>
                    <a:lnTo>
                      <a:pt x="3828" y="444"/>
                    </a:lnTo>
                    <a:lnTo>
                      <a:pt x="3855" y="413"/>
                    </a:lnTo>
                    <a:lnTo>
                      <a:pt x="3834" y="386"/>
                    </a:lnTo>
                    <a:lnTo>
                      <a:pt x="3740" y="378"/>
                    </a:lnTo>
                    <a:lnTo>
                      <a:pt x="3704" y="359"/>
                    </a:lnTo>
                    <a:lnTo>
                      <a:pt x="3751" y="334"/>
                    </a:lnTo>
                    <a:lnTo>
                      <a:pt x="3847" y="338"/>
                    </a:lnTo>
                    <a:moveTo>
                      <a:pt x="3116" y="393"/>
                    </a:moveTo>
                    <a:lnTo>
                      <a:pt x="3108" y="415"/>
                    </a:lnTo>
                    <a:lnTo>
                      <a:pt x="3165" y="405"/>
                    </a:lnTo>
                    <a:lnTo>
                      <a:pt x="3214" y="408"/>
                    </a:lnTo>
                    <a:lnTo>
                      <a:pt x="3186" y="439"/>
                    </a:lnTo>
                    <a:lnTo>
                      <a:pt x="3120" y="469"/>
                    </a:lnTo>
                    <a:lnTo>
                      <a:pt x="2937" y="479"/>
                    </a:lnTo>
                    <a:lnTo>
                      <a:pt x="2775" y="507"/>
                    </a:lnTo>
                    <a:lnTo>
                      <a:pt x="2696" y="508"/>
                    </a:lnTo>
                    <a:lnTo>
                      <a:pt x="2716" y="487"/>
                    </a:lnTo>
                    <a:lnTo>
                      <a:pt x="2856" y="459"/>
                    </a:lnTo>
                    <a:lnTo>
                      <a:pt x="2618" y="466"/>
                    </a:lnTo>
                    <a:lnTo>
                      <a:pt x="2563" y="455"/>
                    </a:lnTo>
                    <a:lnTo>
                      <a:pt x="2712" y="393"/>
                    </a:lnTo>
                    <a:lnTo>
                      <a:pt x="2781" y="376"/>
                    </a:lnTo>
                    <a:lnTo>
                      <a:pt x="2894" y="397"/>
                    </a:lnTo>
                    <a:lnTo>
                      <a:pt x="2935" y="434"/>
                    </a:lnTo>
                    <a:lnTo>
                      <a:pt x="3017" y="439"/>
                    </a:lnTo>
                    <a:lnTo>
                      <a:pt x="3020" y="379"/>
                    </a:lnTo>
                    <a:lnTo>
                      <a:pt x="3094" y="356"/>
                    </a:lnTo>
                    <a:lnTo>
                      <a:pt x="3136" y="364"/>
                    </a:lnTo>
                    <a:lnTo>
                      <a:pt x="3116" y="393"/>
                    </a:lnTo>
                    <a:moveTo>
                      <a:pt x="3634" y="361"/>
                    </a:moveTo>
                    <a:lnTo>
                      <a:pt x="3639" y="390"/>
                    </a:lnTo>
                    <a:lnTo>
                      <a:pt x="3605" y="422"/>
                    </a:lnTo>
                    <a:lnTo>
                      <a:pt x="3531" y="469"/>
                    </a:lnTo>
                    <a:lnTo>
                      <a:pt x="3440" y="476"/>
                    </a:lnTo>
                    <a:lnTo>
                      <a:pt x="3397" y="466"/>
                    </a:lnTo>
                    <a:lnTo>
                      <a:pt x="3440" y="428"/>
                    </a:lnTo>
                    <a:lnTo>
                      <a:pt x="3353" y="433"/>
                    </a:lnTo>
                    <a:lnTo>
                      <a:pt x="3406" y="385"/>
                    </a:lnTo>
                    <a:lnTo>
                      <a:pt x="3457" y="387"/>
                    </a:lnTo>
                    <a:lnTo>
                      <a:pt x="3555" y="366"/>
                    </a:lnTo>
                    <a:lnTo>
                      <a:pt x="3621" y="369"/>
                    </a:lnTo>
                    <a:lnTo>
                      <a:pt x="3634" y="361"/>
                    </a:lnTo>
                    <a:moveTo>
                      <a:pt x="3759" y="471"/>
                    </a:moveTo>
                    <a:lnTo>
                      <a:pt x="3706" y="496"/>
                    </a:lnTo>
                    <a:lnTo>
                      <a:pt x="3637" y="491"/>
                    </a:lnTo>
                    <a:lnTo>
                      <a:pt x="3593" y="474"/>
                    </a:lnTo>
                    <a:lnTo>
                      <a:pt x="3651" y="445"/>
                    </a:lnTo>
                    <a:lnTo>
                      <a:pt x="3741" y="428"/>
                    </a:lnTo>
                    <a:lnTo>
                      <a:pt x="3762" y="450"/>
                    </a:lnTo>
                    <a:lnTo>
                      <a:pt x="3759" y="471"/>
                    </a:lnTo>
                    <a:moveTo>
                      <a:pt x="2102" y="711"/>
                    </a:moveTo>
                    <a:lnTo>
                      <a:pt x="1922" y="744"/>
                    </a:lnTo>
                    <a:lnTo>
                      <a:pt x="1931" y="714"/>
                    </a:lnTo>
                    <a:lnTo>
                      <a:pt x="1854" y="677"/>
                    </a:lnTo>
                    <a:lnTo>
                      <a:pt x="1914" y="648"/>
                    </a:lnTo>
                    <a:lnTo>
                      <a:pt x="2013" y="599"/>
                    </a:lnTo>
                    <a:lnTo>
                      <a:pt x="2115" y="555"/>
                    </a:lnTo>
                    <a:lnTo>
                      <a:pt x="2118" y="515"/>
                    </a:lnTo>
                    <a:lnTo>
                      <a:pt x="2304" y="505"/>
                    </a:lnTo>
                    <a:lnTo>
                      <a:pt x="2359" y="518"/>
                    </a:lnTo>
                    <a:lnTo>
                      <a:pt x="2485" y="522"/>
                    </a:lnTo>
                    <a:lnTo>
                      <a:pt x="2511" y="541"/>
                    </a:lnTo>
                    <a:lnTo>
                      <a:pt x="2532" y="569"/>
                    </a:lnTo>
                    <a:lnTo>
                      <a:pt x="2446" y="586"/>
                    </a:lnTo>
                    <a:lnTo>
                      <a:pt x="2261" y="633"/>
                    </a:lnTo>
                    <a:lnTo>
                      <a:pt x="2138" y="681"/>
                    </a:lnTo>
                    <a:lnTo>
                      <a:pt x="2102" y="711"/>
                    </a:lnTo>
                    <a:moveTo>
                      <a:pt x="3636" y="616"/>
                    </a:moveTo>
                    <a:lnTo>
                      <a:pt x="3531" y="667"/>
                    </a:lnTo>
                    <a:lnTo>
                      <a:pt x="3474" y="664"/>
                    </a:lnTo>
                    <a:lnTo>
                      <a:pt x="3499" y="605"/>
                    </a:lnTo>
                    <a:lnTo>
                      <a:pt x="3534" y="571"/>
                    </a:lnTo>
                    <a:lnTo>
                      <a:pt x="3589" y="543"/>
                    </a:lnTo>
                    <a:lnTo>
                      <a:pt x="3658" y="525"/>
                    </a:lnTo>
                    <a:lnTo>
                      <a:pt x="3762" y="528"/>
                    </a:lnTo>
                    <a:lnTo>
                      <a:pt x="3844" y="544"/>
                    </a:lnTo>
                    <a:lnTo>
                      <a:pt x="3710" y="603"/>
                    </a:lnTo>
                    <a:lnTo>
                      <a:pt x="3636" y="616"/>
                    </a:lnTo>
                    <a:moveTo>
                      <a:pt x="3338" y="545"/>
                    </a:moveTo>
                    <a:lnTo>
                      <a:pt x="3385" y="558"/>
                    </a:lnTo>
                    <a:lnTo>
                      <a:pt x="3485" y="550"/>
                    </a:lnTo>
                    <a:lnTo>
                      <a:pt x="3479" y="569"/>
                    </a:lnTo>
                    <a:lnTo>
                      <a:pt x="3398" y="601"/>
                    </a:lnTo>
                    <a:lnTo>
                      <a:pt x="3448" y="630"/>
                    </a:lnTo>
                    <a:lnTo>
                      <a:pt x="3378" y="692"/>
                    </a:lnTo>
                    <a:lnTo>
                      <a:pt x="3265" y="718"/>
                    </a:lnTo>
                    <a:lnTo>
                      <a:pt x="3220" y="713"/>
                    </a:lnTo>
                    <a:lnTo>
                      <a:pt x="3210" y="686"/>
                    </a:lnTo>
                    <a:lnTo>
                      <a:pt x="3133" y="634"/>
                    </a:lnTo>
                    <a:lnTo>
                      <a:pt x="3157" y="612"/>
                    </a:lnTo>
                    <a:lnTo>
                      <a:pt x="3254" y="620"/>
                    </a:lnTo>
                    <a:lnTo>
                      <a:pt x="3243" y="577"/>
                    </a:lnTo>
                    <a:lnTo>
                      <a:pt x="3338" y="545"/>
                    </a:lnTo>
                    <a:moveTo>
                      <a:pt x="4004" y="590"/>
                    </a:moveTo>
                    <a:lnTo>
                      <a:pt x="4008" y="632"/>
                    </a:lnTo>
                    <a:lnTo>
                      <a:pt x="4104" y="578"/>
                    </a:lnTo>
                    <a:lnTo>
                      <a:pt x="4258" y="551"/>
                    </a:lnTo>
                    <a:lnTo>
                      <a:pt x="4288" y="620"/>
                    </a:lnTo>
                    <a:lnTo>
                      <a:pt x="4244" y="664"/>
                    </a:lnTo>
                    <a:lnTo>
                      <a:pt x="4363" y="644"/>
                    </a:lnTo>
                    <a:lnTo>
                      <a:pt x="4434" y="618"/>
                    </a:lnTo>
                    <a:lnTo>
                      <a:pt x="4523" y="652"/>
                    </a:lnTo>
                    <a:lnTo>
                      <a:pt x="4571" y="684"/>
                    </a:lnTo>
                    <a:lnTo>
                      <a:pt x="4556" y="714"/>
                    </a:lnTo>
                    <a:lnTo>
                      <a:pt x="4665" y="699"/>
                    </a:lnTo>
                    <a:lnTo>
                      <a:pt x="4689" y="743"/>
                    </a:lnTo>
                    <a:lnTo>
                      <a:pt x="4799" y="771"/>
                    </a:lnTo>
                    <a:lnTo>
                      <a:pt x="4828" y="799"/>
                    </a:lnTo>
                    <a:lnTo>
                      <a:pt x="4836" y="866"/>
                    </a:lnTo>
                    <a:lnTo>
                      <a:pt x="4715" y="899"/>
                    </a:lnTo>
                    <a:lnTo>
                      <a:pt x="4815" y="946"/>
                    </a:lnTo>
                    <a:lnTo>
                      <a:pt x="4893" y="962"/>
                    </a:lnTo>
                    <a:lnTo>
                      <a:pt x="4935" y="1030"/>
                    </a:lnTo>
                    <a:lnTo>
                      <a:pt x="5020" y="1035"/>
                    </a:lnTo>
                    <a:lnTo>
                      <a:pt x="4975" y="1087"/>
                    </a:lnTo>
                    <a:lnTo>
                      <a:pt x="4828" y="1174"/>
                    </a:lnTo>
                    <a:lnTo>
                      <a:pt x="4776" y="1142"/>
                    </a:lnTo>
                    <a:lnTo>
                      <a:pt x="4727" y="1070"/>
                    </a:lnTo>
                    <a:lnTo>
                      <a:pt x="4649" y="1079"/>
                    </a:lnTo>
                    <a:lnTo>
                      <a:pt x="4617" y="1122"/>
                    </a:lnTo>
                    <a:lnTo>
                      <a:pt x="4652" y="1166"/>
                    </a:lnTo>
                    <a:lnTo>
                      <a:pt x="4710" y="1201"/>
                    </a:lnTo>
                    <a:lnTo>
                      <a:pt x="4723" y="1221"/>
                    </a:lnTo>
                    <a:lnTo>
                      <a:pt x="4721" y="1296"/>
                    </a:lnTo>
                    <a:lnTo>
                      <a:pt x="4672" y="1352"/>
                    </a:lnTo>
                    <a:lnTo>
                      <a:pt x="4609" y="1331"/>
                    </a:lnTo>
                    <a:lnTo>
                      <a:pt x="4496" y="1269"/>
                    </a:lnTo>
                    <a:lnTo>
                      <a:pt x="4542" y="1335"/>
                    </a:lnTo>
                    <a:lnTo>
                      <a:pt x="4579" y="1382"/>
                    </a:lnTo>
                    <a:lnTo>
                      <a:pt x="4575" y="1409"/>
                    </a:lnTo>
                    <a:lnTo>
                      <a:pt x="4431" y="1378"/>
                    </a:lnTo>
                    <a:lnTo>
                      <a:pt x="4330" y="1333"/>
                    </a:lnTo>
                    <a:lnTo>
                      <a:pt x="4281" y="1296"/>
                    </a:lnTo>
                    <a:lnTo>
                      <a:pt x="4313" y="1274"/>
                    </a:lnTo>
                    <a:lnTo>
                      <a:pt x="4250" y="1235"/>
                    </a:lnTo>
                    <a:lnTo>
                      <a:pt x="4189" y="1198"/>
                    </a:lnTo>
                    <a:lnTo>
                      <a:pt x="4176" y="1220"/>
                    </a:lnTo>
                    <a:lnTo>
                      <a:pt x="4002" y="1232"/>
                    </a:lnTo>
                    <a:lnTo>
                      <a:pt x="3970" y="1206"/>
                    </a:lnTo>
                    <a:lnTo>
                      <a:pt x="4044" y="1151"/>
                    </a:lnTo>
                    <a:lnTo>
                      <a:pt x="4152" y="1149"/>
                    </a:lnTo>
                    <a:lnTo>
                      <a:pt x="4275" y="1140"/>
                    </a:lnTo>
                    <a:lnTo>
                      <a:pt x="4273" y="1113"/>
                    </a:lnTo>
                    <a:lnTo>
                      <a:pt x="4317" y="1076"/>
                    </a:lnTo>
                    <a:lnTo>
                      <a:pt x="4435" y="1004"/>
                    </a:lnTo>
                    <a:lnTo>
                      <a:pt x="4441" y="971"/>
                    </a:lnTo>
                    <a:lnTo>
                      <a:pt x="4436" y="946"/>
                    </a:lnTo>
                    <a:lnTo>
                      <a:pt x="4376" y="911"/>
                    </a:lnTo>
                    <a:lnTo>
                      <a:pt x="4282" y="887"/>
                    </a:lnTo>
                    <a:lnTo>
                      <a:pt x="4330" y="868"/>
                    </a:lnTo>
                    <a:lnTo>
                      <a:pt x="4305" y="824"/>
                    </a:lnTo>
                    <a:lnTo>
                      <a:pt x="4260" y="820"/>
                    </a:lnTo>
                    <a:lnTo>
                      <a:pt x="4235" y="796"/>
                    </a:lnTo>
                    <a:lnTo>
                      <a:pt x="4191" y="817"/>
                    </a:lnTo>
                    <a:lnTo>
                      <a:pt x="4086" y="826"/>
                    </a:lnTo>
                    <a:lnTo>
                      <a:pt x="3902" y="810"/>
                    </a:lnTo>
                    <a:lnTo>
                      <a:pt x="3805" y="789"/>
                    </a:lnTo>
                    <a:lnTo>
                      <a:pt x="3727" y="779"/>
                    </a:lnTo>
                    <a:lnTo>
                      <a:pt x="3704" y="754"/>
                    </a:lnTo>
                    <a:lnTo>
                      <a:pt x="3787" y="722"/>
                    </a:lnTo>
                    <a:lnTo>
                      <a:pt x="3712" y="722"/>
                    </a:lnTo>
                    <a:lnTo>
                      <a:pt x="3758" y="652"/>
                    </a:lnTo>
                    <a:lnTo>
                      <a:pt x="3854" y="592"/>
                    </a:lnTo>
                    <a:lnTo>
                      <a:pt x="3932" y="565"/>
                    </a:lnTo>
                    <a:lnTo>
                      <a:pt x="4081" y="547"/>
                    </a:lnTo>
                    <a:lnTo>
                      <a:pt x="4004" y="590"/>
                    </a:lnTo>
                    <a:moveTo>
                      <a:pt x="4530" y="594"/>
                    </a:moveTo>
                    <a:lnTo>
                      <a:pt x="4520" y="612"/>
                    </a:lnTo>
                    <a:lnTo>
                      <a:pt x="4467" y="610"/>
                    </a:lnTo>
                    <a:lnTo>
                      <a:pt x="4412" y="609"/>
                    </a:lnTo>
                    <a:lnTo>
                      <a:pt x="4347" y="618"/>
                    </a:lnTo>
                    <a:lnTo>
                      <a:pt x="4336" y="614"/>
                    </a:lnTo>
                    <a:lnTo>
                      <a:pt x="4308" y="578"/>
                    </a:lnTo>
                    <a:lnTo>
                      <a:pt x="4331" y="554"/>
                    </a:lnTo>
                    <a:lnTo>
                      <a:pt x="4359" y="550"/>
                    </a:lnTo>
                    <a:lnTo>
                      <a:pt x="4471" y="557"/>
                    </a:lnTo>
                    <a:lnTo>
                      <a:pt x="4530" y="594"/>
                    </a:lnTo>
                    <a:moveTo>
                      <a:pt x="3095" y="573"/>
                    </a:moveTo>
                    <a:lnTo>
                      <a:pt x="3001" y="617"/>
                    </a:lnTo>
                    <a:lnTo>
                      <a:pt x="2972" y="570"/>
                    </a:lnTo>
                    <a:lnTo>
                      <a:pt x="3000" y="561"/>
                    </a:lnTo>
                    <a:lnTo>
                      <a:pt x="3072" y="558"/>
                    </a:lnTo>
                    <a:lnTo>
                      <a:pt x="3095" y="573"/>
                    </a:lnTo>
                    <a:moveTo>
                      <a:pt x="2573" y="593"/>
                    </a:moveTo>
                    <a:lnTo>
                      <a:pt x="2509" y="624"/>
                    </a:lnTo>
                    <a:lnTo>
                      <a:pt x="2649" y="604"/>
                    </a:lnTo>
                    <a:lnTo>
                      <a:pt x="2682" y="638"/>
                    </a:lnTo>
                    <a:lnTo>
                      <a:pt x="2780" y="603"/>
                    </a:lnTo>
                    <a:lnTo>
                      <a:pt x="2803" y="625"/>
                    </a:lnTo>
                    <a:lnTo>
                      <a:pt x="2772" y="692"/>
                    </a:lnTo>
                    <a:lnTo>
                      <a:pt x="2829" y="664"/>
                    </a:lnTo>
                    <a:lnTo>
                      <a:pt x="2869" y="595"/>
                    </a:lnTo>
                    <a:lnTo>
                      <a:pt x="2926" y="585"/>
                    </a:lnTo>
                    <a:lnTo>
                      <a:pt x="2965" y="596"/>
                    </a:lnTo>
                    <a:lnTo>
                      <a:pt x="2994" y="623"/>
                    </a:lnTo>
                    <a:lnTo>
                      <a:pt x="2956" y="689"/>
                    </a:lnTo>
                    <a:lnTo>
                      <a:pt x="2922" y="738"/>
                    </a:lnTo>
                    <a:lnTo>
                      <a:pt x="2976" y="773"/>
                    </a:lnTo>
                    <a:lnTo>
                      <a:pt x="3041" y="806"/>
                    </a:lnTo>
                    <a:lnTo>
                      <a:pt x="3005" y="837"/>
                    </a:lnTo>
                    <a:lnTo>
                      <a:pt x="2910" y="843"/>
                    </a:lnTo>
                    <a:lnTo>
                      <a:pt x="2919" y="870"/>
                    </a:lnTo>
                    <a:lnTo>
                      <a:pt x="2875" y="897"/>
                    </a:lnTo>
                    <a:lnTo>
                      <a:pt x="2787" y="885"/>
                    </a:lnTo>
                    <a:lnTo>
                      <a:pt x="2712" y="866"/>
                    </a:lnTo>
                    <a:lnTo>
                      <a:pt x="2644" y="870"/>
                    </a:lnTo>
                    <a:lnTo>
                      <a:pt x="2517" y="895"/>
                    </a:lnTo>
                    <a:lnTo>
                      <a:pt x="2367" y="906"/>
                    </a:lnTo>
                    <a:lnTo>
                      <a:pt x="2263" y="912"/>
                    </a:lnTo>
                    <a:lnTo>
                      <a:pt x="2269" y="878"/>
                    </a:lnTo>
                    <a:lnTo>
                      <a:pt x="2215" y="859"/>
                    </a:lnTo>
                    <a:lnTo>
                      <a:pt x="2158" y="867"/>
                    </a:lnTo>
                    <a:lnTo>
                      <a:pt x="2154" y="810"/>
                    </a:lnTo>
                    <a:lnTo>
                      <a:pt x="2198" y="803"/>
                    </a:lnTo>
                    <a:lnTo>
                      <a:pt x="2294" y="791"/>
                    </a:lnTo>
                    <a:lnTo>
                      <a:pt x="2367" y="794"/>
                    </a:lnTo>
                    <a:lnTo>
                      <a:pt x="2450" y="782"/>
                    </a:lnTo>
                    <a:lnTo>
                      <a:pt x="2365" y="765"/>
                    </a:lnTo>
                    <a:lnTo>
                      <a:pt x="2244" y="771"/>
                    </a:lnTo>
                    <a:lnTo>
                      <a:pt x="2170" y="770"/>
                    </a:lnTo>
                    <a:lnTo>
                      <a:pt x="2171" y="744"/>
                    </a:lnTo>
                    <a:lnTo>
                      <a:pt x="2326" y="716"/>
                    </a:lnTo>
                    <a:lnTo>
                      <a:pt x="2244" y="717"/>
                    </a:lnTo>
                    <a:lnTo>
                      <a:pt x="2172" y="699"/>
                    </a:lnTo>
                    <a:lnTo>
                      <a:pt x="2278" y="647"/>
                    </a:lnTo>
                    <a:lnTo>
                      <a:pt x="2347" y="620"/>
                    </a:lnTo>
                    <a:lnTo>
                      <a:pt x="2535" y="580"/>
                    </a:lnTo>
                    <a:lnTo>
                      <a:pt x="2573" y="593"/>
                    </a:lnTo>
                    <a:moveTo>
                      <a:pt x="3571" y="843"/>
                    </a:moveTo>
                    <a:lnTo>
                      <a:pt x="3509" y="917"/>
                    </a:lnTo>
                    <a:lnTo>
                      <a:pt x="3629" y="860"/>
                    </a:lnTo>
                    <a:lnTo>
                      <a:pt x="3656" y="907"/>
                    </a:lnTo>
                    <a:lnTo>
                      <a:pt x="3596" y="961"/>
                    </a:lnTo>
                    <a:lnTo>
                      <a:pt x="3611" y="1010"/>
                    </a:lnTo>
                    <a:lnTo>
                      <a:pt x="3711" y="957"/>
                    </a:lnTo>
                    <a:lnTo>
                      <a:pt x="3800" y="894"/>
                    </a:lnTo>
                    <a:lnTo>
                      <a:pt x="3866" y="816"/>
                    </a:lnTo>
                    <a:lnTo>
                      <a:pt x="3938" y="821"/>
                    </a:lnTo>
                    <a:lnTo>
                      <a:pt x="4010" y="832"/>
                    </a:lnTo>
                    <a:lnTo>
                      <a:pt x="4055" y="867"/>
                    </a:lnTo>
                    <a:lnTo>
                      <a:pt x="4032" y="903"/>
                    </a:lnTo>
                    <a:lnTo>
                      <a:pt x="3962" y="942"/>
                    </a:lnTo>
                    <a:lnTo>
                      <a:pt x="3972" y="981"/>
                    </a:lnTo>
                    <a:lnTo>
                      <a:pt x="3939" y="1016"/>
                    </a:lnTo>
                    <a:lnTo>
                      <a:pt x="3792" y="1068"/>
                    </a:lnTo>
                    <a:lnTo>
                      <a:pt x="3706" y="1080"/>
                    </a:lnTo>
                    <a:lnTo>
                      <a:pt x="3664" y="1057"/>
                    </a:lnTo>
                    <a:lnTo>
                      <a:pt x="3619" y="1095"/>
                    </a:lnTo>
                    <a:lnTo>
                      <a:pt x="3518" y="1158"/>
                    </a:lnTo>
                    <a:lnTo>
                      <a:pt x="3477" y="1191"/>
                    </a:lnTo>
                    <a:lnTo>
                      <a:pt x="3373" y="1242"/>
                    </a:lnTo>
                    <a:lnTo>
                      <a:pt x="3287" y="1247"/>
                    </a:lnTo>
                    <a:lnTo>
                      <a:pt x="3218" y="1280"/>
                    </a:lnTo>
                    <a:lnTo>
                      <a:pt x="3178" y="1330"/>
                    </a:lnTo>
                    <a:lnTo>
                      <a:pt x="3103" y="1339"/>
                    </a:lnTo>
                    <a:lnTo>
                      <a:pt x="2985" y="1402"/>
                    </a:lnTo>
                    <a:lnTo>
                      <a:pt x="2858" y="1490"/>
                    </a:lnTo>
                    <a:lnTo>
                      <a:pt x="2792" y="1552"/>
                    </a:lnTo>
                    <a:lnTo>
                      <a:pt x="2726" y="1644"/>
                    </a:lnTo>
                    <a:lnTo>
                      <a:pt x="2806" y="1657"/>
                    </a:lnTo>
                    <a:lnTo>
                      <a:pt x="2785" y="1732"/>
                    </a:lnTo>
                    <a:lnTo>
                      <a:pt x="2776" y="1793"/>
                    </a:lnTo>
                    <a:lnTo>
                      <a:pt x="2872" y="1777"/>
                    </a:lnTo>
                    <a:lnTo>
                      <a:pt x="2966" y="1812"/>
                    </a:lnTo>
                    <a:lnTo>
                      <a:pt x="3010" y="1842"/>
                    </a:lnTo>
                    <a:lnTo>
                      <a:pt x="3032" y="1880"/>
                    </a:lnTo>
                    <a:lnTo>
                      <a:pt x="3098" y="1903"/>
                    </a:lnTo>
                    <a:lnTo>
                      <a:pt x="3146" y="1937"/>
                    </a:lnTo>
                    <a:lnTo>
                      <a:pt x="3247" y="1941"/>
                    </a:lnTo>
                    <a:lnTo>
                      <a:pt x="3311" y="1949"/>
                    </a:lnTo>
                    <a:lnTo>
                      <a:pt x="3264" y="2020"/>
                    </a:lnTo>
                    <a:lnTo>
                      <a:pt x="3242" y="2102"/>
                    </a:lnTo>
                    <a:lnTo>
                      <a:pt x="3244" y="2194"/>
                    </a:lnTo>
                    <a:lnTo>
                      <a:pt x="3304" y="2272"/>
                    </a:lnTo>
                    <a:lnTo>
                      <a:pt x="3366" y="2245"/>
                    </a:lnTo>
                    <a:lnTo>
                      <a:pt x="3439" y="2160"/>
                    </a:lnTo>
                    <a:lnTo>
                      <a:pt x="3468" y="2031"/>
                    </a:lnTo>
                    <a:lnTo>
                      <a:pt x="3445" y="1988"/>
                    </a:lnTo>
                    <a:lnTo>
                      <a:pt x="3565" y="1950"/>
                    </a:lnTo>
                    <a:lnTo>
                      <a:pt x="3664" y="1893"/>
                    </a:lnTo>
                    <a:lnTo>
                      <a:pt x="3727" y="1837"/>
                    </a:lnTo>
                    <a:lnTo>
                      <a:pt x="3750" y="1783"/>
                    </a:lnTo>
                    <a:lnTo>
                      <a:pt x="3744" y="1715"/>
                    </a:lnTo>
                    <a:lnTo>
                      <a:pt x="3702" y="1655"/>
                    </a:lnTo>
                    <a:lnTo>
                      <a:pt x="3820" y="1572"/>
                    </a:lnTo>
                    <a:lnTo>
                      <a:pt x="3835" y="1501"/>
                    </a:lnTo>
                    <a:lnTo>
                      <a:pt x="3888" y="1379"/>
                    </a:lnTo>
                    <a:lnTo>
                      <a:pt x="3939" y="1361"/>
                    </a:lnTo>
                    <a:lnTo>
                      <a:pt x="4028" y="1382"/>
                    </a:lnTo>
                    <a:lnTo>
                      <a:pt x="4084" y="1390"/>
                    </a:lnTo>
                    <a:lnTo>
                      <a:pt x="4144" y="1370"/>
                    </a:lnTo>
                    <a:lnTo>
                      <a:pt x="4184" y="1396"/>
                    </a:lnTo>
                    <a:lnTo>
                      <a:pt x="4232" y="1441"/>
                    </a:lnTo>
                    <a:lnTo>
                      <a:pt x="4233" y="1471"/>
                    </a:lnTo>
                    <a:lnTo>
                      <a:pt x="4337" y="1477"/>
                    </a:lnTo>
                    <a:lnTo>
                      <a:pt x="4301" y="1543"/>
                    </a:lnTo>
                    <a:lnTo>
                      <a:pt x="4270" y="1643"/>
                    </a:lnTo>
                    <a:lnTo>
                      <a:pt x="4320" y="1656"/>
                    </a:lnTo>
                    <a:lnTo>
                      <a:pt x="4342" y="1702"/>
                    </a:lnTo>
                    <a:lnTo>
                      <a:pt x="4451" y="1658"/>
                    </a:lnTo>
                    <a:lnTo>
                      <a:pt x="4550" y="1571"/>
                    </a:lnTo>
                    <a:lnTo>
                      <a:pt x="4608" y="1534"/>
                    </a:lnTo>
                    <a:lnTo>
                      <a:pt x="4621" y="1605"/>
                    </a:lnTo>
                    <a:lnTo>
                      <a:pt x="4655" y="1706"/>
                    </a:lnTo>
                    <a:lnTo>
                      <a:pt x="4683" y="1802"/>
                    </a:lnTo>
                    <a:lnTo>
                      <a:pt x="4637" y="1853"/>
                    </a:lnTo>
                    <a:lnTo>
                      <a:pt x="4702" y="1898"/>
                    </a:lnTo>
                    <a:lnTo>
                      <a:pt x="4740" y="1945"/>
                    </a:lnTo>
                    <a:lnTo>
                      <a:pt x="4833" y="1966"/>
                    </a:lnTo>
                    <a:lnTo>
                      <a:pt x="4864" y="1992"/>
                    </a:lnTo>
                    <a:lnTo>
                      <a:pt x="4864" y="2061"/>
                    </a:lnTo>
                    <a:lnTo>
                      <a:pt x="4910" y="2072"/>
                    </a:lnTo>
                    <a:lnTo>
                      <a:pt x="4925" y="2102"/>
                    </a:lnTo>
                    <a:lnTo>
                      <a:pt x="4899" y="2195"/>
                    </a:lnTo>
                    <a:lnTo>
                      <a:pt x="4842" y="2226"/>
                    </a:lnTo>
                    <a:lnTo>
                      <a:pt x="4786" y="2254"/>
                    </a:lnTo>
                    <a:lnTo>
                      <a:pt x="4670" y="2284"/>
                    </a:lnTo>
                    <a:lnTo>
                      <a:pt x="4565" y="2352"/>
                    </a:lnTo>
                    <a:lnTo>
                      <a:pt x="4450" y="2365"/>
                    </a:lnTo>
                    <a:lnTo>
                      <a:pt x="4317" y="2348"/>
                    </a:lnTo>
                    <a:lnTo>
                      <a:pt x="4219" y="2347"/>
                    </a:lnTo>
                    <a:lnTo>
                      <a:pt x="4149" y="2353"/>
                    </a:lnTo>
                    <a:lnTo>
                      <a:pt x="4073" y="2412"/>
                    </a:lnTo>
                    <a:lnTo>
                      <a:pt x="3976" y="2449"/>
                    </a:lnTo>
                    <a:lnTo>
                      <a:pt x="3840" y="2559"/>
                    </a:lnTo>
                    <a:lnTo>
                      <a:pt x="3736" y="2636"/>
                    </a:lnTo>
                    <a:lnTo>
                      <a:pt x="3798" y="2622"/>
                    </a:lnTo>
                    <a:lnTo>
                      <a:pt x="3943" y="2513"/>
                    </a:lnTo>
                    <a:lnTo>
                      <a:pt x="4107" y="2444"/>
                    </a:lnTo>
                    <a:lnTo>
                      <a:pt x="4208" y="2435"/>
                    </a:lnTo>
                    <a:lnTo>
                      <a:pt x="4252" y="2476"/>
                    </a:lnTo>
                    <a:lnTo>
                      <a:pt x="4171" y="2532"/>
                    </a:lnTo>
                    <a:lnTo>
                      <a:pt x="4162" y="2622"/>
                    </a:lnTo>
                    <a:lnTo>
                      <a:pt x="4164" y="2685"/>
                    </a:lnTo>
                    <a:lnTo>
                      <a:pt x="4238" y="2727"/>
                    </a:lnTo>
                    <a:lnTo>
                      <a:pt x="4353" y="2715"/>
                    </a:lnTo>
                    <a:lnTo>
                      <a:pt x="4448" y="2621"/>
                    </a:lnTo>
                    <a:lnTo>
                      <a:pt x="4434" y="2681"/>
                    </a:lnTo>
                    <a:lnTo>
                      <a:pt x="4469" y="2712"/>
                    </a:lnTo>
                    <a:lnTo>
                      <a:pt x="4370" y="2766"/>
                    </a:lnTo>
                    <a:lnTo>
                      <a:pt x="4206" y="2816"/>
                    </a:lnTo>
                    <a:lnTo>
                      <a:pt x="4129" y="2850"/>
                    </a:lnTo>
                    <a:lnTo>
                      <a:pt x="4035" y="2911"/>
                    </a:lnTo>
                    <a:lnTo>
                      <a:pt x="3985" y="2905"/>
                    </a:lnTo>
                    <a:lnTo>
                      <a:pt x="4004" y="2834"/>
                    </a:lnTo>
                    <a:lnTo>
                      <a:pt x="4142" y="2764"/>
                    </a:lnTo>
                    <a:lnTo>
                      <a:pt x="4034" y="2767"/>
                    </a:lnTo>
                    <a:lnTo>
                      <a:pt x="3955" y="2777"/>
                    </a:lnTo>
                    <a:lnTo>
                      <a:pt x="3927" y="2730"/>
                    </a:lnTo>
                    <a:lnTo>
                      <a:pt x="3965" y="2616"/>
                    </a:lnTo>
                    <a:lnTo>
                      <a:pt x="3943" y="2592"/>
                    </a:lnTo>
                    <a:lnTo>
                      <a:pt x="3894" y="2606"/>
                    </a:lnTo>
                    <a:lnTo>
                      <a:pt x="3879" y="2584"/>
                    </a:lnTo>
                    <a:lnTo>
                      <a:pt x="3806" y="2647"/>
                    </a:lnTo>
                    <a:lnTo>
                      <a:pt x="3764" y="2712"/>
                    </a:lnTo>
                    <a:lnTo>
                      <a:pt x="3727" y="2750"/>
                    </a:lnTo>
                    <a:lnTo>
                      <a:pt x="3694" y="2763"/>
                    </a:lnTo>
                    <a:lnTo>
                      <a:pt x="3671" y="2767"/>
                    </a:lnTo>
                    <a:lnTo>
                      <a:pt x="3657" y="2788"/>
                    </a:lnTo>
                    <a:lnTo>
                      <a:pt x="3533" y="2788"/>
                    </a:lnTo>
                    <a:lnTo>
                      <a:pt x="3430" y="2789"/>
                    </a:lnTo>
                    <a:lnTo>
                      <a:pt x="3394" y="2804"/>
                    </a:lnTo>
                    <a:lnTo>
                      <a:pt x="3301" y="2864"/>
                    </a:lnTo>
                    <a:lnTo>
                      <a:pt x="3291" y="2871"/>
                    </a:lnTo>
                    <a:lnTo>
                      <a:pt x="3258" y="2904"/>
                    </a:lnTo>
                    <a:lnTo>
                      <a:pt x="3195" y="2904"/>
                    </a:lnTo>
                    <a:lnTo>
                      <a:pt x="3128" y="2904"/>
                    </a:lnTo>
                    <a:lnTo>
                      <a:pt x="3093" y="2917"/>
                    </a:lnTo>
                    <a:lnTo>
                      <a:pt x="3098" y="2934"/>
                    </a:lnTo>
                    <a:lnTo>
                      <a:pt x="3095" y="2960"/>
                    </a:lnTo>
                    <a:lnTo>
                      <a:pt x="3091" y="2968"/>
                    </a:lnTo>
                    <a:lnTo>
                      <a:pt x="2987" y="3010"/>
                    </a:lnTo>
                    <a:lnTo>
                      <a:pt x="2912" y="3023"/>
                    </a:lnTo>
                    <a:lnTo>
                      <a:pt x="2816" y="3068"/>
                    </a:lnTo>
                    <a:lnTo>
                      <a:pt x="2799" y="3068"/>
                    </a:lnTo>
                    <a:lnTo>
                      <a:pt x="2780" y="3055"/>
                    </a:lnTo>
                    <a:lnTo>
                      <a:pt x="2777" y="3043"/>
                    </a:lnTo>
                    <a:lnTo>
                      <a:pt x="2782" y="3034"/>
                    </a:lnTo>
                    <a:lnTo>
                      <a:pt x="2807" y="3005"/>
                    </a:lnTo>
                    <a:lnTo>
                      <a:pt x="2856" y="2958"/>
                    </a:lnTo>
                    <a:lnTo>
                      <a:pt x="2894" y="2909"/>
                    </a:lnTo>
                    <a:lnTo>
                      <a:pt x="2908" y="2836"/>
                    </a:lnTo>
                    <a:lnTo>
                      <a:pt x="2923" y="2760"/>
                    </a:lnTo>
                    <a:lnTo>
                      <a:pt x="2868" y="2720"/>
                    </a:lnTo>
                    <a:lnTo>
                      <a:pt x="2882" y="2705"/>
                    </a:lnTo>
                    <a:lnTo>
                      <a:pt x="2877" y="2695"/>
                    </a:lnTo>
                    <a:lnTo>
                      <a:pt x="2858" y="2695"/>
                    </a:lnTo>
                    <a:lnTo>
                      <a:pt x="2850" y="2682"/>
                    </a:lnTo>
                    <a:lnTo>
                      <a:pt x="2855" y="2662"/>
                    </a:lnTo>
                    <a:lnTo>
                      <a:pt x="2838" y="2671"/>
                    </a:lnTo>
                    <a:lnTo>
                      <a:pt x="2822" y="2668"/>
                    </a:lnTo>
                    <a:lnTo>
                      <a:pt x="2829" y="2660"/>
                    </a:lnTo>
                    <a:lnTo>
                      <a:pt x="2817" y="2652"/>
                    </a:lnTo>
                    <a:lnTo>
                      <a:pt x="2820" y="2630"/>
                    </a:lnTo>
                    <a:lnTo>
                      <a:pt x="2779" y="2603"/>
                    </a:lnTo>
                    <a:lnTo>
                      <a:pt x="2738" y="2575"/>
                    </a:lnTo>
                    <a:lnTo>
                      <a:pt x="2687" y="2543"/>
                    </a:lnTo>
                    <a:lnTo>
                      <a:pt x="2639" y="2513"/>
                    </a:lnTo>
                    <a:lnTo>
                      <a:pt x="2569" y="2536"/>
                    </a:lnTo>
                    <a:lnTo>
                      <a:pt x="2547" y="2537"/>
                    </a:lnTo>
                    <a:lnTo>
                      <a:pt x="2475" y="2515"/>
                    </a:lnTo>
                    <a:lnTo>
                      <a:pt x="2416" y="2526"/>
                    </a:lnTo>
                    <a:lnTo>
                      <a:pt x="2365" y="2500"/>
                    </a:lnTo>
                    <a:lnTo>
                      <a:pt x="2304" y="2487"/>
                    </a:lnTo>
                    <a:lnTo>
                      <a:pt x="2260" y="2482"/>
                    </a:lnTo>
                    <a:lnTo>
                      <a:pt x="2247" y="2468"/>
                    </a:lnTo>
                    <a:lnTo>
                      <a:pt x="2258" y="2422"/>
                    </a:lnTo>
                    <a:lnTo>
                      <a:pt x="2236" y="2423"/>
                    </a:lnTo>
                    <a:lnTo>
                      <a:pt x="2219" y="2455"/>
                    </a:lnTo>
                    <a:lnTo>
                      <a:pt x="2083" y="2455"/>
                    </a:lnTo>
                    <a:lnTo>
                      <a:pt x="1858" y="2455"/>
                    </a:lnTo>
                    <a:lnTo>
                      <a:pt x="1634" y="2455"/>
                    </a:lnTo>
                    <a:lnTo>
                      <a:pt x="1436" y="2455"/>
                    </a:lnTo>
                    <a:lnTo>
                      <a:pt x="1239" y="2455"/>
                    </a:lnTo>
                    <a:lnTo>
                      <a:pt x="1045" y="2455"/>
                    </a:lnTo>
                    <a:lnTo>
                      <a:pt x="844" y="2455"/>
                    </a:lnTo>
                    <a:lnTo>
                      <a:pt x="779" y="2455"/>
                    </a:lnTo>
                    <a:lnTo>
                      <a:pt x="584" y="2455"/>
                    </a:lnTo>
                    <a:lnTo>
                      <a:pt x="397" y="2455"/>
                    </a:lnTo>
                    <a:lnTo>
                      <a:pt x="388" y="2455"/>
                    </a:lnTo>
                    <a:lnTo>
                      <a:pt x="316" y="2373"/>
                    </a:lnTo>
                    <a:lnTo>
                      <a:pt x="294" y="2337"/>
                    </a:lnTo>
                    <a:lnTo>
                      <a:pt x="200" y="2303"/>
                    </a:lnTo>
                    <a:lnTo>
                      <a:pt x="217" y="2230"/>
                    </a:lnTo>
                    <a:lnTo>
                      <a:pt x="264" y="2180"/>
                    </a:lnTo>
                    <a:lnTo>
                      <a:pt x="209" y="2145"/>
                    </a:lnTo>
                    <a:lnTo>
                      <a:pt x="249" y="2079"/>
                    </a:lnTo>
                    <a:lnTo>
                      <a:pt x="220" y="2019"/>
                    </a:lnTo>
                    <a:lnTo>
                      <a:pt x="253" y="1977"/>
                    </a:lnTo>
                    <a:lnTo>
                      <a:pt x="320" y="1938"/>
                    </a:lnTo>
                    <a:lnTo>
                      <a:pt x="362" y="1887"/>
                    </a:lnTo>
                    <a:lnTo>
                      <a:pt x="300" y="1836"/>
                    </a:lnTo>
                    <a:lnTo>
                      <a:pt x="319" y="1744"/>
                    </a:lnTo>
                    <a:lnTo>
                      <a:pt x="333" y="1687"/>
                    </a:lnTo>
                    <a:lnTo>
                      <a:pt x="311" y="1651"/>
                    </a:lnTo>
                    <a:lnTo>
                      <a:pt x="302" y="1618"/>
                    </a:lnTo>
                    <a:lnTo>
                      <a:pt x="309" y="1577"/>
                    </a:lnTo>
                    <a:lnTo>
                      <a:pt x="224" y="1603"/>
                    </a:lnTo>
                    <a:lnTo>
                      <a:pt x="121" y="1647"/>
                    </a:lnTo>
                    <a:lnTo>
                      <a:pt x="119" y="1595"/>
                    </a:lnTo>
                    <a:lnTo>
                      <a:pt x="111" y="1561"/>
                    </a:lnTo>
                    <a:lnTo>
                      <a:pt x="75" y="1539"/>
                    </a:lnTo>
                    <a:lnTo>
                      <a:pt x="18" y="1536"/>
                    </a:lnTo>
                    <a:lnTo>
                      <a:pt x="510" y="1099"/>
                    </a:lnTo>
                    <a:lnTo>
                      <a:pt x="854" y="828"/>
                    </a:lnTo>
                    <a:lnTo>
                      <a:pt x="933" y="845"/>
                    </a:lnTo>
                    <a:lnTo>
                      <a:pt x="974" y="880"/>
                    </a:lnTo>
                    <a:lnTo>
                      <a:pt x="1022" y="886"/>
                    </a:lnTo>
                    <a:lnTo>
                      <a:pt x="1108" y="856"/>
                    </a:lnTo>
                    <a:lnTo>
                      <a:pt x="1202" y="834"/>
                    </a:lnTo>
                    <a:lnTo>
                      <a:pt x="1272" y="843"/>
                    </a:lnTo>
                    <a:lnTo>
                      <a:pt x="1392" y="812"/>
                    </a:lnTo>
                    <a:lnTo>
                      <a:pt x="1502" y="794"/>
                    </a:lnTo>
                    <a:lnTo>
                      <a:pt x="1503" y="823"/>
                    </a:lnTo>
                    <a:lnTo>
                      <a:pt x="1564" y="807"/>
                    </a:lnTo>
                    <a:lnTo>
                      <a:pt x="1617" y="774"/>
                    </a:lnTo>
                    <a:lnTo>
                      <a:pt x="1644" y="781"/>
                    </a:lnTo>
                    <a:lnTo>
                      <a:pt x="1659" y="845"/>
                    </a:lnTo>
                    <a:lnTo>
                      <a:pt x="1788" y="796"/>
                    </a:lnTo>
                    <a:lnTo>
                      <a:pt x="1732" y="850"/>
                    </a:lnTo>
                    <a:lnTo>
                      <a:pt x="1812" y="839"/>
                    </a:lnTo>
                    <a:lnTo>
                      <a:pt x="1857" y="818"/>
                    </a:lnTo>
                    <a:lnTo>
                      <a:pt x="1917" y="822"/>
                    </a:lnTo>
                    <a:lnTo>
                      <a:pt x="1966" y="852"/>
                    </a:lnTo>
                    <a:lnTo>
                      <a:pt x="2065" y="878"/>
                    </a:lnTo>
                    <a:lnTo>
                      <a:pt x="2127" y="890"/>
                    </a:lnTo>
                    <a:lnTo>
                      <a:pt x="2185" y="886"/>
                    </a:lnTo>
                    <a:lnTo>
                      <a:pt x="2220" y="922"/>
                    </a:lnTo>
                    <a:lnTo>
                      <a:pt x="2105" y="958"/>
                    </a:lnTo>
                    <a:lnTo>
                      <a:pt x="2189" y="974"/>
                    </a:lnTo>
                    <a:lnTo>
                      <a:pt x="2347" y="965"/>
                    </a:lnTo>
                    <a:lnTo>
                      <a:pt x="2407" y="953"/>
                    </a:lnTo>
                    <a:lnTo>
                      <a:pt x="2423" y="997"/>
                    </a:lnTo>
                    <a:lnTo>
                      <a:pt x="2520" y="960"/>
                    </a:lnTo>
                    <a:lnTo>
                      <a:pt x="2494" y="929"/>
                    </a:lnTo>
                    <a:lnTo>
                      <a:pt x="2554" y="904"/>
                    </a:lnTo>
                    <a:lnTo>
                      <a:pt x="2624" y="901"/>
                    </a:lnTo>
                    <a:lnTo>
                      <a:pt x="2675" y="893"/>
                    </a:lnTo>
                    <a:lnTo>
                      <a:pt x="2702" y="911"/>
                    </a:lnTo>
                    <a:lnTo>
                      <a:pt x="2720" y="950"/>
                    </a:lnTo>
                    <a:lnTo>
                      <a:pt x="2787" y="944"/>
                    </a:lnTo>
                    <a:lnTo>
                      <a:pt x="2854" y="977"/>
                    </a:lnTo>
                    <a:lnTo>
                      <a:pt x="2951" y="965"/>
                    </a:lnTo>
                    <a:lnTo>
                      <a:pt x="3030" y="967"/>
                    </a:lnTo>
                    <a:lnTo>
                      <a:pt x="3064" y="922"/>
                    </a:lnTo>
                    <a:lnTo>
                      <a:pt x="3124" y="909"/>
                    </a:lnTo>
                    <a:lnTo>
                      <a:pt x="3188" y="934"/>
                    </a:lnTo>
                    <a:lnTo>
                      <a:pt x="3128" y="1003"/>
                    </a:lnTo>
                    <a:lnTo>
                      <a:pt x="3213" y="945"/>
                    </a:lnTo>
                    <a:lnTo>
                      <a:pt x="3256" y="947"/>
                    </a:lnTo>
                    <a:lnTo>
                      <a:pt x="3344" y="874"/>
                    </a:lnTo>
                    <a:lnTo>
                      <a:pt x="3325" y="830"/>
                    </a:lnTo>
                    <a:lnTo>
                      <a:pt x="3288" y="801"/>
                    </a:lnTo>
                    <a:lnTo>
                      <a:pt x="3365" y="724"/>
                    </a:lnTo>
                    <a:lnTo>
                      <a:pt x="3475" y="674"/>
                    </a:lnTo>
                    <a:lnTo>
                      <a:pt x="3534" y="685"/>
                    </a:lnTo>
                    <a:lnTo>
                      <a:pt x="3559" y="715"/>
                    </a:lnTo>
                    <a:lnTo>
                      <a:pt x="3561" y="794"/>
                    </a:lnTo>
                    <a:lnTo>
                      <a:pt x="3483" y="829"/>
                    </a:lnTo>
                    <a:lnTo>
                      <a:pt x="3571" y="843"/>
                    </a:lnTo>
                    <a:moveTo>
                      <a:pt x="3269" y="871"/>
                    </a:moveTo>
                    <a:lnTo>
                      <a:pt x="3213" y="896"/>
                    </a:lnTo>
                    <a:lnTo>
                      <a:pt x="3159" y="875"/>
                    </a:lnTo>
                    <a:lnTo>
                      <a:pt x="3107" y="882"/>
                    </a:lnTo>
                    <a:lnTo>
                      <a:pt x="3062" y="850"/>
                    </a:lnTo>
                    <a:lnTo>
                      <a:pt x="3131" y="828"/>
                    </a:lnTo>
                    <a:lnTo>
                      <a:pt x="3197" y="797"/>
                    </a:lnTo>
                    <a:lnTo>
                      <a:pt x="3236" y="818"/>
                    </a:lnTo>
                    <a:lnTo>
                      <a:pt x="3257" y="830"/>
                    </a:lnTo>
                    <a:lnTo>
                      <a:pt x="3261" y="844"/>
                    </a:lnTo>
                    <a:lnTo>
                      <a:pt x="3269" y="871"/>
                    </a:lnTo>
                    <a:moveTo>
                      <a:pt x="4250" y="1014"/>
                    </a:moveTo>
                    <a:lnTo>
                      <a:pt x="4184" y="1017"/>
                    </a:lnTo>
                    <a:lnTo>
                      <a:pt x="4195" y="981"/>
                    </a:lnTo>
                    <a:lnTo>
                      <a:pt x="4247" y="940"/>
                    </a:lnTo>
                    <a:lnTo>
                      <a:pt x="4305" y="930"/>
                    </a:lnTo>
                    <a:lnTo>
                      <a:pt x="4334" y="951"/>
                    </a:lnTo>
                    <a:lnTo>
                      <a:pt x="4313" y="982"/>
                    </a:lnTo>
                    <a:lnTo>
                      <a:pt x="4300" y="992"/>
                    </a:lnTo>
                    <a:lnTo>
                      <a:pt x="4250" y="1014"/>
                    </a:lnTo>
                    <a:moveTo>
                      <a:pt x="3649" y="1125"/>
                    </a:moveTo>
                    <a:lnTo>
                      <a:pt x="3636" y="1158"/>
                    </a:lnTo>
                    <a:lnTo>
                      <a:pt x="3673" y="1146"/>
                    </a:lnTo>
                    <a:lnTo>
                      <a:pt x="3692" y="1166"/>
                    </a:lnTo>
                    <a:lnTo>
                      <a:pt x="3737" y="1192"/>
                    </a:lnTo>
                    <a:lnTo>
                      <a:pt x="3787" y="1215"/>
                    </a:lnTo>
                    <a:lnTo>
                      <a:pt x="3768" y="1251"/>
                    </a:lnTo>
                    <a:lnTo>
                      <a:pt x="3814" y="1246"/>
                    </a:lnTo>
                    <a:lnTo>
                      <a:pt x="3839" y="1271"/>
                    </a:lnTo>
                    <a:lnTo>
                      <a:pt x="3772" y="1295"/>
                    </a:lnTo>
                    <a:lnTo>
                      <a:pt x="3693" y="1277"/>
                    </a:lnTo>
                    <a:lnTo>
                      <a:pt x="3684" y="1242"/>
                    </a:lnTo>
                    <a:lnTo>
                      <a:pt x="3599" y="1283"/>
                    </a:lnTo>
                    <a:lnTo>
                      <a:pt x="3489" y="1323"/>
                    </a:lnTo>
                    <a:lnTo>
                      <a:pt x="3500" y="1278"/>
                    </a:lnTo>
                    <a:lnTo>
                      <a:pt x="3416" y="1285"/>
                    </a:lnTo>
                    <a:lnTo>
                      <a:pt x="3493" y="1247"/>
                    </a:lnTo>
                    <a:lnTo>
                      <a:pt x="3543" y="1187"/>
                    </a:lnTo>
                    <a:lnTo>
                      <a:pt x="3612" y="1118"/>
                    </a:lnTo>
                    <a:lnTo>
                      <a:pt x="3649" y="1125"/>
                    </a:lnTo>
                    <a:moveTo>
                      <a:pt x="3684" y="1349"/>
                    </a:moveTo>
                    <a:lnTo>
                      <a:pt x="3588" y="1392"/>
                    </a:lnTo>
                    <a:lnTo>
                      <a:pt x="3547" y="1390"/>
                    </a:lnTo>
                    <a:lnTo>
                      <a:pt x="3548" y="1369"/>
                    </a:lnTo>
                    <a:lnTo>
                      <a:pt x="3615" y="1333"/>
                    </a:lnTo>
                    <a:lnTo>
                      <a:pt x="3695" y="1334"/>
                    </a:lnTo>
                    <a:lnTo>
                      <a:pt x="3684" y="1349"/>
                    </a:lnTo>
                    <a:moveTo>
                      <a:pt x="3812" y="1392"/>
                    </a:moveTo>
                    <a:lnTo>
                      <a:pt x="3764" y="1432"/>
                    </a:lnTo>
                    <a:lnTo>
                      <a:pt x="3741" y="1426"/>
                    </a:lnTo>
                    <a:lnTo>
                      <a:pt x="3740" y="1403"/>
                    </a:lnTo>
                    <a:lnTo>
                      <a:pt x="3746" y="1397"/>
                    </a:lnTo>
                    <a:lnTo>
                      <a:pt x="3783" y="1374"/>
                    </a:lnTo>
                    <a:lnTo>
                      <a:pt x="3807" y="1376"/>
                    </a:lnTo>
                    <a:lnTo>
                      <a:pt x="3812" y="1392"/>
                    </a:lnTo>
                    <a:moveTo>
                      <a:pt x="43" y="2029"/>
                    </a:moveTo>
                    <a:lnTo>
                      <a:pt x="64" y="2040"/>
                    </a:lnTo>
                    <a:lnTo>
                      <a:pt x="130" y="2033"/>
                    </a:lnTo>
                    <a:lnTo>
                      <a:pt x="37" y="2126"/>
                    </a:lnTo>
                    <a:lnTo>
                      <a:pt x="41" y="2192"/>
                    </a:lnTo>
                    <a:lnTo>
                      <a:pt x="15" y="2192"/>
                    </a:lnTo>
                    <a:lnTo>
                      <a:pt x="6" y="2154"/>
                    </a:lnTo>
                    <a:lnTo>
                      <a:pt x="12" y="2116"/>
                    </a:lnTo>
                    <a:lnTo>
                      <a:pt x="0" y="2091"/>
                    </a:lnTo>
                    <a:lnTo>
                      <a:pt x="18" y="2055"/>
                    </a:lnTo>
                    <a:lnTo>
                      <a:pt x="43" y="2029"/>
                    </a:lnTo>
                    <a:moveTo>
                      <a:pt x="4831" y="2315"/>
                    </a:moveTo>
                    <a:lnTo>
                      <a:pt x="4766" y="2387"/>
                    </a:lnTo>
                    <a:lnTo>
                      <a:pt x="4817" y="2359"/>
                    </a:lnTo>
                    <a:lnTo>
                      <a:pt x="4855" y="2377"/>
                    </a:lnTo>
                    <a:lnTo>
                      <a:pt x="4824" y="2406"/>
                    </a:lnTo>
                    <a:lnTo>
                      <a:pt x="4875" y="2429"/>
                    </a:lnTo>
                    <a:lnTo>
                      <a:pt x="4911" y="2409"/>
                    </a:lnTo>
                    <a:lnTo>
                      <a:pt x="4969" y="2434"/>
                    </a:lnTo>
                    <a:lnTo>
                      <a:pt x="4932" y="2495"/>
                    </a:lnTo>
                    <a:lnTo>
                      <a:pt x="4982" y="2481"/>
                    </a:lnTo>
                    <a:lnTo>
                      <a:pt x="4978" y="2525"/>
                    </a:lnTo>
                    <a:lnTo>
                      <a:pt x="4985" y="2577"/>
                    </a:lnTo>
                    <a:lnTo>
                      <a:pt x="4937" y="2650"/>
                    </a:lnTo>
                    <a:lnTo>
                      <a:pt x="4906" y="2653"/>
                    </a:lnTo>
                    <a:lnTo>
                      <a:pt x="4866" y="2637"/>
                    </a:lnTo>
                    <a:lnTo>
                      <a:pt x="4899" y="2569"/>
                    </a:lnTo>
                    <a:lnTo>
                      <a:pt x="4884" y="2559"/>
                    </a:lnTo>
                    <a:lnTo>
                      <a:pt x="4786" y="2631"/>
                    </a:lnTo>
                    <a:lnTo>
                      <a:pt x="4747" y="2628"/>
                    </a:lnTo>
                    <a:lnTo>
                      <a:pt x="4805" y="2589"/>
                    </a:lnTo>
                    <a:lnTo>
                      <a:pt x="4747" y="2569"/>
                    </a:lnTo>
                    <a:lnTo>
                      <a:pt x="4675" y="2574"/>
                    </a:lnTo>
                    <a:lnTo>
                      <a:pt x="4546" y="2571"/>
                    </a:lnTo>
                    <a:lnTo>
                      <a:pt x="4544" y="2546"/>
                    </a:lnTo>
                    <a:lnTo>
                      <a:pt x="4594" y="2517"/>
                    </a:lnTo>
                    <a:lnTo>
                      <a:pt x="4572" y="2494"/>
                    </a:lnTo>
                    <a:lnTo>
                      <a:pt x="4643" y="2444"/>
                    </a:lnTo>
                    <a:lnTo>
                      <a:pt x="4753" y="2312"/>
                    </a:lnTo>
                    <a:lnTo>
                      <a:pt x="4808" y="2265"/>
                    </a:lnTo>
                    <a:lnTo>
                      <a:pt x="4873" y="2237"/>
                    </a:lnTo>
                    <a:lnTo>
                      <a:pt x="4902" y="2241"/>
                    </a:lnTo>
                    <a:lnTo>
                      <a:pt x="4883" y="2263"/>
                    </a:lnTo>
                    <a:lnTo>
                      <a:pt x="4831" y="2315"/>
                    </a:lnTo>
                    <a:moveTo>
                      <a:pt x="326" y="2496"/>
                    </a:moveTo>
                    <a:lnTo>
                      <a:pt x="285" y="2507"/>
                    </a:lnTo>
                    <a:lnTo>
                      <a:pt x="202" y="2469"/>
                    </a:lnTo>
                    <a:lnTo>
                      <a:pt x="202" y="2440"/>
                    </a:lnTo>
                    <a:lnTo>
                      <a:pt x="163" y="2411"/>
                    </a:lnTo>
                    <a:lnTo>
                      <a:pt x="167" y="2387"/>
                    </a:lnTo>
                    <a:lnTo>
                      <a:pt x="110" y="2372"/>
                    </a:lnTo>
                    <a:lnTo>
                      <a:pt x="117" y="2327"/>
                    </a:lnTo>
                    <a:lnTo>
                      <a:pt x="137" y="2308"/>
                    </a:lnTo>
                    <a:lnTo>
                      <a:pt x="192" y="2326"/>
                    </a:lnTo>
                    <a:lnTo>
                      <a:pt x="223" y="2339"/>
                    </a:lnTo>
                    <a:lnTo>
                      <a:pt x="278" y="2347"/>
                    </a:lnTo>
                    <a:lnTo>
                      <a:pt x="281" y="2376"/>
                    </a:lnTo>
                    <a:lnTo>
                      <a:pt x="286" y="2415"/>
                    </a:lnTo>
                    <a:lnTo>
                      <a:pt x="329" y="2450"/>
                    </a:lnTo>
                    <a:lnTo>
                      <a:pt x="326" y="2496"/>
                    </a:lnTo>
                    <a:moveTo>
                      <a:pt x="4418" y="2446"/>
                    </a:moveTo>
                    <a:lnTo>
                      <a:pt x="4385" y="2448"/>
                    </a:lnTo>
                    <a:lnTo>
                      <a:pt x="4309" y="2422"/>
                    </a:lnTo>
                    <a:lnTo>
                      <a:pt x="4262" y="2382"/>
                    </a:lnTo>
                    <a:lnTo>
                      <a:pt x="4287" y="2375"/>
                    </a:lnTo>
                    <a:lnTo>
                      <a:pt x="4366" y="2396"/>
                    </a:lnTo>
                    <a:lnTo>
                      <a:pt x="4421" y="2431"/>
                    </a:lnTo>
                    <a:lnTo>
                      <a:pt x="4418" y="2446"/>
                    </a:lnTo>
                  </a:path>
                </a:pathLst>
              </a:custGeom>
              <a:solidFill>
                <a:schemeClr val="accent1">
                  <a:lumMod val="75000"/>
                  <a:alpha val="42000"/>
                </a:scheme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dirty="0">
                  <a:latin typeface="Trebuchet MS" charset="0"/>
                  <a:ea typeface="Trebuchet MS" charset="0"/>
                  <a:cs typeface="Trebuchet MS" charset="0"/>
                </a:endParaRPr>
              </a:p>
            </p:txBody>
          </p:sp>
          <p:sp>
            <p:nvSpPr>
              <p:cNvPr id="39" name="Freeform 37"/>
              <p:cNvSpPr>
                <a:spLocks/>
              </p:cNvSpPr>
              <p:nvPr/>
            </p:nvSpPr>
            <p:spPr bwMode="auto">
              <a:xfrm>
                <a:off x="4678473" y="2498585"/>
                <a:ext cx="125347" cy="74149"/>
              </a:xfrm>
              <a:custGeom>
                <a:avLst/>
                <a:gdLst>
                  <a:gd name="T0" fmla="*/ 57 w 71"/>
                  <a:gd name="T1" fmla="*/ 6 h 42"/>
                  <a:gd name="T2" fmla="*/ 58 w 71"/>
                  <a:gd name="T3" fmla="*/ 10 h 42"/>
                  <a:gd name="T4" fmla="*/ 56 w 71"/>
                  <a:gd name="T5" fmla="*/ 15 h 42"/>
                  <a:gd name="T6" fmla="*/ 63 w 71"/>
                  <a:gd name="T7" fmla="*/ 19 h 42"/>
                  <a:gd name="T8" fmla="*/ 71 w 71"/>
                  <a:gd name="T9" fmla="*/ 19 h 42"/>
                  <a:gd name="T10" fmla="*/ 71 w 71"/>
                  <a:gd name="T11" fmla="*/ 27 h 42"/>
                  <a:gd name="T12" fmla="*/ 64 w 71"/>
                  <a:gd name="T13" fmla="*/ 31 h 42"/>
                  <a:gd name="T14" fmla="*/ 51 w 71"/>
                  <a:gd name="T15" fmla="*/ 28 h 42"/>
                  <a:gd name="T16" fmla="*/ 48 w 71"/>
                  <a:gd name="T17" fmla="*/ 37 h 42"/>
                  <a:gd name="T18" fmla="*/ 40 w 71"/>
                  <a:gd name="T19" fmla="*/ 37 h 42"/>
                  <a:gd name="T20" fmla="*/ 38 w 71"/>
                  <a:gd name="T21" fmla="*/ 34 h 42"/>
                  <a:gd name="T22" fmla="*/ 29 w 71"/>
                  <a:gd name="T23" fmla="*/ 41 h 42"/>
                  <a:gd name="T24" fmla="*/ 21 w 71"/>
                  <a:gd name="T25" fmla="*/ 42 h 42"/>
                  <a:gd name="T26" fmla="*/ 13 w 71"/>
                  <a:gd name="T27" fmla="*/ 38 h 42"/>
                  <a:gd name="T28" fmla="*/ 8 w 71"/>
                  <a:gd name="T29" fmla="*/ 29 h 42"/>
                  <a:gd name="T30" fmla="*/ 0 w 71"/>
                  <a:gd name="T31" fmla="*/ 32 h 42"/>
                  <a:gd name="T32" fmla="*/ 0 w 71"/>
                  <a:gd name="T33" fmla="*/ 22 h 42"/>
                  <a:gd name="T34" fmla="*/ 11 w 71"/>
                  <a:gd name="T35" fmla="*/ 11 h 42"/>
                  <a:gd name="T36" fmla="*/ 11 w 71"/>
                  <a:gd name="T37" fmla="*/ 6 h 42"/>
                  <a:gd name="T38" fmla="*/ 18 w 71"/>
                  <a:gd name="T39" fmla="*/ 8 h 42"/>
                  <a:gd name="T40" fmla="*/ 22 w 71"/>
                  <a:gd name="T41" fmla="*/ 4 h 42"/>
                  <a:gd name="T42" fmla="*/ 36 w 71"/>
                  <a:gd name="T43" fmla="*/ 4 h 42"/>
                  <a:gd name="T44" fmla="*/ 40 w 71"/>
                  <a:gd name="T45" fmla="*/ 0 h 42"/>
                  <a:gd name="T46" fmla="*/ 57 w 71"/>
                  <a:gd name="T4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42">
                    <a:moveTo>
                      <a:pt x="57" y="6"/>
                    </a:moveTo>
                    <a:lnTo>
                      <a:pt x="58" y="10"/>
                    </a:lnTo>
                    <a:lnTo>
                      <a:pt x="56" y="15"/>
                    </a:lnTo>
                    <a:lnTo>
                      <a:pt x="63" y="19"/>
                    </a:lnTo>
                    <a:lnTo>
                      <a:pt x="71" y="19"/>
                    </a:lnTo>
                    <a:lnTo>
                      <a:pt x="71" y="27"/>
                    </a:lnTo>
                    <a:lnTo>
                      <a:pt x="64" y="31"/>
                    </a:lnTo>
                    <a:lnTo>
                      <a:pt x="51" y="28"/>
                    </a:lnTo>
                    <a:lnTo>
                      <a:pt x="48" y="37"/>
                    </a:lnTo>
                    <a:lnTo>
                      <a:pt x="40" y="37"/>
                    </a:lnTo>
                    <a:lnTo>
                      <a:pt x="38" y="34"/>
                    </a:lnTo>
                    <a:lnTo>
                      <a:pt x="29" y="41"/>
                    </a:lnTo>
                    <a:lnTo>
                      <a:pt x="21" y="42"/>
                    </a:lnTo>
                    <a:lnTo>
                      <a:pt x="13" y="38"/>
                    </a:lnTo>
                    <a:lnTo>
                      <a:pt x="8" y="29"/>
                    </a:lnTo>
                    <a:lnTo>
                      <a:pt x="0" y="32"/>
                    </a:lnTo>
                    <a:lnTo>
                      <a:pt x="0" y="22"/>
                    </a:lnTo>
                    <a:lnTo>
                      <a:pt x="11" y="11"/>
                    </a:lnTo>
                    <a:lnTo>
                      <a:pt x="11" y="6"/>
                    </a:lnTo>
                    <a:lnTo>
                      <a:pt x="18" y="8"/>
                    </a:lnTo>
                    <a:lnTo>
                      <a:pt x="22" y="4"/>
                    </a:lnTo>
                    <a:lnTo>
                      <a:pt x="36" y="4"/>
                    </a:lnTo>
                    <a:lnTo>
                      <a:pt x="40" y="0"/>
                    </a:lnTo>
                    <a:lnTo>
                      <a:pt x="57" y="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40" name="Freeform 38"/>
              <p:cNvSpPr>
                <a:spLocks noEditPoints="1"/>
              </p:cNvSpPr>
              <p:nvPr/>
            </p:nvSpPr>
            <p:spPr bwMode="auto">
              <a:xfrm>
                <a:off x="2254522" y="4892522"/>
                <a:ext cx="430768" cy="1378809"/>
              </a:xfrm>
              <a:custGeom>
                <a:avLst/>
                <a:gdLst>
                  <a:gd name="T0" fmla="*/ 233 w 999"/>
                  <a:gd name="T1" fmla="*/ 450 h 3202"/>
                  <a:gd name="T2" fmla="*/ 296 w 999"/>
                  <a:gd name="T3" fmla="*/ 460 h 3202"/>
                  <a:gd name="T4" fmla="*/ 208 w 999"/>
                  <a:gd name="T5" fmla="*/ 590 h 3202"/>
                  <a:gd name="T6" fmla="*/ 221 w 999"/>
                  <a:gd name="T7" fmla="*/ 759 h 3202"/>
                  <a:gd name="T8" fmla="*/ 205 w 999"/>
                  <a:gd name="T9" fmla="*/ 846 h 3202"/>
                  <a:gd name="T10" fmla="*/ 159 w 999"/>
                  <a:gd name="T11" fmla="*/ 1003 h 3202"/>
                  <a:gd name="T12" fmla="*/ 154 w 999"/>
                  <a:gd name="T13" fmla="*/ 1173 h 3202"/>
                  <a:gd name="T14" fmla="*/ 239 w 999"/>
                  <a:gd name="T15" fmla="*/ 1335 h 3202"/>
                  <a:gd name="T16" fmla="*/ 234 w 999"/>
                  <a:gd name="T17" fmla="*/ 1496 h 3202"/>
                  <a:gd name="T18" fmla="*/ 212 w 999"/>
                  <a:gd name="T19" fmla="*/ 1622 h 3202"/>
                  <a:gd name="T20" fmla="*/ 275 w 999"/>
                  <a:gd name="T21" fmla="*/ 1782 h 3202"/>
                  <a:gd name="T22" fmla="*/ 244 w 999"/>
                  <a:gd name="T23" fmla="*/ 1888 h 3202"/>
                  <a:gd name="T24" fmla="*/ 295 w 999"/>
                  <a:gd name="T25" fmla="*/ 2078 h 3202"/>
                  <a:gd name="T26" fmla="*/ 319 w 999"/>
                  <a:gd name="T27" fmla="*/ 2192 h 3202"/>
                  <a:gd name="T28" fmla="*/ 349 w 999"/>
                  <a:gd name="T29" fmla="*/ 2259 h 3202"/>
                  <a:gd name="T30" fmla="*/ 404 w 999"/>
                  <a:gd name="T31" fmla="*/ 2307 h 3202"/>
                  <a:gd name="T32" fmla="*/ 404 w 999"/>
                  <a:gd name="T33" fmla="*/ 2372 h 3202"/>
                  <a:gd name="T34" fmla="*/ 409 w 999"/>
                  <a:gd name="T35" fmla="*/ 2554 h 3202"/>
                  <a:gd name="T36" fmla="*/ 431 w 999"/>
                  <a:gd name="T37" fmla="*/ 2649 h 3202"/>
                  <a:gd name="T38" fmla="*/ 436 w 999"/>
                  <a:gd name="T39" fmla="*/ 2774 h 3202"/>
                  <a:gd name="T40" fmla="*/ 513 w 999"/>
                  <a:gd name="T41" fmla="*/ 2798 h 3202"/>
                  <a:gd name="T42" fmla="*/ 583 w 999"/>
                  <a:gd name="T43" fmla="*/ 2908 h 3202"/>
                  <a:gd name="T44" fmla="*/ 808 w 999"/>
                  <a:gd name="T45" fmla="*/ 2932 h 3202"/>
                  <a:gd name="T46" fmla="*/ 728 w 999"/>
                  <a:gd name="T47" fmla="*/ 2952 h 3202"/>
                  <a:gd name="T48" fmla="*/ 706 w 999"/>
                  <a:gd name="T49" fmla="*/ 3058 h 3202"/>
                  <a:gd name="T50" fmla="*/ 596 w 999"/>
                  <a:gd name="T51" fmla="*/ 3033 h 3202"/>
                  <a:gd name="T52" fmla="*/ 498 w 999"/>
                  <a:gd name="T53" fmla="*/ 2976 h 3202"/>
                  <a:gd name="T54" fmla="*/ 354 w 999"/>
                  <a:gd name="T55" fmla="*/ 2877 h 3202"/>
                  <a:gd name="T56" fmla="*/ 296 w 999"/>
                  <a:gd name="T57" fmla="*/ 2774 h 3202"/>
                  <a:gd name="T58" fmla="*/ 226 w 999"/>
                  <a:gd name="T59" fmla="*/ 2552 h 3202"/>
                  <a:gd name="T60" fmla="*/ 162 w 999"/>
                  <a:gd name="T61" fmla="*/ 2463 h 3202"/>
                  <a:gd name="T62" fmla="*/ 173 w 999"/>
                  <a:gd name="T63" fmla="*/ 2250 h 3202"/>
                  <a:gd name="T64" fmla="*/ 237 w 999"/>
                  <a:gd name="T65" fmla="*/ 2105 h 3202"/>
                  <a:gd name="T66" fmla="*/ 196 w 999"/>
                  <a:gd name="T67" fmla="*/ 2188 h 3202"/>
                  <a:gd name="T68" fmla="*/ 132 w 999"/>
                  <a:gd name="T69" fmla="*/ 2056 h 3202"/>
                  <a:gd name="T70" fmla="*/ 124 w 999"/>
                  <a:gd name="T71" fmla="*/ 1842 h 3202"/>
                  <a:gd name="T72" fmla="*/ 50 w 999"/>
                  <a:gd name="T73" fmla="*/ 1664 h 3202"/>
                  <a:gd name="T74" fmla="*/ 88 w 999"/>
                  <a:gd name="T75" fmla="*/ 1524 h 3202"/>
                  <a:gd name="T76" fmla="*/ 107 w 999"/>
                  <a:gd name="T77" fmla="*/ 1262 h 3202"/>
                  <a:gd name="T78" fmla="*/ 72 w 999"/>
                  <a:gd name="T79" fmla="*/ 1065 h 3202"/>
                  <a:gd name="T80" fmla="*/ 68 w 999"/>
                  <a:gd name="T81" fmla="*/ 856 h 3202"/>
                  <a:gd name="T82" fmla="*/ 52 w 999"/>
                  <a:gd name="T83" fmla="*/ 515 h 3202"/>
                  <a:gd name="T84" fmla="*/ 28 w 999"/>
                  <a:gd name="T85" fmla="*/ 185 h 3202"/>
                  <a:gd name="T86" fmla="*/ 36 w 999"/>
                  <a:gd name="T87" fmla="*/ 43 h 3202"/>
                  <a:gd name="T88" fmla="*/ 93 w 999"/>
                  <a:gd name="T89" fmla="*/ 57 h 3202"/>
                  <a:gd name="T90" fmla="*/ 152 w 999"/>
                  <a:gd name="T91" fmla="*/ 155 h 3202"/>
                  <a:gd name="T92" fmla="*/ 189 w 999"/>
                  <a:gd name="T93" fmla="*/ 333 h 3202"/>
                  <a:gd name="T94" fmla="*/ 893 w 999"/>
                  <a:gd name="T95" fmla="*/ 3142 h 3202"/>
                  <a:gd name="T96" fmla="*/ 999 w 999"/>
                  <a:gd name="T97" fmla="*/ 3144 h 3202"/>
                  <a:gd name="T98" fmla="*/ 950 w 999"/>
                  <a:gd name="T99" fmla="*/ 3202 h 3202"/>
                  <a:gd name="T100" fmla="*/ 878 w 999"/>
                  <a:gd name="T101" fmla="*/ 3193 h 3202"/>
                  <a:gd name="T102" fmla="*/ 750 w 999"/>
                  <a:gd name="T103" fmla="*/ 3157 h 3202"/>
                  <a:gd name="T104" fmla="*/ 565 w 999"/>
                  <a:gd name="T105" fmla="*/ 3068 h 3202"/>
                  <a:gd name="T106" fmla="*/ 497 w 999"/>
                  <a:gd name="T107" fmla="*/ 2993 h 3202"/>
                  <a:gd name="T108" fmla="*/ 708 w 999"/>
                  <a:gd name="T109" fmla="*/ 3077 h 3202"/>
                  <a:gd name="T110" fmla="*/ 721 w 999"/>
                  <a:gd name="T111" fmla="*/ 2984 h 3202"/>
                  <a:gd name="T112" fmla="*/ 816 w 999"/>
                  <a:gd name="T113" fmla="*/ 2960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9" h="3202">
                    <a:moveTo>
                      <a:pt x="189" y="333"/>
                    </a:moveTo>
                    <a:lnTo>
                      <a:pt x="233" y="450"/>
                    </a:lnTo>
                    <a:lnTo>
                      <a:pt x="284" y="439"/>
                    </a:lnTo>
                    <a:lnTo>
                      <a:pt x="296" y="460"/>
                    </a:lnTo>
                    <a:lnTo>
                      <a:pt x="282" y="548"/>
                    </a:lnTo>
                    <a:lnTo>
                      <a:pt x="208" y="590"/>
                    </a:lnTo>
                    <a:lnTo>
                      <a:pt x="231" y="732"/>
                    </a:lnTo>
                    <a:lnTo>
                      <a:pt x="221" y="759"/>
                    </a:lnTo>
                    <a:lnTo>
                      <a:pt x="248" y="793"/>
                    </a:lnTo>
                    <a:lnTo>
                      <a:pt x="205" y="846"/>
                    </a:lnTo>
                    <a:lnTo>
                      <a:pt x="171" y="926"/>
                    </a:lnTo>
                    <a:lnTo>
                      <a:pt x="159" y="1003"/>
                    </a:lnTo>
                    <a:lnTo>
                      <a:pt x="181" y="1085"/>
                    </a:lnTo>
                    <a:lnTo>
                      <a:pt x="154" y="1173"/>
                    </a:lnTo>
                    <a:lnTo>
                      <a:pt x="217" y="1319"/>
                    </a:lnTo>
                    <a:lnTo>
                      <a:pt x="239" y="1335"/>
                    </a:lnTo>
                    <a:lnTo>
                      <a:pt x="256" y="1413"/>
                    </a:lnTo>
                    <a:lnTo>
                      <a:pt x="234" y="1496"/>
                    </a:lnTo>
                    <a:lnTo>
                      <a:pt x="252" y="1566"/>
                    </a:lnTo>
                    <a:lnTo>
                      <a:pt x="212" y="1622"/>
                    </a:lnTo>
                    <a:lnTo>
                      <a:pt x="232" y="1700"/>
                    </a:lnTo>
                    <a:lnTo>
                      <a:pt x="275" y="1782"/>
                    </a:lnTo>
                    <a:lnTo>
                      <a:pt x="242" y="1813"/>
                    </a:lnTo>
                    <a:lnTo>
                      <a:pt x="244" y="1888"/>
                    </a:lnTo>
                    <a:lnTo>
                      <a:pt x="253" y="1975"/>
                    </a:lnTo>
                    <a:lnTo>
                      <a:pt x="295" y="2078"/>
                    </a:lnTo>
                    <a:lnTo>
                      <a:pt x="273" y="2095"/>
                    </a:lnTo>
                    <a:lnTo>
                      <a:pt x="319" y="2192"/>
                    </a:lnTo>
                    <a:lnTo>
                      <a:pt x="360" y="2224"/>
                    </a:lnTo>
                    <a:lnTo>
                      <a:pt x="349" y="2259"/>
                    </a:lnTo>
                    <a:lnTo>
                      <a:pt x="386" y="2276"/>
                    </a:lnTo>
                    <a:lnTo>
                      <a:pt x="404" y="2307"/>
                    </a:lnTo>
                    <a:lnTo>
                      <a:pt x="380" y="2323"/>
                    </a:lnTo>
                    <a:lnTo>
                      <a:pt x="404" y="2372"/>
                    </a:lnTo>
                    <a:lnTo>
                      <a:pt x="418" y="2483"/>
                    </a:lnTo>
                    <a:lnTo>
                      <a:pt x="409" y="2554"/>
                    </a:lnTo>
                    <a:lnTo>
                      <a:pt x="432" y="2596"/>
                    </a:lnTo>
                    <a:lnTo>
                      <a:pt x="431" y="2649"/>
                    </a:lnTo>
                    <a:lnTo>
                      <a:pt x="395" y="2686"/>
                    </a:lnTo>
                    <a:lnTo>
                      <a:pt x="436" y="2774"/>
                    </a:lnTo>
                    <a:lnTo>
                      <a:pt x="471" y="2804"/>
                    </a:lnTo>
                    <a:lnTo>
                      <a:pt x="513" y="2798"/>
                    </a:lnTo>
                    <a:lnTo>
                      <a:pt x="537" y="2860"/>
                    </a:lnTo>
                    <a:lnTo>
                      <a:pt x="583" y="2908"/>
                    </a:lnTo>
                    <a:lnTo>
                      <a:pt x="744" y="2919"/>
                    </a:lnTo>
                    <a:lnTo>
                      <a:pt x="808" y="2932"/>
                    </a:lnTo>
                    <a:lnTo>
                      <a:pt x="751" y="2931"/>
                    </a:lnTo>
                    <a:lnTo>
                      <a:pt x="728" y="2952"/>
                    </a:lnTo>
                    <a:lnTo>
                      <a:pt x="683" y="2981"/>
                    </a:lnTo>
                    <a:lnTo>
                      <a:pt x="706" y="3058"/>
                    </a:lnTo>
                    <a:lnTo>
                      <a:pt x="680" y="3060"/>
                    </a:lnTo>
                    <a:lnTo>
                      <a:pt x="596" y="3033"/>
                    </a:lnTo>
                    <a:lnTo>
                      <a:pt x="498" y="2976"/>
                    </a:lnTo>
                    <a:lnTo>
                      <a:pt x="498" y="2976"/>
                    </a:lnTo>
                    <a:lnTo>
                      <a:pt x="397" y="2929"/>
                    </a:lnTo>
                    <a:lnTo>
                      <a:pt x="354" y="2877"/>
                    </a:lnTo>
                    <a:lnTo>
                      <a:pt x="352" y="2829"/>
                    </a:lnTo>
                    <a:lnTo>
                      <a:pt x="296" y="2774"/>
                    </a:lnTo>
                    <a:lnTo>
                      <a:pt x="230" y="2632"/>
                    </a:lnTo>
                    <a:lnTo>
                      <a:pt x="226" y="2552"/>
                    </a:lnTo>
                    <a:lnTo>
                      <a:pt x="272" y="2488"/>
                    </a:lnTo>
                    <a:lnTo>
                      <a:pt x="162" y="2463"/>
                    </a:lnTo>
                    <a:lnTo>
                      <a:pt x="199" y="2389"/>
                    </a:lnTo>
                    <a:lnTo>
                      <a:pt x="173" y="2250"/>
                    </a:lnTo>
                    <a:lnTo>
                      <a:pt x="258" y="2280"/>
                    </a:lnTo>
                    <a:lnTo>
                      <a:pt x="237" y="2105"/>
                    </a:lnTo>
                    <a:lnTo>
                      <a:pt x="184" y="2083"/>
                    </a:lnTo>
                    <a:lnTo>
                      <a:pt x="196" y="2188"/>
                    </a:lnTo>
                    <a:lnTo>
                      <a:pt x="150" y="2176"/>
                    </a:lnTo>
                    <a:lnTo>
                      <a:pt x="132" y="2056"/>
                    </a:lnTo>
                    <a:lnTo>
                      <a:pt x="109" y="1900"/>
                    </a:lnTo>
                    <a:lnTo>
                      <a:pt x="124" y="1842"/>
                    </a:lnTo>
                    <a:lnTo>
                      <a:pt x="81" y="1759"/>
                    </a:lnTo>
                    <a:lnTo>
                      <a:pt x="50" y="1664"/>
                    </a:lnTo>
                    <a:lnTo>
                      <a:pt x="79" y="1661"/>
                    </a:lnTo>
                    <a:lnTo>
                      <a:pt x="88" y="1524"/>
                    </a:lnTo>
                    <a:lnTo>
                      <a:pt x="105" y="1389"/>
                    </a:lnTo>
                    <a:lnTo>
                      <a:pt x="107" y="1262"/>
                    </a:lnTo>
                    <a:lnTo>
                      <a:pt x="65" y="1135"/>
                    </a:lnTo>
                    <a:lnTo>
                      <a:pt x="72" y="1065"/>
                    </a:lnTo>
                    <a:lnTo>
                      <a:pt x="44" y="960"/>
                    </a:lnTo>
                    <a:lnTo>
                      <a:pt x="68" y="856"/>
                    </a:lnTo>
                    <a:lnTo>
                      <a:pt x="55" y="691"/>
                    </a:lnTo>
                    <a:lnTo>
                      <a:pt x="52" y="515"/>
                    </a:lnTo>
                    <a:lnTo>
                      <a:pt x="50" y="324"/>
                    </a:lnTo>
                    <a:lnTo>
                      <a:pt x="28" y="185"/>
                    </a:lnTo>
                    <a:lnTo>
                      <a:pt x="0" y="65"/>
                    </a:lnTo>
                    <a:lnTo>
                      <a:pt x="36" y="43"/>
                    </a:lnTo>
                    <a:lnTo>
                      <a:pt x="51" y="0"/>
                    </a:lnTo>
                    <a:lnTo>
                      <a:pt x="93" y="57"/>
                    </a:lnTo>
                    <a:lnTo>
                      <a:pt x="110" y="119"/>
                    </a:lnTo>
                    <a:lnTo>
                      <a:pt x="152" y="155"/>
                    </a:lnTo>
                    <a:lnTo>
                      <a:pt x="138" y="237"/>
                    </a:lnTo>
                    <a:lnTo>
                      <a:pt x="189" y="333"/>
                    </a:lnTo>
                    <a:moveTo>
                      <a:pt x="816" y="2960"/>
                    </a:moveTo>
                    <a:lnTo>
                      <a:pt x="893" y="3142"/>
                    </a:lnTo>
                    <a:lnTo>
                      <a:pt x="960" y="3142"/>
                    </a:lnTo>
                    <a:lnTo>
                      <a:pt x="999" y="3144"/>
                    </a:lnTo>
                    <a:lnTo>
                      <a:pt x="992" y="3177"/>
                    </a:lnTo>
                    <a:lnTo>
                      <a:pt x="950" y="3202"/>
                    </a:lnTo>
                    <a:lnTo>
                      <a:pt x="918" y="3200"/>
                    </a:lnTo>
                    <a:lnTo>
                      <a:pt x="878" y="3193"/>
                    </a:lnTo>
                    <a:lnTo>
                      <a:pt x="821" y="3169"/>
                    </a:lnTo>
                    <a:lnTo>
                      <a:pt x="750" y="3157"/>
                    </a:lnTo>
                    <a:lnTo>
                      <a:pt x="650" y="3112"/>
                    </a:lnTo>
                    <a:lnTo>
                      <a:pt x="565" y="3068"/>
                    </a:lnTo>
                    <a:lnTo>
                      <a:pt x="436" y="2976"/>
                    </a:lnTo>
                    <a:lnTo>
                      <a:pt x="497" y="2993"/>
                    </a:lnTo>
                    <a:lnTo>
                      <a:pt x="611" y="3048"/>
                    </a:lnTo>
                    <a:lnTo>
                      <a:pt x="708" y="3077"/>
                    </a:lnTo>
                    <a:lnTo>
                      <a:pt x="724" y="3040"/>
                    </a:lnTo>
                    <a:lnTo>
                      <a:pt x="721" y="2984"/>
                    </a:lnTo>
                    <a:lnTo>
                      <a:pt x="766" y="2950"/>
                    </a:lnTo>
                    <a:lnTo>
                      <a:pt x="816" y="2960"/>
                    </a:lnTo>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41" name="Freeform 39"/>
              <p:cNvSpPr>
                <a:spLocks/>
              </p:cNvSpPr>
              <p:nvPr/>
            </p:nvSpPr>
            <p:spPr bwMode="auto">
              <a:xfrm>
                <a:off x="7971020" y="3510182"/>
                <a:ext cx="72384" cy="68853"/>
              </a:xfrm>
              <a:custGeom>
                <a:avLst/>
                <a:gdLst>
                  <a:gd name="T0" fmla="*/ 33 w 41"/>
                  <a:gd name="T1" fmla="*/ 29 h 39"/>
                  <a:gd name="T2" fmla="*/ 19 w 41"/>
                  <a:gd name="T3" fmla="*/ 39 h 39"/>
                  <a:gd name="T4" fmla="*/ 3 w 41"/>
                  <a:gd name="T5" fmla="*/ 33 h 39"/>
                  <a:gd name="T6" fmla="*/ 0 w 41"/>
                  <a:gd name="T7" fmla="*/ 15 h 39"/>
                  <a:gd name="T8" fmla="*/ 7 w 41"/>
                  <a:gd name="T9" fmla="*/ 6 h 39"/>
                  <a:gd name="T10" fmla="*/ 25 w 41"/>
                  <a:gd name="T11" fmla="*/ 0 h 39"/>
                  <a:gd name="T12" fmla="*/ 36 w 41"/>
                  <a:gd name="T13" fmla="*/ 0 h 39"/>
                  <a:gd name="T14" fmla="*/ 41 w 41"/>
                  <a:gd name="T15" fmla="*/ 8 h 39"/>
                  <a:gd name="T16" fmla="*/ 35 w 41"/>
                  <a:gd name="T17" fmla="*/ 17 h 39"/>
                  <a:gd name="T18" fmla="*/ 33 w 41"/>
                  <a:gd name="T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33" y="29"/>
                    </a:moveTo>
                    <a:lnTo>
                      <a:pt x="19" y="39"/>
                    </a:lnTo>
                    <a:lnTo>
                      <a:pt x="3" y="33"/>
                    </a:lnTo>
                    <a:lnTo>
                      <a:pt x="0" y="15"/>
                    </a:lnTo>
                    <a:lnTo>
                      <a:pt x="7" y="6"/>
                    </a:lnTo>
                    <a:lnTo>
                      <a:pt x="25" y="0"/>
                    </a:lnTo>
                    <a:lnTo>
                      <a:pt x="36" y="0"/>
                    </a:lnTo>
                    <a:lnTo>
                      <a:pt x="41" y="8"/>
                    </a:lnTo>
                    <a:lnTo>
                      <a:pt x="35" y="17"/>
                    </a:lnTo>
                    <a:lnTo>
                      <a:pt x="33" y="2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42" name="Freeform 40"/>
              <p:cNvSpPr>
                <a:spLocks/>
              </p:cNvSpPr>
              <p:nvPr/>
            </p:nvSpPr>
            <p:spPr bwMode="auto">
              <a:xfrm>
                <a:off x="6712259" y="2299090"/>
                <a:ext cx="1661280" cy="1204031"/>
              </a:xfrm>
              <a:custGeom>
                <a:avLst/>
                <a:gdLst>
                  <a:gd name="T0" fmla="*/ 872 w 941"/>
                  <a:gd name="T1" fmla="*/ 114 h 682"/>
                  <a:gd name="T2" fmla="*/ 932 w 941"/>
                  <a:gd name="T3" fmla="*/ 118 h 682"/>
                  <a:gd name="T4" fmla="*/ 919 w 941"/>
                  <a:gd name="T5" fmla="*/ 164 h 682"/>
                  <a:gd name="T6" fmla="*/ 928 w 941"/>
                  <a:gd name="T7" fmla="*/ 214 h 682"/>
                  <a:gd name="T8" fmla="*/ 895 w 941"/>
                  <a:gd name="T9" fmla="*/ 232 h 682"/>
                  <a:gd name="T10" fmla="*/ 873 w 941"/>
                  <a:gd name="T11" fmla="*/ 251 h 682"/>
                  <a:gd name="T12" fmla="*/ 825 w 941"/>
                  <a:gd name="T13" fmla="*/ 291 h 682"/>
                  <a:gd name="T14" fmla="*/ 813 w 941"/>
                  <a:gd name="T15" fmla="*/ 265 h 682"/>
                  <a:gd name="T16" fmla="*/ 771 w 941"/>
                  <a:gd name="T17" fmla="*/ 289 h 682"/>
                  <a:gd name="T18" fmla="*/ 781 w 941"/>
                  <a:gd name="T19" fmla="*/ 317 h 682"/>
                  <a:gd name="T20" fmla="*/ 833 w 941"/>
                  <a:gd name="T21" fmla="*/ 325 h 682"/>
                  <a:gd name="T22" fmla="*/ 827 w 941"/>
                  <a:gd name="T23" fmla="*/ 354 h 682"/>
                  <a:gd name="T24" fmla="*/ 849 w 941"/>
                  <a:gd name="T25" fmla="*/ 410 h 682"/>
                  <a:gd name="T26" fmla="*/ 880 w 941"/>
                  <a:gd name="T27" fmla="*/ 466 h 682"/>
                  <a:gd name="T28" fmla="*/ 903 w 941"/>
                  <a:gd name="T29" fmla="*/ 517 h 682"/>
                  <a:gd name="T30" fmla="*/ 871 w 941"/>
                  <a:gd name="T31" fmla="*/ 593 h 682"/>
                  <a:gd name="T32" fmla="*/ 801 w 941"/>
                  <a:gd name="T33" fmla="*/ 642 h 682"/>
                  <a:gd name="T34" fmla="*/ 744 w 941"/>
                  <a:gd name="T35" fmla="*/ 659 h 682"/>
                  <a:gd name="T36" fmla="*/ 727 w 941"/>
                  <a:gd name="T37" fmla="*/ 659 h 682"/>
                  <a:gd name="T38" fmla="*/ 664 w 941"/>
                  <a:gd name="T39" fmla="*/ 642 h 682"/>
                  <a:gd name="T40" fmla="*/ 624 w 941"/>
                  <a:gd name="T41" fmla="*/ 629 h 682"/>
                  <a:gd name="T42" fmla="*/ 576 w 941"/>
                  <a:gd name="T43" fmla="*/ 640 h 682"/>
                  <a:gd name="T44" fmla="*/ 569 w 941"/>
                  <a:gd name="T45" fmla="*/ 649 h 682"/>
                  <a:gd name="T46" fmla="*/ 535 w 941"/>
                  <a:gd name="T47" fmla="*/ 627 h 682"/>
                  <a:gd name="T48" fmla="*/ 494 w 941"/>
                  <a:gd name="T49" fmla="*/ 582 h 682"/>
                  <a:gd name="T50" fmla="*/ 491 w 941"/>
                  <a:gd name="T51" fmla="*/ 527 h 682"/>
                  <a:gd name="T52" fmla="*/ 456 w 941"/>
                  <a:gd name="T53" fmla="*/ 505 h 682"/>
                  <a:gd name="T54" fmla="*/ 401 w 941"/>
                  <a:gd name="T55" fmla="*/ 508 h 682"/>
                  <a:gd name="T56" fmla="*/ 356 w 941"/>
                  <a:gd name="T57" fmla="*/ 520 h 682"/>
                  <a:gd name="T58" fmla="*/ 321 w 941"/>
                  <a:gd name="T59" fmla="*/ 520 h 682"/>
                  <a:gd name="T60" fmla="*/ 253 w 941"/>
                  <a:gd name="T61" fmla="*/ 508 h 682"/>
                  <a:gd name="T62" fmla="*/ 199 w 941"/>
                  <a:gd name="T63" fmla="*/ 478 h 682"/>
                  <a:gd name="T64" fmla="*/ 129 w 941"/>
                  <a:gd name="T65" fmla="*/ 449 h 682"/>
                  <a:gd name="T66" fmla="*/ 120 w 941"/>
                  <a:gd name="T67" fmla="*/ 408 h 682"/>
                  <a:gd name="T68" fmla="*/ 54 w 941"/>
                  <a:gd name="T69" fmla="*/ 342 h 682"/>
                  <a:gd name="T70" fmla="*/ 26 w 941"/>
                  <a:gd name="T71" fmla="*/ 307 h 682"/>
                  <a:gd name="T72" fmla="*/ 3 w 941"/>
                  <a:gd name="T73" fmla="*/ 280 h 682"/>
                  <a:gd name="T74" fmla="*/ 42 w 941"/>
                  <a:gd name="T75" fmla="*/ 264 h 682"/>
                  <a:gd name="T76" fmla="*/ 91 w 941"/>
                  <a:gd name="T77" fmla="*/ 230 h 682"/>
                  <a:gd name="T78" fmla="*/ 68 w 941"/>
                  <a:gd name="T79" fmla="*/ 172 h 682"/>
                  <a:gd name="T80" fmla="*/ 136 w 941"/>
                  <a:gd name="T81" fmla="*/ 130 h 682"/>
                  <a:gd name="T82" fmla="*/ 151 w 941"/>
                  <a:gd name="T83" fmla="*/ 85 h 682"/>
                  <a:gd name="T84" fmla="*/ 213 w 941"/>
                  <a:gd name="T85" fmla="*/ 116 h 682"/>
                  <a:gd name="T86" fmla="*/ 267 w 941"/>
                  <a:gd name="T87" fmla="*/ 168 h 682"/>
                  <a:gd name="T88" fmla="*/ 343 w 941"/>
                  <a:gd name="T89" fmla="*/ 205 h 682"/>
                  <a:gd name="T90" fmla="*/ 433 w 941"/>
                  <a:gd name="T91" fmla="*/ 219 h 682"/>
                  <a:gd name="T92" fmla="*/ 512 w 941"/>
                  <a:gd name="T93" fmla="*/ 241 h 682"/>
                  <a:gd name="T94" fmla="*/ 591 w 941"/>
                  <a:gd name="T95" fmla="*/ 214 h 682"/>
                  <a:gd name="T96" fmla="*/ 590 w 941"/>
                  <a:gd name="T97" fmla="*/ 182 h 682"/>
                  <a:gd name="T98" fmla="*/ 632 w 941"/>
                  <a:gd name="T99" fmla="*/ 164 h 682"/>
                  <a:gd name="T100" fmla="*/ 687 w 941"/>
                  <a:gd name="T101" fmla="*/ 134 h 682"/>
                  <a:gd name="T102" fmla="*/ 659 w 941"/>
                  <a:gd name="T103" fmla="*/ 108 h 682"/>
                  <a:gd name="T104" fmla="*/ 616 w 941"/>
                  <a:gd name="T105" fmla="*/ 107 h 682"/>
                  <a:gd name="T106" fmla="*/ 652 w 941"/>
                  <a:gd name="T107" fmla="*/ 66 h 682"/>
                  <a:gd name="T108" fmla="*/ 642 w 941"/>
                  <a:gd name="T109" fmla="*/ 18 h 682"/>
                  <a:gd name="T110" fmla="*/ 672 w 941"/>
                  <a:gd name="T111" fmla="*/ 0 h 682"/>
                  <a:gd name="T112" fmla="*/ 757 w 941"/>
                  <a:gd name="T113" fmla="*/ 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1" h="682">
                    <a:moveTo>
                      <a:pt x="791" y="74"/>
                    </a:moveTo>
                    <a:lnTo>
                      <a:pt x="823" y="80"/>
                    </a:lnTo>
                    <a:lnTo>
                      <a:pt x="852" y="95"/>
                    </a:lnTo>
                    <a:lnTo>
                      <a:pt x="872" y="114"/>
                    </a:lnTo>
                    <a:lnTo>
                      <a:pt x="896" y="114"/>
                    </a:lnTo>
                    <a:lnTo>
                      <a:pt x="905" y="106"/>
                    </a:lnTo>
                    <a:lnTo>
                      <a:pt x="927" y="100"/>
                    </a:lnTo>
                    <a:lnTo>
                      <a:pt x="932" y="118"/>
                    </a:lnTo>
                    <a:lnTo>
                      <a:pt x="930" y="126"/>
                    </a:lnTo>
                    <a:lnTo>
                      <a:pt x="940" y="148"/>
                    </a:lnTo>
                    <a:lnTo>
                      <a:pt x="941" y="168"/>
                    </a:lnTo>
                    <a:lnTo>
                      <a:pt x="919" y="164"/>
                    </a:lnTo>
                    <a:lnTo>
                      <a:pt x="909" y="171"/>
                    </a:lnTo>
                    <a:lnTo>
                      <a:pt x="924" y="189"/>
                    </a:lnTo>
                    <a:lnTo>
                      <a:pt x="936" y="213"/>
                    </a:lnTo>
                    <a:lnTo>
                      <a:pt x="928" y="214"/>
                    </a:lnTo>
                    <a:lnTo>
                      <a:pt x="934" y="224"/>
                    </a:lnTo>
                    <a:lnTo>
                      <a:pt x="916" y="212"/>
                    </a:lnTo>
                    <a:lnTo>
                      <a:pt x="916" y="223"/>
                    </a:lnTo>
                    <a:lnTo>
                      <a:pt x="895" y="232"/>
                    </a:lnTo>
                    <a:lnTo>
                      <a:pt x="904" y="243"/>
                    </a:lnTo>
                    <a:lnTo>
                      <a:pt x="889" y="243"/>
                    </a:lnTo>
                    <a:lnTo>
                      <a:pt x="877" y="236"/>
                    </a:lnTo>
                    <a:lnTo>
                      <a:pt x="873" y="251"/>
                    </a:lnTo>
                    <a:lnTo>
                      <a:pt x="861" y="262"/>
                    </a:lnTo>
                    <a:lnTo>
                      <a:pt x="853" y="275"/>
                    </a:lnTo>
                    <a:lnTo>
                      <a:pt x="833" y="281"/>
                    </a:lnTo>
                    <a:lnTo>
                      <a:pt x="825" y="291"/>
                    </a:lnTo>
                    <a:lnTo>
                      <a:pt x="809" y="296"/>
                    </a:lnTo>
                    <a:lnTo>
                      <a:pt x="814" y="287"/>
                    </a:lnTo>
                    <a:lnTo>
                      <a:pt x="806" y="279"/>
                    </a:lnTo>
                    <a:lnTo>
                      <a:pt x="813" y="265"/>
                    </a:lnTo>
                    <a:lnTo>
                      <a:pt x="799" y="254"/>
                    </a:lnTo>
                    <a:lnTo>
                      <a:pt x="788" y="261"/>
                    </a:lnTo>
                    <a:lnTo>
                      <a:pt x="776" y="275"/>
                    </a:lnTo>
                    <a:lnTo>
                      <a:pt x="771" y="289"/>
                    </a:lnTo>
                    <a:lnTo>
                      <a:pt x="755" y="290"/>
                    </a:lnTo>
                    <a:lnTo>
                      <a:pt x="751" y="299"/>
                    </a:lnTo>
                    <a:lnTo>
                      <a:pt x="766" y="313"/>
                    </a:lnTo>
                    <a:lnTo>
                      <a:pt x="781" y="317"/>
                    </a:lnTo>
                    <a:lnTo>
                      <a:pt x="786" y="326"/>
                    </a:lnTo>
                    <a:lnTo>
                      <a:pt x="802" y="332"/>
                    </a:lnTo>
                    <a:lnTo>
                      <a:pt x="815" y="317"/>
                    </a:lnTo>
                    <a:lnTo>
                      <a:pt x="833" y="325"/>
                    </a:lnTo>
                    <a:lnTo>
                      <a:pt x="845" y="326"/>
                    </a:lnTo>
                    <a:lnTo>
                      <a:pt x="852" y="337"/>
                    </a:lnTo>
                    <a:lnTo>
                      <a:pt x="830" y="343"/>
                    </a:lnTo>
                    <a:lnTo>
                      <a:pt x="827" y="354"/>
                    </a:lnTo>
                    <a:lnTo>
                      <a:pt x="815" y="364"/>
                    </a:lnTo>
                    <a:lnTo>
                      <a:pt x="811" y="378"/>
                    </a:lnTo>
                    <a:lnTo>
                      <a:pt x="834" y="390"/>
                    </a:lnTo>
                    <a:lnTo>
                      <a:pt x="849" y="410"/>
                    </a:lnTo>
                    <a:lnTo>
                      <a:pt x="867" y="429"/>
                    </a:lnTo>
                    <a:lnTo>
                      <a:pt x="884" y="445"/>
                    </a:lnTo>
                    <a:lnTo>
                      <a:pt x="889" y="461"/>
                    </a:lnTo>
                    <a:lnTo>
                      <a:pt x="880" y="466"/>
                    </a:lnTo>
                    <a:lnTo>
                      <a:pt x="888" y="477"/>
                    </a:lnTo>
                    <a:lnTo>
                      <a:pt x="900" y="484"/>
                    </a:lnTo>
                    <a:lnTo>
                      <a:pt x="903" y="501"/>
                    </a:lnTo>
                    <a:lnTo>
                      <a:pt x="903" y="517"/>
                    </a:lnTo>
                    <a:lnTo>
                      <a:pt x="894" y="519"/>
                    </a:lnTo>
                    <a:lnTo>
                      <a:pt x="888" y="541"/>
                    </a:lnTo>
                    <a:lnTo>
                      <a:pt x="881" y="569"/>
                    </a:lnTo>
                    <a:lnTo>
                      <a:pt x="871" y="593"/>
                    </a:lnTo>
                    <a:lnTo>
                      <a:pt x="851" y="613"/>
                    </a:lnTo>
                    <a:lnTo>
                      <a:pt x="830" y="630"/>
                    </a:lnTo>
                    <a:lnTo>
                      <a:pt x="810" y="632"/>
                    </a:lnTo>
                    <a:lnTo>
                      <a:pt x="801" y="642"/>
                    </a:lnTo>
                    <a:lnTo>
                      <a:pt x="793" y="635"/>
                    </a:lnTo>
                    <a:lnTo>
                      <a:pt x="785" y="645"/>
                    </a:lnTo>
                    <a:lnTo>
                      <a:pt x="762" y="656"/>
                    </a:lnTo>
                    <a:lnTo>
                      <a:pt x="744" y="659"/>
                    </a:lnTo>
                    <a:lnTo>
                      <a:pt x="742" y="681"/>
                    </a:lnTo>
                    <a:lnTo>
                      <a:pt x="732" y="682"/>
                    </a:lnTo>
                    <a:lnTo>
                      <a:pt x="725" y="667"/>
                    </a:lnTo>
                    <a:lnTo>
                      <a:pt x="727" y="659"/>
                    </a:lnTo>
                    <a:lnTo>
                      <a:pt x="702" y="652"/>
                    </a:lnTo>
                    <a:lnTo>
                      <a:pt x="694" y="656"/>
                    </a:lnTo>
                    <a:lnTo>
                      <a:pt x="675" y="650"/>
                    </a:lnTo>
                    <a:lnTo>
                      <a:pt x="664" y="642"/>
                    </a:lnTo>
                    <a:lnTo>
                      <a:pt x="665" y="630"/>
                    </a:lnTo>
                    <a:lnTo>
                      <a:pt x="648" y="626"/>
                    </a:lnTo>
                    <a:lnTo>
                      <a:pt x="638" y="618"/>
                    </a:lnTo>
                    <a:lnTo>
                      <a:pt x="624" y="629"/>
                    </a:lnTo>
                    <a:lnTo>
                      <a:pt x="608" y="632"/>
                    </a:lnTo>
                    <a:lnTo>
                      <a:pt x="593" y="632"/>
                    </a:lnTo>
                    <a:lnTo>
                      <a:pt x="585" y="637"/>
                    </a:lnTo>
                    <a:lnTo>
                      <a:pt x="576" y="640"/>
                    </a:lnTo>
                    <a:lnTo>
                      <a:pt x="583" y="663"/>
                    </a:lnTo>
                    <a:lnTo>
                      <a:pt x="573" y="663"/>
                    </a:lnTo>
                    <a:lnTo>
                      <a:pt x="571" y="658"/>
                    </a:lnTo>
                    <a:lnTo>
                      <a:pt x="569" y="649"/>
                    </a:lnTo>
                    <a:lnTo>
                      <a:pt x="557" y="656"/>
                    </a:lnTo>
                    <a:lnTo>
                      <a:pt x="548" y="652"/>
                    </a:lnTo>
                    <a:lnTo>
                      <a:pt x="533" y="644"/>
                    </a:lnTo>
                    <a:lnTo>
                      <a:pt x="535" y="627"/>
                    </a:lnTo>
                    <a:lnTo>
                      <a:pt x="523" y="623"/>
                    </a:lnTo>
                    <a:lnTo>
                      <a:pt x="515" y="604"/>
                    </a:lnTo>
                    <a:lnTo>
                      <a:pt x="497" y="607"/>
                    </a:lnTo>
                    <a:lnTo>
                      <a:pt x="494" y="582"/>
                    </a:lnTo>
                    <a:lnTo>
                      <a:pt x="507" y="565"/>
                    </a:lnTo>
                    <a:lnTo>
                      <a:pt x="504" y="548"/>
                    </a:lnTo>
                    <a:lnTo>
                      <a:pt x="500" y="532"/>
                    </a:lnTo>
                    <a:lnTo>
                      <a:pt x="491" y="527"/>
                    </a:lnTo>
                    <a:lnTo>
                      <a:pt x="482" y="515"/>
                    </a:lnTo>
                    <a:lnTo>
                      <a:pt x="472" y="516"/>
                    </a:lnTo>
                    <a:lnTo>
                      <a:pt x="452" y="513"/>
                    </a:lnTo>
                    <a:lnTo>
                      <a:pt x="456" y="505"/>
                    </a:lnTo>
                    <a:lnTo>
                      <a:pt x="445" y="492"/>
                    </a:lnTo>
                    <a:lnTo>
                      <a:pt x="434" y="500"/>
                    </a:lnTo>
                    <a:lnTo>
                      <a:pt x="418" y="495"/>
                    </a:lnTo>
                    <a:lnTo>
                      <a:pt x="401" y="508"/>
                    </a:lnTo>
                    <a:lnTo>
                      <a:pt x="389" y="524"/>
                    </a:lnTo>
                    <a:lnTo>
                      <a:pt x="375" y="527"/>
                    </a:lnTo>
                    <a:lnTo>
                      <a:pt x="366" y="521"/>
                    </a:lnTo>
                    <a:lnTo>
                      <a:pt x="356" y="520"/>
                    </a:lnTo>
                    <a:lnTo>
                      <a:pt x="343" y="516"/>
                    </a:lnTo>
                    <a:lnTo>
                      <a:pt x="334" y="521"/>
                    </a:lnTo>
                    <a:lnTo>
                      <a:pt x="326" y="536"/>
                    </a:lnTo>
                    <a:lnTo>
                      <a:pt x="321" y="520"/>
                    </a:lnTo>
                    <a:lnTo>
                      <a:pt x="311" y="524"/>
                    </a:lnTo>
                    <a:lnTo>
                      <a:pt x="290" y="522"/>
                    </a:lnTo>
                    <a:lnTo>
                      <a:pt x="269" y="517"/>
                    </a:lnTo>
                    <a:lnTo>
                      <a:pt x="253" y="508"/>
                    </a:lnTo>
                    <a:lnTo>
                      <a:pt x="238" y="504"/>
                    </a:lnTo>
                    <a:lnTo>
                      <a:pt x="230" y="494"/>
                    </a:lnTo>
                    <a:lnTo>
                      <a:pt x="219" y="491"/>
                    </a:lnTo>
                    <a:lnTo>
                      <a:pt x="199" y="478"/>
                    </a:lnTo>
                    <a:lnTo>
                      <a:pt x="183" y="472"/>
                    </a:lnTo>
                    <a:lnTo>
                      <a:pt x="177" y="476"/>
                    </a:lnTo>
                    <a:lnTo>
                      <a:pt x="149" y="462"/>
                    </a:lnTo>
                    <a:lnTo>
                      <a:pt x="129" y="449"/>
                    </a:lnTo>
                    <a:lnTo>
                      <a:pt x="119" y="426"/>
                    </a:lnTo>
                    <a:lnTo>
                      <a:pt x="132" y="429"/>
                    </a:lnTo>
                    <a:lnTo>
                      <a:pt x="130" y="418"/>
                    </a:lnTo>
                    <a:lnTo>
                      <a:pt x="120" y="408"/>
                    </a:lnTo>
                    <a:lnTo>
                      <a:pt x="118" y="391"/>
                    </a:lnTo>
                    <a:lnTo>
                      <a:pt x="93" y="366"/>
                    </a:lnTo>
                    <a:lnTo>
                      <a:pt x="63" y="358"/>
                    </a:lnTo>
                    <a:lnTo>
                      <a:pt x="54" y="342"/>
                    </a:lnTo>
                    <a:lnTo>
                      <a:pt x="38" y="333"/>
                    </a:lnTo>
                    <a:lnTo>
                      <a:pt x="34" y="327"/>
                    </a:lnTo>
                    <a:lnTo>
                      <a:pt x="28" y="315"/>
                    </a:lnTo>
                    <a:lnTo>
                      <a:pt x="26" y="307"/>
                    </a:lnTo>
                    <a:lnTo>
                      <a:pt x="15" y="302"/>
                    </a:lnTo>
                    <a:lnTo>
                      <a:pt x="9" y="304"/>
                    </a:lnTo>
                    <a:lnTo>
                      <a:pt x="0" y="285"/>
                    </a:lnTo>
                    <a:lnTo>
                      <a:pt x="3" y="280"/>
                    </a:lnTo>
                    <a:lnTo>
                      <a:pt x="0" y="276"/>
                    </a:lnTo>
                    <a:lnTo>
                      <a:pt x="13" y="266"/>
                    </a:lnTo>
                    <a:lnTo>
                      <a:pt x="23" y="262"/>
                    </a:lnTo>
                    <a:lnTo>
                      <a:pt x="42" y="264"/>
                    </a:lnTo>
                    <a:lnTo>
                      <a:pt x="44" y="252"/>
                    </a:lnTo>
                    <a:lnTo>
                      <a:pt x="65" y="249"/>
                    </a:lnTo>
                    <a:lnTo>
                      <a:pt x="68" y="241"/>
                    </a:lnTo>
                    <a:lnTo>
                      <a:pt x="91" y="230"/>
                    </a:lnTo>
                    <a:lnTo>
                      <a:pt x="92" y="225"/>
                    </a:lnTo>
                    <a:lnTo>
                      <a:pt x="87" y="213"/>
                    </a:lnTo>
                    <a:lnTo>
                      <a:pt x="96" y="208"/>
                    </a:lnTo>
                    <a:lnTo>
                      <a:pt x="68" y="172"/>
                    </a:lnTo>
                    <a:lnTo>
                      <a:pt x="98" y="164"/>
                    </a:lnTo>
                    <a:lnTo>
                      <a:pt x="104" y="160"/>
                    </a:lnTo>
                    <a:lnTo>
                      <a:pt x="101" y="123"/>
                    </a:lnTo>
                    <a:lnTo>
                      <a:pt x="136" y="130"/>
                    </a:lnTo>
                    <a:lnTo>
                      <a:pt x="141" y="121"/>
                    </a:lnTo>
                    <a:lnTo>
                      <a:pt x="133" y="100"/>
                    </a:lnTo>
                    <a:lnTo>
                      <a:pt x="146" y="98"/>
                    </a:lnTo>
                    <a:lnTo>
                      <a:pt x="151" y="85"/>
                    </a:lnTo>
                    <a:lnTo>
                      <a:pt x="157" y="83"/>
                    </a:lnTo>
                    <a:lnTo>
                      <a:pt x="168" y="97"/>
                    </a:lnTo>
                    <a:lnTo>
                      <a:pt x="186" y="108"/>
                    </a:lnTo>
                    <a:lnTo>
                      <a:pt x="213" y="116"/>
                    </a:lnTo>
                    <a:lnTo>
                      <a:pt x="232" y="132"/>
                    </a:lnTo>
                    <a:lnTo>
                      <a:pt x="236" y="156"/>
                    </a:lnTo>
                    <a:lnTo>
                      <a:pt x="246" y="165"/>
                    </a:lnTo>
                    <a:lnTo>
                      <a:pt x="267" y="168"/>
                    </a:lnTo>
                    <a:lnTo>
                      <a:pt x="290" y="171"/>
                    </a:lnTo>
                    <a:lnTo>
                      <a:pt x="316" y="184"/>
                    </a:lnTo>
                    <a:lnTo>
                      <a:pt x="327" y="186"/>
                    </a:lnTo>
                    <a:lnTo>
                      <a:pt x="343" y="205"/>
                    </a:lnTo>
                    <a:lnTo>
                      <a:pt x="358" y="217"/>
                    </a:lnTo>
                    <a:lnTo>
                      <a:pt x="376" y="217"/>
                    </a:lnTo>
                    <a:lnTo>
                      <a:pt x="412" y="222"/>
                    </a:lnTo>
                    <a:lnTo>
                      <a:pt x="433" y="219"/>
                    </a:lnTo>
                    <a:lnTo>
                      <a:pt x="451" y="222"/>
                    </a:lnTo>
                    <a:lnTo>
                      <a:pt x="481" y="234"/>
                    </a:lnTo>
                    <a:lnTo>
                      <a:pt x="502" y="234"/>
                    </a:lnTo>
                    <a:lnTo>
                      <a:pt x="512" y="241"/>
                    </a:lnTo>
                    <a:lnTo>
                      <a:pt x="527" y="230"/>
                    </a:lnTo>
                    <a:lnTo>
                      <a:pt x="550" y="222"/>
                    </a:lnTo>
                    <a:lnTo>
                      <a:pt x="575" y="222"/>
                    </a:lnTo>
                    <a:lnTo>
                      <a:pt x="591" y="214"/>
                    </a:lnTo>
                    <a:lnTo>
                      <a:pt x="598" y="203"/>
                    </a:lnTo>
                    <a:lnTo>
                      <a:pt x="606" y="196"/>
                    </a:lnTo>
                    <a:lnTo>
                      <a:pt x="600" y="190"/>
                    </a:lnTo>
                    <a:lnTo>
                      <a:pt x="590" y="182"/>
                    </a:lnTo>
                    <a:lnTo>
                      <a:pt x="592" y="169"/>
                    </a:lnTo>
                    <a:lnTo>
                      <a:pt x="602" y="171"/>
                    </a:lnTo>
                    <a:lnTo>
                      <a:pt x="621" y="175"/>
                    </a:lnTo>
                    <a:lnTo>
                      <a:pt x="632" y="164"/>
                    </a:lnTo>
                    <a:lnTo>
                      <a:pt x="653" y="156"/>
                    </a:lnTo>
                    <a:lnTo>
                      <a:pt x="657" y="142"/>
                    </a:lnTo>
                    <a:lnTo>
                      <a:pt x="665" y="137"/>
                    </a:lnTo>
                    <a:lnTo>
                      <a:pt x="687" y="134"/>
                    </a:lnTo>
                    <a:lnTo>
                      <a:pt x="702" y="136"/>
                    </a:lnTo>
                    <a:lnTo>
                      <a:pt x="699" y="129"/>
                    </a:lnTo>
                    <a:lnTo>
                      <a:pt x="676" y="115"/>
                    </a:lnTo>
                    <a:lnTo>
                      <a:pt x="659" y="108"/>
                    </a:lnTo>
                    <a:lnTo>
                      <a:pt x="651" y="116"/>
                    </a:lnTo>
                    <a:lnTo>
                      <a:pt x="633" y="112"/>
                    </a:lnTo>
                    <a:lnTo>
                      <a:pt x="625" y="115"/>
                    </a:lnTo>
                    <a:lnTo>
                      <a:pt x="616" y="107"/>
                    </a:lnTo>
                    <a:lnTo>
                      <a:pt x="615" y="87"/>
                    </a:lnTo>
                    <a:lnTo>
                      <a:pt x="613" y="71"/>
                    </a:lnTo>
                    <a:lnTo>
                      <a:pt x="638" y="79"/>
                    </a:lnTo>
                    <a:lnTo>
                      <a:pt x="652" y="66"/>
                    </a:lnTo>
                    <a:lnTo>
                      <a:pt x="646" y="57"/>
                    </a:lnTo>
                    <a:lnTo>
                      <a:pt x="646" y="36"/>
                    </a:lnTo>
                    <a:lnTo>
                      <a:pt x="650" y="30"/>
                    </a:lnTo>
                    <a:lnTo>
                      <a:pt x="642" y="18"/>
                    </a:lnTo>
                    <a:lnTo>
                      <a:pt x="630" y="14"/>
                    </a:lnTo>
                    <a:lnTo>
                      <a:pt x="635" y="4"/>
                    </a:lnTo>
                    <a:lnTo>
                      <a:pt x="652" y="0"/>
                    </a:lnTo>
                    <a:lnTo>
                      <a:pt x="672" y="0"/>
                    </a:lnTo>
                    <a:lnTo>
                      <a:pt x="700" y="5"/>
                    </a:lnTo>
                    <a:lnTo>
                      <a:pt x="719" y="13"/>
                    </a:lnTo>
                    <a:lnTo>
                      <a:pt x="744" y="33"/>
                    </a:lnTo>
                    <a:lnTo>
                      <a:pt x="757" y="42"/>
                    </a:lnTo>
                    <a:lnTo>
                      <a:pt x="771" y="54"/>
                    </a:lnTo>
                    <a:lnTo>
                      <a:pt x="791" y="74"/>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43" name="Freeform 41"/>
              <p:cNvSpPr>
                <a:spLocks/>
              </p:cNvSpPr>
              <p:nvPr/>
            </p:nvSpPr>
            <p:spPr bwMode="auto">
              <a:xfrm>
                <a:off x="4226520" y="3861504"/>
                <a:ext cx="194199" cy="225976"/>
              </a:xfrm>
              <a:custGeom>
                <a:avLst/>
                <a:gdLst>
                  <a:gd name="T0" fmla="*/ 105 w 110"/>
                  <a:gd name="T1" fmla="*/ 115 h 128"/>
                  <a:gd name="T2" fmla="*/ 97 w 110"/>
                  <a:gd name="T3" fmla="*/ 115 h 128"/>
                  <a:gd name="T4" fmla="*/ 84 w 110"/>
                  <a:gd name="T5" fmla="*/ 111 h 128"/>
                  <a:gd name="T6" fmla="*/ 72 w 110"/>
                  <a:gd name="T7" fmla="*/ 111 h 128"/>
                  <a:gd name="T8" fmla="*/ 50 w 110"/>
                  <a:gd name="T9" fmla="*/ 115 h 128"/>
                  <a:gd name="T10" fmla="*/ 37 w 110"/>
                  <a:gd name="T11" fmla="*/ 121 h 128"/>
                  <a:gd name="T12" fmla="*/ 19 w 110"/>
                  <a:gd name="T13" fmla="*/ 128 h 128"/>
                  <a:gd name="T14" fmla="*/ 16 w 110"/>
                  <a:gd name="T15" fmla="*/ 128 h 128"/>
                  <a:gd name="T16" fmla="*/ 17 w 110"/>
                  <a:gd name="T17" fmla="*/ 111 h 128"/>
                  <a:gd name="T18" fmla="*/ 19 w 110"/>
                  <a:gd name="T19" fmla="*/ 108 h 128"/>
                  <a:gd name="T20" fmla="*/ 18 w 110"/>
                  <a:gd name="T21" fmla="*/ 100 h 128"/>
                  <a:gd name="T22" fmla="*/ 11 w 110"/>
                  <a:gd name="T23" fmla="*/ 91 h 128"/>
                  <a:gd name="T24" fmla="*/ 5 w 110"/>
                  <a:gd name="T25" fmla="*/ 90 h 128"/>
                  <a:gd name="T26" fmla="*/ 0 w 110"/>
                  <a:gd name="T27" fmla="*/ 84 h 128"/>
                  <a:gd name="T28" fmla="*/ 3 w 110"/>
                  <a:gd name="T29" fmla="*/ 75 h 128"/>
                  <a:gd name="T30" fmla="*/ 2 w 110"/>
                  <a:gd name="T31" fmla="*/ 65 h 128"/>
                  <a:gd name="T32" fmla="*/ 3 w 110"/>
                  <a:gd name="T33" fmla="*/ 59 h 128"/>
                  <a:gd name="T34" fmla="*/ 6 w 110"/>
                  <a:gd name="T35" fmla="*/ 59 h 128"/>
                  <a:gd name="T36" fmla="*/ 7 w 110"/>
                  <a:gd name="T37" fmla="*/ 50 h 128"/>
                  <a:gd name="T38" fmla="*/ 5 w 110"/>
                  <a:gd name="T39" fmla="*/ 46 h 128"/>
                  <a:gd name="T40" fmla="*/ 7 w 110"/>
                  <a:gd name="T41" fmla="*/ 43 h 128"/>
                  <a:gd name="T42" fmla="*/ 14 w 110"/>
                  <a:gd name="T43" fmla="*/ 40 h 128"/>
                  <a:gd name="T44" fmla="*/ 9 w 110"/>
                  <a:gd name="T45" fmla="*/ 24 h 128"/>
                  <a:gd name="T46" fmla="*/ 5 w 110"/>
                  <a:gd name="T47" fmla="*/ 15 h 128"/>
                  <a:gd name="T48" fmla="*/ 7 w 110"/>
                  <a:gd name="T49" fmla="*/ 8 h 128"/>
                  <a:gd name="T50" fmla="*/ 11 w 110"/>
                  <a:gd name="T51" fmla="*/ 6 h 128"/>
                  <a:gd name="T52" fmla="*/ 13 w 110"/>
                  <a:gd name="T53" fmla="*/ 5 h 128"/>
                  <a:gd name="T54" fmla="*/ 18 w 110"/>
                  <a:gd name="T55" fmla="*/ 7 h 128"/>
                  <a:gd name="T56" fmla="*/ 32 w 110"/>
                  <a:gd name="T57" fmla="*/ 8 h 128"/>
                  <a:gd name="T58" fmla="*/ 35 w 110"/>
                  <a:gd name="T59" fmla="*/ 2 h 128"/>
                  <a:gd name="T60" fmla="*/ 39 w 110"/>
                  <a:gd name="T61" fmla="*/ 2 h 128"/>
                  <a:gd name="T62" fmla="*/ 44 w 110"/>
                  <a:gd name="T63" fmla="*/ 0 h 128"/>
                  <a:gd name="T64" fmla="*/ 47 w 110"/>
                  <a:gd name="T65" fmla="*/ 9 h 128"/>
                  <a:gd name="T66" fmla="*/ 51 w 110"/>
                  <a:gd name="T67" fmla="*/ 6 h 128"/>
                  <a:gd name="T68" fmla="*/ 58 w 110"/>
                  <a:gd name="T69" fmla="*/ 3 h 128"/>
                  <a:gd name="T70" fmla="*/ 67 w 110"/>
                  <a:gd name="T71" fmla="*/ 7 h 128"/>
                  <a:gd name="T72" fmla="*/ 70 w 110"/>
                  <a:gd name="T73" fmla="*/ 14 h 128"/>
                  <a:gd name="T74" fmla="*/ 78 w 110"/>
                  <a:gd name="T75" fmla="*/ 19 h 128"/>
                  <a:gd name="T76" fmla="*/ 85 w 110"/>
                  <a:gd name="T77" fmla="*/ 14 h 128"/>
                  <a:gd name="T78" fmla="*/ 93 w 110"/>
                  <a:gd name="T79" fmla="*/ 13 h 128"/>
                  <a:gd name="T80" fmla="*/ 106 w 110"/>
                  <a:gd name="T81" fmla="*/ 18 h 128"/>
                  <a:gd name="T82" fmla="*/ 110 w 110"/>
                  <a:gd name="T83" fmla="*/ 48 h 128"/>
                  <a:gd name="T84" fmla="*/ 103 w 110"/>
                  <a:gd name="T85" fmla="*/ 65 h 128"/>
                  <a:gd name="T86" fmla="*/ 98 w 110"/>
                  <a:gd name="T87" fmla="*/ 88 h 128"/>
                  <a:gd name="T88" fmla="*/ 106 w 110"/>
                  <a:gd name="T89" fmla="*/ 107 h 128"/>
                  <a:gd name="T90" fmla="*/ 105 w 110"/>
                  <a:gd name="T91"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28">
                    <a:moveTo>
                      <a:pt x="105" y="115"/>
                    </a:moveTo>
                    <a:lnTo>
                      <a:pt x="97" y="115"/>
                    </a:lnTo>
                    <a:lnTo>
                      <a:pt x="84" y="111"/>
                    </a:lnTo>
                    <a:lnTo>
                      <a:pt x="72" y="111"/>
                    </a:lnTo>
                    <a:lnTo>
                      <a:pt x="50" y="115"/>
                    </a:lnTo>
                    <a:lnTo>
                      <a:pt x="37" y="121"/>
                    </a:lnTo>
                    <a:lnTo>
                      <a:pt x="19" y="128"/>
                    </a:lnTo>
                    <a:lnTo>
                      <a:pt x="16" y="128"/>
                    </a:lnTo>
                    <a:lnTo>
                      <a:pt x="17" y="111"/>
                    </a:lnTo>
                    <a:lnTo>
                      <a:pt x="19" y="108"/>
                    </a:lnTo>
                    <a:lnTo>
                      <a:pt x="18" y="100"/>
                    </a:lnTo>
                    <a:lnTo>
                      <a:pt x="11" y="91"/>
                    </a:lnTo>
                    <a:lnTo>
                      <a:pt x="5" y="90"/>
                    </a:lnTo>
                    <a:lnTo>
                      <a:pt x="0" y="84"/>
                    </a:lnTo>
                    <a:lnTo>
                      <a:pt x="3" y="75"/>
                    </a:lnTo>
                    <a:lnTo>
                      <a:pt x="2" y="65"/>
                    </a:lnTo>
                    <a:lnTo>
                      <a:pt x="3" y="59"/>
                    </a:lnTo>
                    <a:lnTo>
                      <a:pt x="6" y="59"/>
                    </a:lnTo>
                    <a:lnTo>
                      <a:pt x="7" y="50"/>
                    </a:lnTo>
                    <a:lnTo>
                      <a:pt x="5" y="46"/>
                    </a:lnTo>
                    <a:lnTo>
                      <a:pt x="7" y="43"/>
                    </a:lnTo>
                    <a:lnTo>
                      <a:pt x="14" y="40"/>
                    </a:lnTo>
                    <a:lnTo>
                      <a:pt x="9" y="24"/>
                    </a:lnTo>
                    <a:lnTo>
                      <a:pt x="5" y="15"/>
                    </a:lnTo>
                    <a:lnTo>
                      <a:pt x="7" y="8"/>
                    </a:lnTo>
                    <a:lnTo>
                      <a:pt x="11" y="6"/>
                    </a:lnTo>
                    <a:lnTo>
                      <a:pt x="13" y="5"/>
                    </a:lnTo>
                    <a:lnTo>
                      <a:pt x="18" y="7"/>
                    </a:lnTo>
                    <a:lnTo>
                      <a:pt x="32" y="8"/>
                    </a:lnTo>
                    <a:lnTo>
                      <a:pt x="35" y="2"/>
                    </a:lnTo>
                    <a:lnTo>
                      <a:pt x="39" y="2"/>
                    </a:lnTo>
                    <a:lnTo>
                      <a:pt x="44" y="0"/>
                    </a:lnTo>
                    <a:lnTo>
                      <a:pt x="47" y="9"/>
                    </a:lnTo>
                    <a:lnTo>
                      <a:pt x="51" y="6"/>
                    </a:lnTo>
                    <a:lnTo>
                      <a:pt x="58" y="3"/>
                    </a:lnTo>
                    <a:lnTo>
                      <a:pt x="67" y="7"/>
                    </a:lnTo>
                    <a:lnTo>
                      <a:pt x="70" y="14"/>
                    </a:lnTo>
                    <a:lnTo>
                      <a:pt x="78" y="19"/>
                    </a:lnTo>
                    <a:lnTo>
                      <a:pt x="85" y="14"/>
                    </a:lnTo>
                    <a:lnTo>
                      <a:pt x="93" y="13"/>
                    </a:lnTo>
                    <a:lnTo>
                      <a:pt x="106" y="18"/>
                    </a:lnTo>
                    <a:lnTo>
                      <a:pt x="110" y="48"/>
                    </a:lnTo>
                    <a:lnTo>
                      <a:pt x="103" y="65"/>
                    </a:lnTo>
                    <a:lnTo>
                      <a:pt x="98" y="88"/>
                    </a:lnTo>
                    <a:lnTo>
                      <a:pt x="106" y="107"/>
                    </a:lnTo>
                    <a:lnTo>
                      <a:pt x="105" y="115"/>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44" name="Freeform 42"/>
              <p:cNvSpPr>
                <a:spLocks/>
              </p:cNvSpPr>
              <p:nvPr/>
            </p:nvSpPr>
            <p:spPr bwMode="auto">
              <a:xfrm>
                <a:off x="4779104" y="3774998"/>
                <a:ext cx="245397" cy="407818"/>
              </a:xfrm>
              <a:custGeom>
                <a:avLst/>
                <a:gdLst>
                  <a:gd name="T0" fmla="*/ 85 w 139"/>
                  <a:gd name="T1" fmla="*/ 220 h 231"/>
                  <a:gd name="T2" fmla="*/ 82 w 139"/>
                  <a:gd name="T3" fmla="*/ 219 h 231"/>
                  <a:gd name="T4" fmla="*/ 71 w 139"/>
                  <a:gd name="T5" fmla="*/ 222 h 231"/>
                  <a:gd name="T6" fmla="*/ 60 w 139"/>
                  <a:gd name="T7" fmla="*/ 219 h 231"/>
                  <a:gd name="T8" fmla="*/ 52 w 139"/>
                  <a:gd name="T9" fmla="*/ 220 h 231"/>
                  <a:gd name="T10" fmla="*/ 22 w 139"/>
                  <a:gd name="T11" fmla="*/ 220 h 231"/>
                  <a:gd name="T12" fmla="*/ 24 w 139"/>
                  <a:gd name="T13" fmla="*/ 204 h 231"/>
                  <a:gd name="T14" fmla="*/ 17 w 139"/>
                  <a:gd name="T15" fmla="*/ 190 h 231"/>
                  <a:gd name="T16" fmla="*/ 9 w 139"/>
                  <a:gd name="T17" fmla="*/ 186 h 231"/>
                  <a:gd name="T18" fmla="*/ 5 w 139"/>
                  <a:gd name="T19" fmla="*/ 177 h 231"/>
                  <a:gd name="T20" fmla="*/ 0 w 139"/>
                  <a:gd name="T21" fmla="*/ 174 h 231"/>
                  <a:gd name="T22" fmla="*/ 0 w 139"/>
                  <a:gd name="T23" fmla="*/ 168 h 231"/>
                  <a:gd name="T24" fmla="*/ 5 w 139"/>
                  <a:gd name="T25" fmla="*/ 154 h 231"/>
                  <a:gd name="T26" fmla="*/ 14 w 139"/>
                  <a:gd name="T27" fmla="*/ 134 h 231"/>
                  <a:gd name="T28" fmla="*/ 19 w 139"/>
                  <a:gd name="T29" fmla="*/ 133 h 231"/>
                  <a:gd name="T30" fmla="*/ 30 w 139"/>
                  <a:gd name="T31" fmla="*/ 121 h 231"/>
                  <a:gd name="T32" fmla="*/ 37 w 139"/>
                  <a:gd name="T33" fmla="*/ 121 h 231"/>
                  <a:gd name="T34" fmla="*/ 47 w 139"/>
                  <a:gd name="T35" fmla="*/ 129 h 231"/>
                  <a:gd name="T36" fmla="*/ 60 w 139"/>
                  <a:gd name="T37" fmla="*/ 122 h 231"/>
                  <a:gd name="T38" fmla="*/ 61 w 139"/>
                  <a:gd name="T39" fmla="*/ 114 h 231"/>
                  <a:gd name="T40" fmla="*/ 66 w 139"/>
                  <a:gd name="T41" fmla="*/ 105 h 231"/>
                  <a:gd name="T42" fmla="*/ 68 w 139"/>
                  <a:gd name="T43" fmla="*/ 95 h 231"/>
                  <a:gd name="T44" fmla="*/ 78 w 139"/>
                  <a:gd name="T45" fmla="*/ 86 h 231"/>
                  <a:gd name="T46" fmla="*/ 81 w 139"/>
                  <a:gd name="T47" fmla="*/ 72 h 231"/>
                  <a:gd name="T48" fmla="*/ 85 w 139"/>
                  <a:gd name="T49" fmla="*/ 67 h 231"/>
                  <a:gd name="T50" fmla="*/ 88 w 139"/>
                  <a:gd name="T51" fmla="*/ 56 h 231"/>
                  <a:gd name="T52" fmla="*/ 93 w 139"/>
                  <a:gd name="T53" fmla="*/ 43 h 231"/>
                  <a:gd name="T54" fmla="*/ 108 w 139"/>
                  <a:gd name="T55" fmla="*/ 27 h 231"/>
                  <a:gd name="T56" fmla="*/ 108 w 139"/>
                  <a:gd name="T57" fmla="*/ 20 h 231"/>
                  <a:gd name="T58" fmla="*/ 110 w 139"/>
                  <a:gd name="T59" fmla="*/ 16 h 231"/>
                  <a:gd name="T60" fmla="*/ 103 w 139"/>
                  <a:gd name="T61" fmla="*/ 8 h 231"/>
                  <a:gd name="T62" fmla="*/ 104 w 139"/>
                  <a:gd name="T63" fmla="*/ 1 h 231"/>
                  <a:gd name="T64" fmla="*/ 109 w 139"/>
                  <a:gd name="T65" fmla="*/ 0 h 231"/>
                  <a:gd name="T66" fmla="*/ 116 w 139"/>
                  <a:gd name="T67" fmla="*/ 14 h 231"/>
                  <a:gd name="T68" fmla="*/ 118 w 139"/>
                  <a:gd name="T69" fmla="*/ 27 h 231"/>
                  <a:gd name="T70" fmla="*/ 117 w 139"/>
                  <a:gd name="T71" fmla="*/ 41 h 231"/>
                  <a:gd name="T72" fmla="*/ 127 w 139"/>
                  <a:gd name="T73" fmla="*/ 60 h 231"/>
                  <a:gd name="T74" fmla="*/ 117 w 139"/>
                  <a:gd name="T75" fmla="*/ 60 h 231"/>
                  <a:gd name="T76" fmla="*/ 112 w 139"/>
                  <a:gd name="T77" fmla="*/ 61 h 231"/>
                  <a:gd name="T78" fmla="*/ 104 w 139"/>
                  <a:gd name="T79" fmla="*/ 59 h 231"/>
                  <a:gd name="T80" fmla="*/ 100 w 139"/>
                  <a:gd name="T81" fmla="*/ 69 h 231"/>
                  <a:gd name="T82" fmla="*/ 111 w 139"/>
                  <a:gd name="T83" fmla="*/ 81 h 231"/>
                  <a:gd name="T84" fmla="*/ 119 w 139"/>
                  <a:gd name="T85" fmla="*/ 85 h 231"/>
                  <a:gd name="T86" fmla="*/ 121 w 139"/>
                  <a:gd name="T87" fmla="*/ 93 h 231"/>
                  <a:gd name="T88" fmla="*/ 127 w 139"/>
                  <a:gd name="T89" fmla="*/ 107 h 231"/>
                  <a:gd name="T90" fmla="*/ 124 w 139"/>
                  <a:gd name="T91" fmla="*/ 113 h 231"/>
                  <a:gd name="T92" fmla="*/ 115 w 139"/>
                  <a:gd name="T93" fmla="*/ 134 h 231"/>
                  <a:gd name="T94" fmla="*/ 111 w 139"/>
                  <a:gd name="T95" fmla="*/ 138 h 231"/>
                  <a:gd name="T96" fmla="*/ 110 w 139"/>
                  <a:gd name="T97" fmla="*/ 154 h 231"/>
                  <a:gd name="T98" fmla="*/ 112 w 139"/>
                  <a:gd name="T99" fmla="*/ 163 h 231"/>
                  <a:gd name="T100" fmla="*/ 110 w 139"/>
                  <a:gd name="T101" fmla="*/ 169 h 231"/>
                  <a:gd name="T102" fmla="*/ 119 w 139"/>
                  <a:gd name="T103" fmla="*/ 180 h 231"/>
                  <a:gd name="T104" fmla="*/ 120 w 139"/>
                  <a:gd name="T105" fmla="*/ 188 h 231"/>
                  <a:gd name="T106" fmla="*/ 127 w 139"/>
                  <a:gd name="T107" fmla="*/ 198 h 231"/>
                  <a:gd name="T108" fmla="*/ 136 w 139"/>
                  <a:gd name="T109" fmla="*/ 205 h 231"/>
                  <a:gd name="T110" fmla="*/ 137 w 139"/>
                  <a:gd name="T111" fmla="*/ 214 h 231"/>
                  <a:gd name="T112" fmla="*/ 139 w 139"/>
                  <a:gd name="T113" fmla="*/ 220 h 231"/>
                  <a:gd name="T114" fmla="*/ 137 w 139"/>
                  <a:gd name="T115" fmla="*/ 231 h 231"/>
                  <a:gd name="T116" fmla="*/ 123 w 139"/>
                  <a:gd name="T117" fmla="*/ 227 h 231"/>
                  <a:gd name="T118" fmla="*/ 108 w 139"/>
                  <a:gd name="T119" fmla="*/ 221 h 231"/>
                  <a:gd name="T120" fmla="*/ 85 w 139"/>
                  <a:gd name="T121" fmla="*/ 2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231">
                    <a:moveTo>
                      <a:pt x="85" y="220"/>
                    </a:moveTo>
                    <a:lnTo>
                      <a:pt x="82" y="219"/>
                    </a:lnTo>
                    <a:lnTo>
                      <a:pt x="71" y="222"/>
                    </a:lnTo>
                    <a:lnTo>
                      <a:pt x="60" y="219"/>
                    </a:lnTo>
                    <a:lnTo>
                      <a:pt x="52" y="220"/>
                    </a:lnTo>
                    <a:lnTo>
                      <a:pt x="22" y="220"/>
                    </a:lnTo>
                    <a:lnTo>
                      <a:pt x="24" y="204"/>
                    </a:lnTo>
                    <a:lnTo>
                      <a:pt x="17" y="190"/>
                    </a:lnTo>
                    <a:lnTo>
                      <a:pt x="9" y="186"/>
                    </a:lnTo>
                    <a:lnTo>
                      <a:pt x="5" y="177"/>
                    </a:lnTo>
                    <a:lnTo>
                      <a:pt x="0" y="174"/>
                    </a:lnTo>
                    <a:lnTo>
                      <a:pt x="0" y="168"/>
                    </a:lnTo>
                    <a:lnTo>
                      <a:pt x="5" y="154"/>
                    </a:lnTo>
                    <a:lnTo>
                      <a:pt x="14" y="134"/>
                    </a:lnTo>
                    <a:lnTo>
                      <a:pt x="19" y="133"/>
                    </a:lnTo>
                    <a:lnTo>
                      <a:pt x="30" y="121"/>
                    </a:lnTo>
                    <a:lnTo>
                      <a:pt x="37" y="121"/>
                    </a:lnTo>
                    <a:lnTo>
                      <a:pt x="47" y="129"/>
                    </a:lnTo>
                    <a:lnTo>
                      <a:pt x="60" y="122"/>
                    </a:lnTo>
                    <a:lnTo>
                      <a:pt x="61" y="114"/>
                    </a:lnTo>
                    <a:lnTo>
                      <a:pt x="66" y="105"/>
                    </a:lnTo>
                    <a:lnTo>
                      <a:pt x="68" y="95"/>
                    </a:lnTo>
                    <a:lnTo>
                      <a:pt x="78" y="86"/>
                    </a:lnTo>
                    <a:lnTo>
                      <a:pt x="81" y="72"/>
                    </a:lnTo>
                    <a:lnTo>
                      <a:pt x="85" y="67"/>
                    </a:lnTo>
                    <a:lnTo>
                      <a:pt x="88" y="56"/>
                    </a:lnTo>
                    <a:lnTo>
                      <a:pt x="93" y="43"/>
                    </a:lnTo>
                    <a:lnTo>
                      <a:pt x="108" y="27"/>
                    </a:lnTo>
                    <a:lnTo>
                      <a:pt x="108" y="20"/>
                    </a:lnTo>
                    <a:lnTo>
                      <a:pt x="110" y="16"/>
                    </a:lnTo>
                    <a:lnTo>
                      <a:pt x="103" y="8"/>
                    </a:lnTo>
                    <a:lnTo>
                      <a:pt x="104" y="1"/>
                    </a:lnTo>
                    <a:lnTo>
                      <a:pt x="109" y="0"/>
                    </a:lnTo>
                    <a:lnTo>
                      <a:pt x="116" y="14"/>
                    </a:lnTo>
                    <a:lnTo>
                      <a:pt x="118" y="27"/>
                    </a:lnTo>
                    <a:lnTo>
                      <a:pt x="117" y="41"/>
                    </a:lnTo>
                    <a:lnTo>
                      <a:pt x="127" y="60"/>
                    </a:lnTo>
                    <a:lnTo>
                      <a:pt x="117" y="60"/>
                    </a:lnTo>
                    <a:lnTo>
                      <a:pt x="112" y="61"/>
                    </a:lnTo>
                    <a:lnTo>
                      <a:pt x="104" y="59"/>
                    </a:lnTo>
                    <a:lnTo>
                      <a:pt x="100" y="69"/>
                    </a:lnTo>
                    <a:lnTo>
                      <a:pt x="111" y="81"/>
                    </a:lnTo>
                    <a:lnTo>
                      <a:pt x="119" y="85"/>
                    </a:lnTo>
                    <a:lnTo>
                      <a:pt x="121" y="93"/>
                    </a:lnTo>
                    <a:lnTo>
                      <a:pt x="127" y="107"/>
                    </a:lnTo>
                    <a:lnTo>
                      <a:pt x="124" y="113"/>
                    </a:lnTo>
                    <a:lnTo>
                      <a:pt x="115" y="134"/>
                    </a:lnTo>
                    <a:lnTo>
                      <a:pt x="111" y="138"/>
                    </a:lnTo>
                    <a:lnTo>
                      <a:pt x="110" y="154"/>
                    </a:lnTo>
                    <a:lnTo>
                      <a:pt x="112" y="163"/>
                    </a:lnTo>
                    <a:lnTo>
                      <a:pt x="110" y="169"/>
                    </a:lnTo>
                    <a:lnTo>
                      <a:pt x="119" y="180"/>
                    </a:lnTo>
                    <a:lnTo>
                      <a:pt x="120" y="188"/>
                    </a:lnTo>
                    <a:lnTo>
                      <a:pt x="127" y="198"/>
                    </a:lnTo>
                    <a:lnTo>
                      <a:pt x="136" y="205"/>
                    </a:lnTo>
                    <a:lnTo>
                      <a:pt x="137" y="214"/>
                    </a:lnTo>
                    <a:lnTo>
                      <a:pt x="139" y="220"/>
                    </a:lnTo>
                    <a:lnTo>
                      <a:pt x="137" y="231"/>
                    </a:lnTo>
                    <a:lnTo>
                      <a:pt x="123" y="227"/>
                    </a:lnTo>
                    <a:lnTo>
                      <a:pt x="108" y="221"/>
                    </a:lnTo>
                    <a:lnTo>
                      <a:pt x="85" y="220"/>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45" name="Freeform 43"/>
              <p:cNvSpPr>
                <a:spLocks/>
              </p:cNvSpPr>
              <p:nvPr/>
            </p:nvSpPr>
            <p:spPr bwMode="auto">
              <a:xfrm>
                <a:off x="4899153" y="4053937"/>
                <a:ext cx="616139" cy="679695"/>
              </a:xfrm>
              <a:custGeom>
                <a:avLst/>
                <a:gdLst>
                  <a:gd name="T0" fmla="*/ 342 w 349"/>
                  <a:gd name="T1" fmla="*/ 61 h 385"/>
                  <a:gd name="T2" fmla="*/ 343 w 349"/>
                  <a:gd name="T3" fmla="*/ 71 h 385"/>
                  <a:gd name="T4" fmla="*/ 329 w 349"/>
                  <a:gd name="T5" fmla="*/ 87 h 385"/>
                  <a:gd name="T6" fmla="*/ 324 w 349"/>
                  <a:gd name="T7" fmla="*/ 114 h 385"/>
                  <a:gd name="T8" fmla="*/ 320 w 349"/>
                  <a:gd name="T9" fmla="*/ 137 h 385"/>
                  <a:gd name="T10" fmla="*/ 314 w 349"/>
                  <a:gd name="T11" fmla="*/ 155 h 385"/>
                  <a:gd name="T12" fmla="*/ 310 w 349"/>
                  <a:gd name="T13" fmla="*/ 168 h 385"/>
                  <a:gd name="T14" fmla="*/ 315 w 349"/>
                  <a:gd name="T15" fmla="*/ 203 h 385"/>
                  <a:gd name="T16" fmla="*/ 316 w 349"/>
                  <a:gd name="T17" fmla="*/ 233 h 385"/>
                  <a:gd name="T18" fmla="*/ 330 w 349"/>
                  <a:gd name="T19" fmla="*/ 256 h 385"/>
                  <a:gd name="T20" fmla="*/ 332 w 349"/>
                  <a:gd name="T21" fmla="*/ 281 h 385"/>
                  <a:gd name="T22" fmla="*/ 303 w 349"/>
                  <a:gd name="T23" fmla="*/ 287 h 385"/>
                  <a:gd name="T24" fmla="*/ 301 w 349"/>
                  <a:gd name="T25" fmla="*/ 309 h 385"/>
                  <a:gd name="T26" fmla="*/ 295 w 349"/>
                  <a:gd name="T27" fmla="*/ 354 h 385"/>
                  <a:gd name="T28" fmla="*/ 312 w 349"/>
                  <a:gd name="T29" fmla="*/ 366 h 385"/>
                  <a:gd name="T30" fmla="*/ 318 w 349"/>
                  <a:gd name="T31" fmla="*/ 385 h 385"/>
                  <a:gd name="T32" fmla="*/ 297 w 349"/>
                  <a:gd name="T33" fmla="*/ 373 h 385"/>
                  <a:gd name="T34" fmla="*/ 276 w 349"/>
                  <a:gd name="T35" fmla="*/ 362 h 385"/>
                  <a:gd name="T36" fmla="*/ 261 w 349"/>
                  <a:gd name="T37" fmla="*/ 357 h 385"/>
                  <a:gd name="T38" fmla="*/ 241 w 349"/>
                  <a:gd name="T39" fmla="*/ 345 h 385"/>
                  <a:gd name="T40" fmla="*/ 221 w 349"/>
                  <a:gd name="T41" fmla="*/ 344 h 385"/>
                  <a:gd name="T42" fmla="*/ 214 w 349"/>
                  <a:gd name="T43" fmla="*/ 336 h 385"/>
                  <a:gd name="T44" fmla="*/ 194 w 349"/>
                  <a:gd name="T45" fmla="*/ 338 h 385"/>
                  <a:gd name="T46" fmla="*/ 181 w 349"/>
                  <a:gd name="T47" fmla="*/ 340 h 385"/>
                  <a:gd name="T48" fmla="*/ 177 w 349"/>
                  <a:gd name="T49" fmla="*/ 307 h 385"/>
                  <a:gd name="T50" fmla="*/ 178 w 349"/>
                  <a:gd name="T51" fmla="*/ 282 h 385"/>
                  <a:gd name="T52" fmla="*/ 175 w 349"/>
                  <a:gd name="T53" fmla="*/ 261 h 385"/>
                  <a:gd name="T54" fmla="*/ 154 w 349"/>
                  <a:gd name="T55" fmla="*/ 253 h 385"/>
                  <a:gd name="T56" fmla="*/ 144 w 349"/>
                  <a:gd name="T57" fmla="*/ 257 h 385"/>
                  <a:gd name="T58" fmla="*/ 128 w 349"/>
                  <a:gd name="T59" fmla="*/ 270 h 385"/>
                  <a:gd name="T60" fmla="*/ 115 w 349"/>
                  <a:gd name="T61" fmla="*/ 273 h 385"/>
                  <a:gd name="T62" fmla="*/ 97 w 349"/>
                  <a:gd name="T63" fmla="*/ 277 h 385"/>
                  <a:gd name="T64" fmla="*/ 85 w 349"/>
                  <a:gd name="T65" fmla="*/ 260 h 385"/>
                  <a:gd name="T66" fmla="*/ 76 w 349"/>
                  <a:gd name="T67" fmla="*/ 232 h 385"/>
                  <a:gd name="T68" fmla="*/ 15 w 349"/>
                  <a:gd name="T69" fmla="*/ 234 h 385"/>
                  <a:gd name="T70" fmla="*/ 2 w 349"/>
                  <a:gd name="T71" fmla="*/ 236 h 385"/>
                  <a:gd name="T72" fmla="*/ 5 w 349"/>
                  <a:gd name="T73" fmla="*/ 228 h 385"/>
                  <a:gd name="T74" fmla="*/ 8 w 349"/>
                  <a:gd name="T75" fmla="*/ 213 h 385"/>
                  <a:gd name="T76" fmla="*/ 20 w 349"/>
                  <a:gd name="T77" fmla="*/ 211 h 385"/>
                  <a:gd name="T78" fmla="*/ 36 w 349"/>
                  <a:gd name="T79" fmla="*/ 203 h 385"/>
                  <a:gd name="T80" fmla="*/ 44 w 349"/>
                  <a:gd name="T81" fmla="*/ 213 h 385"/>
                  <a:gd name="T82" fmla="*/ 66 w 349"/>
                  <a:gd name="T83" fmla="*/ 190 h 385"/>
                  <a:gd name="T84" fmla="*/ 70 w 349"/>
                  <a:gd name="T85" fmla="*/ 166 h 385"/>
                  <a:gd name="T86" fmla="*/ 86 w 349"/>
                  <a:gd name="T87" fmla="*/ 135 h 385"/>
                  <a:gd name="T88" fmla="*/ 101 w 349"/>
                  <a:gd name="T89" fmla="*/ 118 h 385"/>
                  <a:gd name="T90" fmla="*/ 104 w 349"/>
                  <a:gd name="T91" fmla="*/ 103 h 385"/>
                  <a:gd name="T92" fmla="*/ 105 w 349"/>
                  <a:gd name="T93" fmla="*/ 73 h 385"/>
                  <a:gd name="T94" fmla="*/ 114 w 349"/>
                  <a:gd name="T95" fmla="*/ 49 h 385"/>
                  <a:gd name="T96" fmla="*/ 117 w 349"/>
                  <a:gd name="T97" fmla="*/ 22 h 385"/>
                  <a:gd name="T98" fmla="*/ 134 w 349"/>
                  <a:gd name="T99" fmla="*/ 5 h 385"/>
                  <a:gd name="T100" fmla="*/ 161 w 349"/>
                  <a:gd name="T101" fmla="*/ 20 h 385"/>
                  <a:gd name="T102" fmla="*/ 188 w 349"/>
                  <a:gd name="T103" fmla="*/ 26 h 385"/>
                  <a:gd name="T104" fmla="*/ 196 w 349"/>
                  <a:gd name="T105" fmla="*/ 11 h 385"/>
                  <a:gd name="T106" fmla="*/ 224 w 349"/>
                  <a:gd name="T107" fmla="*/ 3 h 385"/>
                  <a:gd name="T108" fmla="*/ 238 w 349"/>
                  <a:gd name="T109" fmla="*/ 7 h 385"/>
                  <a:gd name="T110" fmla="*/ 247 w 349"/>
                  <a:gd name="T111" fmla="*/ 0 h 385"/>
                  <a:gd name="T112" fmla="*/ 273 w 349"/>
                  <a:gd name="T113" fmla="*/ 3 h 385"/>
                  <a:gd name="T114" fmla="*/ 290 w 349"/>
                  <a:gd name="T115" fmla="*/ 18 h 385"/>
                  <a:gd name="T116" fmla="*/ 303 w 349"/>
                  <a:gd name="T117" fmla="*/ 17 h 385"/>
                  <a:gd name="T118" fmla="*/ 322 w 349"/>
                  <a:gd name="T119" fmla="*/ 14 h 385"/>
                  <a:gd name="T120" fmla="*/ 343 w 349"/>
                  <a:gd name="T121"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385">
                    <a:moveTo>
                      <a:pt x="343" y="37"/>
                    </a:moveTo>
                    <a:lnTo>
                      <a:pt x="342" y="61"/>
                    </a:lnTo>
                    <a:lnTo>
                      <a:pt x="349" y="64"/>
                    </a:lnTo>
                    <a:lnTo>
                      <a:pt x="343" y="71"/>
                    </a:lnTo>
                    <a:lnTo>
                      <a:pt x="336" y="77"/>
                    </a:lnTo>
                    <a:lnTo>
                      <a:pt x="329" y="87"/>
                    </a:lnTo>
                    <a:lnTo>
                      <a:pt x="325" y="97"/>
                    </a:lnTo>
                    <a:lnTo>
                      <a:pt x="324" y="114"/>
                    </a:lnTo>
                    <a:lnTo>
                      <a:pt x="320" y="122"/>
                    </a:lnTo>
                    <a:lnTo>
                      <a:pt x="320" y="137"/>
                    </a:lnTo>
                    <a:lnTo>
                      <a:pt x="314" y="143"/>
                    </a:lnTo>
                    <a:lnTo>
                      <a:pt x="314" y="155"/>
                    </a:lnTo>
                    <a:lnTo>
                      <a:pt x="311" y="157"/>
                    </a:lnTo>
                    <a:lnTo>
                      <a:pt x="310" y="168"/>
                    </a:lnTo>
                    <a:lnTo>
                      <a:pt x="314" y="178"/>
                    </a:lnTo>
                    <a:lnTo>
                      <a:pt x="315" y="203"/>
                    </a:lnTo>
                    <a:lnTo>
                      <a:pt x="318" y="222"/>
                    </a:lnTo>
                    <a:lnTo>
                      <a:pt x="316" y="233"/>
                    </a:lnTo>
                    <a:lnTo>
                      <a:pt x="320" y="245"/>
                    </a:lnTo>
                    <a:lnTo>
                      <a:pt x="330" y="256"/>
                    </a:lnTo>
                    <a:lnTo>
                      <a:pt x="340" y="283"/>
                    </a:lnTo>
                    <a:lnTo>
                      <a:pt x="332" y="281"/>
                    </a:lnTo>
                    <a:lnTo>
                      <a:pt x="308" y="284"/>
                    </a:lnTo>
                    <a:lnTo>
                      <a:pt x="303" y="287"/>
                    </a:lnTo>
                    <a:lnTo>
                      <a:pt x="297" y="300"/>
                    </a:lnTo>
                    <a:lnTo>
                      <a:pt x="301" y="309"/>
                    </a:lnTo>
                    <a:lnTo>
                      <a:pt x="297" y="334"/>
                    </a:lnTo>
                    <a:lnTo>
                      <a:pt x="295" y="354"/>
                    </a:lnTo>
                    <a:lnTo>
                      <a:pt x="300" y="358"/>
                    </a:lnTo>
                    <a:lnTo>
                      <a:pt x="312" y="366"/>
                    </a:lnTo>
                    <a:lnTo>
                      <a:pt x="317" y="363"/>
                    </a:lnTo>
                    <a:lnTo>
                      <a:pt x="318" y="385"/>
                    </a:lnTo>
                    <a:lnTo>
                      <a:pt x="304" y="385"/>
                    </a:lnTo>
                    <a:lnTo>
                      <a:pt x="297" y="373"/>
                    </a:lnTo>
                    <a:lnTo>
                      <a:pt x="290" y="364"/>
                    </a:lnTo>
                    <a:lnTo>
                      <a:pt x="276" y="362"/>
                    </a:lnTo>
                    <a:lnTo>
                      <a:pt x="273" y="351"/>
                    </a:lnTo>
                    <a:lnTo>
                      <a:pt x="261" y="357"/>
                    </a:lnTo>
                    <a:lnTo>
                      <a:pt x="247" y="354"/>
                    </a:lnTo>
                    <a:lnTo>
                      <a:pt x="241" y="345"/>
                    </a:lnTo>
                    <a:lnTo>
                      <a:pt x="229" y="343"/>
                    </a:lnTo>
                    <a:lnTo>
                      <a:pt x="221" y="344"/>
                    </a:lnTo>
                    <a:lnTo>
                      <a:pt x="220" y="337"/>
                    </a:lnTo>
                    <a:lnTo>
                      <a:pt x="214" y="336"/>
                    </a:lnTo>
                    <a:lnTo>
                      <a:pt x="205" y="335"/>
                    </a:lnTo>
                    <a:lnTo>
                      <a:pt x="194" y="338"/>
                    </a:lnTo>
                    <a:lnTo>
                      <a:pt x="186" y="338"/>
                    </a:lnTo>
                    <a:lnTo>
                      <a:pt x="181" y="340"/>
                    </a:lnTo>
                    <a:lnTo>
                      <a:pt x="183" y="315"/>
                    </a:lnTo>
                    <a:lnTo>
                      <a:pt x="177" y="307"/>
                    </a:lnTo>
                    <a:lnTo>
                      <a:pt x="176" y="294"/>
                    </a:lnTo>
                    <a:lnTo>
                      <a:pt x="178" y="282"/>
                    </a:lnTo>
                    <a:lnTo>
                      <a:pt x="175" y="274"/>
                    </a:lnTo>
                    <a:lnTo>
                      <a:pt x="175" y="261"/>
                    </a:lnTo>
                    <a:lnTo>
                      <a:pt x="153" y="261"/>
                    </a:lnTo>
                    <a:lnTo>
                      <a:pt x="154" y="253"/>
                    </a:lnTo>
                    <a:lnTo>
                      <a:pt x="145" y="254"/>
                    </a:lnTo>
                    <a:lnTo>
                      <a:pt x="144" y="257"/>
                    </a:lnTo>
                    <a:lnTo>
                      <a:pt x="132" y="258"/>
                    </a:lnTo>
                    <a:lnTo>
                      <a:pt x="128" y="270"/>
                    </a:lnTo>
                    <a:lnTo>
                      <a:pt x="125" y="275"/>
                    </a:lnTo>
                    <a:lnTo>
                      <a:pt x="115" y="273"/>
                    </a:lnTo>
                    <a:lnTo>
                      <a:pt x="109" y="275"/>
                    </a:lnTo>
                    <a:lnTo>
                      <a:pt x="97" y="277"/>
                    </a:lnTo>
                    <a:lnTo>
                      <a:pt x="90" y="266"/>
                    </a:lnTo>
                    <a:lnTo>
                      <a:pt x="85" y="260"/>
                    </a:lnTo>
                    <a:lnTo>
                      <a:pt x="80" y="247"/>
                    </a:lnTo>
                    <a:lnTo>
                      <a:pt x="76" y="232"/>
                    </a:lnTo>
                    <a:lnTo>
                      <a:pt x="22" y="231"/>
                    </a:lnTo>
                    <a:lnTo>
                      <a:pt x="15" y="234"/>
                    </a:lnTo>
                    <a:lnTo>
                      <a:pt x="10" y="233"/>
                    </a:lnTo>
                    <a:lnTo>
                      <a:pt x="2" y="236"/>
                    </a:lnTo>
                    <a:lnTo>
                      <a:pt x="0" y="230"/>
                    </a:lnTo>
                    <a:lnTo>
                      <a:pt x="5" y="228"/>
                    </a:lnTo>
                    <a:lnTo>
                      <a:pt x="5" y="218"/>
                    </a:lnTo>
                    <a:lnTo>
                      <a:pt x="8" y="213"/>
                    </a:lnTo>
                    <a:lnTo>
                      <a:pt x="15" y="209"/>
                    </a:lnTo>
                    <a:lnTo>
                      <a:pt x="20" y="211"/>
                    </a:lnTo>
                    <a:lnTo>
                      <a:pt x="26" y="203"/>
                    </a:lnTo>
                    <a:lnTo>
                      <a:pt x="36" y="203"/>
                    </a:lnTo>
                    <a:lnTo>
                      <a:pt x="37" y="209"/>
                    </a:lnTo>
                    <a:lnTo>
                      <a:pt x="44" y="213"/>
                    </a:lnTo>
                    <a:lnTo>
                      <a:pt x="55" y="200"/>
                    </a:lnTo>
                    <a:lnTo>
                      <a:pt x="66" y="190"/>
                    </a:lnTo>
                    <a:lnTo>
                      <a:pt x="70" y="183"/>
                    </a:lnTo>
                    <a:lnTo>
                      <a:pt x="70" y="166"/>
                    </a:lnTo>
                    <a:lnTo>
                      <a:pt x="78" y="146"/>
                    </a:lnTo>
                    <a:lnTo>
                      <a:pt x="86" y="135"/>
                    </a:lnTo>
                    <a:lnTo>
                      <a:pt x="98" y="125"/>
                    </a:lnTo>
                    <a:lnTo>
                      <a:pt x="101" y="118"/>
                    </a:lnTo>
                    <a:lnTo>
                      <a:pt x="101" y="111"/>
                    </a:lnTo>
                    <a:lnTo>
                      <a:pt x="104" y="103"/>
                    </a:lnTo>
                    <a:lnTo>
                      <a:pt x="103" y="92"/>
                    </a:lnTo>
                    <a:lnTo>
                      <a:pt x="105" y="73"/>
                    </a:lnTo>
                    <a:lnTo>
                      <a:pt x="109" y="60"/>
                    </a:lnTo>
                    <a:lnTo>
                      <a:pt x="114" y="49"/>
                    </a:lnTo>
                    <a:lnTo>
                      <a:pt x="115" y="37"/>
                    </a:lnTo>
                    <a:lnTo>
                      <a:pt x="117" y="22"/>
                    </a:lnTo>
                    <a:lnTo>
                      <a:pt x="124" y="11"/>
                    </a:lnTo>
                    <a:lnTo>
                      <a:pt x="134" y="5"/>
                    </a:lnTo>
                    <a:lnTo>
                      <a:pt x="149" y="12"/>
                    </a:lnTo>
                    <a:lnTo>
                      <a:pt x="161" y="20"/>
                    </a:lnTo>
                    <a:lnTo>
                      <a:pt x="174" y="22"/>
                    </a:lnTo>
                    <a:lnTo>
                      <a:pt x="188" y="26"/>
                    </a:lnTo>
                    <a:lnTo>
                      <a:pt x="193" y="13"/>
                    </a:lnTo>
                    <a:lnTo>
                      <a:pt x="196" y="11"/>
                    </a:lnTo>
                    <a:lnTo>
                      <a:pt x="204" y="14"/>
                    </a:lnTo>
                    <a:lnTo>
                      <a:pt x="224" y="3"/>
                    </a:lnTo>
                    <a:lnTo>
                      <a:pt x="232" y="8"/>
                    </a:lnTo>
                    <a:lnTo>
                      <a:pt x="238" y="7"/>
                    </a:lnTo>
                    <a:lnTo>
                      <a:pt x="240" y="2"/>
                    </a:lnTo>
                    <a:lnTo>
                      <a:pt x="247" y="0"/>
                    </a:lnTo>
                    <a:lnTo>
                      <a:pt x="261" y="2"/>
                    </a:lnTo>
                    <a:lnTo>
                      <a:pt x="273" y="3"/>
                    </a:lnTo>
                    <a:lnTo>
                      <a:pt x="279" y="1"/>
                    </a:lnTo>
                    <a:lnTo>
                      <a:pt x="290" y="18"/>
                    </a:lnTo>
                    <a:lnTo>
                      <a:pt x="298" y="20"/>
                    </a:lnTo>
                    <a:lnTo>
                      <a:pt x="303" y="17"/>
                    </a:lnTo>
                    <a:lnTo>
                      <a:pt x="312" y="18"/>
                    </a:lnTo>
                    <a:lnTo>
                      <a:pt x="322" y="14"/>
                    </a:lnTo>
                    <a:lnTo>
                      <a:pt x="326" y="23"/>
                    </a:lnTo>
                    <a:lnTo>
                      <a:pt x="343" y="37"/>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46" name="Freeform 44"/>
              <p:cNvSpPr>
                <a:spLocks/>
              </p:cNvSpPr>
              <p:nvPr/>
            </p:nvSpPr>
            <p:spPr bwMode="auto">
              <a:xfrm>
                <a:off x="4863845" y="4110432"/>
                <a:ext cx="238335" cy="321310"/>
              </a:xfrm>
              <a:custGeom>
                <a:avLst/>
                <a:gdLst>
                  <a:gd name="T0" fmla="*/ 35 w 135"/>
                  <a:gd name="T1" fmla="*/ 177 h 182"/>
                  <a:gd name="T2" fmla="*/ 28 w 135"/>
                  <a:gd name="T3" fmla="*/ 170 h 182"/>
                  <a:gd name="T4" fmla="*/ 22 w 135"/>
                  <a:gd name="T5" fmla="*/ 173 h 182"/>
                  <a:gd name="T6" fmla="*/ 15 w 135"/>
                  <a:gd name="T7" fmla="*/ 182 h 182"/>
                  <a:gd name="T8" fmla="*/ 0 w 135"/>
                  <a:gd name="T9" fmla="*/ 160 h 182"/>
                  <a:gd name="T10" fmla="*/ 14 w 135"/>
                  <a:gd name="T11" fmla="*/ 149 h 182"/>
                  <a:gd name="T12" fmla="*/ 7 w 135"/>
                  <a:gd name="T13" fmla="*/ 135 h 182"/>
                  <a:gd name="T14" fmla="*/ 14 w 135"/>
                  <a:gd name="T15" fmla="*/ 130 h 182"/>
                  <a:gd name="T16" fmla="*/ 26 w 135"/>
                  <a:gd name="T17" fmla="*/ 127 h 182"/>
                  <a:gd name="T18" fmla="*/ 27 w 135"/>
                  <a:gd name="T19" fmla="*/ 118 h 182"/>
                  <a:gd name="T20" fmla="*/ 37 w 135"/>
                  <a:gd name="T21" fmla="*/ 128 h 182"/>
                  <a:gd name="T22" fmla="*/ 53 w 135"/>
                  <a:gd name="T23" fmla="*/ 129 h 182"/>
                  <a:gd name="T24" fmla="*/ 59 w 135"/>
                  <a:gd name="T25" fmla="*/ 119 h 182"/>
                  <a:gd name="T26" fmla="*/ 61 w 135"/>
                  <a:gd name="T27" fmla="*/ 105 h 182"/>
                  <a:gd name="T28" fmla="*/ 60 w 135"/>
                  <a:gd name="T29" fmla="*/ 89 h 182"/>
                  <a:gd name="T30" fmla="*/ 51 w 135"/>
                  <a:gd name="T31" fmla="*/ 77 h 182"/>
                  <a:gd name="T32" fmla="*/ 59 w 135"/>
                  <a:gd name="T33" fmla="*/ 53 h 182"/>
                  <a:gd name="T34" fmla="*/ 54 w 135"/>
                  <a:gd name="T35" fmla="*/ 48 h 182"/>
                  <a:gd name="T36" fmla="*/ 40 w 135"/>
                  <a:gd name="T37" fmla="*/ 50 h 182"/>
                  <a:gd name="T38" fmla="*/ 35 w 135"/>
                  <a:gd name="T39" fmla="*/ 39 h 182"/>
                  <a:gd name="T40" fmla="*/ 37 w 135"/>
                  <a:gd name="T41" fmla="*/ 30 h 182"/>
                  <a:gd name="T42" fmla="*/ 60 w 135"/>
                  <a:gd name="T43" fmla="*/ 31 h 182"/>
                  <a:gd name="T44" fmla="*/ 75 w 135"/>
                  <a:gd name="T45" fmla="*/ 37 h 182"/>
                  <a:gd name="T46" fmla="*/ 89 w 135"/>
                  <a:gd name="T47" fmla="*/ 41 h 182"/>
                  <a:gd name="T48" fmla="*/ 91 w 135"/>
                  <a:gd name="T49" fmla="*/ 30 h 182"/>
                  <a:gd name="T50" fmla="*/ 100 w 135"/>
                  <a:gd name="T51" fmla="*/ 11 h 182"/>
                  <a:gd name="T52" fmla="*/ 111 w 135"/>
                  <a:gd name="T53" fmla="*/ 0 h 182"/>
                  <a:gd name="T54" fmla="*/ 123 w 135"/>
                  <a:gd name="T55" fmla="*/ 3 h 182"/>
                  <a:gd name="T56" fmla="*/ 135 w 135"/>
                  <a:gd name="T57" fmla="*/ 5 h 182"/>
                  <a:gd name="T58" fmla="*/ 134 w 135"/>
                  <a:gd name="T59" fmla="*/ 17 h 182"/>
                  <a:gd name="T60" fmla="*/ 129 w 135"/>
                  <a:gd name="T61" fmla="*/ 28 h 182"/>
                  <a:gd name="T62" fmla="*/ 125 w 135"/>
                  <a:gd name="T63" fmla="*/ 41 h 182"/>
                  <a:gd name="T64" fmla="*/ 123 w 135"/>
                  <a:gd name="T65" fmla="*/ 60 h 182"/>
                  <a:gd name="T66" fmla="*/ 124 w 135"/>
                  <a:gd name="T67" fmla="*/ 71 h 182"/>
                  <a:gd name="T68" fmla="*/ 121 w 135"/>
                  <a:gd name="T69" fmla="*/ 79 h 182"/>
                  <a:gd name="T70" fmla="*/ 121 w 135"/>
                  <a:gd name="T71" fmla="*/ 86 h 182"/>
                  <a:gd name="T72" fmla="*/ 118 w 135"/>
                  <a:gd name="T73" fmla="*/ 93 h 182"/>
                  <a:gd name="T74" fmla="*/ 106 w 135"/>
                  <a:gd name="T75" fmla="*/ 103 h 182"/>
                  <a:gd name="T76" fmla="*/ 98 w 135"/>
                  <a:gd name="T77" fmla="*/ 114 h 182"/>
                  <a:gd name="T78" fmla="*/ 90 w 135"/>
                  <a:gd name="T79" fmla="*/ 134 h 182"/>
                  <a:gd name="T80" fmla="*/ 90 w 135"/>
                  <a:gd name="T81" fmla="*/ 151 h 182"/>
                  <a:gd name="T82" fmla="*/ 86 w 135"/>
                  <a:gd name="T83" fmla="*/ 158 h 182"/>
                  <a:gd name="T84" fmla="*/ 75 w 135"/>
                  <a:gd name="T85" fmla="*/ 168 h 182"/>
                  <a:gd name="T86" fmla="*/ 64 w 135"/>
                  <a:gd name="T87" fmla="*/ 181 h 182"/>
                  <a:gd name="T88" fmla="*/ 57 w 135"/>
                  <a:gd name="T89" fmla="*/ 177 h 182"/>
                  <a:gd name="T90" fmla="*/ 56 w 135"/>
                  <a:gd name="T91" fmla="*/ 171 h 182"/>
                  <a:gd name="T92" fmla="*/ 46 w 135"/>
                  <a:gd name="T93" fmla="*/ 171 h 182"/>
                  <a:gd name="T94" fmla="*/ 40 w 135"/>
                  <a:gd name="T95" fmla="*/ 179 h 182"/>
                  <a:gd name="T96" fmla="*/ 35 w 135"/>
                  <a:gd name="T97"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82">
                    <a:moveTo>
                      <a:pt x="35" y="177"/>
                    </a:moveTo>
                    <a:lnTo>
                      <a:pt x="28" y="170"/>
                    </a:lnTo>
                    <a:lnTo>
                      <a:pt x="22" y="173"/>
                    </a:lnTo>
                    <a:lnTo>
                      <a:pt x="15" y="182"/>
                    </a:lnTo>
                    <a:lnTo>
                      <a:pt x="0" y="160"/>
                    </a:lnTo>
                    <a:lnTo>
                      <a:pt x="14" y="149"/>
                    </a:lnTo>
                    <a:lnTo>
                      <a:pt x="7" y="135"/>
                    </a:lnTo>
                    <a:lnTo>
                      <a:pt x="14" y="130"/>
                    </a:lnTo>
                    <a:lnTo>
                      <a:pt x="26" y="127"/>
                    </a:lnTo>
                    <a:lnTo>
                      <a:pt x="27" y="118"/>
                    </a:lnTo>
                    <a:lnTo>
                      <a:pt x="37" y="128"/>
                    </a:lnTo>
                    <a:lnTo>
                      <a:pt x="53" y="129"/>
                    </a:lnTo>
                    <a:lnTo>
                      <a:pt x="59" y="119"/>
                    </a:lnTo>
                    <a:lnTo>
                      <a:pt x="61" y="105"/>
                    </a:lnTo>
                    <a:lnTo>
                      <a:pt x="60" y="89"/>
                    </a:lnTo>
                    <a:lnTo>
                      <a:pt x="51" y="77"/>
                    </a:lnTo>
                    <a:lnTo>
                      <a:pt x="59" y="53"/>
                    </a:lnTo>
                    <a:lnTo>
                      <a:pt x="54" y="48"/>
                    </a:lnTo>
                    <a:lnTo>
                      <a:pt x="40" y="50"/>
                    </a:lnTo>
                    <a:lnTo>
                      <a:pt x="35" y="39"/>
                    </a:lnTo>
                    <a:lnTo>
                      <a:pt x="37" y="30"/>
                    </a:lnTo>
                    <a:lnTo>
                      <a:pt x="60" y="31"/>
                    </a:lnTo>
                    <a:lnTo>
                      <a:pt x="75" y="37"/>
                    </a:lnTo>
                    <a:lnTo>
                      <a:pt x="89" y="41"/>
                    </a:lnTo>
                    <a:lnTo>
                      <a:pt x="91" y="30"/>
                    </a:lnTo>
                    <a:lnTo>
                      <a:pt x="100" y="11"/>
                    </a:lnTo>
                    <a:lnTo>
                      <a:pt x="111" y="0"/>
                    </a:lnTo>
                    <a:lnTo>
                      <a:pt x="123" y="3"/>
                    </a:lnTo>
                    <a:lnTo>
                      <a:pt x="135" y="5"/>
                    </a:lnTo>
                    <a:lnTo>
                      <a:pt x="134" y="17"/>
                    </a:lnTo>
                    <a:lnTo>
                      <a:pt x="129" y="28"/>
                    </a:lnTo>
                    <a:lnTo>
                      <a:pt x="125" y="41"/>
                    </a:lnTo>
                    <a:lnTo>
                      <a:pt x="123" y="60"/>
                    </a:lnTo>
                    <a:lnTo>
                      <a:pt x="124" y="71"/>
                    </a:lnTo>
                    <a:lnTo>
                      <a:pt x="121" y="79"/>
                    </a:lnTo>
                    <a:lnTo>
                      <a:pt x="121" y="86"/>
                    </a:lnTo>
                    <a:lnTo>
                      <a:pt x="118" y="93"/>
                    </a:lnTo>
                    <a:lnTo>
                      <a:pt x="106" y="103"/>
                    </a:lnTo>
                    <a:lnTo>
                      <a:pt x="98" y="114"/>
                    </a:lnTo>
                    <a:lnTo>
                      <a:pt x="90" y="134"/>
                    </a:lnTo>
                    <a:lnTo>
                      <a:pt x="90" y="151"/>
                    </a:lnTo>
                    <a:lnTo>
                      <a:pt x="86" y="158"/>
                    </a:lnTo>
                    <a:lnTo>
                      <a:pt x="75" y="168"/>
                    </a:lnTo>
                    <a:lnTo>
                      <a:pt x="64" y="181"/>
                    </a:lnTo>
                    <a:lnTo>
                      <a:pt x="57" y="177"/>
                    </a:lnTo>
                    <a:lnTo>
                      <a:pt x="56" y="171"/>
                    </a:lnTo>
                    <a:lnTo>
                      <a:pt x="46" y="171"/>
                    </a:lnTo>
                    <a:lnTo>
                      <a:pt x="40" y="179"/>
                    </a:lnTo>
                    <a:lnTo>
                      <a:pt x="35" y="17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47" name="Freeform 45"/>
              <p:cNvSpPr>
                <a:spLocks/>
              </p:cNvSpPr>
              <p:nvPr/>
            </p:nvSpPr>
            <p:spPr bwMode="auto">
              <a:xfrm>
                <a:off x="1942040" y="3790886"/>
                <a:ext cx="393694" cy="614374"/>
              </a:xfrm>
              <a:custGeom>
                <a:avLst/>
                <a:gdLst>
                  <a:gd name="T0" fmla="*/ 59 w 223"/>
                  <a:gd name="T1" fmla="*/ 257 h 348"/>
                  <a:gd name="T2" fmla="*/ 44 w 223"/>
                  <a:gd name="T3" fmla="*/ 253 h 348"/>
                  <a:gd name="T4" fmla="*/ 24 w 223"/>
                  <a:gd name="T5" fmla="*/ 241 h 348"/>
                  <a:gd name="T6" fmla="*/ 3 w 223"/>
                  <a:gd name="T7" fmla="*/ 230 h 348"/>
                  <a:gd name="T8" fmla="*/ 7 w 223"/>
                  <a:gd name="T9" fmla="*/ 222 h 348"/>
                  <a:gd name="T10" fmla="*/ 11 w 223"/>
                  <a:gd name="T11" fmla="*/ 204 h 348"/>
                  <a:gd name="T12" fmla="*/ 28 w 223"/>
                  <a:gd name="T13" fmla="*/ 189 h 348"/>
                  <a:gd name="T14" fmla="*/ 28 w 223"/>
                  <a:gd name="T15" fmla="*/ 173 h 348"/>
                  <a:gd name="T16" fmla="*/ 29 w 223"/>
                  <a:gd name="T17" fmla="*/ 142 h 348"/>
                  <a:gd name="T18" fmla="*/ 30 w 223"/>
                  <a:gd name="T19" fmla="*/ 119 h 348"/>
                  <a:gd name="T20" fmla="*/ 26 w 223"/>
                  <a:gd name="T21" fmla="*/ 98 h 348"/>
                  <a:gd name="T22" fmla="*/ 36 w 223"/>
                  <a:gd name="T23" fmla="*/ 94 h 348"/>
                  <a:gd name="T24" fmla="*/ 34 w 223"/>
                  <a:gd name="T25" fmla="*/ 78 h 348"/>
                  <a:gd name="T26" fmla="*/ 58 w 223"/>
                  <a:gd name="T27" fmla="*/ 64 h 348"/>
                  <a:gd name="T28" fmla="*/ 67 w 223"/>
                  <a:gd name="T29" fmla="*/ 55 h 348"/>
                  <a:gd name="T30" fmla="*/ 82 w 223"/>
                  <a:gd name="T31" fmla="*/ 28 h 348"/>
                  <a:gd name="T32" fmla="*/ 96 w 223"/>
                  <a:gd name="T33" fmla="*/ 23 h 348"/>
                  <a:gd name="T34" fmla="*/ 125 w 223"/>
                  <a:gd name="T35" fmla="*/ 15 h 348"/>
                  <a:gd name="T36" fmla="*/ 142 w 223"/>
                  <a:gd name="T37" fmla="*/ 0 h 348"/>
                  <a:gd name="T38" fmla="*/ 152 w 223"/>
                  <a:gd name="T39" fmla="*/ 7 h 348"/>
                  <a:gd name="T40" fmla="*/ 137 w 223"/>
                  <a:gd name="T41" fmla="*/ 17 h 348"/>
                  <a:gd name="T42" fmla="*/ 124 w 223"/>
                  <a:gd name="T43" fmla="*/ 34 h 348"/>
                  <a:gd name="T44" fmla="*/ 115 w 223"/>
                  <a:gd name="T45" fmla="*/ 56 h 348"/>
                  <a:gd name="T46" fmla="*/ 118 w 223"/>
                  <a:gd name="T47" fmla="*/ 70 h 348"/>
                  <a:gd name="T48" fmla="*/ 124 w 223"/>
                  <a:gd name="T49" fmla="*/ 84 h 348"/>
                  <a:gd name="T50" fmla="*/ 123 w 223"/>
                  <a:gd name="T51" fmla="*/ 100 h 348"/>
                  <a:gd name="T52" fmla="*/ 128 w 223"/>
                  <a:gd name="T53" fmla="*/ 106 h 348"/>
                  <a:gd name="T54" fmla="*/ 156 w 223"/>
                  <a:gd name="T55" fmla="*/ 111 h 348"/>
                  <a:gd name="T56" fmla="*/ 178 w 223"/>
                  <a:gd name="T57" fmla="*/ 132 h 348"/>
                  <a:gd name="T58" fmla="*/ 199 w 223"/>
                  <a:gd name="T59" fmla="*/ 131 h 348"/>
                  <a:gd name="T60" fmla="*/ 216 w 223"/>
                  <a:gd name="T61" fmla="*/ 132 h 348"/>
                  <a:gd name="T62" fmla="*/ 208 w 223"/>
                  <a:gd name="T63" fmla="*/ 150 h 348"/>
                  <a:gd name="T64" fmla="*/ 210 w 223"/>
                  <a:gd name="T65" fmla="*/ 179 h 348"/>
                  <a:gd name="T66" fmla="*/ 215 w 223"/>
                  <a:gd name="T67" fmla="*/ 189 h 348"/>
                  <a:gd name="T68" fmla="*/ 212 w 223"/>
                  <a:gd name="T69" fmla="*/ 204 h 348"/>
                  <a:gd name="T70" fmla="*/ 223 w 223"/>
                  <a:gd name="T71" fmla="*/ 232 h 348"/>
                  <a:gd name="T72" fmla="*/ 216 w 223"/>
                  <a:gd name="T73" fmla="*/ 223 h 348"/>
                  <a:gd name="T74" fmla="*/ 204 w 223"/>
                  <a:gd name="T75" fmla="*/ 223 h 348"/>
                  <a:gd name="T76" fmla="*/ 169 w 223"/>
                  <a:gd name="T77" fmla="*/ 236 h 348"/>
                  <a:gd name="T78" fmla="*/ 179 w 223"/>
                  <a:gd name="T79" fmla="*/ 246 h 348"/>
                  <a:gd name="T80" fmla="*/ 165 w 223"/>
                  <a:gd name="T81" fmla="*/ 247 h 348"/>
                  <a:gd name="T82" fmla="*/ 173 w 223"/>
                  <a:gd name="T83" fmla="*/ 270 h 348"/>
                  <a:gd name="T84" fmla="*/ 175 w 223"/>
                  <a:gd name="T85" fmla="*/ 291 h 348"/>
                  <a:gd name="T86" fmla="*/ 159 w 223"/>
                  <a:gd name="T87" fmla="*/ 337 h 348"/>
                  <a:gd name="T88" fmla="*/ 165 w 223"/>
                  <a:gd name="T89" fmla="*/ 315 h 348"/>
                  <a:gd name="T90" fmla="*/ 139 w 223"/>
                  <a:gd name="T91" fmla="*/ 307 h 348"/>
                  <a:gd name="T92" fmla="*/ 123 w 223"/>
                  <a:gd name="T93" fmla="*/ 309 h 348"/>
                  <a:gd name="T94" fmla="*/ 98 w 223"/>
                  <a:gd name="T95" fmla="*/ 285 h 348"/>
                  <a:gd name="T96" fmla="*/ 84 w 223"/>
                  <a:gd name="T97" fmla="*/ 270 h 348"/>
                  <a:gd name="T98" fmla="*/ 66 w 223"/>
                  <a:gd name="T99"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348">
                    <a:moveTo>
                      <a:pt x="66" y="261"/>
                    </a:moveTo>
                    <a:lnTo>
                      <a:pt x="59" y="257"/>
                    </a:lnTo>
                    <a:lnTo>
                      <a:pt x="50" y="250"/>
                    </a:lnTo>
                    <a:lnTo>
                      <a:pt x="44" y="253"/>
                    </a:lnTo>
                    <a:lnTo>
                      <a:pt x="29" y="250"/>
                    </a:lnTo>
                    <a:lnTo>
                      <a:pt x="24" y="241"/>
                    </a:lnTo>
                    <a:lnTo>
                      <a:pt x="21" y="242"/>
                    </a:lnTo>
                    <a:lnTo>
                      <a:pt x="3" y="230"/>
                    </a:lnTo>
                    <a:lnTo>
                      <a:pt x="0" y="223"/>
                    </a:lnTo>
                    <a:lnTo>
                      <a:pt x="7" y="222"/>
                    </a:lnTo>
                    <a:lnTo>
                      <a:pt x="6" y="211"/>
                    </a:lnTo>
                    <a:lnTo>
                      <a:pt x="11" y="204"/>
                    </a:lnTo>
                    <a:lnTo>
                      <a:pt x="20" y="202"/>
                    </a:lnTo>
                    <a:lnTo>
                      <a:pt x="28" y="189"/>
                    </a:lnTo>
                    <a:lnTo>
                      <a:pt x="35" y="179"/>
                    </a:lnTo>
                    <a:lnTo>
                      <a:pt x="28" y="173"/>
                    </a:lnTo>
                    <a:lnTo>
                      <a:pt x="32" y="161"/>
                    </a:lnTo>
                    <a:lnTo>
                      <a:pt x="29" y="142"/>
                    </a:lnTo>
                    <a:lnTo>
                      <a:pt x="33" y="137"/>
                    </a:lnTo>
                    <a:lnTo>
                      <a:pt x="30" y="119"/>
                    </a:lnTo>
                    <a:lnTo>
                      <a:pt x="23" y="108"/>
                    </a:lnTo>
                    <a:lnTo>
                      <a:pt x="26" y="98"/>
                    </a:lnTo>
                    <a:lnTo>
                      <a:pt x="32" y="100"/>
                    </a:lnTo>
                    <a:lnTo>
                      <a:pt x="36" y="94"/>
                    </a:lnTo>
                    <a:lnTo>
                      <a:pt x="32" y="81"/>
                    </a:lnTo>
                    <a:lnTo>
                      <a:pt x="34" y="78"/>
                    </a:lnTo>
                    <a:lnTo>
                      <a:pt x="44" y="79"/>
                    </a:lnTo>
                    <a:lnTo>
                      <a:pt x="58" y="64"/>
                    </a:lnTo>
                    <a:lnTo>
                      <a:pt x="66" y="62"/>
                    </a:lnTo>
                    <a:lnTo>
                      <a:pt x="67" y="55"/>
                    </a:lnTo>
                    <a:lnTo>
                      <a:pt x="71" y="38"/>
                    </a:lnTo>
                    <a:lnTo>
                      <a:pt x="82" y="28"/>
                    </a:lnTo>
                    <a:lnTo>
                      <a:pt x="94" y="28"/>
                    </a:lnTo>
                    <a:lnTo>
                      <a:pt x="96" y="23"/>
                    </a:lnTo>
                    <a:lnTo>
                      <a:pt x="110" y="25"/>
                    </a:lnTo>
                    <a:lnTo>
                      <a:pt x="125" y="15"/>
                    </a:lnTo>
                    <a:lnTo>
                      <a:pt x="132" y="10"/>
                    </a:lnTo>
                    <a:lnTo>
                      <a:pt x="142" y="0"/>
                    </a:lnTo>
                    <a:lnTo>
                      <a:pt x="148" y="1"/>
                    </a:lnTo>
                    <a:lnTo>
                      <a:pt x="152" y="7"/>
                    </a:lnTo>
                    <a:lnTo>
                      <a:pt x="149" y="14"/>
                    </a:lnTo>
                    <a:lnTo>
                      <a:pt x="137" y="17"/>
                    </a:lnTo>
                    <a:lnTo>
                      <a:pt x="131" y="28"/>
                    </a:lnTo>
                    <a:lnTo>
                      <a:pt x="124" y="34"/>
                    </a:lnTo>
                    <a:lnTo>
                      <a:pt x="118" y="41"/>
                    </a:lnTo>
                    <a:lnTo>
                      <a:pt x="115" y="56"/>
                    </a:lnTo>
                    <a:lnTo>
                      <a:pt x="109" y="68"/>
                    </a:lnTo>
                    <a:lnTo>
                      <a:pt x="118" y="70"/>
                    </a:lnTo>
                    <a:lnTo>
                      <a:pt x="120" y="79"/>
                    </a:lnTo>
                    <a:lnTo>
                      <a:pt x="124" y="84"/>
                    </a:lnTo>
                    <a:lnTo>
                      <a:pt x="125" y="92"/>
                    </a:lnTo>
                    <a:lnTo>
                      <a:pt x="123" y="100"/>
                    </a:lnTo>
                    <a:lnTo>
                      <a:pt x="123" y="104"/>
                    </a:lnTo>
                    <a:lnTo>
                      <a:pt x="128" y="106"/>
                    </a:lnTo>
                    <a:lnTo>
                      <a:pt x="132" y="113"/>
                    </a:lnTo>
                    <a:lnTo>
                      <a:pt x="156" y="111"/>
                    </a:lnTo>
                    <a:lnTo>
                      <a:pt x="166" y="114"/>
                    </a:lnTo>
                    <a:lnTo>
                      <a:pt x="178" y="132"/>
                    </a:lnTo>
                    <a:lnTo>
                      <a:pt x="186" y="129"/>
                    </a:lnTo>
                    <a:lnTo>
                      <a:pt x="199" y="131"/>
                    </a:lnTo>
                    <a:lnTo>
                      <a:pt x="210" y="128"/>
                    </a:lnTo>
                    <a:lnTo>
                      <a:pt x="216" y="132"/>
                    </a:lnTo>
                    <a:lnTo>
                      <a:pt x="212" y="143"/>
                    </a:lnTo>
                    <a:lnTo>
                      <a:pt x="208" y="150"/>
                    </a:lnTo>
                    <a:lnTo>
                      <a:pt x="206" y="165"/>
                    </a:lnTo>
                    <a:lnTo>
                      <a:pt x="210" y="179"/>
                    </a:lnTo>
                    <a:lnTo>
                      <a:pt x="215" y="185"/>
                    </a:lnTo>
                    <a:lnTo>
                      <a:pt x="215" y="189"/>
                    </a:lnTo>
                    <a:lnTo>
                      <a:pt x="206" y="200"/>
                    </a:lnTo>
                    <a:lnTo>
                      <a:pt x="212" y="204"/>
                    </a:lnTo>
                    <a:lnTo>
                      <a:pt x="217" y="212"/>
                    </a:lnTo>
                    <a:lnTo>
                      <a:pt x="223" y="232"/>
                    </a:lnTo>
                    <a:lnTo>
                      <a:pt x="219" y="235"/>
                    </a:lnTo>
                    <a:lnTo>
                      <a:pt x="216" y="223"/>
                    </a:lnTo>
                    <a:lnTo>
                      <a:pt x="211" y="216"/>
                    </a:lnTo>
                    <a:lnTo>
                      <a:pt x="204" y="223"/>
                    </a:lnTo>
                    <a:lnTo>
                      <a:pt x="169" y="223"/>
                    </a:lnTo>
                    <a:lnTo>
                      <a:pt x="169" y="236"/>
                    </a:lnTo>
                    <a:lnTo>
                      <a:pt x="180" y="238"/>
                    </a:lnTo>
                    <a:lnTo>
                      <a:pt x="179" y="246"/>
                    </a:lnTo>
                    <a:lnTo>
                      <a:pt x="175" y="244"/>
                    </a:lnTo>
                    <a:lnTo>
                      <a:pt x="165" y="247"/>
                    </a:lnTo>
                    <a:lnTo>
                      <a:pt x="165" y="262"/>
                    </a:lnTo>
                    <a:lnTo>
                      <a:pt x="173" y="270"/>
                    </a:lnTo>
                    <a:lnTo>
                      <a:pt x="176" y="282"/>
                    </a:lnTo>
                    <a:lnTo>
                      <a:pt x="175" y="291"/>
                    </a:lnTo>
                    <a:lnTo>
                      <a:pt x="168" y="348"/>
                    </a:lnTo>
                    <a:lnTo>
                      <a:pt x="159" y="337"/>
                    </a:lnTo>
                    <a:lnTo>
                      <a:pt x="153" y="336"/>
                    </a:lnTo>
                    <a:lnTo>
                      <a:pt x="165" y="315"/>
                    </a:lnTo>
                    <a:lnTo>
                      <a:pt x="150" y="305"/>
                    </a:lnTo>
                    <a:lnTo>
                      <a:pt x="139" y="307"/>
                    </a:lnTo>
                    <a:lnTo>
                      <a:pt x="133" y="303"/>
                    </a:lnTo>
                    <a:lnTo>
                      <a:pt x="123" y="309"/>
                    </a:lnTo>
                    <a:lnTo>
                      <a:pt x="109" y="306"/>
                    </a:lnTo>
                    <a:lnTo>
                      <a:pt x="98" y="285"/>
                    </a:lnTo>
                    <a:lnTo>
                      <a:pt x="89" y="279"/>
                    </a:lnTo>
                    <a:lnTo>
                      <a:pt x="84" y="270"/>
                    </a:lnTo>
                    <a:lnTo>
                      <a:pt x="71" y="260"/>
                    </a:lnTo>
                    <a:lnTo>
                      <a:pt x="66" y="261"/>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48" name="Freeform 46"/>
              <p:cNvSpPr>
                <a:spLocks/>
              </p:cNvSpPr>
              <p:nvPr/>
            </p:nvSpPr>
            <p:spPr bwMode="auto">
              <a:xfrm>
                <a:off x="1730186" y="3835024"/>
                <a:ext cx="105927" cy="111223"/>
              </a:xfrm>
              <a:custGeom>
                <a:avLst/>
                <a:gdLst>
                  <a:gd name="T0" fmla="*/ 51 w 60"/>
                  <a:gd name="T1" fmla="*/ 63 h 63"/>
                  <a:gd name="T2" fmla="*/ 41 w 60"/>
                  <a:gd name="T3" fmla="*/ 58 h 63"/>
                  <a:gd name="T4" fmla="*/ 38 w 60"/>
                  <a:gd name="T5" fmla="*/ 53 h 63"/>
                  <a:gd name="T6" fmla="*/ 40 w 60"/>
                  <a:gd name="T7" fmla="*/ 50 h 63"/>
                  <a:gd name="T8" fmla="*/ 40 w 60"/>
                  <a:gd name="T9" fmla="*/ 45 h 63"/>
                  <a:gd name="T10" fmla="*/ 35 w 60"/>
                  <a:gd name="T11" fmla="*/ 40 h 63"/>
                  <a:gd name="T12" fmla="*/ 28 w 60"/>
                  <a:gd name="T13" fmla="*/ 36 h 63"/>
                  <a:gd name="T14" fmla="*/ 22 w 60"/>
                  <a:gd name="T15" fmla="*/ 34 h 63"/>
                  <a:gd name="T16" fmla="*/ 21 w 60"/>
                  <a:gd name="T17" fmla="*/ 28 h 63"/>
                  <a:gd name="T18" fmla="*/ 17 w 60"/>
                  <a:gd name="T19" fmla="*/ 24 h 63"/>
                  <a:gd name="T20" fmla="*/ 18 w 60"/>
                  <a:gd name="T21" fmla="*/ 30 h 63"/>
                  <a:gd name="T22" fmla="*/ 14 w 60"/>
                  <a:gd name="T23" fmla="*/ 35 h 63"/>
                  <a:gd name="T24" fmla="*/ 10 w 60"/>
                  <a:gd name="T25" fmla="*/ 29 h 63"/>
                  <a:gd name="T26" fmla="*/ 4 w 60"/>
                  <a:gd name="T27" fmla="*/ 27 h 63"/>
                  <a:gd name="T28" fmla="*/ 2 w 60"/>
                  <a:gd name="T29" fmla="*/ 23 h 63"/>
                  <a:gd name="T30" fmla="*/ 2 w 60"/>
                  <a:gd name="T31" fmla="*/ 17 h 63"/>
                  <a:gd name="T32" fmla="*/ 5 w 60"/>
                  <a:gd name="T33" fmla="*/ 10 h 63"/>
                  <a:gd name="T34" fmla="*/ 0 w 60"/>
                  <a:gd name="T35" fmla="*/ 7 h 63"/>
                  <a:gd name="T36" fmla="*/ 5 w 60"/>
                  <a:gd name="T37" fmla="*/ 3 h 63"/>
                  <a:gd name="T38" fmla="*/ 8 w 60"/>
                  <a:gd name="T39" fmla="*/ 0 h 63"/>
                  <a:gd name="T40" fmla="*/ 19 w 60"/>
                  <a:gd name="T41" fmla="*/ 6 h 63"/>
                  <a:gd name="T42" fmla="*/ 24 w 60"/>
                  <a:gd name="T43" fmla="*/ 3 h 63"/>
                  <a:gd name="T44" fmla="*/ 29 w 60"/>
                  <a:gd name="T45" fmla="*/ 5 h 63"/>
                  <a:gd name="T46" fmla="*/ 32 w 60"/>
                  <a:gd name="T47" fmla="*/ 9 h 63"/>
                  <a:gd name="T48" fmla="*/ 37 w 60"/>
                  <a:gd name="T49" fmla="*/ 11 h 63"/>
                  <a:gd name="T50" fmla="*/ 42 w 60"/>
                  <a:gd name="T51" fmla="*/ 6 h 63"/>
                  <a:gd name="T52" fmla="*/ 46 w 60"/>
                  <a:gd name="T53" fmla="*/ 17 h 63"/>
                  <a:gd name="T54" fmla="*/ 52 w 60"/>
                  <a:gd name="T55" fmla="*/ 26 h 63"/>
                  <a:gd name="T56" fmla="*/ 60 w 60"/>
                  <a:gd name="T57" fmla="*/ 35 h 63"/>
                  <a:gd name="T58" fmla="*/ 53 w 60"/>
                  <a:gd name="T59" fmla="*/ 36 h 63"/>
                  <a:gd name="T60" fmla="*/ 53 w 60"/>
                  <a:gd name="T61" fmla="*/ 45 h 63"/>
                  <a:gd name="T62" fmla="*/ 57 w 60"/>
                  <a:gd name="T63" fmla="*/ 48 h 63"/>
                  <a:gd name="T64" fmla="*/ 54 w 60"/>
                  <a:gd name="T65" fmla="*/ 51 h 63"/>
                  <a:gd name="T66" fmla="*/ 54 w 60"/>
                  <a:gd name="T67" fmla="*/ 54 h 63"/>
                  <a:gd name="T68" fmla="*/ 52 w 60"/>
                  <a:gd name="T69" fmla="*/ 58 h 63"/>
                  <a:gd name="T70" fmla="*/ 51 w 60"/>
                  <a:gd name="T7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3">
                    <a:moveTo>
                      <a:pt x="51" y="63"/>
                    </a:moveTo>
                    <a:lnTo>
                      <a:pt x="41" y="58"/>
                    </a:lnTo>
                    <a:lnTo>
                      <a:pt x="38" y="53"/>
                    </a:lnTo>
                    <a:lnTo>
                      <a:pt x="40" y="50"/>
                    </a:lnTo>
                    <a:lnTo>
                      <a:pt x="40" y="45"/>
                    </a:lnTo>
                    <a:lnTo>
                      <a:pt x="35" y="40"/>
                    </a:lnTo>
                    <a:lnTo>
                      <a:pt x="28" y="36"/>
                    </a:lnTo>
                    <a:lnTo>
                      <a:pt x="22" y="34"/>
                    </a:lnTo>
                    <a:lnTo>
                      <a:pt x="21" y="28"/>
                    </a:lnTo>
                    <a:lnTo>
                      <a:pt x="17" y="24"/>
                    </a:lnTo>
                    <a:lnTo>
                      <a:pt x="18" y="30"/>
                    </a:lnTo>
                    <a:lnTo>
                      <a:pt x="14" y="35"/>
                    </a:lnTo>
                    <a:lnTo>
                      <a:pt x="10" y="29"/>
                    </a:lnTo>
                    <a:lnTo>
                      <a:pt x="4" y="27"/>
                    </a:lnTo>
                    <a:lnTo>
                      <a:pt x="2" y="23"/>
                    </a:lnTo>
                    <a:lnTo>
                      <a:pt x="2" y="17"/>
                    </a:lnTo>
                    <a:lnTo>
                      <a:pt x="5" y="10"/>
                    </a:lnTo>
                    <a:lnTo>
                      <a:pt x="0" y="7"/>
                    </a:lnTo>
                    <a:lnTo>
                      <a:pt x="5" y="3"/>
                    </a:lnTo>
                    <a:lnTo>
                      <a:pt x="8" y="0"/>
                    </a:lnTo>
                    <a:lnTo>
                      <a:pt x="19" y="6"/>
                    </a:lnTo>
                    <a:lnTo>
                      <a:pt x="24" y="3"/>
                    </a:lnTo>
                    <a:lnTo>
                      <a:pt x="29" y="5"/>
                    </a:lnTo>
                    <a:lnTo>
                      <a:pt x="32" y="9"/>
                    </a:lnTo>
                    <a:lnTo>
                      <a:pt x="37" y="11"/>
                    </a:lnTo>
                    <a:lnTo>
                      <a:pt x="42" y="6"/>
                    </a:lnTo>
                    <a:lnTo>
                      <a:pt x="46" y="17"/>
                    </a:lnTo>
                    <a:lnTo>
                      <a:pt x="52" y="26"/>
                    </a:lnTo>
                    <a:lnTo>
                      <a:pt x="60" y="35"/>
                    </a:lnTo>
                    <a:lnTo>
                      <a:pt x="53" y="36"/>
                    </a:lnTo>
                    <a:lnTo>
                      <a:pt x="53" y="45"/>
                    </a:lnTo>
                    <a:lnTo>
                      <a:pt x="57" y="48"/>
                    </a:lnTo>
                    <a:lnTo>
                      <a:pt x="54" y="51"/>
                    </a:lnTo>
                    <a:lnTo>
                      <a:pt x="54" y="54"/>
                    </a:lnTo>
                    <a:lnTo>
                      <a:pt x="52" y="58"/>
                    </a:lnTo>
                    <a:lnTo>
                      <a:pt x="51" y="6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49" name="Freeform 47"/>
              <p:cNvSpPr>
                <a:spLocks/>
              </p:cNvSpPr>
              <p:nvPr/>
            </p:nvSpPr>
            <p:spPr bwMode="auto">
              <a:xfrm>
                <a:off x="1806102" y="3397192"/>
                <a:ext cx="335434" cy="121816"/>
              </a:xfrm>
              <a:custGeom>
                <a:avLst/>
                <a:gdLst>
                  <a:gd name="T0" fmla="*/ 53 w 190"/>
                  <a:gd name="T1" fmla="*/ 0 h 69"/>
                  <a:gd name="T2" fmla="*/ 68 w 190"/>
                  <a:gd name="T3" fmla="*/ 1 h 69"/>
                  <a:gd name="T4" fmla="*/ 82 w 190"/>
                  <a:gd name="T5" fmla="*/ 1 h 69"/>
                  <a:gd name="T6" fmla="*/ 98 w 190"/>
                  <a:gd name="T7" fmla="*/ 8 h 69"/>
                  <a:gd name="T8" fmla="*/ 104 w 190"/>
                  <a:gd name="T9" fmla="*/ 16 h 69"/>
                  <a:gd name="T10" fmla="*/ 121 w 190"/>
                  <a:gd name="T11" fmla="*/ 14 h 69"/>
                  <a:gd name="T12" fmla="*/ 127 w 190"/>
                  <a:gd name="T13" fmla="*/ 19 h 69"/>
                  <a:gd name="T14" fmla="*/ 140 w 190"/>
                  <a:gd name="T15" fmla="*/ 31 h 69"/>
                  <a:gd name="T16" fmla="*/ 150 w 190"/>
                  <a:gd name="T17" fmla="*/ 41 h 69"/>
                  <a:gd name="T18" fmla="*/ 156 w 190"/>
                  <a:gd name="T19" fmla="*/ 40 h 69"/>
                  <a:gd name="T20" fmla="*/ 166 w 190"/>
                  <a:gd name="T21" fmla="*/ 45 h 69"/>
                  <a:gd name="T22" fmla="*/ 164 w 190"/>
                  <a:gd name="T23" fmla="*/ 51 h 69"/>
                  <a:gd name="T24" fmla="*/ 177 w 190"/>
                  <a:gd name="T25" fmla="*/ 51 h 69"/>
                  <a:gd name="T26" fmla="*/ 190 w 190"/>
                  <a:gd name="T27" fmla="*/ 60 h 69"/>
                  <a:gd name="T28" fmla="*/ 187 w 190"/>
                  <a:gd name="T29" fmla="*/ 65 h 69"/>
                  <a:gd name="T30" fmla="*/ 175 w 190"/>
                  <a:gd name="T31" fmla="*/ 67 h 69"/>
                  <a:gd name="T32" fmla="*/ 163 w 190"/>
                  <a:gd name="T33" fmla="*/ 68 h 69"/>
                  <a:gd name="T34" fmla="*/ 151 w 190"/>
                  <a:gd name="T35" fmla="*/ 67 h 69"/>
                  <a:gd name="T36" fmla="*/ 124 w 190"/>
                  <a:gd name="T37" fmla="*/ 69 h 69"/>
                  <a:gd name="T38" fmla="*/ 138 w 190"/>
                  <a:gd name="T39" fmla="*/ 57 h 69"/>
                  <a:gd name="T40" fmla="*/ 131 w 190"/>
                  <a:gd name="T41" fmla="*/ 52 h 69"/>
                  <a:gd name="T42" fmla="*/ 120 w 190"/>
                  <a:gd name="T43" fmla="*/ 50 h 69"/>
                  <a:gd name="T44" fmla="*/ 114 w 190"/>
                  <a:gd name="T45" fmla="*/ 45 h 69"/>
                  <a:gd name="T46" fmla="*/ 112 w 190"/>
                  <a:gd name="T47" fmla="*/ 33 h 69"/>
                  <a:gd name="T48" fmla="*/ 101 w 190"/>
                  <a:gd name="T49" fmla="*/ 34 h 69"/>
                  <a:gd name="T50" fmla="*/ 86 w 190"/>
                  <a:gd name="T51" fmla="*/ 28 h 69"/>
                  <a:gd name="T52" fmla="*/ 81 w 190"/>
                  <a:gd name="T53" fmla="*/ 24 h 69"/>
                  <a:gd name="T54" fmla="*/ 58 w 190"/>
                  <a:gd name="T55" fmla="*/ 20 h 69"/>
                  <a:gd name="T56" fmla="*/ 52 w 190"/>
                  <a:gd name="T57" fmla="*/ 16 h 69"/>
                  <a:gd name="T58" fmla="*/ 60 w 190"/>
                  <a:gd name="T59" fmla="*/ 11 h 69"/>
                  <a:gd name="T60" fmla="*/ 42 w 190"/>
                  <a:gd name="T61" fmla="*/ 10 h 69"/>
                  <a:gd name="T62" fmla="*/ 28 w 190"/>
                  <a:gd name="T63" fmla="*/ 21 h 69"/>
                  <a:gd name="T64" fmla="*/ 20 w 190"/>
                  <a:gd name="T65" fmla="*/ 21 h 69"/>
                  <a:gd name="T66" fmla="*/ 17 w 190"/>
                  <a:gd name="T67" fmla="*/ 26 h 69"/>
                  <a:gd name="T68" fmla="*/ 7 w 190"/>
                  <a:gd name="T69" fmla="*/ 28 h 69"/>
                  <a:gd name="T70" fmla="*/ 0 w 190"/>
                  <a:gd name="T71" fmla="*/ 27 h 69"/>
                  <a:gd name="T72" fmla="*/ 11 w 190"/>
                  <a:gd name="T73" fmla="*/ 20 h 69"/>
                  <a:gd name="T74" fmla="*/ 16 w 190"/>
                  <a:gd name="T75" fmla="*/ 13 h 69"/>
                  <a:gd name="T76" fmla="*/ 25 w 190"/>
                  <a:gd name="T77" fmla="*/ 8 h 69"/>
                  <a:gd name="T78" fmla="*/ 34 w 190"/>
                  <a:gd name="T79" fmla="*/ 4 h 69"/>
                  <a:gd name="T80" fmla="*/ 48 w 190"/>
                  <a:gd name="T81" fmla="*/ 2 h 69"/>
                  <a:gd name="T82" fmla="*/ 53 w 190"/>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69">
                    <a:moveTo>
                      <a:pt x="53" y="0"/>
                    </a:moveTo>
                    <a:lnTo>
                      <a:pt x="68" y="1"/>
                    </a:lnTo>
                    <a:lnTo>
                      <a:pt x="82" y="1"/>
                    </a:lnTo>
                    <a:lnTo>
                      <a:pt x="98" y="8"/>
                    </a:lnTo>
                    <a:lnTo>
                      <a:pt x="104" y="16"/>
                    </a:lnTo>
                    <a:lnTo>
                      <a:pt x="121" y="14"/>
                    </a:lnTo>
                    <a:lnTo>
                      <a:pt x="127" y="19"/>
                    </a:lnTo>
                    <a:lnTo>
                      <a:pt x="140" y="31"/>
                    </a:lnTo>
                    <a:lnTo>
                      <a:pt x="150" y="41"/>
                    </a:lnTo>
                    <a:lnTo>
                      <a:pt x="156" y="40"/>
                    </a:lnTo>
                    <a:lnTo>
                      <a:pt x="166" y="45"/>
                    </a:lnTo>
                    <a:lnTo>
                      <a:pt x="164" y="51"/>
                    </a:lnTo>
                    <a:lnTo>
                      <a:pt x="177" y="51"/>
                    </a:lnTo>
                    <a:lnTo>
                      <a:pt x="190" y="60"/>
                    </a:lnTo>
                    <a:lnTo>
                      <a:pt x="187" y="65"/>
                    </a:lnTo>
                    <a:lnTo>
                      <a:pt x="175" y="67"/>
                    </a:lnTo>
                    <a:lnTo>
                      <a:pt x="163" y="68"/>
                    </a:lnTo>
                    <a:lnTo>
                      <a:pt x="151" y="67"/>
                    </a:lnTo>
                    <a:lnTo>
                      <a:pt x="124" y="69"/>
                    </a:lnTo>
                    <a:lnTo>
                      <a:pt x="138" y="57"/>
                    </a:lnTo>
                    <a:lnTo>
                      <a:pt x="131" y="52"/>
                    </a:lnTo>
                    <a:lnTo>
                      <a:pt x="120" y="50"/>
                    </a:lnTo>
                    <a:lnTo>
                      <a:pt x="114" y="45"/>
                    </a:lnTo>
                    <a:lnTo>
                      <a:pt x="112" y="33"/>
                    </a:lnTo>
                    <a:lnTo>
                      <a:pt x="101" y="34"/>
                    </a:lnTo>
                    <a:lnTo>
                      <a:pt x="86" y="28"/>
                    </a:lnTo>
                    <a:lnTo>
                      <a:pt x="81" y="24"/>
                    </a:lnTo>
                    <a:lnTo>
                      <a:pt x="58" y="20"/>
                    </a:lnTo>
                    <a:lnTo>
                      <a:pt x="52" y="16"/>
                    </a:lnTo>
                    <a:lnTo>
                      <a:pt x="60" y="11"/>
                    </a:lnTo>
                    <a:lnTo>
                      <a:pt x="42" y="10"/>
                    </a:lnTo>
                    <a:lnTo>
                      <a:pt x="28" y="21"/>
                    </a:lnTo>
                    <a:lnTo>
                      <a:pt x="20" y="21"/>
                    </a:lnTo>
                    <a:lnTo>
                      <a:pt x="17" y="26"/>
                    </a:lnTo>
                    <a:lnTo>
                      <a:pt x="7" y="28"/>
                    </a:lnTo>
                    <a:lnTo>
                      <a:pt x="0" y="27"/>
                    </a:lnTo>
                    <a:lnTo>
                      <a:pt x="11" y="20"/>
                    </a:lnTo>
                    <a:lnTo>
                      <a:pt x="16" y="13"/>
                    </a:lnTo>
                    <a:lnTo>
                      <a:pt x="25" y="8"/>
                    </a:lnTo>
                    <a:lnTo>
                      <a:pt x="34" y="4"/>
                    </a:lnTo>
                    <a:lnTo>
                      <a:pt x="48" y="2"/>
                    </a:lnTo>
                    <a:lnTo>
                      <a:pt x="53"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50" name="Freeform 48"/>
              <p:cNvSpPr>
                <a:spLocks/>
              </p:cNvSpPr>
              <p:nvPr/>
            </p:nvSpPr>
            <p:spPr bwMode="auto">
              <a:xfrm>
                <a:off x="5502935" y="2939945"/>
                <a:ext cx="54729" cy="24717"/>
              </a:xfrm>
              <a:custGeom>
                <a:avLst/>
                <a:gdLst>
                  <a:gd name="T0" fmla="*/ 0 w 31"/>
                  <a:gd name="T1" fmla="*/ 11 h 14"/>
                  <a:gd name="T2" fmla="*/ 1 w 31"/>
                  <a:gd name="T3" fmla="*/ 11 h 14"/>
                  <a:gd name="T4" fmla="*/ 3 w 31"/>
                  <a:gd name="T5" fmla="*/ 6 h 14"/>
                  <a:gd name="T6" fmla="*/ 16 w 31"/>
                  <a:gd name="T7" fmla="*/ 6 h 14"/>
                  <a:gd name="T8" fmla="*/ 31 w 31"/>
                  <a:gd name="T9" fmla="*/ 0 h 14"/>
                  <a:gd name="T10" fmla="*/ 20 w 31"/>
                  <a:gd name="T11" fmla="*/ 9 h 14"/>
                  <a:gd name="T12" fmla="*/ 22 w 31"/>
                  <a:gd name="T13" fmla="*/ 12 h 14"/>
                  <a:gd name="T14" fmla="*/ 20 w 31"/>
                  <a:gd name="T15" fmla="*/ 12 h 14"/>
                  <a:gd name="T16" fmla="*/ 17 w 31"/>
                  <a:gd name="T17" fmla="*/ 13 h 14"/>
                  <a:gd name="T18" fmla="*/ 14 w 31"/>
                  <a:gd name="T19" fmla="*/ 13 h 14"/>
                  <a:gd name="T20" fmla="*/ 13 w 31"/>
                  <a:gd name="T21" fmla="*/ 14 h 14"/>
                  <a:gd name="T22" fmla="*/ 13 w 31"/>
                  <a:gd name="T23" fmla="*/ 12 h 14"/>
                  <a:gd name="T24" fmla="*/ 11 w 31"/>
                  <a:gd name="T25" fmla="*/ 10 h 14"/>
                  <a:gd name="T26" fmla="*/ 8 w 31"/>
                  <a:gd name="T27" fmla="*/ 10 h 14"/>
                  <a:gd name="T28" fmla="*/ 4 w 31"/>
                  <a:gd name="T29" fmla="*/ 12 h 14"/>
                  <a:gd name="T30" fmla="*/ 0 w 31"/>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4">
                    <a:moveTo>
                      <a:pt x="0" y="11"/>
                    </a:moveTo>
                    <a:lnTo>
                      <a:pt x="1" y="11"/>
                    </a:lnTo>
                    <a:lnTo>
                      <a:pt x="3" y="6"/>
                    </a:lnTo>
                    <a:lnTo>
                      <a:pt x="16" y="6"/>
                    </a:lnTo>
                    <a:lnTo>
                      <a:pt x="31" y="0"/>
                    </a:lnTo>
                    <a:lnTo>
                      <a:pt x="20" y="9"/>
                    </a:lnTo>
                    <a:lnTo>
                      <a:pt x="22" y="12"/>
                    </a:lnTo>
                    <a:lnTo>
                      <a:pt x="20" y="12"/>
                    </a:lnTo>
                    <a:lnTo>
                      <a:pt x="17" y="13"/>
                    </a:lnTo>
                    <a:lnTo>
                      <a:pt x="14" y="13"/>
                    </a:lnTo>
                    <a:lnTo>
                      <a:pt x="13" y="14"/>
                    </a:lnTo>
                    <a:lnTo>
                      <a:pt x="13" y="12"/>
                    </a:lnTo>
                    <a:lnTo>
                      <a:pt x="11" y="10"/>
                    </a:lnTo>
                    <a:lnTo>
                      <a:pt x="8" y="10"/>
                    </a:lnTo>
                    <a:lnTo>
                      <a:pt x="4" y="12"/>
                    </a:lnTo>
                    <a:lnTo>
                      <a:pt x="0" y="1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51" name="Freeform 49"/>
              <p:cNvSpPr>
                <a:spLocks/>
              </p:cNvSpPr>
              <p:nvPr/>
            </p:nvSpPr>
            <p:spPr bwMode="auto">
              <a:xfrm>
                <a:off x="5488811" y="2957599"/>
                <a:ext cx="54729" cy="21185"/>
              </a:xfrm>
              <a:custGeom>
                <a:avLst/>
                <a:gdLst>
                  <a:gd name="T0" fmla="*/ 30 w 31"/>
                  <a:gd name="T1" fmla="*/ 2 h 12"/>
                  <a:gd name="T2" fmla="*/ 31 w 31"/>
                  <a:gd name="T3" fmla="*/ 4 h 12"/>
                  <a:gd name="T4" fmla="*/ 14 w 31"/>
                  <a:gd name="T5" fmla="*/ 12 h 12"/>
                  <a:gd name="T6" fmla="*/ 5 w 31"/>
                  <a:gd name="T7" fmla="*/ 10 h 12"/>
                  <a:gd name="T8" fmla="*/ 0 w 31"/>
                  <a:gd name="T9" fmla="*/ 2 h 12"/>
                  <a:gd name="T10" fmla="*/ 8 w 31"/>
                  <a:gd name="T11" fmla="*/ 1 h 12"/>
                  <a:gd name="T12" fmla="*/ 12 w 31"/>
                  <a:gd name="T13" fmla="*/ 2 h 12"/>
                  <a:gd name="T14" fmla="*/ 16 w 31"/>
                  <a:gd name="T15" fmla="*/ 0 h 12"/>
                  <a:gd name="T16" fmla="*/ 19 w 31"/>
                  <a:gd name="T17" fmla="*/ 0 h 12"/>
                  <a:gd name="T18" fmla="*/ 21 w 31"/>
                  <a:gd name="T19" fmla="*/ 2 h 12"/>
                  <a:gd name="T20" fmla="*/ 21 w 31"/>
                  <a:gd name="T21" fmla="*/ 4 h 12"/>
                  <a:gd name="T22" fmla="*/ 22 w 31"/>
                  <a:gd name="T23" fmla="*/ 3 h 12"/>
                  <a:gd name="T24" fmla="*/ 25 w 31"/>
                  <a:gd name="T25" fmla="*/ 3 h 12"/>
                  <a:gd name="T26" fmla="*/ 28 w 31"/>
                  <a:gd name="T27" fmla="*/ 2 h 12"/>
                  <a:gd name="T28" fmla="*/ 30 w 31"/>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2">
                    <a:moveTo>
                      <a:pt x="30" y="2"/>
                    </a:moveTo>
                    <a:lnTo>
                      <a:pt x="31" y="4"/>
                    </a:lnTo>
                    <a:lnTo>
                      <a:pt x="14" y="12"/>
                    </a:lnTo>
                    <a:lnTo>
                      <a:pt x="5" y="10"/>
                    </a:lnTo>
                    <a:lnTo>
                      <a:pt x="0" y="2"/>
                    </a:lnTo>
                    <a:lnTo>
                      <a:pt x="8" y="1"/>
                    </a:lnTo>
                    <a:lnTo>
                      <a:pt x="12" y="2"/>
                    </a:lnTo>
                    <a:lnTo>
                      <a:pt x="16" y="0"/>
                    </a:lnTo>
                    <a:lnTo>
                      <a:pt x="19" y="0"/>
                    </a:lnTo>
                    <a:lnTo>
                      <a:pt x="21" y="2"/>
                    </a:lnTo>
                    <a:lnTo>
                      <a:pt x="21" y="4"/>
                    </a:lnTo>
                    <a:lnTo>
                      <a:pt x="22" y="3"/>
                    </a:lnTo>
                    <a:lnTo>
                      <a:pt x="25" y="3"/>
                    </a:lnTo>
                    <a:lnTo>
                      <a:pt x="28" y="2"/>
                    </a:lnTo>
                    <a:lnTo>
                      <a:pt x="30" y="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52" name="Freeform 50"/>
              <p:cNvSpPr>
                <a:spLocks/>
              </p:cNvSpPr>
              <p:nvPr/>
            </p:nvSpPr>
            <p:spPr bwMode="auto">
              <a:xfrm>
                <a:off x="4847956" y="2380299"/>
                <a:ext cx="188902" cy="91803"/>
              </a:xfrm>
              <a:custGeom>
                <a:avLst/>
                <a:gdLst>
                  <a:gd name="T0" fmla="*/ 79 w 107"/>
                  <a:gd name="T1" fmla="*/ 51 h 52"/>
                  <a:gd name="T2" fmla="*/ 71 w 107"/>
                  <a:gd name="T3" fmla="*/ 48 h 52"/>
                  <a:gd name="T4" fmla="*/ 63 w 107"/>
                  <a:gd name="T5" fmla="*/ 49 h 52"/>
                  <a:gd name="T6" fmla="*/ 50 w 107"/>
                  <a:gd name="T7" fmla="*/ 43 h 52"/>
                  <a:gd name="T8" fmla="*/ 45 w 107"/>
                  <a:gd name="T9" fmla="*/ 44 h 52"/>
                  <a:gd name="T10" fmla="*/ 37 w 107"/>
                  <a:gd name="T11" fmla="*/ 52 h 52"/>
                  <a:gd name="T12" fmla="*/ 24 w 107"/>
                  <a:gd name="T13" fmla="*/ 46 h 52"/>
                  <a:gd name="T14" fmla="*/ 14 w 107"/>
                  <a:gd name="T15" fmla="*/ 37 h 52"/>
                  <a:gd name="T16" fmla="*/ 6 w 107"/>
                  <a:gd name="T17" fmla="*/ 32 h 52"/>
                  <a:gd name="T18" fmla="*/ 4 w 107"/>
                  <a:gd name="T19" fmla="*/ 24 h 52"/>
                  <a:gd name="T20" fmla="*/ 0 w 107"/>
                  <a:gd name="T21" fmla="*/ 18 h 52"/>
                  <a:gd name="T22" fmla="*/ 12 w 107"/>
                  <a:gd name="T23" fmla="*/ 13 h 52"/>
                  <a:gd name="T24" fmla="*/ 17 w 107"/>
                  <a:gd name="T25" fmla="*/ 8 h 52"/>
                  <a:gd name="T26" fmla="*/ 28 w 107"/>
                  <a:gd name="T27" fmla="*/ 4 h 52"/>
                  <a:gd name="T28" fmla="*/ 32 w 107"/>
                  <a:gd name="T29" fmla="*/ 0 h 52"/>
                  <a:gd name="T30" fmla="*/ 36 w 107"/>
                  <a:gd name="T31" fmla="*/ 3 h 52"/>
                  <a:gd name="T32" fmla="*/ 43 w 107"/>
                  <a:gd name="T33" fmla="*/ 1 h 52"/>
                  <a:gd name="T34" fmla="*/ 51 w 107"/>
                  <a:gd name="T35" fmla="*/ 7 h 52"/>
                  <a:gd name="T36" fmla="*/ 63 w 107"/>
                  <a:gd name="T37" fmla="*/ 9 h 52"/>
                  <a:gd name="T38" fmla="*/ 63 w 107"/>
                  <a:gd name="T39" fmla="*/ 15 h 52"/>
                  <a:gd name="T40" fmla="*/ 72 w 107"/>
                  <a:gd name="T41" fmla="*/ 19 h 52"/>
                  <a:gd name="T42" fmla="*/ 74 w 107"/>
                  <a:gd name="T43" fmla="*/ 14 h 52"/>
                  <a:gd name="T44" fmla="*/ 85 w 107"/>
                  <a:gd name="T45" fmla="*/ 16 h 52"/>
                  <a:gd name="T46" fmla="*/ 87 w 107"/>
                  <a:gd name="T47" fmla="*/ 22 h 52"/>
                  <a:gd name="T48" fmla="*/ 99 w 107"/>
                  <a:gd name="T49" fmla="*/ 23 h 52"/>
                  <a:gd name="T50" fmla="*/ 107 w 107"/>
                  <a:gd name="T51" fmla="*/ 33 h 52"/>
                  <a:gd name="T52" fmla="*/ 103 w 107"/>
                  <a:gd name="T53" fmla="*/ 33 h 52"/>
                  <a:gd name="T54" fmla="*/ 100 w 107"/>
                  <a:gd name="T55" fmla="*/ 37 h 52"/>
                  <a:gd name="T56" fmla="*/ 97 w 107"/>
                  <a:gd name="T57" fmla="*/ 38 h 52"/>
                  <a:gd name="T58" fmla="*/ 96 w 107"/>
                  <a:gd name="T59" fmla="*/ 42 h 52"/>
                  <a:gd name="T60" fmla="*/ 93 w 107"/>
                  <a:gd name="T61" fmla="*/ 43 h 52"/>
                  <a:gd name="T62" fmla="*/ 93 w 107"/>
                  <a:gd name="T63" fmla="*/ 45 h 52"/>
                  <a:gd name="T64" fmla="*/ 88 w 107"/>
                  <a:gd name="T65" fmla="*/ 47 h 52"/>
                  <a:gd name="T66" fmla="*/ 80 w 107"/>
                  <a:gd name="T67" fmla="*/ 47 h 52"/>
                  <a:gd name="T68" fmla="*/ 79 w 107"/>
                  <a:gd name="T6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2">
                    <a:moveTo>
                      <a:pt x="79" y="51"/>
                    </a:moveTo>
                    <a:lnTo>
                      <a:pt x="71" y="48"/>
                    </a:lnTo>
                    <a:lnTo>
                      <a:pt x="63" y="49"/>
                    </a:lnTo>
                    <a:lnTo>
                      <a:pt x="50" y="43"/>
                    </a:lnTo>
                    <a:lnTo>
                      <a:pt x="45" y="44"/>
                    </a:lnTo>
                    <a:lnTo>
                      <a:pt x="37" y="52"/>
                    </a:lnTo>
                    <a:lnTo>
                      <a:pt x="24" y="46"/>
                    </a:lnTo>
                    <a:lnTo>
                      <a:pt x="14" y="37"/>
                    </a:lnTo>
                    <a:lnTo>
                      <a:pt x="6" y="32"/>
                    </a:lnTo>
                    <a:lnTo>
                      <a:pt x="4" y="24"/>
                    </a:lnTo>
                    <a:lnTo>
                      <a:pt x="0" y="18"/>
                    </a:lnTo>
                    <a:lnTo>
                      <a:pt x="12" y="13"/>
                    </a:lnTo>
                    <a:lnTo>
                      <a:pt x="17" y="8"/>
                    </a:lnTo>
                    <a:lnTo>
                      <a:pt x="28" y="4"/>
                    </a:lnTo>
                    <a:lnTo>
                      <a:pt x="32" y="0"/>
                    </a:lnTo>
                    <a:lnTo>
                      <a:pt x="36" y="3"/>
                    </a:lnTo>
                    <a:lnTo>
                      <a:pt x="43" y="1"/>
                    </a:lnTo>
                    <a:lnTo>
                      <a:pt x="51" y="7"/>
                    </a:lnTo>
                    <a:lnTo>
                      <a:pt x="63" y="9"/>
                    </a:lnTo>
                    <a:lnTo>
                      <a:pt x="63" y="15"/>
                    </a:lnTo>
                    <a:lnTo>
                      <a:pt x="72" y="19"/>
                    </a:lnTo>
                    <a:lnTo>
                      <a:pt x="74" y="14"/>
                    </a:lnTo>
                    <a:lnTo>
                      <a:pt x="85" y="16"/>
                    </a:lnTo>
                    <a:lnTo>
                      <a:pt x="87" y="22"/>
                    </a:lnTo>
                    <a:lnTo>
                      <a:pt x="99" y="23"/>
                    </a:lnTo>
                    <a:lnTo>
                      <a:pt x="107" y="33"/>
                    </a:lnTo>
                    <a:lnTo>
                      <a:pt x="103" y="33"/>
                    </a:lnTo>
                    <a:lnTo>
                      <a:pt x="100" y="37"/>
                    </a:lnTo>
                    <a:lnTo>
                      <a:pt x="97" y="38"/>
                    </a:lnTo>
                    <a:lnTo>
                      <a:pt x="96" y="42"/>
                    </a:lnTo>
                    <a:lnTo>
                      <a:pt x="93" y="43"/>
                    </a:lnTo>
                    <a:lnTo>
                      <a:pt x="93" y="45"/>
                    </a:lnTo>
                    <a:lnTo>
                      <a:pt x="88" y="47"/>
                    </a:lnTo>
                    <a:lnTo>
                      <a:pt x="80" y="47"/>
                    </a:lnTo>
                    <a:lnTo>
                      <a:pt x="79" y="5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53" name="Freeform 51"/>
              <p:cNvSpPr>
                <a:spLocks/>
              </p:cNvSpPr>
              <p:nvPr/>
            </p:nvSpPr>
            <p:spPr bwMode="auto">
              <a:xfrm>
                <a:off x="4671412" y="2244361"/>
                <a:ext cx="252459" cy="273644"/>
              </a:xfrm>
              <a:custGeom>
                <a:avLst/>
                <a:gdLst>
                  <a:gd name="T0" fmla="*/ 58 w 143"/>
                  <a:gd name="T1" fmla="*/ 0 h 155"/>
                  <a:gd name="T2" fmla="*/ 59 w 143"/>
                  <a:gd name="T3" fmla="*/ 8 h 155"/>
                  <a:gd name="T4" fmla="*/ 75 w 143"/>
                  <a:gd name="T5" fmla="*/ 12 h 155"/>
                  <a:gd name="T6" fmla="*/ 75 w 143"/>
                  <a:gd name="T7" fmla="*/ 20 h 155"/>
                  <a:gd name="T8" fmla="*/ 90 w 143"/>
                  <a:gd name="T9" fmla="*/ 16 h 155"/>
                  <a:gd name="T10" fmla="*/ 99 w 143"/>
                  <a:gd name="T11" fmla="*/ 10 h 155"/>
                  <a:gd name="T12" fmla="*/ 117 w 143"/>
                  <a:gd name="T13" fmla="*/ 18 h 155"/>
                  <a:gd name="T14" fmla="*/ 125 w 143"/>
                  <a:gd name="T15" fmla="*/ 25 h 155"/>
                  <a:gd name="T16" fmla="*/ 129 w 143"/>
                  <a:gd name="T17" fmla="*/ 35 h 155"/>
                  <a:gd name="T18" fmla="*/ 125 w 143"/>
                  <a:gd name="T19" fmla="*/ 40 h 155"/>
                  <a:gd name="T20" fmla="*/ 131 w 143"/>
                  <a:gd name="T21" fmla="*/ 47 h 155"/>
                  <a:gd name="T22" fmla="*/ 136 w 143"/>
                  <a:gd name="T23" fmla="*/ 58 h 155"/>
                  <a:gd name="T24" fmla="*/ 136 w 143"/>
                  <a:gd name="T25" fmla="*/ 65 h 155"/>
                  <a:gd name="T26" fmla="*/ 143 w 143"/>
                  <a:gd name="T27" fmla="*/ 78 h 155"/>
                  <a:gd name="T28" fmla="*/ 136 w 143"/>
                  <a:gd name="T29" fmla="*/ 80 h 155"/>
                  <a:gd name="T30" fmla="*/ 132 w 143"/>
                  <a:gd name="T31" fmla="*/ 77 h 155"/>
                  <a:gd name="T32" fmla="*/ 128 w 143"/>
                  <a:gd name="T33" fmla="*/ 81 h 155"/>
                  <a:gd name="T34" fmla="*/ 117 w 143"/>
                  <a:gd name="T35" fmla="*/ 85 h 155"/>
                  <a:gd name="T36" fmla="*/ 112 w 143"/>
                  <a:gd name="T37" fmla="*/ 90 h 155"/>
                  <a:gd name="T38" fmla="*/ 100 w 143"/>
                  <a:gd name="T39" fmla="*/ 95 h 155"/>
                  <a:gd name="T40" fmla="*/ 104 w 143"/>
                  <a:gd name="T41" fmla="*/ 101 h 155"/>
                  <a:gd name="T42" fmla="*/ 106 w 143"/>
                  <a:gd name="T43" fmla="*/ 109 h 155"/>
                  <a:gd name="T44" fmla="*/ 114 w 143"/>
                  <a:gd name="T45" fmla="*/ 114 h 155"/>
                  <a:gd name="T46" fmla="*/ 124 w 143"/>
                  <a:gd name="T47" fmla="*/ 123 h 155"/>
                  <a:gd name="T48" fmla="*/ 119 w 143"/>
                  <a:gd name="T49" fmla="*/ 132 h 155"/>
                  <a:gd name="T50" fmla="*/ 113 w 143"/>
                  <a:gd name="T51" fmla="*/ 135 h 155"/>
                  <a:gd name="T52" fmla="*/ 117 w 143"/>
                  <a:gd name="T53" fmla="*/ 148 h 155"/>
                  <a:gd name="T54" fmla="*/ 115 w 143"/>
                  <a:gd name="T55" fmla="*/ 151 h 155"/>
                  <a:gd name="T56" fmla="*/ 110 w 143"/>
                  <a:gd name="T57" fmla="*/ 147 h 155"/>
                  <a:gd name="T58" fmla="*/ 102 w 143"/>
                  <a:gd name="T59" fmla="*/ 147 h 155"/>
                  <a:gd name="T60" fmla="*/ 91 w 143"/>
                  <a:gd name="T61" fmla="*/ 150 h 155"/>
                  <a:gd name="T62" fmla="*/ 76 w 143"/>
                  <a:gd name="T63" fmla="*/ 149 h 155"/>
                  <a:gd name="T64" fmla="*/ 75 w 143"/>
                  <a:gd name="T65" fmla="*/ 155 h 155"/>
                  <a:gd name="T66" fmla="*/ 66 w 143"/>
                  <a:gd name="T67" fmla="*/ 149 h 155"/>
                  <a:gd name="T68" fmla="*/ 61 w 143"/>
                  <a:gd name="T69" fmla="*/ 150 h 155"/>
                  <a:gd name="T70" fmla="*/ 44 w 143"/>
                  <a:gd name="T71" fmla="*/ 144 h 155"/>
                  <a:gd name="T72" fmla="*/ 40 w 143"/>
                  <a:gd name="T73" fmla="*/ 148 h 155"/>
                  <a:gd name="T74" fmla="*/ 26 w 143"/>
                  <a:gd name="T75" fmla="*/ 148 h 155"/>
                  <a:gd name="T76" fmla="*/ 28 w 143"/>
                  <a:gd name="T77" fmla="*/ 134 h 155"/>
                  <a:gd name="T78" fmla="*/ 35 w 143"/>
                  <a:gd name="T79" fmla="*/ 120 h 155"/>
                  <a:gd name="T80" fmla="*/ 12 w 143"/>
                  <a:gd name="T81" fmla="*/ 116 h 155"/>
                  <a:gd name="T82" fmla="*/ 4 w 143"/>
                  <a:gd name="T83" fmla="*/ 111 h 155"/>
                  <a:gd name="T84" fmla="*/ 5 w 143"/>
                  <a:gd name="T85" fmla="*/ 102 h 155"/>
                  <a:gd name="T86" fmla="*/ 2 w 143"/>
                  <a:gd name="T87" fmla="*/ 97 h 155"/>
                  <a:gd name="T88" fmla="*/ 3 w 143"/>
                  <a:gd name="T89" fmla="*/ 84 h 155"/>
                  <a:gd name="T90" fmla="*/ 0 w 143"/>
                  <a:gd name="T91" fmla="*/ 63 h 155"/>
                  <a:gd name="T92" fmla="*/ 9 w 143"/>
                  <a:gd name="T93" fmla="*/ 63 h 155"/>
                  <a:gd name="T94" fmla="*/ 13 w 143"/>
                  <a:gd name="T95" fmla="*/ 55 h 155"/>
                  <a:gd name="T96" fmla="*/ 16 w 143"/>
                  <a:gd name="T97" fmla="*/ 37 h 155"/>
                  <a:gd name="T98" fmla="*/ 13 w 143"/>
                  <a:gd name="T99" fmla="*/ 30 h 155"/>
                  <a:gd name="T100" fmla="*/ 16 w 143"/>
                  <a:gd name="T101" fmla="*/ 26 h 155"/>
                  <a:gd name="T102" fmla="*/ 29 w 143"/>
                  <a:gd name="T103" fmla="*/ 25 h 155"/>
                  <a:gd name="T104" fmla="*/ 32 w 143"/>
                  <a:gd name="T105" fmla="*/ 29 h 155"/>
                  <a:gd name="T106" fmla="*/ 42 w 143"/>
                  <a:gd name="T107" fmla="*/ 19 h 155"/>
                  <a:gd name="T108" fmla="*/ 38 w 143"/>
                  <a:gd name="T109" fmla="*/ 12 h 155"/>
                  <a:gd name="T110" fmla="*/ 36 w 143"/>
                  <a:gd name="T111" fmla="*/ 1 h 155"/>
                  <a:gd name="T112" fmla="*/ 48 w 143"/>
                  <a:gd name="T113" fmla="*/ 3 h 155"/>
                  <a:gd name="T114" fmla="*/ 58 w 143"/>
                  <a:gd name="T11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155">
                    <a:moveTo>
                      <a:pt x="58" y="0"/>
                    </a:moveTo>
                    <a:lnTo>
                      <a:pt x="59" y="8"/>
                    </a:lnTo>
                    <a:lnTo>
                      <a:pt x="75" y="12"/>
                    </a:lnTo>
                    <a:lnTo>
                      <a:pt x="75" y="20"/>
                    </a:lnTo>
                    <a:lnTo>
                      <a:pt x="90" y="16"/>
                    </a:lnTo>
                    <a:lnTo>
                      <a:pt x="99" y="10"/>
                    </a:lnTo>
                    <a:lnTo>
                      <a:pt x="117" y="18"/>
                    </a:lnTo>
                    <a:lnTo>
                      <a:pt x="125" y="25"/>
                    </a:lnTo>
                    <a:lnTo>
                      <a:pt x="129" y="35"/>
                    </a:lnTo>
                    <a:lnTo>
                      <a:pt x="125" y="40"/>
                    </a:lnTo>
                    <a:lnTo>
                      <a:pt x="131" y="47"/>
                    </a:lnTo>
                    <a:lnTo>
                      <a:pt x="136" y="58"/>
                    </a:lnTo>
                    <a:lnTo>
                      <a:pt x="136" y="65"/>
                    </a:lnTo>
                    <a:lnTo>
                      <a:pt x="143" y="78"/>
                    </a:lnTo>
                    <a:lnTo>
                      <a:pt x="136" y="80"/>
                    </a:lnTo>
                    <a:lnTo>
                      <a:pt x="132" y="77"/>
                    </a:lnTo>
                    <a:lnTo>
                      <a:pt x="128" y="81"/>
                    </a:lnTo>
                    <a:lnTo>
                      <a:pt x="117" y="85"/>
                    </a:lnTo>
                    <a:lnTo>
                      <a:pt x="112" y="90"/>
                    </a:lnTo>
                    <a:lnTo>
                      <a:pt x="100" y="95"/>
                    </a:lnTo>
                    <a:lnTo>
                      <a:pt x="104" y="101"/>
                    </a:lnTo>
                    <a:lnTo>
                      <a:pt x="106" y="109"/>
                    </a:lnTo>
                    <a:lnTo>
                      <a:pt x="114" y="114"/>
                    </a:lnTo>
                    <a:lnTo>
                      <a:pt x="124" y="123"/>
                    </a:lnTo>
                    <a:lnTo>
                      <a:pt x="119" y="132"/>
                    </a:lnTo>
                    <a:lnTo>
                      <a:pt x="113" y="135"/>
                    </a:lnTo>
                    <a:lnTo>
                      <a:pt x="117" y="148"/>
                    </a:lnTo>
                    <a:lnTo>
                      <a:pt x="115" y="151"/>
                    </a:lnTo>
                    <a:lnTo>
                      <a:pt x="110" y="147"/>
                    </a:lnTo>
                    <a:lnTo>
                      <a:pt x="102" y="147"/>
                    </a:lnTo>
                    <a:lnTo>
                      <a:pt x="91" y="150"/>
                    </a:lnTo>
                    <a:lnTo>
                      <a:pt x="76" y="149"/>
                    </a:lnTo>
                    <a:lnTo>
                      <a:pt x="75" y="155"/>
                    </a:lnTo>
                    <a:lnTo>
                      <a:pt x="66" y="149"/>
                    </a:lnTo>
                    <a:lnTo>
                      <a:pt x="61" y="150"/>
                    </a:lnTo>
                    <a:lnTo>
                      <a:pt x="44" y="144"/>
                    </a:lnTo>
                    <a:lnTo>
                      <a:pt x="40" y="148"/>
                    </a:lnTo>
                    <a:lnTo>
                      <a:pt x="26" y="148"/>
                    </a:lnTo>
                    <a:lnTo>
                      <a:pt x="28" y="134"/>
                    </a:lnTo>
                    <a:lnTo>
                      <a:pt x="35" y="120"/>
                    </a:lnTo>
                    <a:lnTo>
                      <a:pt x="12" y="116"/>
                    </a:lnTo>
                    <a:lnTo>
                      <a:pt x="4" y="111"/>
                    </a:lnTo>
                    <a:lnTo>
                      <a:pt x="5" y="102"/>
                    </a:lnTo>
                    <a:lnTo>
                      <a:pt x="2" y="97"/>
                    </a:lnTo>
                    <a:lnTo>
                      <a:pt x="3" y="84"/>
                    </a:lnTo>
                    <a:lnTo>
                      <a:pt x="0" y="63"/>
                    </a:lnTo>
                    <a:lnTo>
                      <a:pt x="9" y="63"/>
                    </a:lnTo>
                    <a:lnTo>
                      <a:pt x="13" y="55"/>
                    </a:lnTo>
                    <a:lnTo>
                      <a:pt x="16" y="37"/>
                    </a:lnTo>
                    <a:lnTo>
                      <a:pt x="13" y="30"/>
                    </a:lnTo>
                    <a:lnTo>
                      <a:pt x="16" y="26"/>
                    </a:lnTo>
                    <a:lnTo>
                      <a:pt x="29" y="25"/>
                    </a:lnTo>
                    <a:lnTo>
                      <a:pt x="32" y="29"/>
                    </a:lnTo>
                    <a:lnTo>
                      <a:pt x="42" y="19"/>
                    </a:lnTo>
                    <a:lnTo>
                      <a:pt x="38" y="12"/>
                    </a:lnTo>
                    <a:lnTo>
                      <a:pt x="36" y="1"/>
                    </a:lnTo>
                    <a:lnTo>
                      <a:pt x="48" y="3"/>
                    </a:lnTo>
                    <a:lnTo>
                      <a:pt x="58" y="0"/>
                    </a:lnTo>
                    <a:close/>
                  </a:path>
                </a:pathLst>
              </a:custGeom>
              <a:solidFill>
                <a:srgbClr val="1A7476">
                  <a:alpha val="17000"/>
                </a:srgb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54" name="Freeform 52"/>
              <p:cNvSpPr>
                <a:spLocks/>
              </p:cNvSpPr>
              <p:nvPr/>
            </p:nvSpPr>
            <p:spPr bwMode="auto">
              <a:xfrm>
                <a:off x="5847195" y="3782058"/>
                <a:ext cx="52963" cy="63555"/>
              </a:xfrm>
              <a:custGeom>
                <a:avLst/>
                <a:gdLst>
                  <a:gd name="T0" fmla="*/ 25 w 30"/>
                  <a:gd name="T1" fmla="*/ 0 h 36"/>
                  <a:gd name="T2" fmla="*/ 30 w 30"/>
                  <a:gd name="T3" fmla="*/ 6 h 36"/>
                  <a:gd name="T4" fmla="*/ 30 w 30"/>
                  <a:gd name="T5" fmla="*/ 15 h 36"/>
                  <a:gd name="T6" fmla="*/ 20 w 30"/>
                  <a:gd name="T7" fmla="*/ 20 h 36"/>
                  <a:gd name="T8" fmla="*/ 28 w 30"/>
                  <a:gd name="T9" fmla="*/ 25 h 36"/>
                  <a:gd name="T10" fmla="*/ 21 w 30"/>
                  <a:gd name="T11" fmla="*/ 36 h 36"/>
                  <a:gd name="T12" fmla="*/ 17 w 30"/>
                  <a:gd name="T13" fmla="*/ 33 h 36"/>
                  <a:gd name="T14" fmla="*/ 13 w 30"/>
                  <a:gd name="T15" fmla="*/ 34 h 36"/>
                  <a:gd name="T16" fmla="*/ 3 w 30"/>
                  <a:gd name="T17" fmla="*/ 34 h 36"/>
                  <a:gd name="T18" fmla="*/ 2 w 30"/>
                  <a:gd name="T19" fmla="*/ 28 h 36"/>
                  <a:gd name="T20" fmla="*/ 0 w 30"/>
                  <a:gd name="T21" fmla="*/ 22 h 36"/>
                  <a:gd name="T22" fmla="*/ 6 w 30"/>
                  <a:gd name="T23" fmla="*/ 12 h 36"/>
                  <a:gd name="T24" fmla="*/ 12 w 30"/>
                  <a:gd name="T25" fmla="*/ 3 h 36"/>
                  <a:gd name="T26" fmla="*/ 20 w 30"/>
                  <a:gd name="T27" fmla="*/ 5 h 36"/>
                  <a:gd name="T28" fmla="*/ 25 w 3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5" y="0"/>
                    </a:moveTo>
                    <a:lnTo>
                      <a:pt x="30" y="6"/>
                    </a:lnTo>
                    <a:lnTo>
                      <a:pt x="30" y="15"/>
                    </a:lnTo>
                    <a:lnTo>
                      <a:pt x="20" y="20"/>
                    </a:lnTo>
                    <a:lnTo>
                      <a:pt x="28" y="25"/>
                    </a:lnTo>
                    <a:lnTo>
                      <a:pt x="21" y="36"/>
                    </a:lnTo>
                    <a:lnTo>
                      <a:pt x="17" y="33"/>
                    </a:lnTo>
                    <a:lnTo>
                      <a:pt x="13" y="34"/>
                    </a:lnTo>
                    <a:lnTo>
                      <a:pt x="3" y="34"/>
                    </a:lnTo>
                    <a:lnTo>
                      <a:pt x="2" y="28"/>
                    </a:lnTo>
                    <a:lnTo>
                      <a:pt x="0" y="22"/>
                    </a:lnTo>
                    <a:lnTo>
                      <a:pt x="6" y="12"/>
                    </a:lnTo>
                    <a:lnTo>
                      <a:pt x="12" y="3"/>
                    </a:lnTo>
                    <a:lnTo>
                      <a:pt x="20" y="5"/>
                    </a:lnTo>
                    <a:lnTo>
                      <a:pt x="25" y="0"/>
                    </a:lnTo>
                    <a:close/>
                  </a:path>
                </a:pathLst>
              </a:custGeom>
              <a:solidFill>
                <a:srgbClr val="1A7476">
                  <a:alpha val="11000"/>
                </a:srgb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55" name="Freeform 53"/>
              <p:cNvSpPr>
                <a:spLocks/>
              </p:cNvSpPr>
              <p:nvPr/>
            </p:nvSpPr>
            <p:spPr bwMode="auto">
              <a:xfrm>
                <a:off x="4798523" y="2205522"/>
                <a:ext cx="47667" cy="45902"/>
              </a:xfrm>
              <a:custGeom>
                <a:avLst/>
                <a:gdLst>
                  <a:gd name="T0" fmla="*/ 27 w 27"/>
                  <a:gd name="T1" fmla="*/ 10 h 26"/>
                  <a:gd name="T2" fmla="*/ 20 w 27"/>
                  <a:gd name="T3" fmla="*/ 26 h 26"/>
                  <a:gd name="T4" fmla="*/ 3 w 27"/>
                  <a:gd name="T5" fmla="*/ 15 h 26"/>
                  <a:gd name="T6" fmla="*/ 0 w 27"/>
                  <a:gd name="T7" fmla="*/ 6 h 26"/>
                  <a:gd name="T8" fmla="*/ 22 w 27"/>
                  <a:gd name="T9" fmla="*/ 0 h 26"/>
                  <a:gd name="T10" fmla="*/ 27 w 27"/>
                  <a:gd name="T11" fmla="*/ 10 h 26"/>
                </a:gdLst>
                <a:ahLst/>
                <a:cxnLst>
                  <a:cxn ang="0">
                    <a:pos x="T0" y="T1"/>
                  </a:cxn>
                  <a:cxn ang="0">
                    <a:pos x="T2" y="T3"/>
                  </a:cxn>
                  <a:cxn ang="0">
                    <a:pos x="T4" y="T5"/>
                  </a:cxn>
                  <a:cxn ang="0">
                    <a:pos x="T6" y="T7"/>
                  </a:cxn>
                  <a:cxn ang="0">
                    <a:pos x="T8" y="T9"/>
                  </a:cxn>
                  <a:cxn ang="0">
                    <a:pos x="T10" y="T11"/>
                  </a:cxn>
                </a:cxnLst>
                <a:rect l="0" t="0" r="r" b="b"/>
                <a:pathLst>
                  <a:path w="27" h="26">
                    <a:moveTo>
                      <a:pt x="27" y="10"/>
                    </a:moveTo>
                    <a:lnTo>
                      <a:pt x="20" y="26"/>
                    </a:lnTo>
                    <a:lnTo>
                      <a:pt x="3" y="15"/>
                    </a:lnTo>
                    <a:lnTo>
                      <a:pt x="0" y="6"/>
                    </a:lnTo>
                    <a:lnTo>
                      <a:pt x="22" y="0"/>
                    </a:lnTo>
                    <a:lnTo>
                      <a:pt x="27" y="1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56" name="Freeform 54"/>
              <p:cNvSpPr>
                <a:spLocks/>
              </p:cNvSpPr>
              <p:nvPr/>
            </p:nvSpPr>
            <p:spPr bwMode="auto">
              <a:xfrm>
                <a:off x="4720844" y="2149026"/>
                <a:ext cx="75915" cy="100630"/>
              </a:xfrm>
              <a:custGeom>
                <a:avLst/>
                <a:gdLst>
                  <a:gd name="T0" fmla="*/ 43 w 43"/>
                  <a:gd name="T1" fmla="*/ 25 h 57"/>
                  <a:gd name="T2" fmla="*/ 40 w 43"/>
                  <a:gd name="T3" fmla="*/ 33 h 57"/>
                  <a:gd name="T4" fmla="*/ 35 w 43"/>
                  <a:gd name="T5" fmla="*/ 30 h 57"/>
                  <a:gd name="T6" fmla="*/ 25 w 43"/>
                  <a:gd name="T7" fmla="*/ 44 h 57"/>
                  <a:gd name="T8" fmla="*/ 30 w 43"/>
                  <a:gd name="T9" fmla="*/ 54 h 57"/>
                  <a:gd name="T10" fmla="*/ 20 w 43"/>
                  <a:gd name="T11" fmla="*/ 57 h 57"/>
                  <a:gd name="T12" fmla="*/ 8 w 43"/>
                  <a:gd name="T13" fmla="*/ 55 h 57"/>
                  <a:gd name="T14" fmla="*/ 2 w 43"/>
                  <a:gd name="T15" fmla="*/ 44 h 57"/>
                  <a:gd name="T16" fmla="*/ 0 w 43"/>
                  <a:gd name="T17" fmla="*/ 24 h 57"/>
                  <a:gd name="T18" fmla="*/ 2 w 43"/>
                  <a:gd name="T19" fmla="*/ 18 h 57"/>
                  <a:gd name="T20" fmla="*/ 6 w 43"/>
                  <a:gd name="T21" fmla="*/ 12 h 57"/>
                  <a:gd name="T22" fmla="*/ 20 w 43"/>
                  <a:gd name="T23" fmla="*/ 11 h 57"/>
                  <a:gd name="T24" fmla="*/ 25 w 43"/>
                  <a:gd name="T25" fmla="*/ 6 h 57"/>
                  <a:gd name="T26" fmla="*/ 36 w 43"/>
                  <a:gd name="T27" fmla="*/ 0 h 57"/>
                  <a:gd name="T28" fmla="*/ 37 w 43"/>
                  <a:gd name="T29" fmla="*/ 10 h 57"/>
                  <a:gd name="T30" fmla="*/ 32 w 43"/>
                  <a:gd name="T31" fmla="*/ 16 h 57"/>
                  <a:gd name="T32" fmla="*/ 35 w 43"/>
                  <a:gd name="T33" fmla="*/ 22 h 57"/>
                  <a:gd name="T34" fmla="*/ 43 w 43"/>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7">
                    <a:moveTo>
                      <a:pt x="43" y="25"/>
                    </a:moveTo>
                    <a:lnTo>
                      <a:pt x="40" y="33"/>
                    </a:lnTo>
                    <a:lnTo>
                      <a:pt x="35" y="30"/>
                    </a:lnTo>
                    <a:lnTo>
                      <a:pt x="25" y="44"/>
                    </a:lnTo>
                    <a:lnTo>
                      <a:pt x="30" y="54"/>
                    </a:lnTo>
                    <a:lnTo>
                      <a:pt x="20" y="57"/>
                    </a:lnTo>
                    <a:lnTo>
                      <a:pt x="8" y="55"/>
                    </a:lnTo>
                    <a:lnTo>
                      <a:pt x="2" y="44"/>
                    </a:lnTo>
                    <a:lnTo>
                      <a:pt x="0" y="24"/>
                    </a:lnTo>
                    <a:lnTo>
                      <a:pt x="2" y="18"/>
                    </a:lnTo>
                    <a:lnTo>
                      <a:pt x="6" y="12"/>
                    </a:lnTo>
                    <a:lnTo>
                      <a:pt x="20" y="11"/>
                    </a:lnTo>
                    <a:lnTo>
                      <a:pt x="25" y="6"/>
                    </a:lnTo>
                    <a:lnTo>
                      <a:pt x="36" y="0"/>
                    </a:lnTo>
                    <a:lnTo>
                      <a:pt x="37" y="10"/>
                    </a:lnTo>
                    <a:lnTo>
                      <a:pt x="32" y="16"/>
                    </a:lnTo>
                    <a:lnTo>
                      <a:pt x="35" y="22"/>
                    </a:lnTo>
                    <a:lnTo>
                      <a:pt x="43" y="25"/>
                    </a:lnTo>
                    <a:close/>
                  </a:path>
                </a:pathLst>
              </a:custGeom>
              <a:solidFill>
                <a:srgbClr val="1A7476">
                  <a:alpha val="16000"/>
                </a:srgb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57" name="Freeform 55"/>
              <p:cNvSpPr>
                <a:spLocks/>
              </p:cNvSpPr>
              <p:nvPr/>
            </p:nvSpPr>
            <p:spPr bwMode="auto">
              <a:xfrm>
                <a:off x="2205092" y="3517242"/>
                <a:ext cx="116519" cy="84741"/>
              </a:xfrm>
              <a:custGeom>
                <a:avLst/>
                <a:gdLst>
                  <a:gd name="T0" fmla="*/ 7 w 66"/>
                  <a:gd name="T1" fmla="*/ 4 h 48"/>
                  <a:gd name="T2" fmla="*/ 10 w 66"/>
                  <a:gd name="T3" fmla="*/ 0 h 48"/>
                  <a:gd name="T4" fmla="*/ 24 w 66"/>
                  <a:gd name="T5" fmla="*/ 0 h 48"/>
                  <a:gd name="T6" fmla="*/ 34 w 66"/>
                  <a:gd name="T7" fmla="*/ 6 h 48"/>
                  <a:gd name="T8" fmla="*/ 39 w 66"/>
                  <a:gd name="T9" fmla="*/ 5 h 48"/>
                  <a:gd name="T10" fmla="*/ 41 w 66"/>
                  <a:gd name="T11" fmla="*/ 13 h 48"/>
                  <a:gd name="T12" fmla="*/ 51 w 66"/>
                  <a:gd name="T13" fmla="*/ 12 h 48"/>
                  <a:gd name="T14" fmla="*/ 50 w 66"/>
                  <a:gd name="T15" fmla="*/ 18 h 48"/>
                  <a:gd name="T16" fmla="*/ 58 w 66"/>
                  <a:gd name="T17" fmla="*/ 19 h 48"/>
                  <a:gd name="T18" fmla="*/ 66 w 66"/>
                  <a:gd name="T19" fmla="*/ 27 h 48"/>
                  <a:gd name="T20" fmla="*/ 58 w 66"/>
                  <a:gd name="T21" fmla="*/ 35 h 48"/>
                  <a:gd name="T22" fmla="*/ 50 w 66"/>
                  <a:gd name="T23" fmla="*/ 31 h 48"/>
                  <a:gd name="T24" fmla="*/ 42 w 66"/>
                  <a:gd name="T25" fmla="*/ 31 h 48"/>
                  <a:gd name="T26" fmla="*/ 36 w 66"/>
                  <a:gd name="T27" fmla="*/ 30 h 48"/>
                  <a:gd name="T28" fmla="*/ 32 w 66"/>
                  <a:gd name="T29" fmla="*/ 34 h 48"/>
                  <a:gd name="T30" fmla="*/ 25 w 66"/>
                  <a:gd name="T31" fmla="*/ 36 h 48"/>
                  <a:gd name="T32" fmla="*/ 23 w 66"/>
                  <a:gd name="T33" fmla="*/ 30 h 48"/>
                  <a:gd name="T34" fmla="*/ 17 w 66"/>
                  <a:gd name="T35" fmla="*/ 34 h 48"/>
                  <a:gd name="T36" fmla="*/ 8 w 66"/>
                  <a:gd name="T37" fmla="*/ 48 h 48"/>
                  <a:gd name="T38" fmla="*/ 4 w 66"/>
                  <a:gd name="T39" fmla="*/ 44 h 48"/>
                  <a:gd name="T40" fmla="*/ 3 w 66"/>
                  <a:gd name="T41" fmla="*/ 39 h 48"/>
                  <a:gd name="T42" fmla="*/ 4 w 66"/>
                  <a:gd name="T43" fmla="*/ 33 h 48"/>
                  <a:gd name="T44" fmla="*/ 0 w 66"/>
                  <a:gd name="T45" fmla="*/ 27 h 48"/>
                  <a:gd name="T46" fmla="*/ 5 w 66"/>
                  <a:gd name="T47" fmla="*/ 23 h 48"/>
                  <a:gd name="T48" fmla="*/ 8 w 66"/>
                  <a:gd name="T49" fmla="*/ 15 h 48"/>
                  <a:gd name="T50" fmla="*/ 7 w 66"/>
                  <a:gd name="T5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8">
                    <a:moveTo>
                      <a:pt x="7" y="4"/>
                    </a:moveTo>
                    <a:lnTo>
                      <a:pt x="10" y="0"/>
                    </a:lnTo>
                    <a:lnTo>
                      <a:pt x="24" y="0"/>
                    </a:lnTo>
                    <a:lnTo>
                      <a:pt x="34" y="6"/>
                    </a:lnTo>
                    <a:lnTo>
                      <a:pt x="39" y="5"/>
                    </a:lnTo>
                    <a:lnTo>
                      <a:pt x="41" y="13"/>
                    </a:lnTo>
                    <a:lnTo>
                      <a:pt x="51" y="12"/>
                    </a:lnTo>
                    <a:lnTo>
                      <a:pt x="50" y="18"/>
                    </a:lnTo>
                    <a:lnTo>
                      <a:pt x="58" y="19"/>
                    </a:lnTo>
                    <a:lnTo>
                      <a:pt x="66" y="27"/>
                    </a:lnTo>
                    <a:lnTo>
                      <a:pt x="58" y="35"/>
                    </a:lnTo>
                    <a:lnTo>
                      <a:pt x="50" y="31"/>
                    </a:lnTo>
                    <a:lnTo>
                      <a:pt x="42" y="31"/>
                    </a:lnTo>
                    <a:lnTo>
                      <a:pt x="36" y="30"/>
                    </a:lnTo>
                    <a:lnTo>
                      <a:pt x="32" y="34"/>
                    </a:lnTo>
                    <a:lnTo>
                      <a:pt x="25" y="36"/>
                    </a:lnTo>
                    <a:lnTo>
                      <a:pt x="23" y="30"/>
                    </a:lnTo>
                    <a:lnTo>
                      <a:pt x="17" y="34"/>
                    </a:lnTo>
                    <a:lnTo>
                      <a:pt x="8" y="48"/>
                    </a:lnTo>
                    <a:lnTo>
                      <a:pt x="4" y="44"/>
                    </a:lnTo>
                    <a:lnTo>
                      <a:pt x="3" y="39"/>
                    </a:lnTo>
                    <a:lnTo>
                      <a:pt x="4" y="33"/>
                    </a:lnTo>
                    <a:lnTo>
                      <a:pt x="0" y="27"/>
                    </a:lnTo>
                    <a:lnTo>
                      <a:pt x="5" y="23"/>
                    </a:lnTo>
                    <a:lnTo>
                      <a:pt x="8" y="15"/>
                    </a:lnTo>
                    <a:lnTo>
                      <a:pt x="7" y="4"/>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58" name="Freeform 56"/>
              <p:cNvSpPr>
                <a:spLocks/>
              </p:cNvSpPr>
              <p:nvPr/>
            </p:nvSpPr>
            <p:spPr bwMode="auto">
              <a:xfrm>
                <a:off x="4231816" y="2886982"/>
                <a:ext cx="651449" cy="662041"/>
              </a:xfrm>
              <a:custGeom>
                <a:avLst/>
                <a:gdLst>
                  <a:gd name="T0" fmla="*/ 369 w 369"/>
                  <a:gd name="T1" fmla="*/ 283 h 375"/>
                  <a:gd name="T2" fmla="*/ 309 w 369"/>
                  <a:gd name="T3" fmla="*/ 322 h 375"/>
                  <a:gd name="T4" fmla="*/ 257 w 369"/>
                  <a:gd name="T5" fmla="*/ 363 h 375"/>
                  <a:gd name="T6" fmla="*/ 231 w 369"/>
                  <a:gd name="T7" fmla="*/ 372 h 375"/>
                  <a:gd name="T8" fmla="*/ 211 w 369"/>
                  <a:gd name="T9" fmla="*/ 375 h 375"/>
                  <a:gd name="T10" fmla="*/ 211 w 369"/>
                  <a:gd name="T11" fmla="*/ 361 h 375"/>
                  <a:gd name="T12" fmla="*/ 203 w 369"/>
                  <a:gd name="T13" fmla="*/ 358 h 375"/>
                  <a:gd name="T14" fmla="*/ 191 w 369"/>
                  <a:gd name="T15" fmla="*/ 352 h 375"/>
                  <a:gd name="T16" fmla="*/ 187 w 369"/>
                  <a:gd name="T17" fmla="*/ 342 h 375"/>
                  <a:gd name="T18" fmla="*/ 126 w 369"/>
                  <a:gd name="T19" fmla="*/ 297 h 375"/>
                  <a:gd name="T20" fmla="*/ 66 w 369"/>
                  <a:gd name="T21" fmla="*/ 252 h 375"/>
                  <a:gd name="T22" fmla="*/ 0 w 369"/>
                  <a:gd name="T23" fmla="*/ 201 h 375"/>
                  <a:gd name="T24" fmla="*/ 1 w 369"/>
                  <a:gd name="T25" fmla="*/ 197 h 375"/>
                  <a:gd name="T26" fmla="*/ 1 w 369"/>
                  <a:gd name="T27" fmla="*/ 196 h 375"/>
                  <a:gd name="T28" fmla="*/ 1 w 369"/>
                  <a:gd name="T29" fmla="*/ 171 h 375"/>
                  <a:gd name="T30" fmla="*/ 30 w 369"/>
                  <a:gd name="T31" fmla="*/ 156 h 375"/>
                  <a:gd name="T32" fmla="*/ 48 w 369"/>
                  <a:gd name="T33" fmla="*/ 153 h 375"/>
                  <a:gd name="T34" fmla="*/ 62 w 369"/>
                  <a:gd name="T35" fmla="*/ 147 h 375"/>
                  <a:gd name="T36" fmla="*/ 69 w 369"/>
                  <a:gd name="T37" fmla="*/ 137 h 375"/>
                  <a:gd name="T38" fmla="*/ 90 w 369"/>
                  <a:gd name="T39" fmla="*/ 129 h 375"/>
                  <a:gd name="T40" fmla="*/ 91 w 369"/>
                  <a:gd name="T41" fmla="*/ 113 h 375"/>
                  <a:gd name="T42" fmla="*/ 101 w 369"/>
                  <a:gd name="T43" fmla="*/ 112 h 375"/>
                  <a:gd name="T44" fmla="*/ 109 w 369"/>
                  <a:gd name="T45" fmla="*/ 104 h 375"/>
                  <a:gd name="T46" fmla="*/ 132 w 369"/>
                  <a:gd name="T47" fmla="*/ 100 h 375"/>
                  <a:gd name="T48" fmla="*/ 135 w 369"/>
                  <a:gd name="T49" fmla="*/ 92 h 375"/>
                  <a:gd name="T50" fmla="*/ 130 w 369"/>
                  <a:gd name="T51" fmla="*/ 88 h 375"/>
                  <a:gd name="T52" fmla="*/ 124 w 369"/>
                  <a:gd name="T53" fmla="*/ 66 h 375"/>
                  <a:gd name="T54" fmla="*/ 123 w 369"/>
                  <a:gd name="T55" fmla="*/ 53 h 375"/>
                  <a:gd name="T56" fmla="*/ 117 w 369"/>
                  <a:gd name="T57" fmla="*/ 40 h 375"/>
                  <a:gd name="T58" fmla="*/ 134 w 369"/>
                  <a:gd name="T59" fmla="*/ 29 h 375"/>
                  <a:gd name="T60" fmla="*/ 152 w 369"/>
                  <a:gd name="T61" fmla="*/ 25 h 375"/>
                  <a:gd name="T62" fmla="*/ 163 w 369"/>
                  <a:gd name="T63" fmla="*/ 17 h 375"/>
                  <a:gd name="T64" fmla="*/ 179 w 369"/>
                  <a:gd name="T65" fmla="*/ 11 h 375"/>
                  <a:gd name="T66" fmla="*/ 209 w 369"/>
                  <a:gd name="T67" fmla="*/ 7 h 375"/>
                  <a:gd name="T68" fmla="*/ 237 w 369"/>
                  <a:gd name="T69" fmla="*/ 5 h 375"/>
                  <a:gd name="T70" fmla="*/ 246 w 369"/>
                  <a:gd name="T71" fmla="*/ 8 h 375"/>
                  <a:gd name="T72" fmla="*/ 262 w 369"/>
                  <a:gd name="T73" fmla="*/ 0 h 375"/>
                  <a:gd name="T74" fmla="*/ 280 w 369"/>
                  <a:gd name="T75" fmla="*/ 0 h 375"/>
                  <a:gd name="T76" fmla="*/ 287 w 369"/>
                  <a:gd name="T77" fmla="*/ 5 h 375"/>
                  <a:gd name="T78" fmla="*/ 299 w 369"/>
                  <a:gd name="T79" fmla="*/ 3 h 375"/>
                  <a:gd name="T80" fmla="*/ 296 w 369"/>
                  <a:gd name="T81" fmla="*/ 14 h 375"/>
                  <a:gd name="T82" fmla="*/ 299 w 369"/>
                  <a:gd name="T83" fmla="*/ 34 h 375"/>
                  <a:gd name="T84" fmla="*/ 295 w 369"/>
                  <a:gd name="T85" fmla="*/ 51 h 375"/>
                  <a:gd name="T86" fmla="*/ 285 w 369"/>
                  <a:gd name="T87" fmla="*/ 62 h 375"/>
                  <a:gd name="T88" fmla="*/ 287 w 369"/>
                  <a:gd name="T89" fmla="*/ 78 h 375"/>
                  <a:gd name="T90" fmla="*/ 302 w 369"/>
                  <a:gd name="T91" fmla="*/ 90 h 375"/>
                  <a:gd name="T92" fmla="*/ 302 w 369"/>
                  <a:gd name="T93" fmla="*/ 95 h 375"/>
                  <a:gd name="T94" fmla="*/ 313 w 369"/>
                  <a:gd name="T95" fmla="*/ 104 h 375"/>
                  <a:gd name="T96" fmla="*/ 321 w 369"/>
                  <a:gd name="T97" fmla="*/ 141 h 375"/>
                  <a:gd name="T98" fmla="*/ 327 w 369"/>
                  <a:gd name="T99" fmla="*/ 159 h 375"/>
                  <a:gd name="T100" fmla="*/ 329 w 369"/>
                  <a:gd name="T101" fmla="*/ 169 h 375"/>
                  <a:gd name="T102" fmla="*/ 326 w 369"/>
                  <a:gd name="T103" fmla="*/ 186 h 375"/>
                  <a:gd name="T104" fmla="*/ 327 w 369"/>
                  <a:gd name="T105" fmla="*/ 195 h 375"/>
                  <a:gd name="T106" fmla="*/ 325 w 369"/>
                  <a:gd name="T107" fmla="*/ 207 h 375"/>
                  <a:gd name="T108" fmla="*/ 327 w 369"/>
                  <a:gd name="T109" fmla="*/ 220 h 375"/>
                  <a:gd name="T110" fmla="*/ 320 w 369"/>
                  <a:gd name="T111" fmla="*/ 228 h 375"/>
                  <a:gd name="T112" fmla="*/ 331 w 369"/>
                  <a:gd name="T113" fmla="*/ 244 h 375"/>
                  <a:gd name="T114" fmla="*/ 332 w 369"/>
                  <a:gd name="T115" fmla="*/ 252 h 375"/>
                  <a:gd name="T116" fmla="*/ 339 w 369"/>
                  <a:gd name="T117" fmla="*/ 264 h 375"/>
                  <a:gd name="T118" fmla="*/ 347 w 369"/>
                  <a:gd name="T119" fmla="*/ 260 h 375"/>
                  <a:gd name="T120" fmla="*/ 361 w 369"/>
                  <a:gd name="T121" fmla="*/ 270 h 375"/>
                  <a:gd name="T122" fmla="*/ 369 w 369"/>
                  <a:gd name="T123" fmla="*/ 28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75">
                    <a:moveTo>
                      <a:pt x="369" y="283"/>
                    </a:moveTo>
                    <a:lnTo>
                      <a:pt x="309" y="322"/>
                    </a:lnTo>
                    <a:lnTo>
                      <a:pt x="257" y="363"/>
                    </a:lnTo>
                    <a:lnTo>
                      <a:pt x="231" y="372"/>
                    </a:lnTo>
                    <a:lnTo>
                      <a:pt x="211" y="375"/>
                    </a:lnTo>
                    <a:lnTo>
                      <a:pt x="211" y="361"/>
                    </a:lnTo>
                    <a:lnTo>
                      <a:pt x="203" y="358"/>
                    </a:lnTo>
                    <a:lnTo>
                      <a:pt x="191" y="352"/>
                    </a:lnTo>
                    <a:lnTo>
                      <a:pt x="187" y="342"/>
                    </a:lnTo>
                    <a:lnTo>
                      <a:pt x="126" y="297"/>
                    </a:lnTo>
                    <a:lnTo>
                      <a:pt x="66" y="252"/>
                    </a:lnTo>
                    <a:lnTo>
                      <a:pt x="0" y="201"/>
                    </a:lnTo>
                    <a:lnTo>
                      <a:pt x="1" y="197"/>
                    </a:lnTo>
                    <a:lnTo>
                      <a:pt x="1" y="196"/>
                    </a:lnTo>
                    <a:lnTo>
                      <a:pt x="1" y="171"/>
                    </a:lnTo>
                    <a:lnTo>
                      <a:pt x="30" y="156"/>
                    </a:lnTo>
                    <a:lnTo>
                      <a:pt x="48" y="153"/>
                    </a:lnTo>
                    <a:lnTo>
                      <a:pt x="62" y="147"/>
                    </a:lnTo>
                    <a:lnTo>
                      <a:pt x="69" y="137"/>
                    </a:lnTo>
                    <a:lnTo>
                      <a:pt x="90" y="129"/>
                    </a:lnTo>
                    <a:lnTo>
                      <a:pt x="91" y="113"/>
                    </a:lnTo>
                    <a:lnTo>
                      <a:pt x="101" y="112"/>
                    </a:lnTo>
                    <a:lnTo>
                      <a:pt x="109" y="104"/>
                    </a:lnTo>
                    <a:lnTo>
                      <a:pt x="132" y="100"/>
                    </a:lnTo>
                    <a:lnTo>
                      <a:pt x="135" y="92"/>
                    </a:lnTo>
                    <a:lnTo>
                      <a:pt x="130" y="88"/>
                    </a:lnTo>
                    <a:lnTo>
                      <a:pt x="124" y="66"/>
                    </a:lnTo>
                    <a:lnTo>
                      <a:pt x="123" y="53"/>
                    </a:lnTo>
                    <a:lnTo>
                      <a:pt x="117" y="40"/>
                    </a:lnTo>
                    <a:lnTo>
                      <a:pt x="134" y="29"/>
                    </a:lnTo>
                    <a:lnTo>
                      <a:pt x="152" y="25"/>
                    </a:lnTo>
                    <a:lnTo>
                      <a:pt x="163" y="17"/>
                    </a:lnTo>
                    <a:lnTo>
                      <a:pt x="179" y="11"/>
                    </a:lnTo>
                    <a:lnTo>
                      <a:pt x="209" y="7"/>
                    </a:lnTo>
                    <a:lnTo>
                      <a:pt x="237" y="5"/>
                    </a:lnTo>
                    <a:lnTo>
                      <a:pt x="246" y="8"/>
                    </a:lnTo>
                    <a:lnTo>
                      <a:pt x="262" y="0"/>
                    </a:lnTo>
                    <a:lnTo>
                      <a:pt x="280" y="0"/>
                    </a:lnTo>
                    <a:lnTo>
                      <a:pt x="287" y="5"/>
                    </a:lnTo>
                    <a:lnTo>
                      <a:pt x="299" y="3"/>
                    </a:lnTo>
                    <a:lnTo>
                      <a:pt x="296" y="14"/>
                    </a:lnTo>
                    <a:lnTo>
                      <a:pt x="299" y="34"/>
                    </a:lnTo>
                    <a:lnTo>
                      <a:pt x="295" y="51"/>
                    </a:lnTo>
                    <a:lnTo>
                      <a:pt x="285" y="62"/>
                    </a:lnTo>
                    <a:lnTo>
                      <a:pt x="287" y="78"/>
                    </a:lnTo>
                    <a:lnTo>
                      <a:pt x="302" y="90"/>
                    </a:lnTo>
                    <a:lnTo>
                      <a:pt x="302" y="95"/>
                    </a:lnTo>
                    <a:lnTo>
                      <a:pt x="313" y="104"/>
                    </a:lnTo>
                    <a:lnTo>
                      <a:pt x="321" y="141"/>
                    </a:lnTo>
                    <a:lnTo>
                      <a:pt x="327" y="159"/>
                    </a:lnTo>
                    <a:lnTo>
                      <a:pt x="329" y="169"/>
                    </a:lnTo>
                    <a:lnTo>
                      <a:pt x="326" y="186"/>
                    </a:lnTo>
                    <a:lnTo>
                      <a:pt x="327" y="195"/>
                    </a:lnTo>
                    <a:lnTo>
                      <a:pt x="325" y="207"/>
                    </a:lnTo>
                    <a:lnTo>
                      <a:pt x="327" y="220"/>
                    </a:lnTo>
                    <a:lnTo>
                      <a:pt x="320" y="228"/>
                    </a:lnTo>
                    <a:lnTo>
                      <a:pt x="331" y="244"/>
                    </a:lnTo>
                    <a:lnTo>
                      <a:pt x="332" y="252"/>
                    </a:lnTo>
                    <a:lnTo>
                      <a:pt x="339" y="264"/>
                    </a:lnTo>
                    <a:lnTo>
                      <a:pt x="347" y="260"/>
                    </a:lnTo>
                    <a:lnTo>
                      <a:pt x="361" y="270"/>
                    </a:lnTo>
                    <a:lnTo>
                      <a:pt x="369" y="283"/>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59" name="Freeform 57"/>
              <p:cNvSpPr>
                <a:spLocks/>
              </p:cNvSpPr>
              <p:nvPr/>
            </p:nvSpPr>
            <p:spPr bwMode="auto">
              <a:xfrm>
                <a:off x="1878483" y="4196939"/>
                <a:ext cx="185372" cy="231274"/>
              </a:xfrm>
              <a:custGeom>
                <a:avLst/>
                <a:gdLst>
                  <a:gd name="T0" fmla="*/ 13 w 105"/>
                  <a:gd name="T1" fmla="*/ 99 h 131"/>
                  <a:gd name="T2" fmla="*/ 22 w 105"/>
                  <a:gd name="T3" fmla="*/ 84 h 131"/>
                  <a:gd name="T4" fmla="*/ 18 w 105"/>
                  <a:gd name="T5" fmla="*/ 75 h 131"/>
                  <a:gd name="T6" fmla="*/ 11 w 105"/>
                  <a:gd name="T7" fmla="*/ 84 h 131"/>
                  <a:gd name="T8" fmla="*/ 0 w 105"/>
                  <a:gd name="T9" fmla="*/ 75 h 131"/>
                  <a:gd name="T10" fmla="*/ 4 w 105"/>
                  <a:gd name="T11" fmla="*/ 69 h 131"/>
                  <a:gd name="T12" fmla="*/ 0 w 105"/>
                  <a:gd name="T13" fmla="*/ 50 h 131"/>
                  <a:gd name="T14" fmla="*/ 7 w 105"/>
                  <a:gd name="T15" fmla="*/ 47 h 131"/>
                  <a:gd name="T16" fmla="*/ 10 w 105"/>
                  <a:gd name="T17" fmla="*/ 34 h 131"/>
                  <a:gd name="T18" fmla="*/ 17 w 105"/>
                  <a:gd name="T19" fmla="*/ 21 h 131"/>
                  <a:gd name="T20" fmla="*/ 16 w 105"/>
                  <a:gd name="T21" fmla="*/ 12 h 131"/>
                  <a:gd name="T22" fmla="*/ 26 w 105"/>
                  <a:gd name="T23" fmla="*/ 8 h 131"/>
                  <a:gd name="T24" fmla="*/ 39 w 105"/>
                  <a:gd name="T25" fmla="*/ 0 h 131"/>
                  <a:gd name="T26" fmla="*/ 57 w 105"/>
                  <a:gd name="T27" fmla="*/ 12 h 131"/>
                  <a:gd name="T28" fmla="*/ 60 w 105"/>
                  <a:gd name="T29" fmla="*/ 11 h 131"/>
                  <a:gd name="T30" fmla="*/ 65 w 105"/>
                  <a:gd name="T31" fmla="*/ 20 h 131"/>
                  <a:gd name="T32" fmla="*/ 80 w 105"/>
                  <a:gd name="T33" fmla="*/ 23 h 131"/>
                  <a:gd name="T34" fmla="*/ 86 w 105"/>
                  <a:gd name="T35" fmla="*/ 20 h 131"/>
                  <a:gd name="T36" fmla="*/ 95 w 105"/>
                  <a:gd name="T37" fmla="*/ 27 h 131"/>
                  <a:gd name="T38" fmla="*/ 102 w 105"/>
                  <a:gd name="T39" fmla="*/ 31 h 131"/>
                  <a:gd name="T40" fmla="*/ 105 w 105"/>
                  <a:gd name="T41" fmla="*/ 47 h 131"/>
                  <a:gd name="T42" fmla="*/ 99 w 105"/>
                  <a:gd name="T43" fmla="*/ 61 h 131"/>
                  <a:gd name="T44" fmla="*/ 80 w 105"/>
                  <a:gd name="T45" fmla="*/ 83 h 131"/>
                  <a:gd name="T46" fmla="*/ 58 w 105"/>
                  <a:gd name="T47" fmla="*/ 91 h 131"/>
                  <a:gd name="T48" fmla="*/ 47 w 105"/>
                  <a:gd name="T49" fmla="*/ 109 h 131"/>
                  <a:gd name="T50" fmla="*/ 44 w 105"/>
                  <a:gd name="T51" fmla="*/ 123 h 131"/>
                  <a:gd name="T52" fmla="*/ 34 w 105"/>
                  <a:gd name="T53" fmla="*/ 131 h 131"/>
                  <a:gd name="T54" fmla="*/ 26 w 105"/>
                  <a:gd name="T55" fmla="*/ 121 h 131"/>
                  <a:gd name="T56" fmla="*/ 18 w 105"/>
                  <a:gd name="T57" fmla="*/ 119 h 131"/>
                  <a:gd name="T58" fmla="*/ 10 w 105"/>
                  <a:gd name="T59" fmla="*/ 120 h 131"/>
                  <a:gd name="T60" fmla="*/ 10 w 105"/>
                  <a:gd name="T61" fmla="*/ 113 h 131"/>
                  <a:gd name="T62" fmla="*/ 15 w 105"/>
                  <a:gd name="T63" fmla="*/ 108 h 131"/>
                  <a:gd name="T64" fmla="*/ 13 w 105"/>
                  <a:gd name="T65"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31">
                    <a:moveTo>
                      <a:pt x="13" y="99"/>
                    </a:moveTo>
                    <a:lnTo>
                      <a:pt x="22" y="84"/>
                    </a:lnTo>
                    <a:lnTo>
                      <a:pt x="18" y="75"/>
                    </a:lnTo>
                    <a:lnTo>
                      <a:pt x="11" y="84"/>
                    </a:lnTo>
                    <a:lnTo>
                      <a:pt x="0" y="75"/>
                    </a:lnTo>
                    <a:lnTo>
                      <a:pt x="4" y="69"/>
                    </a:lnTo>
                    <a:lnTo>
                      <a:pt x="0" y="50"/>
                    </a:lnTo>
                    <a:lnTo>
                      <a:pt x="7" y="47"/>
                    </a:lnTo>
                    <a:lnTo>
                      <a:pt x="10" y="34"/>
                    </a:lnTo>
                    <a:lnTo>
                      <a:pt x="17" y="21"/>
                    </a:lnTo>
                    <a:lnTo>
                      <a:pt x="16" y="12"/>
                    </a:lnTo>
                    <a:lnTo>
                      <a:pt x="26" y="8"/>
                    </a:lnTo>
                    <a:lnTo>
                      <a:pt x="39" y="0"/>
                    </a:lnTo>
                    <a:lnTo>
                      <a:pt x="57" y="12"/>
                    </a:lnTo>
                    <a:lnTo>
                      <a:pt x="60" y="11"/>
                    </a:lnTo>
                    <a:lnTo>
                      <a:pt x="65" y="20"/>
                    </a:lnTo>
                    <a:lnTo>
                      <a:pt x="80" y="23"/>
                    </a:lnTo>
                    <a:lnTo>
                      <a:pt x="86" y="20"/>
                    </a:lnTo>
                    <a:lnTo>
                      <a:pt x="95" y="27"/>
                    </a:lnTo>
                    <a:lnTo>
                      <a:pt x="102" y="31"/>
                    </a:lnTo>
                    <a:lnTo>
                      <a:pt x="105" y="47"/>
                    </a:lnTo>
                    <a:lnTo>
                      <a:pt x="99" y="61"/>
                    </a:lnTo>
                    <a:lnTo>
                      <a:pt x="80" y="83"/>
                    </a:lnTo>
                    <a:lnTo>
                      <a:pt x="58" y="91"/>
                    </a:lnTo>
                    <a:lnTo>
                      <a:pt x="47" y="109"/>
                    </a:lnTo>
                    <a:lnTo>
                      <a:pt x="44" y="123"/>
                    </a:lnTo>
                    <a:lnTo>
                      <a:pt x="34" y="131"/>
                    </a:lnTo>
                    <a:lnTo>
                      <a:pt x="26" y="121"/>
                    </a:lnTo>
                    <a:lnTo>
                      <a:pt x="18" y="119"/>
                    </a:lnTo>
                    <a:lnTo>
                      <a:pt x="10" y="120"/>
                    </a:lnTo>
                    <a:lnTo>
                      <a:pt x="10" y="113"/>
                    </a:lnTo>
                    <a:lnTo>
                      <a:pt x="15" y="108"/>
                    </a:lnTo>
                    <a:lnTo>
                      <a:pt x="13" y="9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60" name="Freeform 58"/>
              <p:cNvSpPr>
                <a:spLocks/>
              </p:cNvSpPr>
              <p:nvPr/>
            </p:nvSpPr>
            <p:spPr bwMode="auto">
              <a:xfrm>
                <a:off x="5271661" y="3088242"/>
                <a:ext cx="402520" cy="351323"/>
              </a:xfrm>
              <a:custGeom>
                <a:avLst/>
                <a:gdLst>
                  <a:gd name="T0" fmla="*/ 181 w 228"/>
                  <a:gd name="T1" fmla="*/ 44 h 199"/>
                  <a:gd name="T2" fmla="*/ 177 w 228"/>
                  <a:gd name="T3" fmla="*/ 52 h 199"/>
                  <a:gd name="T4" fmla="*/ 175 w 228"/>
                  <a:gd name="T5" fmla="*/ 68 h 199"/>
                  <a:gd name="T6" fmla="*/ 171 w 228"/>
                  <a:gd name="T7" fmla="*/ 79 h 199"/>
                  <a:gd name="T8" fmla="*/ 167 w 228"/>
                  <a:gd name="T9" fmla="*/ 82 h 199"/>
                  <a:gd name="T10" fmla="*/ 160 w 228"/>
                  <a:gd name="T11" fmla="*/ 75 h 199"/>
                  <a:gd name="T12" fmla="*/ 152 w 228"/>
                  <a:gd name="T13" fmla="*/ 66 h 199"/>
                  <a:gd name="T14" fmla="*/ 137 w 228"/>
                  <a:gd name="T15" fmla="*/ 36 h 199"/>
                  <a:gd name="T16" fmla="*/ 135 w 228"/>
                  <a:gd name="T17" fmla="*/ 38 h 199"/>
                  <a:gd name="T18" fmla="*/ 144 w 228"/>
                  <a:gd name="T19" fmla="*/ 60 h 199"/>
                  <a:gd name="T20" fmla="*/ 157 w 228"/>
                  <a:gd name="T21" fmla="*/ 81 h 199"/>
                  <a:gd name="T22" fmla="*/ 173 w 228"/>
                  <a:gd name="T23" fmla="*/ 113 h 199"/>
                  <a:gd name="T24" fmla="*/ 180 w 228"/>
                  <a:gd name="T25" fmla="*/ 125 h 199"/>
                  <a:gd name="T26" fmla="*/ 187 w 228"/>
                  <a:gd name="T27" fmla="*/ 136 h 199"/>
                  <a:gd name="T28" fmla="*/ 204 w 228"/>
                  <a:gd name="T29" fmla="*/ 159 h 199"/>
                  <a:gd name="T30" fmla="*/ 201 w 228"/>
                  <a:gd name="T31" fmla="*/ 163 h 199"/>
                  <a:gd name="T32" fmla="*/ 203 w 228"/>
                  <a:gd name="T33" fmla="*/ 176 h 199"/>
                  <a:gd name="T34" fmla="*/ 225 w 228"/>
                  <a:gd name="T35" fmla="*/ 195 h 199"/>
                  <a:gd name="T36" fmla="*/ 228 w 228"/>
                  <a:gd name="T37" fmla="*/ 199 h 199"/>
                  <a:gd name="T38" fmla="*/ 157 w 228"/>
                  <a:gd name="T39" fmla="*/ 199 h 199"/>
                  <a:gd name="T40" fmla="*/ 87 w 228"/>
                  <a:gd name="T41" fmla="*/ 199 h 199"/>
                  <a:gd name="T42" fmla="*/ 15 w 228"/>
                  <a:gd name="T43" fmla="*/ 199 h 199"/>
                  <a:gd name="T44" fmla="*/ 11 w 228"/>
                  <a:gd name="T45" fmla="*/ 123 h 199"/>
                  <a:gd name="T46" fmla="*/ 6 w 228"/>
                  <a:gd name="T47" fmla="*/ 49 h 199"/>
                  <a:gd name="T48" fmla="*/ 0 w 228"/>
                  <a:gd name="T49" fmla="*/ 32 h 199"/>
                  <a:gd name="T50" fmla="*/ 4 w 228"/>
                  <a:gd name="T51" fmla="*/ 19 h 199"/>
                  <a:gd name="T52" fmla="*/ 1 w 228"/>
                  <a:gd name="T53" fmla="*/ 11 h 199"/>
                  <a:gd name="T54" fmla="*/ 6 w 228"/>
                  <a:gd name="T55" fmla="*/ 1 h 199"/>
                  <a:gd name="T56" fmla="*/ 29 w 228"/>
                  <a:gd name="T57" fmla="*/ 0 h 199"/>
                  <a:gd name="T58" fmla="*/ 47 w 228"/>
                  <a:gd name="T59" fmla="*/ 6 h 199"/>
                  <a:gd name="T60" fmla="*/ 65 w 228"/>
                  <a:gd name="T61" fmla="*/ 12 h 199"/>
                  <a:gd name="T62" fmla="*/ 73 w 228"/>
                  <a:gd name="T63" fmla="*/ 15 h 199"/>
                  <a:gd name="T64" fmla="*/ 86 w 228"/>
                  <a:gd name="T65" fmla="*/ 9 h 199"/>
                  <a:gd name="T66" fmla="*/ 93 w 228"/>
                  <a:gd name="T67" fmla="*/ 3 h 199"/>
                  <a:gd name="T68" fmla="*/ 108 w 228"/>
                  <a:gd name="T69" fmla="*/ 1 h 199"/>
                  <a:gd name="T70" fmla="*/ 121 w 228"/>
                  <a:gd name="T71" fmla="*/ 4 h 199"/>
                  <a:gd name="T72" fmla="*/ 126 w 228"/>
                  <a:gd name="T73" fmla="*/ 14 h 199"/>
                  <a:gd name="T74" fmla="*/ 130 w 228"/>
                  <a:gd name="T75" fmla="*/ 7 h 199"/>
                  <a:gd name="T76" fmla="*/ 144 w 228"/>
                  <a:gd name="T77" fmla="*/ 12 h 199"/>
                  <a:gd name="T78" fmla="*/ 158 w 228"/>
                  <a:gd name="T79" fmla="*/ 13 h 199"/>
                  <a:gd name="T80" fmla="*/ 166 w 228"/>
                  <a:gd name="T81" fmla="*/ 8 h 199"/>
                  <a:gd name="T82" fmla="*/ 181 w 228"/>
                  <a:gd name="T83"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99">
                    <a:moveTo>
                      <a:pt x="181" y="44"/>
                    </a:moveTo>
                    <a:lnTo>
                      <a:pt x="177" y="52"/>
                    </a:lnTo>
                    <a:lnTo>
                      <a:pt x="175" y="68"/>
                    </a:lnTo>
                    <a:lnTo>
                      <a:pt x="171" y="79"/>
                    </a:lnTo>
                    <a:lnTo>
                      <a:pt x="167" y="82"/>
                    </a:lnTo>
                    <a:lnTo>
                      <a:pt x="160" y="75"/>
                    </a:lnTo>
                    <a:lnTo>
                      <a:pt x="152" y="66"/>
                    </a:lnTo>
                    <a:lnTo>
                      <a:pt x="137" y="36"/>
                    </a:lnTo>
                    <a:lnTo>
                      <a:pt x="135" y="38"/>
                    </a:lnTo>
                    <a:lnTo>
                      <a:pt x="144" y="60"/>
                    </a:lnTo>
                    <a:lnTo>
                      <a:pt x="157" y="81"/>
                    </a:lnTo>
                    <a:lnTo>
                      <a:pt x="173" y="113"/>
                    </a:lnTo>
                    <a:lnTo>
                      <a:pt x="180" y="125"/>
                    </a:lnTo>
                    <a:lnTo>
                      <a:pt x="187" y="136"/>
                    </a:lnTo>
                    <a:lnTo>
                      <a:pt x="204" y="159"/>
                    </a:lnTo>
                    <a:lnTo>
                      <a:pt x="201" y="163"/>
                    </a:lnTo>
                    <a:lnTo>
                      <a:pt x="203" y="176"/>
                    </a:lnTo>
                    <a:lnTo>
                      <a:pt x="225" y="195"/>
                    </a:lnTo>
                    <a:lnTo>
                      <a:pt x="228" y="199"/>
                    </a:lnTo>
                    <a:lnTo>
                      <a:pt x="157" y="199"/>
                    </a:lnTo>
                    <a:lnTo>
                      <a:pt x="87" y="199"/>
                    </a:lnTo>
                    <a:lnTo>
                      <a:pt x="15" y="199"/>
                    </a:lnTo>
                    <a:lnTo>
                      <a:pt x="11" y="123"/>
                    </a:lnTo>
                    <a:lnTo>
                      <a:pt x="6" y="49"/>
                    </a:lnTo>
                    <a:lnTo>
                      <a:pt x="0" y="32"/>
                    </a:lnTo>
                    <a:lnTo>
                      <a:pt x="4" y="19"/>
                    </a:lnTo>
                    <a:lnTo>
                      <a:pt x="1" y="11"/>
                    </a:lnTo>
                    <a:lnTo>
                      <a:pt x="6" y="1"/>
                    </a:lnTo>
                    <a:lnTo>
                      <a:pt x="29" y="0"/>
                    </a:lnTo>
                    <a:lnTo>
                      <a:pt x="47" y="6"/>
                    </a:lnTo>
                    <a:lnTo>
                      <a:pt x="65" y="12"/>
                    </a:lnTo>
                    <a:lnTo>
                      <a:pt x="73" y="15"/>
                    </a:lnTo>
                    <a:lnTo>
                      <a:pt x="86" y="9"/>
                    </a:lnTo>
                    <a:lnTo>
                      <a:pt x="93" y="3"/>
                    </a:lnTo>
                    <a:lnTo>
                      <a:pt x="108" y="1"/>
                    </a:lnTo>
                    <a:lnTo>
                      <a:pt x="121" y="4"/>
                    </a:lnTo>
                    <a:lnTo>
                      <a:pt x="126" y="14"/>
                    </a:lnTo>
                    <a:lnTo>
                      <a:pt x="130" y="7"/>
                    </a:lnTo>
                    <a:lnTo>
                      <a:pt x="144" y="12"/>
                    </a:lnTo>
                    <a:lnTo>
                      <a:pt x="158" y="13"/>
                    </a:lnTo>
                    <a:lnTo>
                      <a:pt x="166" y="8"/>
                    </a:lnTo>
                    <a:lnTo>
                      <a:pt x="181" y="44"/>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61" name="Freeform 59"/>
              <p:cNvSpPr>
                <a:spLocks/>
              </p:cNvSpPr>
              <p:nvPr/>
            </p:nvSpPr>
            <p:spPr bwMode="auto">
              <a:xfrm>
                <a:off x="5670650" y="3587861"/>
                <a:ext cx="220681" cy="203026"/>
              </a:xfrm>
              <a:custGeom>
                <a:avLst/>
                <a:gdLst>
                  <a:gd name="T0" fmla="*/ 112 w 125"/>
                  <a:gd name="T1" fmla="*/ 113 h 115"/>
                  <a:gd name="T2" fmla="*/ 106 w 125"/>
                  <a:gd name="T3" fmla="*/ 106 h 115"/>
                  <a:gd name="T4" fmla="*/ 98 w 125"/>
                  <a:gd name="T5" fmla="*/ 94 h 115"/>
                  <a:gd name="T6" fmla="*/ 89 w 125"/>
                  <a:gd name="T7" fmla="*/ 87 h 115"/>
                  <a:gd name="T8" fmla="*/ 84 w 125"/>
                  <a:gd name="T9" fmla="*/ 80 h 115"/>
                  <a:gd name="T10" fmla="*/ 68 w 125"/>
                  <a:gd name="T11" fmla="*/ 72 h 115"/>
                  <a:gd name="T12" fmla="*/ 56 w 125"/>
                  <a:gd name="T13" fmla="*/ 71 h 115"/>
                  <a:gd name="T14" fmla="*/ 51 w 125"/>
                  <a:gd name="T15" fmla="*/ 67 h 115"/>
                  <a:gd name="T16" fmla="*/ 41 w 125"/>
                  <a:gd name="T17" fmla="*/ 72 h 115"/>
                  <a:gd name="T18" fmla="*/ 29 w 125"/>
                  <a:gd name="T19" fmla="*/ 63 h 115"/>
                  <a:gd name="T20" fmla="*/ 24 w 125"/>
                  <a:gd name="T21" fmla="*/ 78 h 115"/>
                  <a:gd name="T22" fmla="*/ 3 w 125"/>
                  <a:gd name="T23" fmla="*/ 74 h 115"/>
                  <a:gd name="T24" fmla="*/ 0 w 125"/>
                  <a:gd name="T25" fmla="*/ 65 h 115"/>
                  <a:gd name="T26" fmla="*/ 7 w 125"/>
                  <a:gd name="T27" fmla="*/ 35 h 115"/>
                  <a:gd name="T28" fmla="*/ 8 w 125"/>
                  <a:gd name="T29" fmla="*/ 21 h 115"/>
                  <a:gd name="T30" fmla="*/ 13 w 125"/>
                  <a:gd name="T31" fmla="*/ 15 h 115"/>
                  <a:gd name="T32" fmla="*/ 27 w 125"/>
                  <a:gd name="T33" fmla="*/ 11 h 115"/>
                  <a:gd name="T34" fmla="*/ 35 w 125"/>
                  <a:gd name="T35" fmla="*/ 0 h 115"/>
                  <a:gd name="T36" fmla="*/ 47 w 125"/>
                  <a:gd name="T37" fmla="*/ 23 h 115"/>
                  <a:gd name="T38" fmla="*/ 53 w 125"/>
                  <a:gd name="T39" fmla="*/ 43 h 115"/>
                  <a:gd name="T40" fmla="*/ 63 w 125"/>
                  <a:gd name="T41" fmla="*/ 53 h 115"/>
                  <a:gd name="T42" fmla="*/ 89 w 125"/>
                  <a:gd name="T43" fmla="*/ 72 h 115"/>
                  <a:gd name="T44" fmla="*/ 100 w 125"/>
                  <a:gd name="T45" fmla="*/ 84 h 115"/>
                  <a:gd name="T46" fmla="*/ 110 w 125"/>
                  <a:gd name="T47" fmla="*/ 96 h 115"/>
                  <a:gd name="T48" fmla="*/ 116 w 125"/>
                  <a:gd name="T49" fmla="*/ 103 h 115"/>
                  <a:gd name="T50" fmla="*/ 125 w 125"/>
                  <a:gd name="T51" fmla="*/ 110 h 115"/>
                  <a:gd name="T52" fmla="*/ 120 w 125"/>
                  <a:gd name="T53" fmla="*/ 115 h 115"/>
                  <a:gd name="T54" fmla="*/ 112 w 125"/>
                  <a:gd name="T55"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15">
                    <a:moveTo>
                      <a:pt x="112" y="113"/>
                    </a:moveTo>
                    <a:lnTo>
                      <a:pt x="106" y="106"/>
                    </a:lnTo>
                    <a:lnTo>
                      <a:pt x="98" y="94"/>
                    </a:lnTo>
                    <a:lnTo>
                      <a:pt x="89" y="87"/>
                    </a:lnTo>
                    <a:lnTo>
                      <a:pt x="84" y="80"/>
                    </a:lnTo>
                    <a:lnTo>
                      <a:pt x="68" y="72"/>
                    </a:lnTo>
                    <a:lnTo>
                      <a:pt x="56" y="71"/>
                    </a:lnTo>
                    <a:lnTo>
                      <a:pt x="51" y="67"/>
                    </a:lnTo>
                    <a:lnTo>
                      <a:pt x="41" y="72"/>
                    </a:lnTo>
                    <a:lnTo>
                      <a:pt x="29" y="63"/>
                    </a:lnTo>
                    <a:lnTo>
                      <a:pt x="24" y="78"/>
                    </a:lnTo>
                    <a:lnTo>
                      <a:pt x="3" y="74"/>
                    </a:lnTo>
                    <a:lnTo>
                      <a:pt x="0" y="65"/>
                    </a:lnTo>
                    <a:lnTo>
                      <a:pt x="7" y="35"/>
                    </a:lnTo>
                    <a:lnTo>
                      <a:pt x="8" y="21"/>
                    </a:lnTo>
                    <a:lnTo>
                      <a:pt x="13" y="15"/>
                    </a:lnTo>
                    <a:lnTo>
                      <a:pt x="27" y="11"/>
                    </a:lnTo>
                    <a:lnTo>
                      <a:pt x="35" y="0"/>
                    </a:lnTo>
                    <a:lnTo>
                      <a:pt x="47" y="23"/>
                    </a:lnTo>
                    <a:lnTo>
                      <a:pt x="53" y="43"/>
                    </a:lnTo>
                    <a:lnTo>
                      <a:pt x="63" y="53"/>
                    </a:lnTo>
                    <a:lnTo>
                      <a:pt x="89" y="72"/>
                    </a:lnTo>
                    <a:lnTo>
                      <a:pt x="100" y="84"/>
                    </a:lnTo>
                    <a:lnTo>
                      <a:pt x="110" y="96"/>
                    </a:lnTo>
                    <a:lnTo>
                      <a:pt x="116" y="103"/>
                    </a:lnTo>
                    <a:lnTo>
                      <a:pt x="125" y="110"/>
                    </a:lnTo>
                    <a:lnTo>
                      <a:pt x="120" y="115"/>
                    </a:lnTo>
                    <a:lnTo>
                      <a:pt x="112" y="11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62" name="Freeform 60"/>
              <p:cNvSpPr>
                <a:spLocks/>
              </p:cNvSpPr>
              <p:nvPr/>
            </p:nvSpPr>
            <p:spPr bwMode="auto">
              <a:xfrm>
                <a:off x="4228287" y="2645115"/>
                <a:ext cx="365446" cy="284236"/>
              </a:xfrm>
              <a:custGeom>
                <a:avLst/>
                <a:gdLst>
                  <a:gd name="T0" fmla="*/ 5 w 207"/>
                  <a:gd name="T1" fmla="*/ 39 h 161"/>
                  <a:gd name="T2" fmla="*/ 6 w 207"/>
                  <a:gd name="T3" fmla="*/ 24 h 161"/>
                  <a:gd name="T4" fmla="*/ 0 w 207"/>
                  <a:gd name="T5" fmla="*/ 15 h 161"/>
                  <a:gd name="T6" fmla="*/ 24 w 207"/>
                  <a:gd name="T7" fmla="*/ 0 h 161"/>
                  <a:gd name="T8" fmla="*/ 44 w 207"/>
                  <a:gd name="T9" fmla="*/ 4 h 161"/>
                  <a:gd name="T10" fmla="*/ 66 w 207"/>
                  <a:gd name="T11" fmla="*/ 4 h 161"/>
                  <a:gd name="T12" fmla="*/ 84 w 207"/>
                  <a:gd name="T13" fmla="*/ 7 h 161"/>
                  <a:gd name="T14" fmla="*/ 98 w 207"/>
                  <a:gd name="T15" fmla="*/ 6 h 161"/>
                  <a:gd name="T16" fmla="*/ 125 w 207"/>
                  <a:gd name="T17" fmla="*/ 7 h 161"/>
                  <a:gd name="T18" fmla="*/ 131 w 207"/>
                  <a:gd name="T19" fmla="*/ 15 h 161"/>
                  <a:gd name="T20" fmla="*/ 162 w 207"/>
                  <a:gd name="T21" fmla="*/ 24 h 161"/>
                  <a:gd name="T22" fmla="*/ 168 w 207"/>
                  <a:gd name="T23" fmla="*/ 20 h 161"/>
                  <a:gd name="T24" fmla="*/ 187 w 207"/>
                  <a:gd name="T25" fmla="*/ 29 h 161"/>
                  <a:gd name="T26" fmla="*/ 206 w 207"/>
                  <a:gd name="T27" fmla="*/ 27 h 161"/>
                  <a:gd name="T28" fmla="*/ 207 w 207"/>
                  <a:gd name="T29" fmla="*/ 38 h 161"/>
                  <a:gd name="T30" fmla="*/ 191 w 207"/>
                  <a:gd name="T31" fmla="*/ 52 h 161"/>
                  <a:gd name="T32" fmla="*/ 170 w 207"/>
                  <a:gd name="T33" fmla="*/ 57 h 161"/>
                  <a:gd name="T34" fmla="*/ 169 w 207"/>
                  <a:gd name="T35" fmla="*/ 63 h 161"/>
                  <a:gd name="T36" fmla="*/ 158 w 207"/>
                  <a:gd name="T37" fmla="*/ 75 h 161"/>
                  <a:gd name="T38" fmla="*/ 152 w 207"/>
                  <a:gd name="T39" fmla="*/ 92 h 161"/>
                  <a:gd name="T40" fmla="*/ 158 w 207"/>
                  <a:gd name="T41" fmla="*/ 103 h 161"/>
                  <a:gd name="T42" fmla="*/ 148 w 207"/>
                  <a:gd name="T43" fmla="*/ 113 h 161"/>
                  <a:gd name="T44" fmla="*/ 145 w 207"/>
                  <a:gd name="T45" fmla="*/ 126 h 161"/>
                  <a:gd name="T46" fmla="*/ 132 w 207"/>
                  <a:gd name="T47" fmla="*/ 130 h 161"/>
                  <a:gd name="T48" fmla="*/ 119 w 207"/>
                  <a:gd name="T49" fmla="*/ 146 h 161"/>
                  <a:gd name="T50" fmla="*/ 98 w 207"/>
                  <a:gd name="T51" fmla="*/ 146 h 161"/>
                  <a:gd name="T52" fmla="*/ 81 w 207"/>
                  <a:gd name="T53" fmla="*/ 146 h 161"/>
                  <a:gd name="T54" fmla="*/ 70 w 207"/>
                  <a:gd name="T55" fmla="*/ 153 h 161"/>
                  <a:gd name="T56" fmla="*/ 64 w 207"/>
                  <a:gd name="T57" fmla="*/ 161 h 161"/>
                  <a:gd name="T58" fmla="*/ 55 w 207"/>
                  <a:gd name="T59" fmla="*/ 159 h 161"/>
                  <a:gd name="T60" fmla="*/ 49 w 207"/>
                  <a:gd name="T61" fmla="*/ 152 h 161"/>
                  <a:gd name="T62" fmla="*/ 44 w 207"/>
                  <a:gd name="T63" fmla="*/ 140 h 161"/>
                  <a:gd name="T64" fmla="*/ 29 w 207"/>
                  <a:gd name="T65" fmla="*/ 137 h 161"/>
                  <a:gd name="T66" fmla="*/ 27 w 207"/>
                  <a:gd name="T67" fmla="*/ 130 h 161"/>
                  <a:gd name="T68" fmla="*/ 34 w 207"/>
                  <a:gd name="T69" fmla="*/ 123 h 161"/>
                  <a:gd name="T70" fmla="*/ 36 w 207"/>
                  <a:gd name="T71" fmla="*/ 117 h 161"/>
                  <a:gd name="T72" fmla="*/ 31 w 207"/>
                  <a:gd name="T73" fmla="*/ 111 h 161"/>
                  <a:gd name="T74" fmla="*/ 36 w 207"/>
                  <a:gd name="T75" fmla="*/ 98 h 161"/>
                  <a:gd name="T76" fmla="*/ 29 w 207"/>
                  <a:gd name="T77" fmla="*/ 85 h 161"/>
                  <a:gd name="T78" fmla="*/ 37 w 207"/>
                  <a:gd name="T79" fmla="*/ 83 h 161"/>
                  <a:gd name="T80" fmla="*/ 37 w 207"/>
                  <a:gd name="T81" fmla="*/ 74 h 161"/>
                  <a:gd name="T82" fmla="*/ 40 w 207"/>
                  <a:gd name="T83" fmla="*/ 71 h 161"/>
                  <a:gd name="T84" fmla="*/ 41 w 207"/>
                  <a:gd name="T85" fmla="*/ 55 h 161"/>
                  <a:gd name="T86" fmla="*/ 49 w 207"/>
                  <a:gd name="T87" fmla="*/ 49 h 161"/>
                  <a:gd name="T88" fmla="*/ 44 w 207"/>
                  <a:gd name="T89" fmla="*/ 39 h 161"/>
                  <a:gd name="T90" fmla="*/ 35 w 207"/>
                  <a:gd name="T91" fmla="*/ 38 h 161"/>
                  <a:gd name="T92" fmla="*/ 32 w 207"/>
                  <a:gd name="T93" fmla="*/ 40 h 161"/>
                  <a:gd name="T94" fmla="*/ 22 w 207"/>
                  <a:gd name="T95" fmla="*/ 40 h 161"/>
                  <a:gd name="T96" fmla="*/ 18 w 207"/>
                  <a:gd name="T97" fmla="*/ 30 h 161"/>
                  <a:gd name="T98" fmla="*/ 11 w 207"/>
                  <a:gd name="T99" fmla="*/ 33 h 161"/>
                  <a:gd name="T100" fmla="*/ 5 w 207"/>
                  <a:gd name="T101"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161">
                    <a:moveTo>
                      <a:pt x="5" y="39"/>
                    </a:moveTo>
                    <a:lnTo>
                      <a:pt x="6" y="24"/>
                    </a:lnTo>
                    <a:lnTo>
                      <a:pt x="0" y="15"/>
                    </a:lnTo>
                    <a:lnTo>
                      <a:pt x="24" y="0"/>
                    </a:lnTo>
                    <a:lnTo>
                      <a:pt x="44" y="4"/>
                    </a:lnTo>
                    <a:lnTo>
                      <a:pt x="66" y="4"/>
                    </a:lnTo>
                    <a:lnTo>
                      <a:pt x="84" y="7"/>
                    </a:lnTo>
                    <a:lnTo>
                      <a:pt x="98" y="6"/>
                    </a:lnTo>
                    <a:lnTo>
                      <a:pt x="125" y="7"/>
                    </a:lnTo>
                    <a:lnTo>
                      <a:pt x="131" y="15"/>
                    </a:lnTo>
                    <a:lnTo>
                      <a:pt x="162" y="24"/>
                    </a:lnTo>
                    <a:lnTo>
                      <a:pt x="168" y="20"/>
                    </a:lnTo>
                    <a:lnTo>
                      <a:pt x="187" y="29"/>
                    </a:lnTo>
                    <a:lnTo>
                      <a:pt x="206" y="27"/>
                    </a:lnTo>
                    <a:lnTo>
                      <a:pt x="207" y="38"/>
                    </a:lnTo>
                    <a:lnTo>
                      <a:pt x="191" y="52"/>
                    </a:lnTo>
                    <a:lnTo>
                      <a:pt x="170" y="57"/>
                    </a:lnTo>
                    <a:lnTo>
                      <a:pt x="169" y="63"/>
                    </a:lnTo>
                    <a:lnTo>
                      <a:pt x="158" y="75"/>
                    </a:lnTo>
                    <a:lnTo>
                      <a:pt x="152" y="92"/>
                    </a:lnTo>
                    <a:lnTo>
                      <a:pt x="158" y="103"/>
                    </a:lnTo>
                    <a:lnTo>
                      <a:pt x="148" y="113"/>
                    </a:lnTo>
                    <a:lnTo>
                      <a:pt x="145" y="126"/>
                    </a:lnTo>
                    <a:lnTo>
                      <a:pt x="132" y="130"/>
                    </a:lnTo>
                    <a:lnTo>
                      <a:pt x="119" y="146"/>
                    </a:lnTo>
                    <a:lnTo>
                      <a:pt x="98" y="146"/>
                    </a:lnTo>
                    <a:lnTo>
                      <a:pt x="81" y="146"/>
                    </a:lnTo>
                    <a:lnTo>
                      <a:pt x="70" y="153"/>
                    </a:lnTo>
                    <a:lnTo>
                      <a:pt x="64" y="161"/>
                    </a:lnTo>
                    <a:lnTo>
                      <a:pt x="55" y="159"/>
                    </a:lnTo>
                    <a:lnTo>
                      <a:pt x="49" y="152"/>
                    </a:lnTo>
                    <a:lnTo>
                      <a:pt x="44" y="140"/>
                    </a:lnTo>
                    <a:lnTo>
                      <a:pt x="29" y="137"/>
                    </a:lnTo>
                    <a:lnTo>
                      <a:pt x="27" y="130"/>
                    </a:lnTo>
                    <a:lnTo>
                      <a:pt x="34" y="123"/>
                    </a:lnTo>
                    <a:lnTo>
                      <a:pt x="36" y="117"/>
                    </a:lnTo>
                    <a:lnTo>
                      <a:pt x="31" y="111"/>
                    </a:lnTo>
                    <a:lnTo>
                      <a:pt x="36" y="98"/>
                    </a:lnTo>
                    <a:lnTo>
                      <a:pt x="29" y="85"/>
                    </a:lnTo>
                    <a:lnTo>
                      <a:pt x="37" y="83"/>
                    </a:lnTo>
                    <a:lnTo>
                      <a:pt x="37" y="74"/>
                    </a:lnTo>
                    <a:lnTo>
                      <a:pt x="40" y="71"/>
                    </a:lnTo>
                    <a:lnTo>
                      <a:pt x="41" y="55"/>
                    </a:lnTo>
                    <a:lnTo>
                      <a:pt x="49" y="49"/>
                    </a:lnTo>
                    <a:lnTo>
                      <a:pt x="44" y="39"/>
                    </a:lnTo>
                    <a:lnTo>
                      <a:pt x="35" y="38"/>
                    </a:lnTo>
                    <a:lnTo>
                      <a:pt x="32" y="40"/>
                    </a:lnTo>
                    <a:lnTo>
                      <a:pt x="22" y="40"/>
                    </a:lnTo>
                    <a:lnTo>
                      <a:pt x="18" y="30"/>
                    </a:lnTo>
                    <a:lnTo>
                      <a:pt x="11" y="33"/>
                    </a:lnTo>
                    <a:lnTo>
                      <a:pt x="5" y="3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ndParaRPr>
              </a:p>
            </p:txBody>
          </p:sp>
          <p:sp>
            <p:nvSpPr>
              <p:cNvPr id="63" name="Freeform 61"/>
              <p:cNvSpPr>
                <a:spLocks/>
              </p:cNvSpPr>
              <p:nvPr/>
            </p:nvSpPr>
            <p:spPr bwMode="auto">
              <a:xfrm>
                <a:off x="5114538" y="2083706"/>
                <a:ext cx="125347" cy="74149"/>
              </a:xfrm>
              <a:custGeom>
                <a:avLst/>
                <a:gdLst>
                  <a:gd name="T0" fmla="*/ 19 w 71"/>
                  <a:gd name="T1" fmla="*/ 36 h 42"/>
                  <a:gd name="T2" fmla="*/ 19 w 71"/>
                  <a:gd name="T3" fmla="*/ 24 h 42"/>
                  <a:gd name="T4" fmla="*/ 14 w 71"/>
                  <a:gd name="T5" fmla="*/ 27 h 42"/>
                  <a:gd name="T6" fmla="*/ 3 w 71"/>
                  <a:gd name="T7" fmla="*/ 20 h 42"/>
                  <a:gd name="T8" fmla="*/ 0 w 71"/>
                  <a:gd name="T9" fmla="*/ 9 h 42"/>
                  <a:gd name="T10" fmla="*/ 18 w 71"/>
                  <a:gd name="T11" fmla="*/ 3 h 42"/>
                  <a:gd name="T12" fmla="*/ 36 w 71"/>
                  <a:gd name="T13" fmla="*/ 0 h 42"/>
                  <a:gd name="T14" fmla="*/ 53 w 71"/>
                  <a:gd name="T15" fmla="*/ 4 h 42"/>
                  <a:gd name="T16" fmla="*/ 68 w 71"/>
                  <a:gd name="T17" fmla="*/ 3 h 42"/>
                  <a:gd name="T18" fmla="*/ 71 w 71"/>
                  <a:gd name="T19" fmla="*/ 7 h 42"/>
                  <a:gd name="T20" fmla="*/ 62 w 71"/>
                  <a:gd name="T21" fmla="*/ 18 h 42"/>
                  <a:gd name="T22" fmla="*/ 70 w 71"/>
                  <a:gd name="T23" fmla="*/ 36 h 42"/>
                  <a:gd name="T24" fmla="*/ 65 w 71"/>
                  <a:gd name="T25" fmla="*/ 42 h 42"/>
                  <a:gd name="T26" fmla="*/ 53 w 71"/>
                  <a:gd name="T27" fmla="*/ 42 h 42"/>
                  <a:gd name="T28" fmla="*/ 38 w 71"/>
                  <a:gd name="T29" fmla="*/ 35 h 42"/>
                  <a:gd name="T30" fmla="*/ 31 w 71"/>
                  <a:gd name="T31" fmla="*/ 32 h 42"/>
                  <a:gd name="T32" fmla="*/ 19 w 71"/>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
                    <a:moveTo>
                      <a:pt x="19" y="36"/>
                    </a:moveTo>
                    <a:lnTo>
                      <a:pt x="19" y="24"/>
                    </a:lnTo>
                    <a:lnTo>
                      <a:pt x="14" y="27"/>
                    </a:lnTo>
                    <a:lnTo>
                      <a:pt x="3" y="20"/>
                    </a:lnTo>
                    <a:lnTo>
                      <a:pt x="0" y="9"/>
                    </a:lnTo>
                    <a:lnTo>
                      <a:pt x="18" y="3"/>
                    </a:lnTo>
                    <a:lnTo>
                      <a:pt x="36" y="0"/>
                    </a:lnTo>
                    <a:lnTo>
                      <a:pt x="53" y="4"/>
                    </a:lnTo>
                    <a:lnTo>
                      <a:pt x="68" y="3"/>
                    </a:lnTo>
                    <a:lnTo>
                      <a:pt x="71" y="7"/>
                    </a:lnTo>
                    <a:lnTo>
                      <a:pt x="62" y="18"/>
                    </a:lnTo>
                    <a:lnTo>
                      <a:pt x="70" y="36"/>
                    </a:lnTo>
                    <a:lnTo>
                      <a:pt x="65" y="42"/>
                    </a:lnTo>
                    <a:lnTo>
                      <a:pt x="53" y="42"/>
                    </a:lnTo>
                    <a:lnTo>
                      <a:pt x="38" y="35"/>
                    </a:lnTo>
                    <a:lnTo>
                      <a:pt x="31" y="32"/>
                    </a:lnTo>
                    <a:lnTo>
                      <a:pt x="19" y="3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64" name="Freeform 62"/>
              <p:cNvSpPr>
                <a:spLocks/>
              </p:cNvSpPr>
              <p:nvPr/>
            </p:nvSpPr>
            <p:spPr bwMode="auto">
              <a:xfrm>
                <a:off x="5570020" y="3699084"/>
                <a:ext cx="480200" cy="421941"/>
              </a:xfrm>
              <a:custGeom>
                <a:avLst/>
                <a:gdLst>
                  <a:gd name="T0" fmla="*/ 86 w 272"/>
                  <a:gd name="T1" fmla="*/ 0 h 239"/>
                  <a:gd name="T2" fmla="*/ 98 w 272"/>
                  <a:gd name="T3" fmla="*/ 9 h 239"/>
                  <a:gd name="T4" fmla="*/ 108 w 272"/>
                  <a:gd name="T5" fmla="*/ 4 h 239"/>
                  <a:gd name="T6" fmla="*/ 113 w 272"/>
                  <a:gd name="T7" fmla="*/ 8 h 239"/>
                  <a:gd name="T8" fmla="*/ 125 w 272"/>
                  <a:gd name="T9" fmla="*/ 9 h 239"/>
                  <a:gd name="T10" fmla="*/ 141 w 272"/>
                  <a:gd name="T11" fmla="*/ 17 h 239"/>
                  <a:gd name="T12" fmla="*/ 146 w 272"/>
                  <a:gd name="T13" fmla="*/ 24 h 239"/>
                  <a:gd name="T14" fmla="*/ 155 w 272"/>
                  <a:gd name="T15" fmla="*/ 31 h 239"/>
                  <a:gd name="T16" fmla="*/ 163 w 272"/>
                  <a:gd name="T17" fmla="*/ 43 h 239"/>
                  <a:gd name="T18" fmla="*/ 169 w 272"/>
                  <a:gd name="T19" fmla="*/ 50 h 239"/>
                  <a:gd name="T20" fmla="*/ 163 w 272"/>
                  <a:gd name="T21" fmla="*/ 59 h 239"/>
                  <a:gd name="T22" fmla="*/ 157 w 272"/>
                  <a:gd name="T23" fmla="*/ 69 h 239"/>
                  <a:gd name="T24" fmla="*/ 159 w 272"/>
                  <a:gd name="T25" fmla="*/ 75 h 239"/>
                  <a:gd name="T26" fmla="*/ 160 w 272"/>
                  <a:gd name="T27" fmla="*/ 81 h 239"/>
                  <a:gd name="T28" fmla="*/ 170 w 272"/>
                  <a:gd name="T29" fmla="*/ 81 h 239"/>
                  <a:gd name="T30" fmla="*/ 174 w 272"/>
                  <a:gd name="T31" fmla="*/ 80 h 239"/>
                  <a:gd name="T32" fmla="*/ 178 w 272"/>
                  <a:gd name="T33" fmla="*/ 83 h 239"/>
                  <a:gd name="T34" fmla="*/ 175 w 272"/>
                  <a:gd name="T35" fmla="*/ 91 h 239"/>
                  <a:gd name="T36" fmla="*/ 182 w 272"/>
                  <a:gd name="T37" fmla="*/ 102 h 239"/>
                  <a:gd name="T38" fmla="*/ 189 w 272"/>
                  <a:gd name="T39" fmla="*/ 112 h 239"/>
                  <a:gd name="T40" fmla="*/ 196 w 272"/>
                  <a:gd name="T41" fmla="*/ 119 h 239"/>
                  <a:gd name="T42" fmla="*/ 257 w 272"/>
                  <a:gd name="T43" fmla="*/ 144 h 239"/>
                  <a:gd name="T44" fmla="*/ 272 w 272"/>
                  <a:gd name="T45" fmla="*/ 144 h 239"/>
                  <a:gd name="T46" fmla="*/ 222 w 272"/>
                  <a:gd name="T47" fmla="*/ 207 h 239"/>
                  <a:gd name="T48" fmla="*/ 198 w 272"/>
                  <a:gd name="T49" fmla="*/ 207 h 239"/>
                  <a:gd name="T50" fmla="*/ 182 w 272"/>
                  <a:gd name="T51" fmla="*/ 222 h 239"/>
                  <a:gd name="T52" fmla="*/ 170 w 272"/>
                  <a:gd name="T53" fmla="*/ 222 h 239"/>
                  <a:gd name="T54" fmla="*/ 165 w 272"/>
                  <a:gd name="T55" fmla="*/ 229 h 239"/>
                  <a:gd name="T56" fmla="*/ 152 w 272"/>
                  <a:gd name="T57" fmla="*/ 229 h 239"/>
                  <a:gd name="T58" fmla="*/ 145 w 272"/>
                  <a:gd name="T59" fmla="*/ 222 h 239"/>
                  <a:gd name="T60" fmla="*/ 128 w 272"/>
                  <a:gd name="T61" fmla="*/ 231 h 239"/>
                  <a:gd name="T62" fmla="*/ 123 w 272"/>
                  <a:gd name="T63" fmla="*/ 239 h 239"/>
                  <a:gd name="T64" fmla="*/ 111 w 272"/>
                  <a:gd name="T65" fmla="*/ 238 h 239"/>
                  <a:gd name="T66" fmla="*/ 107 w 272"/>
                  <a:gd name="T67" fmla="*/ 235 h 239"/>
                  <a:gd name="T68" fmla="*/ 102 w 272"/>
                  <a:gd name="T69" fmla="*/ 236 h 239"/>
                  <a:gd name="T70" fmla="*/ 96 w 272"/>
                  <a:gd name="T71" fmla="*/ 236 h 239"/>
                  <a:gd name="T72" fmla="*/ 73 w 272"/>
                  <a:gd name="T73" fmla="*/ 218 h 239"/>
                  <a:gd name="T74" fmla="*/ 60 w 272"/>
                  <a:gd name="T75" fmla="*/ 218 h 239"/>
                  <a:gd name="T76" fmla="*/ 54 w 272"/>
                  <a:gd name="T77" fmla="*/ 211 h 239"/>
                  <a:gd name="T78" fmla="*/ 54 w 272"/>
                  <a:gd name="T79" fmla="*/ 200 h 239"/>
                  <a:gd name="T80" fmla="*/ 44 w 272"/>
                  <a:gd name="T81" fmla="*/ 196 h 239"/>
                  <a:gd name="T82" fmla="*/ 33 w 272"/>
                  <a:gd name="T83" fmla="*/ 173 h 239"/>
                  <a:gd name="T84" fmla="*/ 25 w 272"/>
                  <a:gd name="T85" fmla="*/ 169 h 239"/>
                  <a:gd name="T86" fmla="*/ 21 w 272"/>
                  <a:gd name="T87" fmla="*/ 160 h 239"/>
                  <a:gd name="T88" fmla="*/ 12 w 272"/>
                  <a:gd name="T89" fmla="*/ 150 h 239"/>
                  <a:gd name="T90" fmla="*/ 0 w 272"/>
                  <a:gd name="T91" fmla="*/ 149 h 239"/>
                  <a:gd name="T92" fmla="*/ 6 w 272"/>
                  <a:gd name="T93" fmla="*/ 137 h 239"/>
                  <a:gd name="T94" fmla="*/ 16 w 272"/>
                  <a:gd name="T95" fmla="*/ 136 h 239"/>
                  <a:gd name="T96" fmla="*/ 19 w 272"/>
                  <a:gd name="T97" fmla="*/ 130 h 239"/>
                  <a:gd name="T98" fmla="*/ 18 w 272"/>
                  <a:gd name="T99" fmla="*/ 111 h 239"/>
                  <a:gd name="T100" fmla="*/ 23 w 272"/>
                  <a:gd name="T101" fmla="*/ 89 h 239"/>
                  <a:gd name="T102" fmla="*/ 31 w 272"/>
                  <a:gd name="T103" fmla="*/ 84 h 239"/>
                  <a:gd name="T104" fmla="*/ 33 w 272"/>
                  <a:gd name="T105" fmla="*/ 75 h 239"/>
                  <a:gd name="T106" fmla="*/ 40 w 272"/>
                  <a:gd name="T107" fmla="*/ 59 h 239"/>
                  <a:gd name="T108" fmla="*/ 51 w 272"/>
                  <a:gd name="T109" fmla="*/ 49 h 239"/>
                  <a:gd name="T110" fmla="*/ 57 w 272"/>
                  <a:gd name="T111" fmla="*/ 28 h 239"/>
                  <a:gd name="T112" fmla="*/ 60 w 272"/>
                  <a:gd name="T113" fmla="*/ 11 h 239"/>
                  <a:gd name="T114" fmla="*/ 81 w 272"/>
                  <a:gd name="T115" fmla="*/ 15 h 239"/>
                  <a:gd name="T116" fmla="*/ 86 w 272"/>
                  <a:gd name="T1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39">
                    <a:moveTo>
                      <a:pt x="86" y="0"/>
                    </a:moveTo>
                    <a:lnTo>
                      <a:pt x="98" y="9"/>
                    </a:lnTo>
                    <a:lnTo>
                      <a:pt x="108" y="4"/>
                    </a:lnTo>
                    <a:lnTo>
                      <a:pt x="113" y="8"/>
                    </a:lnTo>
                    <a:lnTo>
                      <a:pt x="125" y="9"/>
                    </a:lnTo>
                    <a:lnTo>
                      <a:pt x="141" y="17"/>
                    </a:lnTo>
                    <a:lnTo>
                      <a:pt x="146" y="24"/>
                    </a:lnTo>
                    <a:lnTo>
                      <a:pt x="155" y="31"/>
                    </a:lnTo>
                    <a:lnTo>
                      <a:pt x="163" y="43"/>
                    </a:lnTo>
                    <a:lnTo>
                      <a:pt x="169" y="50"/>
                    </a:lnTo>
                    <a:lnTo>
                      <a:pt x="163" y="59"/>
                    </a:lnTo>
                    <a:lnTo>
                      <a:pt x="157" y="69"/>
                    </a:lnTo>
                    <a:lnTo>
                      <a:pt x="159" y="75"/>
                    </a:lnTo>
                    <a:lnTo>
                      <a:pt x="160" y="81"/>
                    </a:lnTo>
                    <a:lnTo>
                      <a:pt x="170" y="81"/>
                    </a:lnTo>
                    <a:lnTo>
                      <a:pt x="174" y="80"/>
                    </a:lnTo>
                    <a:lnTo>
                      <a:pt x="178" y="83"/>
                    </a:lnTo>
                    <a:lnTo>
                      <a:pt x="175" y="91"/>
                    </a:lnTo>
                    <a:lnTo>
                      <a:pt x="182" y="102"/>
                    </a:lnTo>
                    <a:lnTo>
                      <a:pt x="189" y="112"/>
                    </a:lnTo>
                    <a:lnTo>
                      <a:pt x="196" y="119"/>
                    </a:lnTo>
                    <a:lnTo>
                      <a:pt x="257" y="144"/>
                    </a:lnTo>
                    <a:lnTo>
                      <a:pt x="272" y="144"/>
                    </a:lnTo>
                    <a:lnTo>
                      <a:pt x="222" y="207"/>
                    </a:lnTo>
                    <a:lnTo>
                      <a:pt x="198" y="207"/>
                    </a:lnTo>
                    <a:lnTo>
                      <a:pt x="182" y="222"/>
                    </a:lnTo>
                    <a:lnTo>
                      <a:pt x="170" y="222"/>
                    </a:lnTo>
                    <a:lnTo>
                      <a:pt x="165" y="229"/>
                    </a:lnTo>
                    <a:lnTo>
                      <a:pt x="152" y="229"/>
                    </a:lnTo>
                    <a:lnTo>
                      <a:pt x="145" y="222"/>
                    </a:lnTo>
                    <a:lnTo>
                      <a:pt x="128" y="231"/>
                    </a:lnTo>
                    <a:lnTo>
                      <a:pt x="123" y="239"/>
                    </a:lnTo>
                    <a:lnTo>
                      <a:pt x="111" y="238"/>
                    </a:lnTo>
                    <a:lnTo>
                      <a:pt x="107" y="235"/>
                    </a:lnTo>
                    <a:lnTo>
                      <a:pt x="102" y="236"/>
                    </a:lnTo>
                    <a:lnTo>
                      <a:pt x="96" y="236"/>
                    </a:lnTo>
                    <a:lnTo>
                      <a:pt x="73" y="218"/>
                    </a:lnTo>
                    <a:lnTo>
                      <a:pt x="60" y="218"/>
                    </a:lnTo>
                    <a:lnTo>
                      <a:pt x="54" y="211"/>
                    </a:lnTo>
                    <a:lnTo>
                      <a:pt x="54" y="200"/>
                    </a:lnTo>
                    <a:lnTo>
                      <a:pt x="44" y="196"/>
                    </a:lnTo>
                    <a:lnTo>
                      <a:pt x="33" y="173"/>
                    </a:lnTo>
                    <a:lnTo>
                      <a:pt x="25" y="169"/>
                    </a:lnTo>
                    <a:lnTo>
                      <a:pt x="21" y="160"/>
                    </a:lnTo>
                    <a:lnTo>
                      <a:pt x="12" y="150"/>
                    </a:lnTo>
                    <a:lnTo>
                      <a:pt x="0" y="149"/>
                    </a:lnTo>
                    <a:lnTo>
                      <a:pt x="6" y="137"/>
                    </a:lnTo>
                    <a:lnTo>
                      <a:pt x="16" y="136"/>
                    </a:lnTo>
                    <a:lnTo>
                      <a:pt x="19" y="130"/>
                    </a:lnTo>
                    <a:lnTo>
                      <a:pt x="18" y="111"/>
                    </a:lnTo>
                    <a:lnTo>
                      <a:pt x="23" y="89"/>
                    </a:lnTo>
                    <a:lnTo>
                      <a:pt x="31" y="84"/>
                    </a:lnTo>
                    <a:lnTo>
                      <a:pt x="33" y="75"/>
                    </a:lnTo>
                    <a:lnTo>
                      <a:pt x="40" y="59"/>
                    </a:lnTo>
                    <a:lnTo>
                      <a:pt x="51" y="49"/>
                    </a:lnTo>
                    <a:lnTo>
                      <a:pt x="57" y="28"/>
                    </a:lnTo>
                    <a:lnTo>
                      <a:pt x="60" y="11"/>
                    </a:lnTo>
                    <a:lnTo>
                      <a:pt x="81" y="15"/>
                    </a:lnTo>
                    <a:lnTo>
                      <a:pt x="86" y="0"/>
                    </a:lnTo>
                    <a:close/>
                  </a:path>
                </a:pathLst>
              </a:custGeom>
              <a:solidFill>
                <a:srgbClr val="1A7476">
                  <a:alpha val="10000"/>
                </a:srgbClr>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65" name="Freeform 63"/>
              <p:cNvSpPr>
                <a:spLocks/>
              </p:cNvSpPr>
              <p:nvPr/>
            </p:nvSpPr>
            <p:spPr bwMode="auto">
              <a:xfrm>
                <a:off x="4989190" y="1742975"/>
                <a:ext cx="310718" cy="333669"/>
              </a:xfrm>
              <a:custGeom>
                <a:avLst/>
                <a:gdLst>
                  <a:gd name="T0" fmla="*/ 106 w 176"/>
                  <a:gd name="T1" fmla="*/ 19 h 189"/>
                  <a:gd name="T2" fmla="*/ 107 w 176"/>
                  <a:gd name="T3" fmla="*/ 31 h 189"/>
                  <a:gd name="T4" fmla="*/ 131 w 176"/>
                  <a:gd name="T5" fmla="*/ 43 h 189"/>
                  <a:gd name="T6" fmla="*/ 122 w 176"/>
                  <a:gd name="T7" fmla="*/ 56 h 189"/>
                  <a:gd name="T8" fmla="*/ 144 w 176"/>
                  <a:gd name="T9" fmla="*/ 77 h 189"/>
                  <a:gd name="T10" fmla="*/ 138 w 176"/>
                  <a:gd name="T11" fmla="*/ 93 h 189"/>
                  <a:gd name="T12" fmla="*/ 154 w 176"/>
                  <a:gd name="T13" fmla="*/ 106 h 189"/>
                  <a:gd name="T14" fmla="*/ 151 w 176"/>
                  <a:gd name="T15" fmla="*/ 119 h 189"/>
                  <a:gd name="T16" fmla="*/ 176 w 176"/>
                  <a:gd name="T17" fmla="*/ 132 h 189"/>
                  <a:gd name="T18" fmla="*/ 173 w 176"/>
                  <a:gd name="T19" fmla="*/ 141 h 189"/>
                  <a:gd name="T20" fmla="*/ 162 w 176"/>
                  <a:gd name="T21" fmla="*/ 152 h 189"/>
                  <a:gd name="T22" fmla="*/ 136 w 176"/>
                  <a:gd name="T23" fmla="*/ 176 h 189"/>
                  <a:gd name="T24" fmla="*/ 110 w 176"/>
                  <a:gd name="T25" fmla="*/ 178 h 189"/>
                  <a:gd name="T26" fmla="*/ 85 w 176"/>
                  <a:gd name="T27" fmla="*/ 185 h 189"/>
                  <a:gd name="T28" fmla="*/ 62 w 176"/>
                  <a:gd name="T29" fmla="*/ 189 h 189"/>
                  <a:gd name="T30" fmla="*/ 52 w 176"/>
                  <a:gd name="T31" fmla="*/ 179 h 189"/>
                  <a:gd name="T32" fmla="*/ 37 w 176"/>
                  <a:gd name="T33" fmla="*/ 172 h 189"/>
                  <a:gd name="T34" fmla="*/ 37 w 176"/>
                  <a:gd name="T35" fmla="*/ 153 h 189"/>
                  <a:gd name="T36" fmla="*/ 27 w 176"/>
                  <a:gd name="T37" fmla="*/ 136 h 189"/>
                  <a:gd name="T38" fmla="*/ 32 w 176"/>
                  <a:gd name="T39" fmla="*/ 125 h 189"/>
                  <a:gd name="T40" fmla="*/ 43 w 176"/>
                  <a:gd name="T41" fmla="*/ 114 h 189"/>
                  <a:gd name="T42" fmla="*/ 71 w 176"/>
                  <a:gd name="T43" fmla="*/ 93 h 189"/>
                  <a:gd name="T44" fmla="*/ 80 w 176"/>
                  <a:gd name="T45" fmla="*/ 90 h 189"/>
                  <a:gd name="T46" fmla="*/ 76 w 176"/>
                  <a:gd name="T47" fmla="*/ 82 h 189"/>
                  <a:gd name="T48" fmla="*/ 55 w 176"/>
                  <a:gd name="T49" fmla="*/ 73 h 189"/>
                  <a:gd name="T50" fmla="*/ 49 w 176"/>
                  <a:gd name="T51" fmla="*/ 66 h 189"/>
                  <a:gd name="T52" fmla="*/ 43 w 176"/>
                  <a:gd name="T53" fmla="*/ 39 h 189"/>
                  <a:gd name="T54" fmla="*/ 20 w 176"/>
                  <a:gd name="T55" fmla="*/ 27 h 189"/>
                  <a:gd name="T56" fmla="*/ 0 w 176"/>
                  <a:gd name="T57" fmla="*/ 18 h 189"/>
                  <a:gd name="T58" fmla="*/ 7 w 176"/>
                  <a:gd name="T59" fmla="*/ 13 h 189"/>
                  <a:gd name="T60" fmla="*/ 24 w 176"/>
                  <a:gd name="T61" fmla="*/ 22 h 189"/>
                  <a:gd name="T62" fmla="*/ 41 w 176"/>
                  <a:gd name="T63" fmla="*/ 22 h 189"/>
                  <a:gd name="T64" fmla="*/ 56 w 176"/>
                  <a:gd name="T65" fmla="*/ 26 h 189"/>
                  <a:gd name="T66" fmla="*/ 67 w 176"/>
                  <a:gd name="T67" fmla="*/ 18 h 189"/>
                  <a:gd name="T68" fmla="*/ 71 w 176"/>
                  <a:gd name="T69" fmla="*/ 5 h 189"/>
                  <a:gd name="T70" fmla="*/ 90 w 176"/>
                  <a:gd name="T71" fmla="*/ 0 h 189"/>
                  <a:gd name="T72" fmla="*/ 108 w 176"/>
                  <a:gd name="T73" fmla="*/ 6 h 189"/>
                  <a:gd name="T74" fmla="*/ 106 w 176"/>
                  <a:gd name="T75"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9">
                    <a:moveTo>
                      <a:pt x="106" y="19"/>
                    </a:moveTo>
                    <a:lnTo>
                      <a:pt x="107" y="31"/>
                    </a:lnTo>
                    <a:lnTo>
                      <a:pt x="131" y="43"/>
                    </a:lnTo>
                    <a:lnTo>
                      <a:pt x="122" y="56"/>
                    </a:lnTo>
                    <a:lnTo>
                      <a:pt x="144" y="77"/>
                    </a:lnTo>
                    <a:lnTo>
                      <a:pt x="138" y="93"/>
                    </a:lnTo>
                    <a:lnTo>
                      <a:pt x="154" y="106"/>
                    </a:lnTo>
                    <a:lnTo>
                      <a:pt x="151" y="119"/>
                    </a:lnTo>
                    <a:lnTo>
                      <a:pt x="176" y="132"/>
                    </a:lnTo>
                    <a:lnTo>
                      <a:pt x="173" y="141"/>
                    </a:lnTo>
                    <a:lnTo>
                      <a:pt x="162" y="152"/>
                    </a:lnTo>
                    <a:lnTo>
                      <a:pt x="136" y="176"/>
                    </a:lnTo>
                    <a:lnTo>
                      <a:pt x="110" y="178"/>
                    </a:lnTo>
                    <a:lnTo>
                      <a:pt x="85" y="185"/>
                    </a:lnTo>
                    <a:lnTo>
                      <a:pt x="62" y="189"/>
                    </a:lnTo>
                    <a:lnTo>
                      <a:pt x="52" y="179"/>
                    </a:lnTo>
                    <a:lnTo>
                      <a:pt x="37" y="172"/>
                    </a:lnTo>
                    <a:lnTo>
                      <a:pt x="37" y="153"/>
                    </a:lnTo>
                    <a:lnTo>
                      <a:pt x="27" y="136"/>
                    </a:lnTo>
                    <a:lnTo>
                      <a:pt x="32" y="125"/>
                    </a:lnTo>
                    <a:lnTo>
                      <a:pt x="43" y="114"/>
                    </a:lnTo>
                    <a:lnTo>
                      <a:pt x="71" y="93"/>
                    </a:lnTo>
                    <a:lnTo>
                      <a:pt x="80" y="90"/>
                    </a:lnTo>
                    <a:lnTo>
                      <a:pt x="76" y="82"/>
                    </a:lnTo>
                    <a:lnTo>
                      <a:pt x="55" y="73"/>
                    </a:lnTo>
                    <a:lnTo>
                      <a:pt x="49" y="66"/>
                    </a:lnTo>
                    <a:lnTo>
                      <a:pt x="43" y="39"/>
                    </a:lnTo>
                    <a:lnTo>
                      <a:pt x="20" y="27"/>
                    </a:lnTo>
                    <a:lnTo>
                      <a:pt x="0" y="18"/>
                    </a:lnTo>
                    <a:lnTo>
                      <a:pt x="7" y="13"/>
                    </a:lnTo>
                    <a:lnTo>
                      <a:pt x="24" y="22"/>
                    </a:lnTo>
                    <a:lnTo>
                      <a:pt x="41" y="22"/>
                    </a:lnTo>
                    <a:lnTo>
                      <a:pt x="56" y="26"/>
                    </a:lnTo>
                    <a:lnTo>
                      <a:pt x="67" y="18"/>
                    </a:lnTo>
                    <a:lnTo>
                      <a:pt x="71" y="5"/>
                    </a:lnTo>
                    <a:lnTo>
                      <a:pt x="90" y="0"/>
                    </a:lnTo>
                    <a:lnTo>
                      <a:pt x="108" y="6"/>
                    </a:lnTo>
                    <a:lnTo>
                      <a:pt x="106" y="19"/>
                    </a:lnTo>
                    <a:close/>
                  </a:path>
                </a:pathLst>
              </a:custGeom>
              <a:solidFill>
                <a:srgbClr val="1A7476">
                  <a:alpha val="14000"/>
                </a:srgb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66" name="Freeform 64"/>
              <p:cNvSpPr>
                <a:spLocks/>
              </p:cNvSpPr>
              <p:nvPr/>
            </p:nvSpPr>
            <p:spPr bwMode="auto">
              <a:xfrm>
                <a:off x="2801809" y="6112441"/>
                <a:ext cx="93569" cy="42370"/>
              </a:xfrm>
              <a:custGeom>
                <a:avLst/>
                <a:gdLst>
                  <a:gd name="T0" fmla="*/ 0 w 53"/>
                  <a:gd name="T1" fmla="*/ 15 h 24"/>
                  <a:gd name="T2" fmla="*/ 15 w 53"/>
                  <a:gd name="T3" fmla="*/ 3 h 24"/>
                  <a:gd name="T4" fmla="*/ 30 w 53"/>
                  <a:gd name="T5" fmla="*/ 8 h 24"/>
                  <a:gd name="T6" fmla="*/ 37 w 53"/>
                  <a:gd name="T7" fmla="*/ 0 h 24"/>
                  <a:gd name="T8" fmla="*/ 53 w 53"/>
                  <a:gd name="T9" fmla="*/ 9 h 24"/>
                  <a:gd name="T10" fmla="*/ 50 w 53"/>
                  <a:gd name="T11" fmla="*/ 16 h 24"/>
                  <a:gd name="T12" fmla="*/ 31 w 53"/>
                  <a:gd name="T13" fmla="*/ 22 h 24"/>
                  <a:gd name="T14" fmla="*/ 21 w 53"/>
                  <a:gd name="T15" fmla="*/ 15 h 24"/>
                  <a:gd name="T16" fmla="*/ 11 w 53"/>
                  <a:gd name="T17" fmla="*/ 24 h 24"/>
                  <a:gd name="T18" fmla="*/ 0 w 53"/>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5"/>
                    </a:moveTo>
                    <a:lnTo>
                      <a:pt x="15" y="3"/>
                    </a:lnTo>
                    <a:lnTo>
                      <a:pt x="30" y="8"/>
                    </a:lnTo>
                    <a:lnTo>
                      <a:pt x="37" y="0"/>
                    </a:lnTo>
                    <a:lnTo>
                      <a:pt x="53" y="9"/>
                    </a:lnTo>
                    <a:lnTo>
                      <a:pt x="50" y="16"/>
                    </a:lnTo>
                    <a:lnTo>
                      <a:pt x="31" y="22"/>
                    </a:lnTo>
                    <a:lnTo>
                      <a:pt x="21" y="15"/>
                    </a:lnTo>
                    <a:lnTo>
                      <a:pt x="11" y="24"/>
                    </a:lnTo>
                    <a:lnTo>
                      <a:pt x="0" y="1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67" name="Freeform 65"/>
              <p:cNvSpPr>
                <a:spLocks/>
              </p:cNvSpPr>
              <p:nvPr/>
            </p:nvSpPr>
            <p:spPr bwMode="auto">
              <a:xfrm>
                <a:off x="2736487" y="4036283"/>
                <a:ext cx="93569" cy="135939"/>
              </a:xfrm>
              <a:custGeom>
                <a:avLst/>
                <a:gdLst>
                  <a:gd name="T0" fmla="*/ 36 w 53"/>
                  <a:gd name="T1" fmla="*/ 67 h 77"/>
                  <a:gd name="T2" fmla="*/ 29 w 53"/>
                  <a:gd name="T3" fmla="*/ 75 h 77"/>
                  <a:gd name="T4" fmla="*/ 20 w 53"/>
                  <a:gd name="T5" fmla="*/ 77 h 77"/>
                  <a:gd name="T6" fmla="*/ 18 w 53"/>
                  <a:gd name="T7" fmla="*/ 71 h 77"/>
                  <a:gd name="T8" fmla="*/ 13 w 53"/>
                  <a:gd name="T9" fmla="*/ 70 h 77"/>
                  <a:gd name="T10" fmla="*/ 8 w 53"/>
                  <a:gd name="T11" fmla="*/ 76 h 77"/>
                  <a:gd name="T12" fmla="*/ 0 w 53"/>
                  <a:gd name="T13" fmla="*/ 71 h 77"/>
                  <a:gd name="T14" fmla="*/ 4 w 53"/>
                  <a:gd name="T15" fmla="*/ 62 h 77"/>
                  <a:gd name="T16" fmla="*/ 6 w 53"/>
                  <a:gd name="T17" fmla="*/ 53 h 77"/>
                  <a:gd name="T18" fmla="*/ 10 w 53"/>
                  <a:gd name="T19" fmla="*/ 44 h 77"/>
                  <a:gd name="T20" fmla="*/ 2 w 53"/>
                  <a:gd name="T21" fmla="*/ 32 h 77"/>
                  <a:gd name="T22" fmla="*/ 1 w 53"/>
                  <a:gd name="T23" fmla="*/ 18 h 77"/>
                  <a:gd name="T24" fmla="*/ 11 w 53"/>
                  <a:gd name="T25" fmla="*/ 0 h 77"/>
                  <a:gd name="T26" fmla="*/ 17 w 53"/>
                  <a:gd name="T27" fmla="*/ 2 h 77"/>
                  <a:gd name="T28" fmla="*/ 31 w 53"/>
                  <a:gd name="T29" fmla="*/ 7 h 77"/>
                  <a:gd name="T30" fmla="*/ 50 w 53"/>
                  <a:gd name="T31" fmla="*/ 25 h 77"/>
                  <a:gd name="T32" fmla="*/ 53 w 53"/>
                  <a:gd name="T33" fmla="*/ 33 h 77"/>
                  <a:gd name="T34" fmla="*/ 42 w 53"/>
                  <a:gd name="T35" fmla="*/ 52 h 77"/>
                  <a:gd name="T36" fmla="*/ 36 w 53"/>
                  <a:gd name="T37"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77">
                    <a:moveTo>
                      <a:pt x="36" y="67"/>
                    </a:moveTo>
                    <a:lnTo>
                      <a:pt x="29" y="75"/>
                    </a:lnTo>
                    <a:lnTo>
                      <a:pt x="20" y="77"/>
                    </a:lnTo>
                    <a:lnTo>
                      <a:pt x="18" y="71"/>
                    </a:lnTo>
                    <a:lnTo>
                      <a:pt x="13" y="70"/>
                    </a:lnTo>
                    <a:lnTo>
                      <a:pt x="8" y="76"/>
                    </a:lnTo>
                    <a:lnTo>
                      <a:pt x="0" y="71"/>
                    </a:lnTo>
                    <a:lnTo>
                      <a:pt x="4" y="62"/>
                    </a:lnTo>
                    <a:lnTo>
                      <a:pt x="6" y="53"/>
                    </a:lnTo>
                    <a:lnTo>
                      <a:pt x="10" y="44"/>
                    </a:lnTo>
                    <a:lnTo>
                      <a:pt x="2" y="32"/>
                    </a:lnTo>
                    <a:lnTo>
                      <a:pt x="1" y="18"/>
                    </a:lnTo>
                    <a:lnTo>
                      <a:pt x="11" y="0"/>
                    </a:lnTo>
                    <a:lnTo>
                      <a:pt x="17" y="2"/>
                    </a:lnTo>
                    <a:lnTo>
                      <a:pt x="31" y="7"/>
                    </a:lnTo>
                    <a:lnTo>
                      <a:pt x="50" y="25"/>
                    </a:lnTo>
                    <a:lnTo>
                      <a:pt x="53" y="33"/>
                    </a:lnTo>
                    <a:lnTo>
                      <a:pt x="42" y="52"/>
                    </a:lnTo>
                    <a:lnTo>
                      <a:pt x="36" y="6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68" name="Freeform 66"/>
              <p:cNvSpPr>
                <a:spLocks/>
              </p:cNvSpPr>
              <p:nvPr/>
            </p:nvSpPr>
            <p:spPr bwMode="auto">
              <a:xfrm>
                <a:off x="4756151" y="2673361"/>
                <a:ext cx="30013" cy="58260"/>
              </a:xfrm>
              <a:custGeom>
                <a:avLst/>
                <a:gdLst>
                  <a:gd name="T0" fmla="*/ 17 w 17"/>
                  <a:gd name="T1" fmla="*/ 17 h 33"/>
                  <a:gd name="T2" fmla="*/ 13 w 17"/>
                  <a:gd name="T3" fmla="*/ 33 h 33"/>
                  <a:gd name="T4" fmla="*/ 5 w 17"/>
                  <a:gd name="T5" fmla="*/ 29 h 33"/>
                  <a:gd name="T6" fmla="*/ 0 w 17"/>
                  <a:gd name="T7" fmla="*/ 15 h 33"/>
                  <a:gd name="T8" fmla="*/ 3 w 17"/>
                  <a:gd name="T9" fmla="*/ 7 h 33"/>
                  <a:gd name="T10" fmla="*/ 14 w 17"/>
                  <a:gd name="T11" fmla="*/ 0 h 33"/>
                  <a:gd name="T12" fmla="*/ 17 w 17"/>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17" y="17"/>
                    </a:moveTo>
                    <a:lnTo>
                      <a:pt x="13" y="33"/>
                    </a:lnTo>
                    <a:lnTo>
                      <a:pt x="5" y="29"/>
                    </a:lnTo>
                    <a:lnTo>
                      <a:pt x="0" y="15"/>
                    </a:lnTo>
                    <a:lnTo>
                      <a:pt x="3" y="7"/>
                    </a:lnTo>
                    <a:lnTo>
                      <a:pt x="14" y="0"/>
                    </a:lnTo>
                    <a:lnTo>
                      <a:pt x="17" y="1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69" name="Freeform 67"/>
              <p:cNvSpPr>
                <a:spLocks/>
              </p:cNvSpPr>
              <p:nvPr/>
            </p:nvSpPr>
            <p:spPr bwMode="auto">
              <a:xfrm>
                <a:off x="4373051" y="2380300"/>
                <a:ext cx="360150" cy="316014"/>
              </a:xfrm>
              <a:custGeom>
                <a:avLst/>
                <a:gdLst>
                  <a:gd name="T0" fmla="*/ 131 w 204"/>
                  <a:gd name="T1" fmla="*/ 15 h 179"/>
                  <a:gd name="T2" fmla="*/ 143 w 204"/>
                  <a:gd name="T3" fmla="*/ 25 h 179"/>
                  <a:gd name="T4" fmla="*/ 151 w 204"/>
                  <a:gd name="T5" fmla="*/ 23 h 179"/>
                  <a:gd name="T6" fmla="*/ 165 w 204"/>
                  <a:gd name="T7" fmla="*/ 33 h 179"/>
                  <a:gd name="T8" fmla="*/ 169 w 204"/>
                  <a:gd name="T9" fmla="*/ 34 h 179"/>
                  <a:gd name="T10" fmla="*/ 173 w 204"/>
                  <a:gd name="T11" fmla="*/ 34 h 179"/>
                  <a:gd name="T12" fmla="*/ 181 w 204"/>
                  <a:gd name="T13" fmla="*/ 39 h 179"/>
                  <a:gd name="T14" fmla="*/ 204 w 204"/>
                  <a:gd name="T15" fmla="*/ 43 h 179"/>
                  <a:gd name="T16" fmla="*/ 197 w 204"/>
                  <a:gd name="T17" fmla="*/ 57 h 179"/>
                  <a:gd name="T18" fmla="*/ 195 w 204"/>
                  <a:gd name="T19" fmla="*/ 71 h 179"/>
                  <a:gd name="T20" fmla="*/ 191 w 204"/>
                  <a:gd name="T21" fmla="*/ 75 h 179"/>
                  <a:gd name="T22" fmla="*/ 184 w 204"/>
                  <a:gd name="T23" fmla="*/ 73 h 179"/>
                  <a:gd name="T24" fmla="*/ 184 w 204"/>
                  <a:gd name="T25" fmla="*/ 78 h 179"/>
                  <a:gd name="T26" fmla="*/ 173 w 204"/>
                  <a:gd name="T27" fmla="*/ 89 h 179"/>
                  <a:gd name="T28" fmla="*/ 173 w 204"/>
                  <a:gd name="T29" fmla="*/ 99 h 179"/>
                  <a:gd name="T30" fmla="*/ 181 w 204"/>
                  <a:gd name="T31" fmla="*/ 96 h 179"/>
                  <a:gd name="T32" fmla="*/ 186 w 204"/>
                  <a:gd name="T33" fmla="*/ 105 h 179"/>
                  <a:gd name="T34" fmla="*/ 186 w 204"/>
                  <a:gd name="T35" fmla="*/ 110 h 179"/>
                  <a:gd name="T36" fmla="*/ 191 w 204"/>
                  <a:gd name="T37" fmla="*/ 118 h 179"/>
                  <a:gd name="T38" fmla="*/ 186 w 204"/>
                  <a:gd name="T39" fmla="*/ 124 h 179"/>
                  <a:gd name="T40" fmla="*/ 190 w 204"/>
                  <a:gd name="T41" fmla="*/ 140 h 179"/>
                  <a:gd name="T42" fmla="*/ 199 w 204"/>
                  <a:gd name="T43" fmla="*/ 143 h 179"/>
                  <a:gd name="T44" fmla="*/ 198 w 204"/>
                  <a:gd name="T45" fmla="*/ 151 h 179"/>
                  <a:gd name="T46" fmla="*/ 183 w 204"/>
                  <a:gd name="T47" fmla="*/ 163 h 179"/>
                  <a:gd name="T48" fmla="*/ 150 w 204"/>
                  <a:gd name="T49" fmla="*/ 157 h 179"/>
                  <a:gd name="T50" fmla="*/ 126 w 204"/>
                  <a:gd name="T51" fmla="*/ 164 h 179"/>
                  <a:gd name="T52" fmla="*/ 124 w 204"/>
                  <a:gd name="T53" fmla="*/ 177 h 179"/>
                  <a:gd name="T54" fmla="*/ 105 w 204"/>
                  <a:gd name="T55" fmla="*/ 179 h 179"/>
                  <a:gd name="T56" fmla="*/ 86 w 204"/>
                  <a:gd name="T57" fmla="*/ 170 h 179"/>
                  <a:gd name="T58" fmla="*/ 80 w 204"/>
                  <a:gd name="T59" fmla="*/ 174 h 179"/>
                  <a:gd name="T60" fmla="*/ 49 w 204"/>
                  <a:gd name="T61" fmla="*/ 165 h 179"/>
                  <a:gd name="T62" fmla="*/ 43 w 204"/>
                  <a:gd name="T63" fmla="*/ 157 h 179"/>
                  <a:gd name="T64" fmla="*/ 51 w 204"/>
                  <a:gd name="T65" fmla="*/ 145 h 179"/>
                  <a:gd name="T66" fmla="*/ 55 w 204"/>
                  <a:gd name="T67" fmla="*/ 104 h 179"/>
                  <a:gd name="T68" fmla="*/ 38 w 204"/>
                  <a:gd name="T69" fmla="*/ 83 h 179"/>
                  <a:gd name="T70" fmla="*/ 26 w 204"/>
                  <a:gd name="T71" fmla="*/ 72 h 179"/>
                  <a:gd name="T72" fmla="*/ 2 w 204"/>
                  <a:gd name="T73" fmla="*/ 65 h 179"/>
                  <a:gd name="T74" fmla="*/ 0 w 204"/>
                  <a:gd name="T75" fmla="*/ 50 h 179"/>
                  <a:gd name="T76" fmla="*/ 21 w 204"/>
                  <a:gd name="T77" fmla="*/ 45 h 179"/>
                  <a:gd name="T78" fmla="*/ 48 w 204"/>
                  <a:gd name="T79" fmla="*/ 50 h 179"/>
                  <a:gd name="T80" fmla="*/ 44 w 204"/>
                  <a:gd name="T81" fmla="*/ 27 h 179"/>
                  <a:gd name="T82" fmla="*/ 58 w 204"/>
                  <a:gd name="T83" fmla="*/ 36 h 179"/>
                  <a:gd name="T84" fmla="*/ 96 w 204"/>
                  <a:gd name="T85" fmla="*/ 20 h 179"/>
                  <a:gd name="T86" fmla="*/ 100 w 204"/>
                  <a:gd name="T87" fmla="*/ 4 h 179"/>
                  <a:gd name="T88" fmla="*/ 114 w 204"/>
                  <a:gd name="T89" fmla="*/ 0 h 179"/>
                  <a:gd name="T90" fmla="*/ 117 w 204"/>
                  <a:gd name="T91" fmla="*/ 7 h 179"/>
                  <a:gd name="T92" fmla="*/ 124 w 204"/>
                  <a:gd name="T93" fmla="*/ 7 h 179"/>
                  <a:gd name="T94" fmla="*/ 131 w 204"/>
                  <a:gd name="T95"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79">
                    <a:moveTo>
                      <a:pt x="131" y="15"/>
                    </a:moveTo>
                    <a:lnTo>
                      <a:pt x="143" y="25"/>
                    </a:lnTo>
                    <a:lnTo>
                      <a:pt x="151" y="23"/>
                    </a:lnTo>
                    <a:lnTo>
                      <a:pt x="165" y="33"/>
                    </a:lnTo>
                    <a:lnTo>
                      <a:pt x="169" y="34"/>
                    </a:lnTo>
                    <a:lnTo>
                      <a:pt x="173" y="34"/>
                    </a:lnTo>
                    <a:lnTo>
                      <a:pt x="181" y="39"/>
                    </a:lnTo>
                    <a:lnTo>
                      <a:pt x="204" y="43"/>
                    </a:lnTo>
                    <a:lnTo>
                      <a:pt x="197" y="57"/>
                    </a:lnTo>
                    <a:lnTo>
                      <a:pt x="195" y="71"/>
                    </a:lnTo>
                    <a:lnTo>
                      <a:pt x="191" y="75"/>
                    </a:lnTo>
                    <a:lnTo>
                      <a:pt x="184" y="73"/>
                    </a:lnTo>
                    <a:lnTo>
                      <a:pt x="184" y="78"/>
                    </a:lnTo>
                    <a:lnTo>
                      <a:pt x="173" y="89"/>
                    </a:lnTo>
                    <a:lnTo>
                      <a:pt x="173" y="99"/>
                    </a:lnTo>
                    <a:lnTo>
                      <a:pt x="181" y="96"/>
                    </a:lnTo>
                    <a:lnTo>
                      <a:pt x="186" y="105"/>
                    </a:lnTo>
                    <a:lnTo>
                      <a:pt x="186" y="110"/>
                    </a:lnTo>
                    <a:lnTo>
                      <a:pt x="191" y="118"/>
                    </a:lnTo>
                    <a:lnTo>
                      <a:pt x="186" y="124"/>
                    </a:lnTo>
                    <a:lnTo>
                      <a:pt x="190" y="140"/>
                    </a:lnTo>
                    <a:lnTo>
                      <a:pt x="199" y="143"/>
                    </a:lnTo>
                    <a:lnTo>
                      <a:pt x="198" y="151"/>
                    </a:lnTo>
                    <a:lnTo>
                      <a:pt x="183" y="163"/>
                    </a:lnTo>
                    <a:lnTo>
                      <a:pt x="150" y="157"/>
                    </a:lnTo>
                    <a:lnTo>
                      <a:pt x="126" y="164"/>
                    </a:lnTo>
                    <a:lnTo>
                      <a:pt x="124" y="177"/>
                    </a:lnTo>
                    <a:lnTo>
                      <a:pt x="105" y="179"/>
                    </a:lnTo>
                    <a:lnTo>
                      <a:pt x="86" y="170"/>
                    </a:lnTo>
                    <a:lnTo>
                      <a:pt x="80" y="174"/>
                    </a:lnTo>
                    <a:lnTo>
                      <a:pt x="49" y="165"/>
                    </a:lnTo>
                    <a:lnTo>
                      <a:pt x="43" y="157"/>
                    </a:lnTo>
                    <a:lnTo>
                      <a:pt x="51" y="145"/>
                    </a:lnTo>
                    <a:lnTo>
                      <a:pt x="55" y="104"/>
                    </a:lnTo>
                    <a:lnTo>
                      <a:pt x="38" y="83"/>
                    </a:lnTo>
                    <a:lnTo>
                      <a:pt x="26" y="72"/>
                    </a:lnTo>
                    <a:lnTo>
                      <a:pt x="2" y="65"/>
                    </a:lnTo>
                    <a:lnTo>
                      <a:pt x="0" y="50"/>
                    </a:lnTo>
                    <a:lnTo>
                      <a:pt x="21" y="45"/>
                    </a:lnTo>
                    <a:lnTo>
                      <a:pt x="48" y="50"/>
                    </a:lnTo>
                    <a:lnTo>
                      <a:pt x="44" y="27"/>
                    </a:lnTo>
                    <a:lnTo>
                      <a:pt x="58" y="36"/>
                    </a:lnTo>
                    <a:lnTo>
                      <a:pt x="96" y="20"/>
                    </a:lnTo>
                    <a:lnTo>
                      <a:pt x="100" y="4"/>
                    </a:lnTo>
                    <a:lnTo>
                      <a:pt x="114" y="0"/>
                    </a:lnTo>
                    <a:lnTo>
                      <a:pt x="117" y="7"/>
                    </a:lnTo>
                    <a:lnTo>
                      <a:pt x="124" y="7"/>
                    </a:lnTo>
                    <a:lnTo>
                      <a:pt x="131" y="15"/>
                    </a:lnTo>
                    <a:close/>
                  </a:path>
                </a:pathLst>
              </a:custGeom>
              <a:solidFill>
                <a:srgbClr val="1A7476">
                  <a:alpha val="12000"/>
                </a:srgbClr>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70" name="Freeform 68"/>
              <p:cNvSpPr>
                <a:spLocks/>
              </p:cNvSpPr>
              <p:nvPr/>
            </p:nvSpPr>
            <p:spPr bwMode="auto">
              <a:xfrm>
                <a:off x="4789697" y="4161630"/>
                <a:ext cx="181841" cy="231274"/>
              </a:xfrm>
              <a:custGeom>
                <a:avLst/>
                <a:gdLst>
                  <a:gd name="T0" fmla="*/ 42 w 103"/>
                  <a:gd name="T1" fmla="*/ 131 h 131"/>
                  <a:gd name="T2" fmla="*/ 23 w 103"/>
                  <a:gd name="T3" fmla="*/ 110 h 131"/>
                  <a:gd name="T4" fmla="*/ 11 w 103"/>
                  <a:gd name="T5" fmla="*/ 93 h 131"/>
                  <a:gd name="T6" fmla="*/ 0 w 103"/>
                  <a:gd name="T7" fmla="*/ 71 h 131"/>
                  <a:gd name="T8" fmla="*/ 1 w 103"/>
                  <a:gd name="T9" fmla="*/ 65 h 131"/>
                  <a:gd name="T10" fmla="*/ 5 w 103"/>
                  <a:gd name="T11" fmla="*/ 58 h 131"/>
                  <a:gd name="T12" fmla="*/ 9 w 103"/>
                  <a:gd name="T13" fmla="*/ 43 h 131"/>
                  <a:gd name="T14" fmla="*/ 13 w 103"/>
                  <a:gd name="T15" fmla="*/ 27 h 131"/>
                  <a:gd name="T16" fmla="*/ 19 w 103"/>
                  <a:gd name="T17" fmla="*/ 26 h 131"/>
                  <a:gd name="T18" fmla="*/ 46 w 103"/>
                  <a:gd name="T19" fmla="*/ 26 h 131"/>
                  <a:gd name="T20" fmla="*/ 46 w 103"/>
                  <a:gd name="T21" fmla="*/ 1 h 131"/>
                  <a:gd name="T22" fmla="*/ 54 w 103"/>
                  <a:gd name="T23" fmla="*/ 0 h 131"/>
                  <a:gd name="T24" fmla="*/ 65 w 103"/>
                  <a:gd name="T25" fmla="*/ 3 h 131"/>
                  <a:gd name="T26" fmla="*/ 76 w 103"/>
                  <a:gd name="T27" fmla="*/ 0 h 131"/>
                  <a:gd name="T28" fmla="*/ 79 w 103"/>
                  <a:gd name="T29" fmla="*/ 1 h 131"/>
                  <a:gd name="T30" fmla="*/ 77 w 103"/>
                  <a:gd name="T31" fmla="*/ 10 h 131"/>
                  <a:gd name="T32" fmla="*/ 82 w 103"/>
                  <a:gd name="T33" fmla="*/ 21 h 131"/>
                  <a:gd name="T34" fmla="*/ 96 w 103"/>
                  <a:gd name="T35" fmla="*/ 19 h 131"/>
                  <a:gd name="T36" fmla="*/ 101 w 103"/>
                  <a:gd name="T37" fmla="*/ 24 h 131"/>
                  <a:gd name="T38" fmla="*/ 93 w 103"/>
                  <a:gd name="T39" fmla="*/ 48 h 131"/>
                  <a:gd name="T40" fmla="*/ 102 w 103"/>
                  <a:gd name="T41" fmla="*/ 60 h 131"/>
                  <a:gd name="T42" fmla="*/ 103 w 103"/>
                  <a:gd name="T43" fmla="*/ 76 h 131"/>
                  <a:gd name="T44" fmla="*/ 101 w 103"/>
                  <a:gd name="T45" fmla="*/ 90 h 131"/>
                  <a:gd name="T46" fmla="*/ 95 w 103"/>
                  <a:gd name="T47" fmla="*/ 100 h 131"/>
                  <a:gd name="T48" fmla="*/ 79 w 103"/>
                  <a:gd name="T49" fmla="*/ 99 h 131"/>
                  <a:gd name="T50" fmla="*/ 69 w 103"/>
                  <a:gd name="T51" fmla="*/ 89 h 131"/>
                  <a:gd name="T52" fmla="*/ 68 w 103"/>
                  <a:gd name="T53" fmla="*/ 98 h 131"/>
                  <a:gd name="T54" fmla="*/ 56 w 103"/>
                  <a:gd name="T55" fmla="*/ 101 h 131"/>
                  <a:gd name="T56" fmla="*/ 49 w 103"/>
                  <a:gd name="T57" fmla="*/ 106 h 131"/>
                  <a:gd name="T58" fmla="*/ 56 w 103"/>
                  <a:gd name="T59" fmla="*/ 120 h 131"/>
                  <a:gd name="T60" fmla="*/ 42 w 103"/>
                  <a:gd name="T6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31">
                    <a:moveTo>
                      <a:pt x="42" y="131"/>
                    </a:moveTo>
                    <a:lnTo>
                      <a:pt x="23" y="110"/>
                    </a:lnTo>
                    <a:lnTo>
                      <a:pt x="11" y="93"/>
                    </a:lnTo>
                    <a:lnTo>
                      <a:pt x="0" y="71"/>
                    </a:lnTo>
                    <a:lnTo>
                      <a:pt x="1" y="65"/>
                    </a:lnTo>
                    <a:lnTo>
                      <a:pt x="5" y="58"/>
                    </a:lnTo>
                    <a:lnTo>
                      <a:pt x="9" y="43"/>
                    </a:lnTo>
                    <a:lnTo>
                      <a:pt x="13" y="27"/>
                    </a:lnTo>
                    <a:lnTo>
                      <a:pt x="19" y="26"/>
                    </a:lnTo>
                    <a:lnTo>
                      <a:pt x="46" y="26"/>
                    </a:lnTo>
                    <a:lnTo>
                      <a:pt x="46" y="1"/>
                    </a:lnTo>
                    <a:lnTo>
                      <a:pt x="54" y="0"/>
                    </a:lnTo>
                    <a:lnTo>
                      <a:pt x="65" y="3"/>
                    </a:lnTo>
                    <a:lnTo>
                      <a:pt x="76" y="0"/>
                    </a:lnTo>
                    <a:lnTo>
                      <a:pt x="79" y="1"/>
                    </a:lnTo>
                    <a:lnTo>
                      <a:pt x="77" y="10"/>
                    </a:lnTo>
                    <a:lnTo>
                      <a:pt x="82" y="21"/>
                    </a:lnTo>
                    <a:lnTo>
                      <a:pt x="96" y="19"/>
                    </a:lnTo>
                    <a:lnTo>
                      <a:pt x="101" y="24"/>
                    </a:lnTo>
                    <a:lnTo>
                      <a:pt x="93" y="48"/>
                    </a:lnTo>
                    <a:lnTo>
                      <a:pt x="102" y="60"/>
                    </a:lnTo>
                    <a:lnTo>
                      <a:pt x="103" y="76"/>
                    </a:lnTo>
                    <a:lnTo>
                      <a:pt x="101" y="90"/>
                    </a:lnTo>
                    <a:lnTo>
                      <a:pt x="95" y="100"/>
                    </a:lnTo>
                    <a:lnTo>
                      <a:pt x="79" y="99"/>
                    </a:lnTo>
                    <a:lnTo>
                      <a:pt x="69" y="89"/>
                    </a:lnTo>
                    <a:lnTo>
                      <a:pt x="68" y="98"/>
                    </a:lnTo>
                    <a:lnTo>
                      <a:pt x="56" y="101"/>
                    </a:lnTo>
                    <a:lnTo>
                      <a:pt x="49" y="106"/>
                    </a:lnTo>
                    <a:lnTo>
                      <a:pt x="56" y="120"/>
                    </a:lnTo>
                    <a:lnTo>
                      <a:pt x="42" y="13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71" name="Freeform 69"/>
              <p:cNvSpPr>
                <a:spLocks/>
              </p:cNvSpPr>
              <p:nvPr/>
            </p:nvSpPr>
            <p:spPr bwMode="auto">
              <a:xfrm>
                <a:off x="4297138" y="2237300"/>
                <a:ext cx="52963" cy="45902"/>
              </a:xfrm>
              <a:custGeom>
                <a:avLst/>
                <a:gdLst>
                  <a:gd name="T0" fmla="*/ 30 w 30"/>
                  <a:gd name="T1" fmla="*/ 13 h 26"/>
                  <a:gd name="T2" fmla="*/ 21 w 30"/>
                  <a:gd name="T3" fmla="*/ 26 h 26"/>
                  <a:gd name="T4" fmla="*/ 10 w 30"/>
                  <a:gd name="T5" fmla="*/ 22 h 26"/>
                  <a:gd name="T6" fmla="*/ 0 w 30"/>
                  <a:gd name="T7" fmla="*/ 23 h 26"/>
                  <a:gd name="T8" fmla="*/ 4 w 30"/>
                  <a:gd name="T9" fmla="*/ 12 h 26"/>
                  <a:gd name="T10" fmla="*/ 1 w 30"/>
                  <a:gd name="T11" fmla="*/ 1 h 26"/>
                  <a:gd name="T12" fmla="*/ 14 w 30"/>
                  <a:gd name="T13" fmla="*/ 0 h 26"/>
                  <a:gd name="T14" fmla="*/ 30 w 30"/>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30" y="13"/>
                    </a:moveTo>
                    <a:lnTo>
                      <a:pt x="21" y="26"/>
                    </a:lnTo>
                    <a:lnTo>
                      <a:pt x="10" y="22"/>
                    </a:lnTo>
                    <a:lnTo>
                      <a:pt x="0" y="23"/>
                    </a:lnTo>
                    <a:lnTo>
                      <a:pt x="4" y="12"/>
                    </a:lnTo>
                    <a:lnTo>
                      <a:pt x="1" y="1"/>
                    </a:lnTo>
                    <a:lnTo>
                      <a:pt x="14" y="0"/>
                    </a:lnTo>
                    <a:lnTo>
                      <a:pt x="30" y="1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72" name="Freeform 70"/>
              <p:cNvSpPr>
                <a:spLocks/>
              </p:cNvSpPr>
              <p:nvPr/>
            </p:nvSpPr>
            <p:spPr bwMode="auto">
              <a:xfrm>
                <a:off x="4339508" y="2119014"/>
                <a:ext cx="211853" cy="303656"/>
              </a:xfrm>
              <a:custGeom>
                <a:avLst/>
                <a:gdLst>
                  <a:gd name="T0" fmla="*/ 49 w 120"/>
                  <a:gd name="T1" fmla="*/ 0 h 172"/>
                  <a:gd name="T2" fmla="*/ 32 w 120"/>
                  <a:gd name="T3" fmla="*/ 21 h 172"/>
                  <a:gd name="T4" fmla="*/ 47 w 120"/>
                  <a:gd name="T5" fmla="*/ 18 h 172"/>
                  <a:gd name="T6" fmla="*/ 64 w 120"/>
                  <a:gd name="T7" fmla="*/ 18 h 172"/>
                  <a:gd name="T8" fmla="*/ 60 w 120"/>
                  <a:gd name="T9" fmla="*/ 34 h 172"/>
                  <a:gd name="T10" fmla="*/ 46 w 120"/>
                  <a:gd name="T11" fmla="*/ 51 h 172"/>
                  <a:gd name="T12" fmla="*/ 62 w 120"/>
                  <a:gd name="T13" fmla="*/ 53 h 172"/>
                  <a:gd name="T14" fmla="*/ 63 w 120"/>
                  <a:gd name="T15" fmla="*/ 55 h 172"/>
                  <a:gd name="T16" fmla="*/ 76 w 120"/>
                  <a:gd name="T17" fmla="*/ 78 h 172"/>
                  <a:gd name="T18" fmla="*/ 87 w 120"/>
                  <a:gd name="T19" fmla="*/ 82 h 172"/>
                  <a:gd name="T20" fmla="*/ 96 w 120"/>
                  <a:gd name="T21" fmla="*/ 104 h 172"/>
                  <a:gd name="T22" fmla="*/ 101 w 120"/>
                  <a:gd name="T23" fmla="*/ 112 h 172"/>
                  <a:gd name="T24" fmla="*/ 120 w 120"/>
                  <a:gd name="T25" fmla="*/ 116 h 172"/>
                  <a:gd name="T26" fmla="*/ 118 w 120"/>
                  <a:gd name="T27" fmla="*/ 129 h 172"/>
                  <a:gd name="T28" fmla="*/ 110 w 120"/>
                  <a:gd name="T29" fmla="*/ 135 h 172"/>
                  <a:gd name="T30" fmla="*/ 116 w 120"/>
                  <a:gd name="T31" fmla="*/ 145 h 172"/>
                  <a:gd name="T32" fmla="*/ 102 w 120"/>
                  <a:gd name="T33" fmla="*/ 155 h 172"/>
                  <a:gd name="T34" fmla="*/ 81 w 120"/>
                  <a:gd name="T35" fmla="*/ 155 h 172"/>
                  <a:gd name="T36" fmla="*/ 54 w 120"/>
                  <a:gd name="T37" fmla="*/ 161 h 172"/>
                  <a:gd name="T38" fmla="*/ 46 w 120"/>
                  <a:gd name="T39" fmla="*/ 157 h 172"/>
                  <a:gd name="T40" fmla="*/ 36 w 120"/>
                  <a:gd name="T41" fmla="*/ 166 h 172"/>
                  <a:gd name="T42" fmla="*/ 21 w 120"/>
                  <a:gd name="T43" fmla="*/ 164 h 172"/>
                  <a:gd name="T44" fmla="*/ 10 w 120"/>
                  <a:gd name="T45" fmla="*/ 172 h 172"/>
                  <a:gd name="T46" fmla="*/ 1 w 120"/>
                  <a:gd name="T47" fmla="*/ 168 h 172"/>
                  <a:gd name="T48" fmla="*/ 25 w 120"/>
                  <a:gd name="T49" fmla="*/ 147 h 172"/>
                  <a:gd name="T50" fmla="*/ 39 w 120"/>
                  <a:gd name="T51" fmla="*/ 142 h 172"/>
                  <a:gd name="T52" fmla="*/ 39 w 120"/>
                  <a:gd name="T53" fmla="*/ 142 h 172"/>
                  <a:gd name="T54" fmla="*/ 15 w 120"/>
                  <a:gd name="T55" fmla="*/ 139 h 172"/>
                  <a:gd name="T56" fmla="*/ 11 w 120"/>
                  <a:gd name="T57" fmla="*/ 131 h 172"/>
                  <a:gd name="T58" fmla="*/ 27 w 120"/>
                  <a:gd name="T59" fmla="*/ 125 h 172"/>
                  <a:gd name="T60" fmla="*/ 19 w 120"/>
                  <a:gd name="T61" fmla="*/ 114 h 172"/>
                  <a:gd name="T62" fmla="*/ 22 w 120"/>
                  <a:gd name="T63" fmla="*/ 101 h 172"/>
                  <a:gd name="T64" fmla="*/ 45 w 120"/>
                  <a:gd name="T65" fmla="*/ 102 h 172"/>
                  <a:gd name="T66" fmla="*/ 45 w 120"/>
                  <a:gd name="T67" fmla="*/ 102 h 172"/>
                  <a:gd name="T68" fmla="*/ 48 w 120"/>
                  <a:gd name="T69" fmla="*/ 91 h 172"/>
                  <a:gd name="T70" fmla="*/ 38 w 120"/>
                  <a:gd name="T71" fmla="*/ 79 h 172"/>
                  <a:gd name="T72" fmla="*/ 37 w 120"/>
                  <a:gd name="T73" fmla="*/ 79 h 172"/>
                  <a:gd name="T74" fmla="*/ 19 w 120"/>
                  <a:gd name="T75" fmla="*/ 75 h 172"/>
                  <a:gd name="T76" fmla="*/ 15 w 120"/>
                  <a:gd name="T77" fmla="*/ 70 h 172"/>
                  <a:gd name="T78" fmla="*/ 21 w 120"/>
                  <a:gd name="T79" fmla="*/ 61 h 172"/>
                  <a:gd name="T80" fmla="*/ 16 w 120"/>
                  <a:gd name="T81" fmla="*/ 55 h 172"/>
                  <a:gd name="T82" fmla="*/ 8 w 120"/>
                  <a:gd name="T83" fmla="*/ 65 h 172"/>
                  <a:gd name="T84" fmla="*/ 8 w 120"/>
                  <a:gd name="T85" fmla="*/ 46 h 172"/>
                  <a:gd name="T86" fmla="*/ 0 w 120"/>
                  <a:gd name="T87" fmla="*/ 36 h 172"/>
                  <a:gd name="T88" fmla="*/ 7 w 120"/>
                  <a:gd name="T89" fmla="*/ 15 h 172"/>
                  <a:gd name="T90" fmla="*/ 19 w 120"/>
                  <a:gd name="T91" fmla="*/ 0 h 172"/>
                  <a:gd name="T92" fmla="*/ 31 w 120"/>
                  <a:gd name="T93" fmla="*/ 1 h 172"/>
                  <a:gd name="T94" fmla="*/ 49 w 120"/>
                  <a:gd name="T9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72">
                    <a:moveTo>
                      <a:pt x="49" y="0"/>
                    </a:moveTo>
                    <a:lnTo>
                      <a:pt x="32" y="21"/>
                    </a:lnTo>
                    <a:lnTo>
                      <a:pt x="47" y="18"/>
                    </a:lnTo>
                    <a:lnTo>
                      <a:pt x="64" y="18"/>
                    </a:lnTo>
                    <a:lnTo>
                      <a:pt x="60" y="34"/>
                    </a:lnTo>
                    <a:lnTo>
                      <a:pt x="46" y="51"/>
                    </a:lnTo>
                    <a:lnTo>
                      <a:pt x="62" y="53"/>
                    </a:lnTo>
                    <a:lnTo>
                      <a:pt x="63" y="55"/>
                    </a:lnTo>
                    <a:lnTo>
                      <a:pt x="76" y="78"/>
                    </a:lnTo>
                    <a:lnTo>
                      <a:pt x="87" y="82"/>
                    </a:lnTo>
                    <a:lnTo>
                      <a:pt x="96" y="104"/>
                    </a:lnTo>
                    <a:lnTo>
                      <a:pt x="101" y="112"/>
                    </a:lnTo>
                    <a:lnTo>
                      <a:pt x="120" y="116"/>
                    </a:lnTo>
                    <a:lnTo>
                      <a:pt x="118" y="129"/>
                    </a:lnTo>
                    <a:lnTo>
                      <a:pt x="110" y="135"/>
                    </a:lnTo>
                    <a:lnTo>
                      <a:pt x="116" y="145"/>
                    </a:lnTo>
                    <a:lnTo>
                      <a:pt x="102" y="155"/>
                    </a:lnTo>
                    <a:lnTo>
                      <a:pt x="81" y="155"/>
                    </a:lnTo>
                    <a:lnTo>
                      <a:pt x="54" y="161"/>
                    </a:lnTo>
                    <a:lnTo>
                      <a:pt x="46" y="157"/>
                    </a:lnTo>
                    <a:lnTo>
                      <a:pt x="36" y="166"/>
                    </a:lnTo>
                    <a:lnTo>
                      <a:pt x="21" y="164"/>
                    </a:lnTo>
                    <a:lnTo>
                      <a:pt x="10" y="172"/>
                    </a:lnTo>
                    <a:lnTo>
                      <a:pt x="1" y="168"/>
                    </a:lnTo>
                    <a:lnTo>
                      <a:pt x="25" y="147"/>
                    </a:lnTo>
                    <a:lnTo>
                      <a:pt x="39" y="142"/>
                    </a:lnTo>
                    <a:lnTo>
                      <a:pt x="39" y="142"/>
                    </a:lnTo>
                    <a:lnTo>
                      <a:pt x="15" y="139"/>
                    </a:lnTo>
                    <a:lnTo>
                      <a:pt x="11" y="131"/>
                    </a:lnTo>
                    <a:lnTo>
                      <a:pt x="27" y="125"/>
                    </a:lnTo>
                    <a:lnTo>
                      <a:pt x="19" y="114"/>
                    </a:lnTo>
                    <a:lnTo>
                      <a:pt x="22" y="101"/>
                    </a:lnTo>
                    <a:lnTo>
                      <a:pt x="45" y="102"/>
                    </a:lnTo>
                    <a:lnTo>
                      <a:pt x="45" y="102"/>
                    </a:lnTo>
                    <a:lnTo>
                      <a:pt x="48" y="91"/>
                    </a:lnTo>
                    <a:lnTo>
                      <a:pt x="38" y="79"/>
                    </a:lnTo>
                    <a:lnTo>
                      <a:pt x="37" y="79"/>
                    </a:lnTo>
                    <a:lnTo>
                      <a:pt x="19" y="75"/>
                    </a:lnTo>
                    <a:lnTo>
                      <a:pt x="15" y="70"/>
                    </a:lnTo>
                    <a:lnTo>
                      <a:pt x="21" y="61"/>
                    </a:lnTo>
                    <a:lnTo>
                      <a:pt x="16" y="55"/>
                    </a:lnTo>
                    <a:lnTo>
                      <a:pt x="8" y="65"/>
                    </a:lnTo>
                    <a:lnTo>
                      <a:pt x="8" y="46"/>
                    </a:lnTo>
                    <a:lnTo>
                      <a:pt x="0" y="36"/>
                    </a:lnTo>
                    <a:lnTo>
                      <a:pt x="7" y="15"/>
                    </a:lnTo>
                    <a:lnTo>
                      <a:pt x="19" y="0"/>
                    </a:lnTo>
                    <a:lnTo>
                      <a:pt x="31" y="1"/>
                    </a:lnTo>
                    <a:lnTo>
                      <a:pt x="49" y="0"/>
                    </a:lnTo>
                    <a:close/>
                  </a:path>
                </a:pathLst>
              </a:custGeom>
              <a:solidFill>
                <a:srgbClr val="1A7476">
                  <a:alpha val="58000"/>
                </a:srgb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73" name="Freeform 71"/>
              <p:cNvSpPr>
                <a:spLocks/>
              </p:cNvSpPr>
              <p:nvPr/>
            </p:nvSpPr>
            <p:spPr bwMode="auto">
              <a:xfrm>
                <a:off x="5677712" y="2652176"/>
                <a:ext cx="211853" cy="91803"/>
              </a:xfrm>
              <a:custGeom>
                <a:avLst/>
                <a:gdLst>
                  <a:gd name="T0" fmla="*/ 33 w 120"/>
                  <a:gd name="T1" fmla="*/ 42 h 52"/>
                  <a:gd name="T2" fmla="*/ 34 w 120"/>
                  <a:gd name="T3" fmla="*/ 33 h 52"/>
                  <a:gd name="T4" fmla="*/ 28 w 120"/>
                  <a:gd name="T5" fmla="*/ 19 h 52"/>
                  <a:gd name="T6" fmla="*/ 17 w 120"/>
                  <a:gd name="T7" fmla="*/ 11 h 52"/>
                  <a:gd name="T8" fmla="*/ 7 w 120"/>
                  <a:gd name="T9" fmla="*/ 9 h 52"/>
                  <a:gd name="T10" fmla="*/ 0 w 120"/>
                  <a:gd name="T11" fmla="*/ 3 h 52"/>
                  <a:gd name="T12" fmla="*/ 1 w 120"/>
                  <a:gd name="T13" fmla="*/ 0 h 52"/>
                  <a:gd name="T14" fmla="*/ 16 w 120"/>
                  <a:gd name="T15" fmla="*/ 4 h 52"/>
                  <a:gd name="T16" fmla="*/ 41 w 120"/>
                  <a:gd name="T17" fmla="*/ 7 h 52"/>
                  <a:gd name="T18" fmla="*/ 66 w 120"/>
                  <a:gd name="T19" fmla="*/ 17 h 52"/>
                  <a:gd name="T20" fmla="*/ 69 w 120"/>
                  <a:gd name="T21" fmla="*/ 21 h 52"/>
                  <a:gd name="T22" fmla="*/ 79 w 120"/>
                  <a:gd name="T23" fmla="*/ 18 h 52"/>
                  <a:gd name="T24" fmla="*/ 95 w 120"/>
                  <a:gd name="T25" fmla="*/ 22 h 52"/>
                  <a:gd name="T26" fmla="*/ 102 w 120"/>
                  <a:gd name="T27" fmla="*/ 30 h 52"/>
                  <a:gd name="T28" fmla="*/ 113 w 120"/>
                  <a:gd name="T29" fmla="*/ 35 h 52"/>
                  <a:gd name="T30" fmla="*/ 110 w 120"/>
                  <a:gd name="T31" fmla="*/ 38 h 52"/>
                  <a:gd name="T32" fmla="*/ 120 w 120"/>
                  <a:gd name="T33" fmla="*/ 49 h 52"/>
                  <a:gd name="T34" fmla="*/ 118 w 120"/>
                  <a:gd name="T35" fmla="*/ 52 h 52"/>
                  <a:gd name="T36" fmla="*/ 109 w 120"/>
                  <a:gd name="T37" fmla="*/ 50 h 52"/>
                  <a:gd name="T38" fmla="*/ 95 w 120"/>
                  <a:gd name="T39" fmla="*/ 44 h 52"/>
                  <a:gd name="T40" fmla="*/ 92 w 120"/>
                  <a:gd name="T41" fmla="*/ 48 h 52"/>
                  <a:gd name="T42" fmla="*/ 69 w 120"/>
                  <a:gd name="T43" fmla="*/ 51 h 52"/>
                  <a:gd name="T44" fmla="*/ 51 w 120"/>
                  <a:gd name="T45" fmla="*/ 41 h 52"/>
                  <a:gd name="T46" fmla="*/ 33 w 120"/>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52">
                    <a:moveTo>
                      <a:pt x="33" y="42"/>
                    </a:moveTo>
                    <a:lnTo>
                      <a:pt x="34" y="33"/>
                    </a:lnTo>
                    <a:lnTo>
                      <a:pt x="28" y="19"/>
                    </a:lnTo>
                    <a:lnTo>
                      <a:pt x="17" y="11"/>
                    </a:lnTo>
                    <a:lnTo>
                      <a:pt x="7" y="9"/>
                    </a:lnTo>
                    <a:lnTo>
                      <a:pt x="0" y="3"/>
                    </a:lnTo>
                    <a:lnTo>
                      <a:pt x="1" y="0"/>
                    </a:lnTo>
                    <a:lnTo>
                      <a:pt x="16" y="4"/>
                    </a:lnTo>
                    <a:lnTo>
                      <a:pt x="41" y="7"/>
                    </a:lnTo>
                    <a:lnTo>
                      <a:pt x="66" y="17"/>
                    </a:lnTo>
                    <a:lnTo>
                      <a:pt x="69" y="21"/>
                    </a:lnTo>
                    <a:lnTo>
                      <a:pt x="79" y="18"/>
                    </a:lnTo>
                    <a:lnTo>
                      <a:pt x="95" y="22"/>
                    </a:lnTo>
                    <a:lnTo>
                      <a:pt x="102" y="30"/>
                    </a:lnTo>
                    <a:lnTo>
                      <a:pt x="113" y="35"/>
                    </a:lnTo>
                    <a:lnTo>
                      <a:pt x="110" y="38"/>
                    </a:lnTo>
                    <a:lnTo>
                      <a:pt x="120" y="49"/>
                    </a:lnTo>
                    <a:lnTo>
                      <a:pt x="118" y="52"/>
                    </a:lnTo>
                    <a:lnTo>
                      <a:pt x="109" y="50"/>
                    </a:lnTo>
                    <a:lnTo>
                      <a:pt x="95" y="44"/>
                    </a:lnTo>
                    <a:lnTo>
                      <a:pt x="92" y="48"/>
                    </a:lnTo>
                    <a:lnTo>
                      <a:pt x="69" y="51"/>
                    </a:lnTo>
                    <a:lnTo>
                      <a:pt x="51" y="41"/>
                    </a:lnTo>
                    <a:lnTo>
                      <a:pt x="33" y="4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74" name="Freeform 72"/>
              <p:cNvSpPr>
                <a:spLocks/>
              </p:cNvSpPr>
              <p:nvPr/>
            </p:nvSpPr>
            <p:spPr bwMode="auto">
              <a:xfrm>
                <a:off x="4399534" y="3840318"/>
                <a:ext cx="139470" cy="233038"/>
              </a:xfrm>
              <a:custGeom>
                <a:avLst/>
                <a:gdLst>
                  <a:gd name="T0" fmla="*/ 79 w 79"/>
                  <a:gd name="T1" fmla="*/ 107 h 132"/>
                  <a:gd name="T2" fmla="*/ 50 w 79"/>
                  <a:gd name="T3" fmla="*/ 119 h 132"/>
                  <a:gd name="T4" fmla="*/ 40 w 79"/>
                  <a:gd name="T5" fmla="*/ 127 h 132"/>
                  <a:gd name="T6" fmla="*/ 23 w 79"/>
                  <a:gd name="T7" fmla="*/ 132 h 132"/>
                  <a:gd name="T8" fmla="*/ 7 w 79"/>
                  <a:gd name="T9" fmla="*/ 127 h 132"/>
                  <a:gd name="T10" fmla="*/ 8 w 79"/>
                  <a:gd name="T11" fmla="*/ 119 h 132"/>
                  <a:gd name="T12" fmla="*/ 0 w 79"/>
                  <a:gd name="T13" fmla="*/ 100 h 132"/>
                  <a:gd name="T14" fmla="*/ 5 w 79"/>
                  <a:gd name="T15" fmla="*/ 77 h 132"/>
                  <a:gd name="T16" fmla="*/ 12 w 79"/>
                  <a:gd name="T17" fmla="*/ 60 h 132"/>
                  <a:gd name="T18" fmla="*/ 8 w 79"/>
                  <a:gd name="T19" fmla="*/ 30 h 132"/>
                  <a:gd name="T20" fmla="*/ 5 w 79"/>
                  <a:gd name="T21" fmla="*/ 14 h 132"/>
                  <a:gd name="T22" fmla="*/ 6 w 79"/>
                  <a:gd name="T23" fmla="*/ 3 h 132"/>
                  <a:gd name="T24" fmla="*/ 37 w 79"/>
                  <a:gd name="T25" fmla="*/ 2 h 132"/>
                  <a:gd name="T26" fmla="*/ 45 w 79"/>
                  <a:gd name="T27" fmla="*/ 3 h 132"/>
                  <a:gd name="T28" fmla="*/ 51 w 79"/>
                  <a:gd name="T29" fmla="*/ 0 h 132"/>
                  <a:gd name="T30" fmla="*/ 60 w 79"/>
                  <a:gd name="T31" fmla="*/ 1 h 132"/>
                  <a:gd name="T32" fmla="*/ 58 w 79"/>
                  <a:gd name="T33" fmla="*/ 8 h 132"/>
                  <a:gd name="T34" fmla="*/ 66 w 79"/>
                  <a:gd name="T35" fmla="*/ 19 h 132"/>
                  <a:gd name="T36" fmla="*/ 66 w 79"/>
                  <a:gd name="T37" fmla="*/ 34 h 132"/>
                  <a:gd name="T38" fmla="*/ 68 w 79"/>
                  <a:gd name="T39" fmla="*/ 50 h 132"/>
                  <a:gd name="T40" fmla="*/ 72 w 79"/>
                  <a:gd name="T41" fmla="*/ 58 h 132"/>
                  <a:gd name="T42" fmla="*/ 68 w 79"/>
                  <a:gd name="T43" fmla="*/ 76 h 132"/>
                  <a:gd name="T44" fmla="*/ 70 w 79"/>
                  <a:gd name="T45" fmla="*/ 87 h 132"/>
                  <a:gd name="T46" fmla="*/ 75 w 79"/>
                  <a:gd name="T47" fmla="*/ 100 h 132"/>
                  <a:gd name="T48" fmla="*/ 79 w 79"/>
                  <a:gd name="T49"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32">
                    <a:moveTo>
                      <a:pt x="79" y="107"/>
                    </a:moveTo>
                    <a:lnTo>
                      <a:pt x="50" y="119"/>
                    </a:lnTo>
                    <a:lnTo>
                      <a:pt x="40" y="127"/>
                    </a:lnTo>
                    <a:lnTo>
                      <a:pt x="23" y="132"/>
                    </a:lnTo>
                    <a:lnTo>
                      <a:pt x="7" y="127"/>
                    </a:lnTo>
                    <a:lnTo>
                      <a:pt x="8" y="119"/>
                    </a:lnTo>
                    <a:lnTo>
                      <a:pt x="0" y="100"/>
                    </a:lnTo>
                    <a:lnTo>
                      <a:pt x="5" y="77"/>
                    </a:lnTo>
                    <a:lnTo>
                      <a:pt x="12" y="60"/>
                    </a:lnTo>
                    <a:lnTo>
                      <a:pt x="8" y="30"/>
                    </a:lnTo>
                    <a:lnTo>
                      <a:pt x="5" y="14"/>
                    </a:lnTo>
                    <a:lnTo>
                      <a:pt x="6" y="3"/>
                    </a:lnTo>
                    <a:lnTo>
                      <a:pt x="37" y="2"/>
                    </a:lnTo>
                    <a:lnTo>
                      <a:pt x="45" y="3"/>
                    </a:lnTo>
                    <a:lnTo>
                      <a:pt x="51" y="0"/>
                    </a:lnTo>
                    <a:lnTo>
                      <a:pt x="60" y="1"/>
                    </a:lnTo>
                    <a:lnTo>
                      <a:pt x="58" y="8"/>
                    </a:lnTo>
                    <a:lnTo>
                      <a:pt x="66" y="19"/>
                    </a:lnTo>
                    <a:lnTo>
                      <a:pt x="66" y="34"/>
                    </a:lnTo>
                    <a:lnTo>
                      <a:pt x="68" y="50"/>
                    </a:lnTo>
                    <a:lnTo>
                      <a:pt x="72" y="58"/>
                    </a:lnTo>
                    <a:lnTo>
                      <a:pt x="68" y="76"/>
                    </a:lnTo>
                    <a:lnTo>
                      <a:pt x="70" y="87"/>
                    </a:lnTo>
                    <a:lnTo>
                      <a:pt x="75" y="100"/>
                    </a:lnTo>
                    <a:lnTo>
                      <a:pt x="79" y="107"/>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75" name="Freeform 73"/>
              <p:cNvSpPr>
                <a:spLocks/>
              </p:cNvSpPr>
              <p:nvPr/>
            </p:nvSpPr>
            <p:spPr bwMode="auto">
              <a:xfrm>
                <a:off x="4016432" y="3785591"/>
                <a:ext cx="234804" cy="194199"/>
              </a:xfrm>
              <a:custGeom>
                <a:avLst/>
                <a:gdLst>
                  <a:gd name="T0" fmla="*/ 116 w 133"/>
                  <a:gd name="T1" fmla="*/ 101 h 110"/>
                  <a:gd name="T2" fmla="*/ 108 w 133"/>
                  <a:gd name="T3" fmla="*/ 110 h 110"/>
                  <a:gd name="T4" fmla="*/ 105 w 133"/>
                  <a:gd name="T5" fmla="*/ 97 h 110"/>
                  <a:gd name="T6" fmla="*/ 93 w 133"/>
                  <a:gd name="T7" fmla="*/ 86 h 110"/>
                  <a:gd name="T8" fmla="*/ 84 w 133"/>
                  <a:gd name="T9" fmla="*/ 88 h 110"/>
                  <a:gd name="T10" fmla="*/ 81 w 133"/>
                  <a:gd name="T11" fmla="*/ 75 h 110"/>
                  <a:gd name="T12" fmla="*/ 78 w 133"/>
                  <a:gd name="T13" fmla="*/ 60 h 110"/>
                  <a:gd name="T14" fmla="*/ 58 w 133"/>
                  <a:gd name="T15" fmla="*/ 53 h 110"/>
                  <a:gd name="T16" fmla="*/ 49 w 133"/>
                  <a:gd name="T17" fmla="*/ 57 h 110"/>
                  <a:gd name="T18" fmla="*/ 44 w 133"/>
                  <a:gd name="T19" fmla="*/ 67 h 110"/>
                  <a:gd name="T20" fmla="*/ 26 w 133"/>
                  <a:gd name="T21" fmla="*/ 64 h 110"/>
                  <a:gd name="T22" fmla="*/ 14 w 133"/>
                  <a:gd name="T23" fmla="*/ 53 h 110"/>
                  <a:gd name="T24" fmla="*/ 8 w 133"/>
                  <a:gd name="T25" fmla="*/ 40 h 110"/>
                  <a:gd name="T26" fmla="*/ 0 w 133"/>
                  <a:gd name="T27" fmla="*/ 32 h 110"/>
                  <a:gd name="T28" fmla="*/ 14 w 133"/>
                  <a:gd name="T29" fmla="*/ 22 h 110"/>
                  <a:gd name="T30" fmla="*/ 22 w 133"/>
                  <a:gd name="T31" fmla="*/ 19 h 110"/>
                  <a:gd name="T32" fmla="*/ 24 w 133"/>
                  <a:gd name="T33" fmla="*/ 9 h 110"/>
                  <a:gd name="T34" fmla="*/ 26 w 133"/>
                  <a:gd name="T35" fmla="*/ 0 h 110"/>
                  <a:gd name="T36" fmla="*/ 48 w 133"/>
                  <a:gd name="T37" fmla="*/ 5 h 110"/>
                  <a:gd name="T38" fmla="*/ 54 w 133"/>
                  <a:gd name="T39" fmla="*/ 2 h 110"/>
                  <a:gd name="T40" fmla="*/ 66 w 133"/>
                  <a:gd name="T41" fmla="*/ 3 h 110"/>
                  <a:gd name="T42" fmla="*/ 70 w 133"/>
                  <a:gd name="T43" fmla="*/ 10 h 110"/>
                  <a:gd name="T44" fmla="*/ 78 w 133"/>
                  <a:gd name="T45" fmla="*/ 8 h 110"/>
                  <a:gd name="T46" fmla="*/ 91 w 133"/>
                  <a:gd name="T47" fmla="*/ 15 h 110"/>
                  <a:gd name="T48" fmla="*/ 102 w 133"/>
                  <a:gd name="T49" fmla="*/ 8 h 110"/>
                  <a:gd name="T50" fmla="*/ 110 w 133"/>
                  <a:gd name="T51" fmla="*/ 6 h 110"/>
                  <a:gd name="T52" fmla="*/ 116 w 133"/>
                  <a:gd name="T53" fmla="*/ 16 h 110"/>
                  <a:gd name="T54" fmla="*/ 120 w 133"/>
                  <a:gd name="T55" fmla="*/ 30 h 110"/>
                  <a:gd name="T56" fmla="*/ 123 w 133"/>
                  <a:gd name="T57" fmla="*/ 35 h 110"/>
                  <a:gd name="T58" fmla="*/ 124 w 133"/>
                  <a:gd name="T59" fmla="*/ 43 h 110"/>
                  <a:gd name="T60" fmla="*/ 126 w 133"/>
                  <a:gd name="T61" fmla="*/ 51 h 110"/>
                  <a:gd name="T62" fmla="*/ 128 w 133"/>
                  <a:gd name="T63" fmla="*/ 67 h 110"/>
                  <a:gd name="T64" fmla="*/ 126 w 133"/>
                  <a:gd name="T65" fmla="*/ 86 h 110"/>
                  <a:gd name="T66" fmla="*/ 126 w 133"/>
                  <a:gd name="T67" fmla="*/ 93 h 110"/>
                  <a:gd name="T68" fmla="*/ 122 w 133"/>
                  <a:gd name="T6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10">
                    <a:moveTo>
                      <a:pt x="122" y="102"/>
                    </a:moveTo>
                    <a:lnTo>
                      <a:pt x="116" y="101"/>
                    </a:lnTo>
                    <a:lnTo>
                      <a:pt x="113" y="110"/>
                    </a:lnTo>
                    <a:lnTo>
                      <a:pt x="108" y="110"/>
                    </a:lnTo>
                    <a:lnTo>
                      <a:pt x="104" y="105"/>
                    </a:lnTo>
                    <a:lnTo>
                      <a:pt x="105" y="97"/>
                    </a:lnTo>
                    <a:lnTo>
                      <a:pt x="98" y="84"/>
                    </a:lnTo>
                    <a:lnTo>
                      <a:pt x="93" y="86"/>
                    </a:lnTo>
                    <a:lnTo>
                      <a:pt x="89" y="87"/>
                    </a:lnTo>
                    <a:lnTo>
                      <a:pt x="84" y="88"/>
                    </a:lnTo>
                    <a:lnTo>
                      <a:pt x="84" y="80"/>
                    </a:lnTo>
                    <a:lnTo>
                      <a:pt x="81" y="75"/>
                    </a:lnTo>
                    <a:lnTo>
                      <a:pt x="82" y="69"/>
                    </a:lnTo>
                    <a:lnTo>
                      <a:pt x="78" y="60"/>
                    </a:lnTo>
                    <a:lnTo>
                      <a:pt x="73" y="53"/>
                    </a:lnTo>
                    <a:lnTo>
                      <a:pt x="58" y="53"/>
                    </a:lnTo>
                    <a:lnTo>
                      <a:pt x="54" y="57"/>
                    </a:lnTo>
                    <a:lnTo>
                      <a:pt x="49" y="57"/>
                    </a:lnTo>
                    <a:lnTo>
                      <a:pt x="46" y="61"/>
                    </a:lnTo>
                    <a:lnTo>
                      <a:pt x="44" y="67"/>
                    </a:lnTo>
                    <a:lnTo>
                      <a:pt x="34" y="76"/>
                    </a:lnTo>
                    <a:lnTo>
                      <a:pt x="26" y="64"/>
                    </a:lnTo>
                    <a:lnTo>
                      <a:pt x="19" y="56"/>
                    </a:lnTo>
                    <a:lnTo>
                      <a:pt x="14" y="53"/>
                    </a:lnTo>
                    <a:lnTo>
                      <a:pt x="10" y="49"/>
                    </a:lnTo>
                    <a:lnTo>
                      <a:pt x="8" y="40"/>
                    </a:lnTo>
                    <a:lnTo>
                      <a:pt x="5" y="35"/>
                    </a:lnTo>
                    <a:lnTo>
                      <a:pt x="0" y="32"/>
                    </a:lnTo>
                    <a:lnTo>
                      <a:pt x="8" y="22"/>
                    </a:lnTo>
                    <a:lnTo>
                      <a:pt x="14" y="22"/>
                    </a:lnTo>
                    <a:lnTo>
                      <a:pt x="18" y="19"/>
                    </a:lnTo>
                    <a:lnTo>
                      <a:pt x="22" y="19"/>
                    </a:lnTo>
                    <a:lnTo>
                      <a:pt x="25" y="16"/>
                    </a:lnTo>
                    <a:lnTo>
                      <a:pt x="24" y="9"/>
                    </a:lnTo>
                    <a:lnTo>
                      <a:pt x="26" y="7"/>
                    </a:lnTo>
                    <a:lnTo>
                      <a:pt x="26" y="0"/>
                    </a:lnTo>
                    <a:lnTo>
                      <a:pt x="35" y="0"/>
                    </a:lnTo>
                    <a:lnTo>
                      <a:pt x="48" y="5"/>
                    </a:lnTo>
                    <a:lnTo>
                      <a:pt x="52" y="5"/>
                    </a:lnTo>
                    <a:lnTo>
                      <a:pt x="54" y="2"/>
                    </a:lnTo>
                    <a:lnTo>
                      <a:pt x="64" y="4"/>
                    </a:lnTo>
                    <a:lnTo>
                      <a:pt x="66" y="3"/>
                    </a:lnTo>
                    <a:lnTo>
                      <a:pt x="67" y="10"/>
                    </a:lnTo>
                    <a:lnTo>
                      <a:pt x="70" y="10"/>
                    </a:lnTo>
                    <a:lnTo>
                      <a:pt x="75" y="8"/>
                    </a:lnTo>
                    <a:lnTo>
                      <a:pt x="78" y="8"/>
                    </a:lnTo>
                    <a:lnTo>
                      <a:pt x="83" y="14"/>
                    </a:lnTo>
                    <a:lnTo>
                      <a:pt x="91" y="15"/>
                    </a:lnTo>
                    <a:lnTo>
                      <a:pt x="96" y="11"/>
                    </a:lnTo>
                    <a:lnTo>
                      <a:pt x="102" y="8"/>
                    </a:lnTo>
                    <a:lnTo>
                      <a:pt x="106" y="5"/>
                    </a:lnTo>
                    <a:lnTo>
                      <a:pt x="110" y="6"/>
                    </a:lnTo>
                    <a:lnTo>
                      <a:pt x="114" y="10"/>
                    </a:lnTo>
                    <a:lnTo>
                      <a:pt x="116" y="16"/>
                    </a:lnTo>
                    <a:lnTo>
                      <a:pt x="123" y="25"/>
                    </a:lnTo>
                    <a:lnTo>
                      <a:pt x="120" y="30"/>
                    </a:lnTo>
                    <a:lnTo>
                      <a:pt x="119" y="37"/>
                    </a:lnTo>
                    <a:lnTo>
                      <a:pt x="123" y="35"/>
                    </a:lnTo>
                    <a:lnTo>
                      <a:pt x="125" y="37"/>
                    </a:lnTo>
                    <a:lnTo>
                      <a:pt x="124" y="43"/>
                    </a:lnTo>
                    <a:lnTo>
                      <a:pt x="130" y="49"/>
                    </a:lnTo>
                    <a:lnTo>
                      <a:pt x="126" y="51"/>
                    </a:lnTo>
                    <a:lnTo>
                      <a:pt x="124" y="58"/>
                    </a:lnTo>
                    <a:lnTo>
                      <a:pt x="128" y="67"/>
                    </a:lnTo>
                    <a:lnTo>
                      <a:pt x="133" y="83"/>
                    </a:lnTo>
                    <a:lnTo>
                      <a:pt x="126" y="86"/>
                    </a:lnTo>
                    <a:lnTo>
                      <a:pt x="124" y="89"/>
                    </a:lnTo>
                    <a:lnTo>
                      <a:pt x="126" y="93"/>
                    </a:lnTo>
                    <a:lnTo>
                      <a:pt x="125" y="102"/>
                    </a:lnTo>
                    <a:lnTo>
                      <a:pt x="122" y="102"/>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76" name="Freeform 74"/>
              <p:cNvSpPr>
                <a:spLocks/>
              </p:cNvSpPr>
              <p:nvPr/>
            </p:nvSpPr>
            <p:spPr bwMode="auto">
              <a:xfrm>
                <a:off x="3961704" y="3737923"/>
                <a:ext cx="97100" cy="28247"/>
              </a:xfrm>
              <a:custGeom>
                <a:avLst/>
                <a:gdLst>
                  <a:gd name="T0" fmla="*/ 0 w 55"/>
                  <a:gd name="T1" fmla="*/ 15 h 16"/>
                  <a:gd name="T2" fmla="*/ 3 w 55"/>
                  <a:gd name="T3" fmla="*/ 6 h 16"/>
                  <a:gd name="T4" fmla="*/ 23 w 55"/>
                  <a:gd name="T5" fmla="*/ 5 h 16"/>
                  <a:gd name="T6" fmla="*/ 27 w 55"/>
                  <a:gd name="T7" fmla="*/ 0 h 16"/>
                  <a:gd name="T8" fmla="*/ 33 w 55"/>
                  <a:gd name="T9" fmla="*/ 0 h 16"/>
                  <a:gd name="T10" fmla="*/ 40 w 55"/>
                  <a:gd name="T11" fmla="*/ 5 h 16"/>
                  <a:gd name="T12" fmla="*/ 45 w 55"/>
                  <a:gd name="T13" fmla="*/ 5 h 16"/>
                  <a:gd name="T14" fmla="*/ 51 w 55"/>
                  <a:gd name="T15" fmla="*/ 2 h 16"/>
                  <a:gd name="T16" fmla="*/ 55 w 55"/>
                  <a:gd name="T17" fmla="*/ 8 h 16"/>
                  <a:gd name="T18" fmla="*/ 47 w 55"/>
                  <a:gd name="T19" fmla="*/ 13 h 16"/>
                  <a:gd name="T20" fmla="*/ 39 w 55"/>
                  <a:gd name="T21" fmla="*/ 12 h 16"/>
                  <a:gd name="T22" fmla="*/ 31 w 55"/>
                  <a:gd name="T23" fmla="*/ 8 h 16"/>
                  <a:gd name="T24" fmla="*/ 25 w 55"/>
                  <a:gd name="T25" fmla="*/ 13 h 16"/>
                  <a:gd name="T26" fmla="*/ 21 w 55"/>
                  <a:gd name="T27" fmla="*/ 13 h 16"/>
                  <a:gd name="T28" fmla="*/ 17 w 55"/>
                  <a:gd name="T29" fmla="*/ 16 h 16"/>
                  <a:gd name="T30" fmla="*/ 0 w 55"/>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6">
                    <a:moveTo>
                      <a:pt x="0" y="15"/>
                    </a:moveTo>
                    <a:lnTo>
                      <a:pt x="3" y="6"/>
                    </a:lnTo>
                    <a:lnTo>
                      <a:pt x="23" y="5"/>
                    </a:lnTo>
                    <a:lnTo>
                      <a:pt x="27" y="0"/>
                    </a:lnTo>
                    <a:lnTo>
                      <a:pt x="33" y="0"/>
                    </a:lnTo>
                    <a:lnTo>
                      <a:pt x="40" y="5"/>
                    </a:lnTo>
                    <a:lnTo>
                      <a:pt x="45" y="5"/>
                    </a:lnTo>
                    <a:lnTo>
                      <a:pt x="51" y="2"/>
                    </a:lnTo>
                    <a:lnTo>
                      <a:pt x="55" y="8"/>
                    </a:lnTo>
                    <a:lnTo>
                      <a:pt x="47" y="13"/>
                    </a:lnTo>
                    <a:lnTo>
                      <a:pt x="39" y="12"/>
                    </a:lnTo>
                    <a:lnTo>
                      <a:pt x="31" y="8"/>
                    </a:lnTo>
                    <a:lnTo>
                      <a:pt x="25" y="13"/>
                    </a:lnTo>
                    <a:lnTo>
                      <a:pt x="21" y="13"/>
                    </a:lnTo>
                    <a:lnTo>
                      <a:pt x="17" y="16"/>
                    </a:lnTo>
                    <a:lnTo>
                      <a:pt x="0" y="1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77" name="Freeform 75"/>
              <p:cNvSpPr>
                <a:spLocks/>
              </p:cNvSpPr>
              <p:nvPr/>
            </p:nvSpPr>
            <p:spPr bwMode="auto">
              <a:xfrm>
                <a:off x="3967001" y="3783825"/>
                <a:ext cx="95334" cy="58260"/>
              </a:xfrm>
              <a:custGeom>
                <a:avLst/>
                <a:gdLst>
                  <a:gd name="T0" fmla="*/ 28 w 54"/>
                  <a:gd name="T1" fmla="*/ 33 h 33"/>
                  <a:gd name="T2" fmla="*/ 18 w 54"/>
                  <a:gd name="T3" fmla="*/ 24 h 33"/>
                  <a:gd name="T4" fmla="*/ 10 w 54"/>
                  <a:gd name="T5" fmla="*/ 23 h 33"/>
                  <a:gd name="T6" fmla="*/ 6 w 54"/>
                  <a:gd name="T7" fmla="*/ 17 h 33"/>
                  <a:gd name="T8" fmla="*/ 6 w 54"/>
                  <a:gd name="T9" fmla="*/ 14 h 33"/>
                  <a:gd name="T10" fmla="*/ 1 w 54"/>
                  <a:gd name="T11" fmla="*/ 10 h 33"/>
                  <a:gd name="T12" fmla="*/ 0 w 54"/>
                  <a:gd name="T13" fmla="*/ 5 h 33"/>
                  <a:gd name="T14" fmla="*/ 10 w 54"/>
                  <a:gd name="T15" fmla="*/ 2 h 33"/>
                  <a:gd name="T16" fmla="*/ 16 w 54"/>
                  <a:gd name="T17" fmla="*/ 2 h 33"/>
                  <a:gd name="T18" fmla="*/ 21 w 54"/>
                  <a:gd name="T19" fmla="*/ 0 h 33"/>
                  <a:gd name="T20" fmla="*/ 54 w 54"/>
                  <a:gd name="T21" fmla="*/ 1 h 33"/>
                  <a:gd name="T22" fmla="*/ 54 w 54"/>
                  <a:gd name="T23" fmla="*/ 8 h 33"/>
                  <a:gd name="T24" fmla="*/ 52 w 54"/>
                  <a:gd name="T25" fmla="*/ 10 h 33"/>
                  <a:gd name="T26" fmla="*/ 53 w 54"/>
                  <a:gd name="T27" fmla="*/ 17 h 33"/>
                  <a:gd name="T28" fmla="*/ 50 w 54"/>
                  <a:gd name="T29" fmla="*/ 20 h 33"/>
                  <a:gd name="T30" fmla="*/ 46 w 54"/>
                  <a:gd name="T31" fmla="*/ 20 h 33"/>
                  <a:gd name="T32" fmla="*/ 42 w 54"/>
                  <a:gd name="T33" fmla="*/ 23 h 33"/>
                  <a:gd name="T34" fmla="*/ 36 w 54"/>
                  <a:gd name="T35" fmla="*/ 23 h 33"/>
                  <a:gd name="T36" fmla="*/ 28 w 54"/>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3">
                    <a:moveTo>
                      <a:pt x="28" y="33"/>
                    </a:moveTo>
                    <a:lnTo>
                      <a:pt x="18" y="24"/>
                    </a:lnTo>
                    <a:lnTo>
                      <a:pt x="10" y="23"/>
                    </a:lnTo>
                    <a:lnTo>
                      <a:pt x="6" y="17"/>
                    </a:lnTo>
                    <a:lnTo>
                      <a:pt x="6" y="14"/>
                    </a:lnTo>
                    <a:lnTo>
                      <a:pt x="1" y="10"/>
                    </a:lnTo>
                    <a:lnTo>
                      <a:pt x="0" y="5"/>
                    </a:lnTo>
                    <a:lnTo>
                      <a:pt x="10" y="2"/>
                    </a:lnTo>
                    <a:lnTo>
                      <a:pt x="16" y="2"/>
                    </a:lnTo>
                    <a:lnTo>
                      <a:pt x="21" y="0"/>
                    </a:lnTo>
                    <a:lnTo>
                      <a:pt x="54" y="1"/>
                    </a:lnTo>
                    <a:lnTo>
                      <a:pt x="54" y="8"/>
                    </a:lnTo>
                    <a:lnTo>
                      <a:pt x="52" y="10"/>
                    </a:lnTo>
                    <a:lnTo>
                      <a:pt x="53" y="17"/>
                    </a:lnTo>
                    <a:lnTo>
                      <a:pt x="50" y="20"/>
                    </a:lnTo>
                    <a:lnTo>
                      <a:pt x="46" y="20"/>
                    </a:lnTo>
                    <a:lnTo>
                      <a:pt x="42" y="23"/>
                    </a:lnTo>
                    <a:lnTo>
                      <a:pt x="36" y="23"/>
                    </a:lnTo>
                    <a:lnTo>
                      <a:pt x="28" y="33"/>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78" name="Freeform 76"/>
              <p:cNvSpPr>
                <a:spLocks/>
              </p:cNvSpPr>
              <p:nvPr/>
            </p:nvSpPr>
            <p:spPr bwMode="auto">
              <a:xfrm>
                <a:off x="4805584" y="4163396"/>
                <a:ext cx="65322" cy="45902"/>
              </a:xfrm>
              <a:custGeom>
                <a:avLst/>
                <a:gdLst>
                  <a:gd name="T0" fmla="*/ 4 w 37"/>
                  <a:gd name="T1" fmla="*/ 26 h 26"/>
                  <a:gd name="T2" fmla="*/ 0 w 37"/>
                  <a:gd name="T3" fmla="*/ 23 h 26"/>
                  <a:gd name="T4" fmla="*/ 7 w 37"/>
                  <a:gd name="T5" fmla="*/ 0 h 26"/>
                  <a:gd name="T6" fmla="*/ 37 w 37"/>
                  <a:gd name="T7" fmla="*/ 0 h 26"/>
                  <a:gd name="T8" fmla="*/ 37 w 37"/>
                  <a:gd name="T9" fmla="*/ 25 h 26"/>
                  <a:gd name="T10" fmla="*/ 10 w 37"/>
                  <a:gd name="T11" fmla="*/ 25 h 26"/>
                  <a:gd name="T12" fmla="*/ 4 w 37"/>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7" h="26">
                    <a:moveTo>
                      <a:pt x="4" y="26"/>
                    </a:moveTo>
                    <a:lnTo>
                      <a:pt x="0" y="23"/>
                    </a:lnTo>
                    <a:lnTo>
                      <a:pt x="7" y="0"/>
                    </a:lnTo>
                    <a:lnTo>
                      <a:pt x="37" y="0"/>
                    </a:lnTo>
                    <a:lnTo>
                      <a:pt x="37" y="25"/>
                    </a:lnTo>
                    <a:lnTo>
                      <a:pt x="10" y="25"/>
                    </a:lnTo>
                    <a:lnTo>
                      <a:pt x="4" y="2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79" name="Freeform 77"/>
              <p:cNvSpPr>
                <a:spLocks/>
              </p:cNvSpPr>
              <p:nvPr/>
            </p:nvSpPr>
            <p:spPr bwMode="auto">
              <a:xfrm>
                <a:off x="5222228" y="2938178"/>
                <a:ext cx="84741" cy="28247"/>
              </a:xfrm>
              <a:custGeom>
                <a:avLst/>
                <a:gdLst>
                  <a:gd name="T0" fmla="*/ 2 w 48"/>
                  <a:gd name="T1" fmla="*/ 0 h 16"/>
                  <a:gd name="T2" fmla="*/ 12 w 48"/>
                  <a:gd name="T3" fmla="*/ 7 h 16"/>
                  <a:gd name="T4" fmla="*/ 25 w 48"/>
                  <a:gd name="T5" fmla="*/ 6 h 16"/>
                  <a:gd name="T6" fmla="*/ 39 w 48"/>
                  <a:gd name="T7" fmla="*/ 7 h 16"/>
                  <a:gd name="T8" fmla="*/ 38 w 48"/>
                  <a:gd name="T9" fmla="*/ 11 h 16"/>
                  <a:gd name="T10" fmla="*/ 48 w 48"/>
                  <a:gd name="T11" fmla="*/ 8 h 16"/>
                  <a:gd name="T12" fmla="*/ 46 w 48"/>
                  <a:gd name="T13" fmla="*/ 14 h 16"/>
                  <a:gd name="T14" fmla="*/ 21 w 48"/>
                  <a:gd name="T15" fmla="*/ 16 h 16"/>
                  <a:gd name="T16" fmla="*/ 21 w 48"/>
                  <a:gd name="T17" fmla="*/ 13 h 16"/>
                  <a:gd name="T18" fmla="*/ 0 w 48"/>
                  <a:gd name="T19" fmla="*/ 9 h 16"/>
                  <a:gd name="T20" fmla="*/ 2 w 4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6">
                    <a:moveTo>
                      <a:pt x="2" y="0"/>
                    </a:moveTo>
                    <a:lnTo>
                      <a:pt x="12" y="7"/>
                    </a:lnTo>
                    <a:lnTo>
                      <a:pt x="25" y="6"/>
                    </a:lnTo>
                    <a:lnTo>
                      <a:pt x="39" y="7"/>
                    </a:lnTo>
                    <a:lnTo>
                      <a:pt x="38" y="11"/>
                    </a:lnTo>
                    <a:lnTo>
                      <a:pt x="48" y="8"/>
                    </a:lnTo>
                    <a:lnTo>
                      <a:pt x="46" y="14"/>
                    </a:lnTo>
                    <a:lnTo>
                      <a:pt x="21" y="16"/>
                    </a:lnTo>
                    <a:lnTo>
                      <a:pt x="21" y="13"/>
                    </a:lnTo>
                    <a:lnTo>
                      <a:pt x="0" y="9"/>
                    </a:lnTo>
                    <a:lnTo>
                      <a:pt x="2"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80" name="Freeform 78"/>
              <p:cNvSpPr>
                <a:spLocks/>
              </p:cNvSpPr>
              <p:nvPr/>
            </p:nvSpPr>
            <p:spPr bwMode="auto">
              <a:xfrm>
                <a:off x="5107475" y="2715734"/>
                <a:ext cx="185372" cy="195964"/>
              </a:xfrm>
              <a:custGeom>
                <a:avLst/>
                <a:gdLst>
                  <a:gd name="T0" fmla="*/ 105 w 105"/>
                  <a:gd name="T1" fmla="*/ 5 h 111"/>
                  <a:gd name="T2" fmla="*/ 101 w 105"/>
                  <a:gd name="T3" fmla="*/ 18 h 111"/>
                  <a:gd name="T4" fmla="*/ 98 w 105"/>
                  <a:gd name="T5" fmla="*/ 20 h 111"/>
                  <a:gd name="T6" fmla="*/ 87 w 105"/>
                  <a:gd name="T7" fmla="*/ 20 h 111"/>
                  <a:gd name="T8" fmla="*/ 78 w 105"/>
                  <a:gd name="T9" fmla="*/ 18 h 111"/>
                  <a:gd name="T10" fmla="*/ 58 w 105"/>
                  <a:gd name="T11" fmla="*/ 23 h 111"/>
                  <a:gd name="T12" fmla="*/ 71 w 105"/>
                  <a:gd name="T13" fmla="*/ 35 h 111"/>
                  <a:gd name="T14" fmla="*/ 63 w 105"/>
                  <a:gd name="T15" fmla="*/ 38 h 111"/>
                  <a:gd name="T16" fmla="*/ 54 w 105"/>
                  <a:gd name="T17" fmla="*/ 38 h 111"/>
                  <a:gd name="T18" fmla="*/ 44 w 105"/>
                  <a:gd name="T19" fmla="*/ 28 h 111"/>
                  <a:gd name="T20" fmla="*/ 41 w 105"/>
                  <a:gd name="T21" fmla="*/ 32 h 111"/>
                  <a:gd name="T22" fmla="*/ 46 w 105"/>
                  <a:gd name="T23" fmla="*/ 44 h 111"/>
                  <a:gd name="T24" fmla="*/ 55 w 105"/>
                  <a:gd name="T25" fmla="*/ 54 h 111"/>
                  <a:gd name="T26" fmla="*/ 49 w 105"/>
                  <a:gd name="T27" fmla="*/ 59 h 111"/>
                  <a:gd name="T28" fmla="*/ 59 w 105"/>
                  <a:gd name="T29" fmla="*/ 68 h 111"/>
                  <a:gd name="T30" fmla="*/ 68 w 105"/>
                  <a:gd name="T31" fmla="*/ 74 h 111"/>
                  <a:gd name="T32" fmla="*/ 70 w 105"/>
                  <a:gd name="T33" fmla="*/ 86 h 111"/>
                  <a:gd name="T34" fmla="*/ 53 w 105"/>
                  <a:gd name="T35" fmla="*/ 80 h 111"/>
                  <a:gd name="T36" fmla="*/ 59 w 105"/>
                  <a:gd name="T37" fmla="*/ 91 h 111"/>
                  <a:gd name="T38" fmla="*/ 49 w 105"/>
                  <a:gd name="T39" fmla="*/ 93 h 111"/>
                  <a:gd name="T40" fmla="*/ 57 w 105"/>
                  <a:gd name="T41" fmla="*/ 111 h 111"/>
                  <a:gd name="T42" fmla="*/ 45 w 105"/>
                  <a:gd name="T43" fmla="*/ 111 h 111"/>
                  <a:gd name="T44" fmla="*/ 30 w 105"/>
                  <a:gd name="T45" fmla="*/ 102 h 111"/>
                  <a:gd name="T46" fmla="*/ 23 w 105"/>
                  <a:gd name="T47" fmla="*/ 86 h 111"/>
                  <a:gd name="T48" fmla="*/ 19 w 105"/>
                  <a:gd name="T49" fmla="*/ 72 h 111"/>
                  <a:gd name="T50" fmla="*/ 11 w 105"/>
                  <a:gd name="T51" fmla="*/ 63 h 111"/>
                  <a:gd name="T52" fmla="*/ 2 w 105"/>
                  <a:gd name="T53" fmla="*/ 51 h 111"/>
                  <a:gd name="T54" fmla="*/ 0 w 105"/>
                  <a:gd name="T55" fmla="*/ 45 h 111"/>
                  <a:gd name="T56" fmla="*/ 7 w 105"/>
                  <a:gd name="T57" fmla="*/ 35 h 111"/>
                  <a:gd name="T58" fmla="*/ 7 w 105"/>
                  <a:gd name="T59" fmla="*/ 28 h 111"/>
                  <a:gd name="T60" fmla="*/ 13 w 105"/>
                  <a:gd name="T61" fmla="*/ 26 h 111"/>
                  <a:gd name="T62" fmla="*/ 13 w 105"/>
                  <a:gd name="T63" fmla="*/ 20 h 111"/>
                  <a:gd name="T64" fmla="*/ 24 w 105"/>
                  <a:gd name="T65" fmla="*/ 18 h 111"/>
                  <a:gd name="T66" fmla="*/ 30 w 105"/>
                  <a:gd name="T67" fmla="*/ 14 h 111"/>
                  <a:gd name="T68" fmla="*/ 39 w 105"/>
                  <a:gd name="T69" fmla="*/ 14 h 111"/>
                  <a:gd name="T70" fmla="*/ 41 w 105"/>
                  <a:gd name="T71" fmla="*/ 10 h 111"/>
                  <a:gd name="T72" fmla="*/ 44 w 105"/>
                  <a:gd name="T73" fmla="*/ 10 h 111"/>
                  <a:gd name="T74" fmla="*/ 57 w 105"/>
                  <a:gd name="T75" fmla="*/ 10 h 111"/>
                  <a:gd name="T76" fmla="*/ 70 w 105"/>
                  <a:gd name="T77" fmla="*/ 5 h 111"/>
                  <a:gd name="T78" fmla="*/ 82 w 105"/>
                  <a:gd name="T79" fmla="*/ 12 h 111"/>
                  <a:gd name="T80" fmla="*/ 97 w 105"/>
                  <a:gd name="T81" fmla="*/ 10 h 111"/>
                  <a:gd name="T82" fmla="*/ 96 w 105"/>
                  <a:gd name="T83" fmla="*/ 0 h 111"/>
                  <a:gd name="T84" fmla="*/ 105 w 105"/>
                  <a:gd name="T8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11">
                    <a:moveTo>
                      <a:pt x="105" y="5"/>
                    </a:moveTo>
                    <a:lnTo>
                      <a:pt x="101" y="18"/>
                    </a:lnTo>
                    <a:lnTo>
                      <a:pt x="98" y="20"/>
                    </a:lnTo>
                    <a:lnTo>
                      <a:pt x="87" y="20"/>
                    </a:lnTo>
                    <a:lnTo>
                      <a:pt x="78" y="18"/>
                    </a:lnTo>
                    <a:lnTo>
                      <a:pt x="58" y="23"/>
                    </a:lnTo>
                    <a:lnTo>
                      <a:pt x="71" y="35"/>
                    </a:lnTo>
                    <a:lnTo>
                      <a:pt x="63" y="38"/>
                    </a:lnTo>
                    <a:lnTo>
                      <a:pt x="54" y="38"/>
                    </a:lnTo>
                    <a:lnTo>
                      <a:pt x="44" y="28"/>
                    </a:lnTo>
                    <a:lnTo>
                      <a:pt x="41" y="32"/>
                    </a:lnTo>
                    <a:lnTo>
                      <a:pt x="46" y="44"/>
                    </a:lnTo>
                    <a:lnTo>
                      <a:pt x="55" y="54"/>
                    </a:lnTo>
                    <a:lnTo>
                      <a:pt x="49" y="59"/>
                    </a:lnTo>
                    <a:lnTo>
                      <a:pt x="59" y="68"/>
                    </a:lnTo>
                    <a:lnTo>
                      <a:pt x="68" y="74"/>
                    </a:lnTo>
                    <a:lnTo>
                      <a:pt x="70" y="86"/>
                    </a:lnTo>
                    <a:lnTo>
                      <a:pt x="53" y="80"/>
                    </a:lnTo>
                    <a:lnTo>
                      <a:pt x="59" y="91"/>
                    </a:lnTo>
                    <a:lnTo>
                      <a:pt x="49" y="93"/>
                    </a:lnTo>
                    <a:lnTo>
                      <a:pt x="57" y="111"/>
                    </a:lnTo>
                    <a:lnTo>
                      <a:pt x="45" y="111"/>
                    </a:lnTo>
                    <a:lnTo>
                      <a:pt x="30" y="102"/>
                    </a:lnTo>
                    <a:lnTo>
                      <a:pt x="23" y="86"/>
                    </a:lnTo>
                    <a:lnTo>
                      <a:pt x="19" y="72"/>
                    </a:lnTo>
                    <a:lnTo>
                      <a:pt x="11" y="63"/>
                    </a:lnTo>
                    <a:lnTo>
                      <a:pt x="2" y="51"/>
                    </a:lnTo>
                    <a:lnTo>
                      <a:pt x="0" y="45"/>
                    </a:lnTo>
                    <a:lnTo>
                      <a:pt x="7" y="35"/>
                    </a:lnTo>
                    <a:lnTo>
                      <a:pt x="7" y="28"/>
                    </a:lnTo>
                    <a:lnTo>
                      <a:pt x="13" y="26"/>
                    </a:lnTo>
                    <a:lnTo>
                      <a:pt x="13" y="20"/>
                    </a:lnTo>
                    <a:lnTo>
                      <a:pt x="24" y="18"/>
                    </a:lnTo>
                    <a:lnTo>
                      <a:pt x="30" y="14"/>
                    </a:lnTo>
                    <a:lnTo>
                      <a:pt x="39" y="14"/>
                    </a:lnTo>
                    <a:lnTo>
                      <a:pt x="41" y="10"/>
                    </a:lnTo>
                    <a:lnTo>
                      <a:pt x="44" y="10"/>
                    </a:lnTo>
                    <a:lnTo>
                      <a:pt x="57" y="10"/>
                    </a:lnTo>
                    <a:lnTo>
                      <a:pt x="70" y="5"/>
                    </a:lnTo>
                    <a:lnTo>
                      <a:pt x="82" y="12"/>
                    </a:lnTo>
                    <a:lnTo>
                      <a:pt x="97" y="10"/>
                    </a:lnTo>
                    <a:lnTo>
                      <a:pt x="96" y="0"/>
                    </a:lnTo>
                    <a:lnTo>
                      <a:pt x="105" y="5"/>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81" name="Freeform 79"/>
              <p:cNvSpPr>
                <a:spLocks/>
              </p:cNvSpPr>
              <p:nvPr/>
            </p:nvSpPr>
            <p:spPr bwMode="auto">
              <a:xfrm>
                <a:off x="2978354" y="1391652"/>
                <a:ext cx="1283476" cy="677929"/>
              </a:xfrm>
              <a:custGeom>
                <a:avLst/>
                <a:gdLst>
                  <a:gd name="T0" fmla="*/ 429 w 727"/>
                  <a:gd name="T1" fmla="*/ 5 h 384"/>
                  <a:gd name="T2" fmla="*/ 571 w 727"/>
                  <a:gd name="T3" fmla="*/ 1 h 384"/>
                  <a:gd name="T4" fmla="*/ 571 w 727"/>
                  <a:gd name="T5" fmla="*/ 16 h 384"/>
                  <a:gd name="T6" fmla="*/ 556 w 727"/>
                  <a:gd name="T7" fmla="*/ 18 h 384"/>
                  <a:gd name="T8" fmla="*/ 618 w 727"/>
                  <a:gd name="T9" fmla="*/ 23 h 384"/>
                  <a:gd name="T10" fmla="*/ 689 w 727"/>
                  <a:gd name="T11" fmla="*/ 20 h 384"/>
                  <a:gd name="T12" fmla="*/ 679 w 727"/>
                  <a:gd name="T13" fmla="*/ 38 h 384"/>
                  <a:gd name="T14" fmla="*/ 662 w 727"/>
                  <a:gd name="T15" fmla="*/ 44 h 384"/>
                  <a:gd name="T16" fmla="*/ 631 w 727"/>
                  <a:gd name="T17" fmla="*/ 79 h 384"/>
                  <a:gd name="T18" fmla="*/ 603 w 727"/>
                  <a:gd name="T19" fmla="*/ 94 h 384"/>
                  <a:gd name="T20" fmla="*/ 610 w 727"/>
                  <a:gd name="T21" fmla="*/ 116 h 384"/>
                  <a:gd name="T22" fmla="*/ 608 w 727"/>
                  <a:gd name="T23" fmla="*/ 138 h 384"/>
                  <a:gd name="T24" fmla="*/ 567 w 727"/>
                  <a:gd name="T25" fmla="*/ 146 h 384"/>
                  <a:gd name="T26" fmla="*/ 555 w 727"/>
                  <a:gd name="T27" fmla="*/ 158 h 384"/>
                  <a:gd name="T28" fmla="*/ 578 w 727"/>
                  <a:gd name="T29" fmla="*/ 176 h 384"/>
                  <a:gd name="T30" fmla="*/ 548 w 727"/>
                  <a:gd name="T31" fmla="*/ 187 h 384"/>
                  <a:gd name="T32" fmla="*/ 518 w 727"/>
                  <a:gd name="T33" fmla="*/ 198 h 384"/>
                  <a:gd name="T34" fmla="*/ 532 w 727"/>
                  <a:gd name="T35" fmla="*/ 214 h 384"/>
                  <a:gd name="T36" fmla="*/ 436 w 727"/>
                  <a:gd name="T37" fmla="*/ 234 h 384"/>
                  <a:gd name="T38" fmla="*/ 362 w 727"/>
                  <a:gd name="T39" fmla="*/ 273 h 384"/>
                  <a:gd name="T40" fmla="*/ 311 w 727"/>
                  <a:gd name="T41" fmla="*/ 282 h 384"/>
                  <a:gd name="T42" fmla="*/ 280 w 727"/>
                  <a:gd name="T43" fmla="*/ 319 h 384"/>
                  <a:gd name="T44" fmla="*/ 241 w 727"/>
                  <a:gd name="T45" fmla="*/ 364 h 384"/>
                  <a:gd name="T46" fmla="*/ 190 w 727"/>
                  <a:gd name="T47" fmla="*/ 369 h 384"/>
                  <a:gd name="T48" fmla="*/ 148 w 727"/>
                  <a:gd name="T49" fmla="*/ 340 h 384"/>
                  <a:gd name="T50" fmla="*/ 136 w 727"/>
                  <a:gd name="T51" fmla="*/ 288 h 384"/>
                  <a:gd name="T52" fmla="*/ 129 w 727"/>
                  <a:gd name="T53" fmla="*/ 251 h 384"/>
                  <a:gd name="T54" fmla="*/ 185 w 727"/>
                  <a:gd name="T55" fmla="*/ 216 h 384"/>
                  <a:gd name="T56" fmla="*/ 167 w 727"/>
                  <a:gd name="T57" fmla="*/ 211 h 384"/>
                  <a:gd name="T58" fmla="*/ 146 w 727"/>
                  <a:gd name="T59" fmla="*/ 196 h 384"/>
                  <a:gd name="T60" fmla="*/ 193 w 727"/>
                  <a:gd name="T61" fmla="*/ 191 h 384"/>
                  <a:gd name="T62" fmla="*/ 153 w 727"/>
                  <a:gd name="T63" fmla="*/ 177 h 384"/>
                  <a:gd name="T64" fmla="*/ 163 w 727"/>
                  <a:gd name="T65" fmla="*/ 151 h 384"/>
                  <a:gd name="T66" fmla="*/ 143 w 727"/>
                  <a:gd name="T67" fmla="*/ 117 h 384"/>
                  <a:gd name="T68" fmla="*/ 96 w 727"/>
                  <a:gd name="T69" fmla="*/ 101 h 384"/>
                  <a:gd name="T70" fmla="*/ 23 w 727"/>
                  <a:gd name="T71" fmla="*/ 98 h 384"/>
                  <a:gd name="T72" fmla="*/ 69 w 727"/>
                  <a:gd name="T73" fmla="*/ 83 h 384"/>
                  <a:gd name="T74" fmla="*/ 7 w 727"/>
                  <a:gd name="T75" fmla="*/ 67 h 384"/>
                  <a:gd name="T76" fmla="*/ 114 w 727"/>
                  <a:gd name="T77" fmla="*/ 49 h 384"/>
                  <a:gd name="T78" fmla="*/ 148 w 727"/>
                  <a:gd name="T79" fmla="*/ 29 h 384"/>
                  <a:gd name="T80" fmla="*/ 195 w 727"/>
                  <a:gd name="T81" fmla="*/ 19 h 384"/>
                  <a:gd name="T82" fmla="*/ 274 w 727"/>
                  <a:gd name="T83" fmla="*/ 21 h 384"/>
                  <a:gd name="T84" fmla="*/ 347 w 727"/>
                  <a:gd name="T85" fmla="*/ 20 h 384"/>
                  <a:gd name="T86" fmla="*/ 350 w 727"/>
                  <a:gd name="T87" fmla="*/ 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384">
                    <a:moveTo>
                      <a:pt x="350" y="12"/>
                    </a:moveTo>
                    <a:lnTo>
                      <a:pt x="392" y="5"/>
                    </a:lnTo>
                    <a:lnTo>
                      <a:pt x="429" y="5"/>
                    </a:lnTo>
                    <a:lnTo>
                      <a:pt x="446" y="1"/>
                    </a:lnTo>
                    <a:lnTo>
                      <a:pt x="485" y="0"/>
                    </a:lnTo>
                    <a:lnTo>
                      <a:pt x="571" y="1"/>
                    </a:lnTo>
                    <a:lnTo>
                      <a:pt x="636" y="10"/>
                    </a:lnTo>
                    <a:lnTo>
                      <a:pt x="614" y="15"/>
                    </a:lnTo>
                    <a:lnTo>
                      <a:pt x="571" y="16"/>
                    </a:lnTo>
                    <a:lnTo>
                      <a:pt x="511" y="17"/>
                    </a:lnTo>
                    <a:lnTo>
                      <a:pt x="516" y="19"/>
                    </a:lnTo>
                    <a:lnTo>
                      <a:pt x="556" y="18"/>
                    </a:lnTo>
                    <a:lnTo>
                      <a:pt x="588" y="22"/>
                    </a:lnTo>
                    <a:lnTo>
                      <a:pt x="610" y="18"/>
                    </a:lnTo>
                    <a:lnTo>
                      <a:pt x="618" y="23"/>
                    </a:lnTo>
                    <a:lnTo>
                      <a:pt x="604" y="30"/>
                    </a:lnTo>
                    <a:lnTo>
                      <a:pt x="634" y="26"/>
                    </a:lnTo>
                    <a:lnTo>
                      <a:pt x="689" y="20"/>
                    </a:lnTo>
                    <a:lnTo>
                      <a:pt x="722" y="23"/>
                    </a:lnTo>
                    <a:lnTo>
                      <a:pt x="727" y="28"/>
                    </a:lnTo>
                    <a:lnTo>
                      <a:pt x="679" y="38"/>
                    </a:lnTo>
                    <a:lnTo>
                      <a:pt x="672" y="41"/>
                    </a:lnTo>
                    <a:lnTo>
                      <a:pt x="636" y="43"/>
                    </a:lnTo>
                    <a:lnTo>
                      <a:pt x="662" y="44"/>
                    </a:lnTo>
                    <a:lnTo>
                      <a:pt x="646" y="54"/>
                    </a:lnTo>
                    <a:lnTo>
                      <a:pt x="634" y="63"/>
                    </a:lnTo>
                    <a:lnTo>
                      <a:pt x="631" y="79"/>
                    </a:lnTo>
                    <a:lnTo>
                      <a:pt x="643" y="88"/>
                    </a:lnTo>
                    <a:lnTo>
                      <a:pt x="624" y="89"/>
                    </a:lnTo>
                    <a:lnTo>
                      <a:pt x="603" y="94"/>
                    </a:lnTo>
                    <a:lnTo>
                      <a:pt x="624" y="102"/>
                    </a:lnTo>
                    <a:lnTo>
                      <a:pt x="624" y="115"/>
                    </a:lnTo>
                    <a:lnTo>
                      <a:pt x="610" y="116"/>
                    </a:lnTo>
                    <a:lnTo>
                      <a:pt x="623" y="130"/>
                    </a:lnTo>
                    <a:lnTo>
                      <a:pt x="595" y="131"/>
                    </a:lnTo>
                    <a:lnTo>
                      <a:pt x="608" y="138"/>
                    </a:lnTo>
                    <a:lnTo>
                      <a:pt x="603" y="143"/>
                    </a:lnTo>
                    <a:lnTo>
                      <a:pt x="585" y="146"/>
                    </a:lnTo>
                    <a:lnTo>
                      <a:pt x="567" y="146"/>
                    </a:lnTo>
                    <a:lnTo>
                      <a:pt x="580" y="157"/>
                    </a:lnTo>
                    <a:lnTo>
                      <a:pt x="579" y="164"/>
                    </a:lnTo>
                    <a:lnTo>
                      <a:pt x="555" y="158"/>
                    </a:lnTo>
                    <a:lnTo>
                      <a:pt x="548" y="162"/>
                    </a:lnTo>
                    <a:lnTo>
                      <a:pt x="564" y="166"/>
                    </a:lnTo>
                    <a:lnTo>
                      <a:pt x="578" y="176"/>
                    </a:lnTo>
                    <a:lnTo>
                      <a:pt x="580" y="190"/>
                    </a:lnTo>
                    <a:lnTo>
                      <a:pt x="556" y="193"/>
                    </a:lnTo>
                    <a:lnTo>
                      <a:pt x="548" y="187"/>
                    </a:lnTo>
                    <a:lnTo>
                      <a:pt x="534" y="177"/>
                    </a:lnTo>
                    <a:lnTo>
                      <a:pt x="536" y="189"/>
                    </a:lnTo>
                    <a:lnTo>
                      <a:pt x="518" y="198"/>
                    </a:lnTo>
                    <a:lnTo>
                      <a:pt x="553" y="198"/>
                    </a:lnTo>
                    <a:lnTo>
                      <a:pt x="571" y="199"/>
                    </a:lnTo>
                    <a:lnTo>
                      <a:pt x="532" y="214"/>
                    </a:lnTo>
                    <a:lnTo>
                      <a:pt x="492" y="228"/>
                    </a:lnTo>
                    <a:lnTo>
                      <a:pt x="451" y="234"/>
                    </a:lnTo>
                    <a:lnTo>
                      <a:pt x="436" y="234"/>
                    </a:lnTo>
                    <a:lnTo>
                      <a:pt x="420" y="241"/>
                    </a:lnTo>
                    <a:lnTo>
                      <a:pt x="396" y="260"/>
                    </a:lnTo>
                    <a:lnTo>
                      <a:pt x="362" y="273"/>
                    </a:lnTo>
                    <a:lnTo>
                      <a:pt x="353" y="274"/>
                    </a:lnTo>
                    <a:lnTo>
                      <a:pt x="333" y="278"/>
                    </a:lnTo>
                    <a:lnTo>
                      <a:pt x="311" y="282"/>
                    </a:lnTo>
                    <a:lnTo>
                      <a:pt x="295" y="294"/>
                    </a:lnTo>
                    <a:lnTo>
                      <a:pt x="291" y="307"/>
                    </a:lnTo>
                    <a:lnTo>
                      <a:pt x="280" y="319"/>
                    </a:lnTo>
                    <a:lnTo>
                      <a:pt x="251" y="334"/>
                    </a:lnTo>
                    <a:lnTo>
                      <a:pt x="252" y="349"/>
                    </a:lnTo>
                    <a:lnTo>
                      <a:pt x="241" y="364"/>
                    </a:lnTo>
                    <a:lnTo>
                      <a:pt x="227" y="383"/>
                    </a:lnTo>
                    <a:lnTo>
                      <a:pt x="206" y="384"/>
                    </a:lnTo>
                    <a:lnTo>
                      <a:pt x="190" y="369"/>
                    </a:lnTo>
                    <a:lnTo>
                      <a:pt x="161" y="369"/>
                    </a:lnTo>
                    <a:lnTo>
                      <a:pt x="150" y="358"/>
                    </a:lnTo>
                    <a:lnTo>
                      <a:pt x="148" y="340"/>
                    </a:lnTo>
                    <a:lnTo>
                      <a:pt x="133" y="316"/>
                    </a:lnTo>
                    <a:lnTo>
                      <a:pt x="130" y="304"/>
                    </a:lnTo>
                    <a:lnTo>
                      <a:pt x="136" y="288"/>
                    </a:lnTo>
                    <a:lnTo>
                      <a:pt x="124" y="271"/>
                    </a:lnTo>
                    <a:lnTo>
                      <a:pt x="135" y="257"/>
                    </a:lnTo>
                    <a:lnTo>
                      <a:pt x="129" y="251"/>
                    </a:lnTo>
                    <a:lnTo>
                      <a:pt x="153" y="230"/>
                    </a:lnTo>
                    <a:lnTo>
                      <a:pt x="176" y="223"/>
                    </a:lnTo>
                    <a:lnTo>
                      <a:pt x="185" y="216"/>
                    </a:lnTo>
                    <a:lnTo>
                      <a:pt x="194" y="203"/>
                    </a:lnTo>
                    <a:lnTo>
                      <a:pt x="176" y="209"/>
                    </a:lnTo>
                    <a:lnTo>
                      <a:pt x="167" y="211"/>
                    </a:lnTo>
                    <a:lnTo>
                      <a:pt x="154" y="214"/>
                    </a:lnTo>
                    <a:lnTo>
                      <a:pt x="141" y="208"/>
                    </a:lnTo>
                    <a:lnTo>
                      <a:pt x="146" y="196"/>
                    </a:lnTo>
                    <a:lnTo>
                      <a:pt x="156" y="187"/>
                    </a:lnTo>
                    <a:lnTo>
                      <a:pt x="168" y="187"/>
                    </a:lnTo>
                    <a:lnTo>
                      <a:pt x="193" y="191"/>
                    </a:lnTo>
                    <a:lnTo>
                      <a:pt x="176" y="181"/>
                    </a:lnTo>
                    <a:lnTo>
                      <a:pt x="167" y="175"/>
                    </a:lnTo>
                    <a:lnTo>
                      <a:pt x="153" y="177"/>
                    </a:lnTo>
                    <a:lnTo>
                      <a:pt x="145" y="173"/>
                    </a:lnTo>
                    <a:lnTo>
                      <a:pt x="168" y="158"/>
                    </a:lnTo>
                    <a:lnTo>
                      <a:pt x="163" y="151"/>
                    </a:lnTo>
                    <a:lnTo>
                      <a:pt x="160" y="140"/>
                    </a:lnTo>
                    <a:lnTo>
                      <a:pt x="155" y="123"/>
                    </a:lnTo>
                    <a:lnTo>
                      <a:pt x="143" y="117"/>
                    </a:lnTo>
                    <a:lnTo>
                      <a:pt x="148" y="111"/>
                    </a:lnTo>
                    <a:lnTo>
                      <a:pt x="121" y="102"/>
                    </a:lnTo>
                    <a:lnTo>
                      <a:pt x="96" y="101"/>
                    </a:lnTo>
                    <a:lnTo>
                      <a:pt x="63" y="101"/>
                    </a:lnTo>
                    <a:lnTo>
                      <a:pt x="33" y="102"/>
                    </a:lnTo>
                    <a:lnTo>
                      <a:pt x="23" y="98"/>
                    </a:lnTo>
                    <a:lnTo>
                      <a:pt x="10" y="88"/>
                    </a:lnTo>
                    <a:lnTo>
                      <a:pt x="45" y="83"/>
                    </a:lnTo>
                    <a:lnTo>
                      <a:pt x="69" y="83"/>
                    </a:lnTo>
                    <a:lnTo>
                      <a:pt x="21" y="79"/>
                    </a:lnTo>
                    <a:lnTo>
                      <a:pt x="0" y="73"/>
                    </a:lnTo>
                    <a:lnTo>
                      <a:pt x="7" y="67"/>
                    </a:lnTo>
                    <a:lnTo>
                      <a:pt x="57" y="60"/>
                    </a:lnTo>
                    <a:lnTo>
                      <a:pt x="105" y="54"/>
                    </a:lnTo>
                    <a:lnTo>
                      <a:pt x="114" y="49"/>
                    </a:lnTo>
                    <a:lnTo>
                      <a:pt x="87" y="44"/>
                    </a:lnTo>
                    <a:lnTo>
                      <a:pt x="101" y="38"/>
                    </a:lnTo>
                    <a:lnTo>
                      <a:pt x="148" y="29"/>
                    </a:lnTo>
                    <a:lnTo>
                      <a:pt x="166" y="28"/>
                    </a:lnTo>
                    <a:lnTo>
                      <a:pt x="166" y="22"/>
                    </a:lnTo>
                    <a:lnTo>
                      <a:pt x="195" y="19"/>
                    </a:lnTo>
                    <a:lnTo>
                      <a:pt x="231" y="17"/>
                    </a:lnTo>
                    <a:lnTo>
                      <a:pt x="265" y="17"/>
                    </a:lnTo>
                    <a:lnTo>
                      <a:pt x="274" y="21"/>
                    </a:lnTo>
                    <a:lnTo>
                      <a:pt x="309" y="14"/>
                    </a:lnTo>
                    <a:lnTo>
                      <a:pt x="332" y="19"/>
                    </a:lnTo>
                    <a:lnTo>
                      <a:pt x="347" y="20"/>
                    </a:lnTo>
                    <a:lnTo>
                      <a:pt x="367" y="24"/>
                    </a:lnTo>
                    <a:lnTo>
                      <a:pt x="345" y="17"/>
                    </a:lnTo>
                    <a:lnTo>
                      <a:pt x="350" y="1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dirty="0">
                  <a:latin typeface="Trebuchet MS" charset="0"/>
                  <a:ea typeface="Trebuchet MS" charset="0"/>
                  <a:cs typeface="Trebuchet MS" charset="0"/>
                </a:endParaRPr>
              </a:p>
            </p:txBody>
          </p:sp>
          <p:sp>
            <p:nvSpPr>
              <p:cNvPr id="82" name="Freeform 80"/>
              <p:cNvSpPr>
                <a:spLocks/>
              </p:cNvSpPr>
              <p:nvPr/>
            </p:nvSpPr>
            <p:spPr bwMode="auto">
              <a:xfrm>
                <a:off x="1539520" y="3593157"/>
                <a:ext cx="132409" cy="150063"/>
              </a:xfrm>
              <a:custGeom>
                <a:avLst/>
                <a:gdLst>
                  <a:gd name="T0" fmla="*/ 37 w 75"/>
                  <a:gd name="T1" fmla="*/ 85 h 85"/>
                  <a:gd name="T2" fmla="*/ 28 w 75"/>
                  <a:gd name="T3" fmla="*/ 81 h 85"/>
                  <a:gd name="T4" fmla="*/ 17 w 75"/>
                  <a:gd name="T5" fmla="*/ 81 h 85"/>
                  <a:gd name="T6" fmla="*/ 9 w 75"/>
                  <a:gd name="T7" fmla="*/ 77 h 85"/>
                  <a:gd name="T8" fmla="*/ 0 w 75"/>
                  <a:gd name="T9" fmla="*/ 68 h 85"/>
                  <a:gd name="T10" fmla="*/ 1 w 75"/>
                  <a:gd name="T11" fmla="*/ 62 h 85"/>
                  <a:gd name="T12" fmla="*/ 4 w 75"/>
                  <a:gd name="T13" fmla="*/ 58 h 85"/>
                  <a:gd name="T14" fmla="*/ 2 w 75"/>
                  <a:gd name="T15" fmla="*/ 54 h 85"/>
                  <a:gd name="T16" fmla="*/ 12 w 75"/>
                  <a:gd name="T17" fmla="*/ 37 h 85"/>
                  <a:gd name="T18" fmla="*/ 36 w 75"/>
                  <a:gd name="T19" fmla="*/ 37 h 85"/>
                  <a:gd name="T20" fmla="*/ 37 w 75"/>
                  <a:gd name="T21" fmla="*/ 29 h 85"/>
                  <a:gd name="T22" fmla="*/ 34 w 75"/>
                  <a:gd name="T23" fmla="*/ 28 h 85"/>
                  <a:gd name="T24" fmla="*/ 33 w 75"/>
                  <a:gd name="T25" fmla="*/ 24 h 85"/>
                  <a:gd name="T26" fmla="*/ 27 w 75"/>
                  <a:gd name="T27" fmla="*/ 19 h 85"/>
                  <a:gd name="T28" fmla="*/ 21 w 75"/>
                  <a:gd name="T29" fmla="*/ 12 h 85"/>
                  <a:gd name="T30" fmla="*/ 29 w 75"/>
                  <a:gd name="T31" fmla="*/ 12 h 85"/>
                  <a:gd name="T32" fmla="*/ 30 w 75"/>
                  <a:gd name="T33" fmla="*/ 0 h 85"/>
                  <a:gd name="T34" fmla="*/ 47 w 75"/>
                  <a:gd name="T35" fmla="*/ 0 h 85"/>
                  <a:gd name="T36" fmla="*/ 64 w 75"/>
                  <a:gd name="T37" fmla="*/ 0 h 85"/>
                  <a:gd name="T38" fmla="*/ 62 w 75"/>
                  <a:gd name="T39" fmla="*/ 17 h 85"/>
                  <a:gd name="T40" fmla="*/ 58 w 75"/>
                  <a:gd name="T41" fmla="*/ 40 h 85"/>
                  <a:gd name="T42" fmla="*/ 63 w 75"/>
                  <a:gd name="T43" fmla="*/ 40 h 85"/>
                  <a:gd name="T44" fmla="*/ 69 w 75"/>
                  <a:gd name="T45" fmla="*/ 44 h 85"/>
                  <a:gd name="T46" fmla="*/ 71 w 75"/>
                  <a:gd name="T47" fmla="*/ 41 h 85"/>
                  <a:gd name="T48" fmla="*/ 75 w 75"/>
                  <a:gd name="T49" fmla="*/ 44 h 85"/>
                  <a:gd name="T50" fmla="*/ 66 w 75"/>
                  <a:gd name="T51" fmla="*/ 52 h 85"/>
                  <a:gd name="T52" fmla="*/ 57 w 75"/>
                  <a:gd name="T53" fmla="*/ 58 h 85"/>
                  <a:gd name="T54" fmla="*/ 55 w 75"/>
                  <a:gd name="T55" fmla="*/ 61 h 85"/>
                  <a:gd name="T56" fmla="*/ 56 w 75"/>
                  <a:gd name="T57" fmla="*/ 66 h 85"/>
                  <a:gd name="T58" fmla="*/ 52 w 75"/>
                  <a:gd name="T59" fmla="*/ 71 h 85"/>
                  <a:gd name="T60" fmla="*/ 48 w 75"/>
                  <a:gd name="T61" fmla="*/ 72 h 85"/>
                  <a:gd name="T62" fmla="*/ 49 w 75"/>
                  <a:gd name="T63" fmla="*/ 74 h 85"/>
                  <a:gd name="T64" fmla="*/ 45 w 75"/>
                  <a:gd name="T65" fmla="*/ 77 h 85"/>
                  <a:gd name="T66" fmla="*/ 38 w 75"/>
                  <a:gd name="T67" fmla="*/ 82 h 85"/>
                  <a:gd name="T68" fmla="*/ 37 w 75"/>
                  <a:gd name="T6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5">
                    <a:moveTo>
                      <a:pt x="37" y="85"/>
                    </a:moveTo>
                    <a:lnTo>
                      <a:pt x="28" y="81"/>
                    </a:lnTo>
                    <a:lnTo>
                      <a:pt x="17" y="81"/>
                    </a:lnTo>
                    <a:lnTo>
                      <a:pt x="9" y="77"/>
                    </a:lnTo>
                    <a:lnTo>
                      <a:pt x="0" y="68"/>
                    </a:lnTo>
                    <a:lnTo>
                      <a:pt x="1" y="62"/>
                    </a:lnTo>
                    <a:lnTo>
                      <a:pt x="4" y="58"/>
                    </a:lnTo>
                    <a:lnTo>
                      <a:pt x="2" y="54"/>
                    </a:lnTo>
                    <a:lnTo>
                      <a:pt x="12" y="37"/>
                    </a:lnTo>
                    <a:lnTo>
                      <a:pt x="36" y="37"/>
                    </a:lnTo>
                    <a:lnTo>
                      <a:pt x="37" y="29"/>
                    </a:lnTo>
                    <a:lnTo>
                      <a:pt x="34" y="28"/>
                    </a:lnTo>
                    <a:lnTo>
                      <a:pt x="33" y="24"/>
                    </a:lnTo>
                    <a:lnTo>
                      <a:pt x="27" y="19"/>
                    </a:lnTo>
                    <a:lnTo>
                      <a:pt x="21" y="12"/>
                    </a:lnTo>
                    <a:lnTo>
                      <a:pt x="29" y="12"/>
                    </a:lnTo>
                    <a:lnTo>
                      <a:pt x="30" y="0"/>
                    </a:lnTo>
                    <a:lnTo>
                      <a:pt x="47" y="0"/>
                    </a:lnTo>
                    <a:lnTo>
                      <a:pt x="64" y="0"/>
                    </a:lnTo>
                    <a:lnTo>
                      <a:pt x="62" y="17"/>
                    </a:lnTo>
                    <a:lnTo>
                      <a:pt x="58" y="40"/>
                    </a:lnTo>
                    <a:lnTo>
                      <a:pt x="63" y="40"/>
                    </a:lnTo>
                    <a:lnTo>
                      <a:pt x="69" y="44"/>
                    </a:lnTo>
                    <a:lnTo>
                      <a:pt x="71" y="41"/>
                    </a:lnTo>
                    <a:lnTo>
                      <a:pt x="75" y="44"/>
                    </a:lnTo>
                    <a:lnTo>
                      <a:pt x="66" y="52"/>
                    </a:lnTo>
                    <a:lnTo>
                      <a:pt x="57" y="58"/>
                    </a:lnTo>
                    <a:lnTo>
                      <a:pt x="55" y="61"/>
                    </a:lnTo>
                    <a:lnTo>
                      <a:pt x="56" y="66"/>
                    </a:lnTo>
                    <a:lnTo>
                      <a:pt x="52" y="71"/>
                    </a:lnTo>
                    <a:lnTo>
                      <a:pt x="48" y="72"/>
                    </a:lnTo>
                    <a:lnTo>
                      <a:pt x="49" y="74"/>
                    </a:lnTo>
                    <a:lnTo>
                      <a:pt x="45" y="77"/>
                    </a:lnTo>
                    <a:lnTo>
                      <a:pt x="38" y="82"/>
                    </a:lnTo>
                    <a:lnTo>
                      <a:pt x="37" y="8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83" name="Freeform 81"/>
              <p:cNvSpPr>
                <a:spLocks/>
              </p:cNvSpPr>
              <p:nvPr/>
            </p:nvSpPr>
            <p:spPr bwMode="auto">
              <a:xfrm>
                <a:off x="2515808" y="3940950"/>
                <a:ext cx="155359" cy="259521"/>
              </a:xfrm>
              <a:custGeom>
                <a:avLst/>
                <a:gdLst>
                  <a:gd name="T0" fmla="*/ 32 w 88"/>
                  <a:gd name="T1" fmla="*/ 0 h 147"/>
                  <a:gd name="T2" fmla="*/ 43 w 88"/>
                  <a:gd name="T3" fmla="*/ 7 h 147"/>
                  <a:gd name="T4" fmla="*/ 54 w 88"/>
                  <a:gd name="T5" fmla="*/ 21 h 147"/>
                  <a:gd name="T6" fmla="*/ 54 w 88"/>
                  <a:gd name="T7" fmla="*/ 32 h 147"/>
                  <a:gd name="T8" fmla="*/ 61 w 88"/>
                  <a:gd name="T9" fmla="*/ 32 h 147"/>
                  <a:gd name="T10" fmla="*/ 71 w 88"/>
                  <a:gd name="T11" fmla="*/ 42 h 147"/>
                  <a:gd name="T12" fmla="*/ 78 w 88"/>
                  <a:gd name="T13" fmla="*/ 49 h 147"/>
                  <a:gd name="T14" fmla="*/ 74 w 88"/>
                  <a:gd name="T15" fmla="*/ 68 h 147"/>
                  <a:gd name="T16" fmla="*/ 63 w 88"/>
                  <a:gd name="T17" fmla="*/ 73 h 147"/>
                  <a:gd name="T18" fmla="*/ 64 w 88"/>
                  <a:gd name="T19" fmla="*/ 78 h 147"/>
                  <a:gd name="T20" fmla="*/ 61 w 88"/>
                  <a:gd name="T21" fmla="*/ 89 h 147"/>
                  <a:gd name="T22" fmla="*/ 68 w 88"/>
                  <a:gd name="T23" fmla="*/ 104 h 147"/>
                  <a:gd name="T24" fmla="*/ 74 w 88"/>
                  <a:gd name="T25" fmla="*/ 104 h 147"/>
                  <a:gd name="T26" fmla="*/ 77 w 88"/>
                  <a:gd name="T27" fmla="*/ 116 h 147"/>
                  <a:gd name="T28" fmla="*/ 88 w 88"/>
                  <a:gd name="T29" fmla="*/ 134 h 147"/>
                  <a:gd name="T30" fmla="*/ 83 w 88"/>
                  <a:gd name="T31" fmla="*/ 135 h 147"/>
                  <a:gd name="T32" fmla="*/ 73 w 88"/>
                  <a:gd name="T33" fmla="*/ 133 h 147"/>
                  <a:gd name="T34" fmla="*/ 67 w 88"/>
                  <a:gd name="T35" fmla="*/ 138 h 147"/>
                  <a:gd name="T36" fmla="*/ 59 w 88"/>
                  <a:gd name="T37" fmla="*/ 142 h 147"/>
                  <a:gd name="T38" fmla="*/ 53 w 88"/>
                  <a:gd name="T39" fmla="*/ 143 h 147"/>
                  <a:gd name="T40" fmla="*/ 51 w 88"/>
                  <a:gd name="T41" fmla="*/ 147 h 147"/>
                  <a:gd name="T42" fmla="*/ 42 w 88"/>
                  <a:gd name="T43" fmla="*/ 146 h 147"/>
                  <a:gd name="T44" fmla="*/ 31 w 88"/>
                  <a:gd name="T45" fmla="*/ 136 h 147"/>
                  <a:gd name="T46" fmla="*/ 29 w 88"/>
                  <a:gd name="T47" fmla="*/ 127 h 147"/>
                  <a:gd name="T48" fmla="*/ 25 w 88"/>
                  <a:gd name="T49" fmla="*/ 116 h 147"/>
                  <a:gd name="T50" fmla="*/ 28 w 88"/>
                  <a:gd name="T51" fmla="*/ 98 h 147"/>
                  <a:gd name="T52" fmla="*/ 33 w 88"/>
                  <a:gd name="T53" fmla="*/ 91 h 147"/>
                  <a:gd name="T54" fmla="*/ 29 w 88"/>
                  <a:gd name="T55" fmla="*/ 82 h 147"/>
                  <a:gd name="T56" fmla="*/ 23 w 88"/>
                  <a:gd name="T57" fmla="*/ 78 h 147"/>
                  <a:gd name="T58" fmla="*/ 25 w 88"/>
                  <a:gd name="T59" fmla="*/ 69 h 147"/>
                  <a:gd name="T60" fmla="*/ 21 w 88"/>
                  <a:gd name="T61" fmla="*/ 64 h 147"/>
                  <a:gd name="T62" fmla="*/ 12 w 88"/>
                  <a:gd name="T63" fmla="*/ 65 h 147"/>
                  <a:gd name="T64" fmla="*/ 0 w 88"/>
                  <a:gd name="T65" fmla="*/ 50 h 147"/>
                  <a:gd name="T66" fmla="*/ 5 w 88"/>
                  <a:gd name="T67" fmla="*/ 44 h 147"/>
                  <a:gd name="T68" fmla="*/ 5 w 88"/>
                  <a:gd name="T69" fmla="*/ 34 h 147"/>
                  <a:gd name="T70" fmla="*/ 16 w 88"/>
                  <a:gd name="T71" fmla="*/ 31 h 147"/>
                  <a:gd name="T72" fmla="*/ 21 w 88"/>
                  <a:gd name="T73" fmla="*/ 27 h 147"/>
                  <a:gd name="T74" fmla="*/ 15 w 88"/>
                  <a:gd name="T75" fmla="*/ 19 h 147"/>
                  <a:gd name="T76" fmla="*/ 17 w 88"/>
                  <a:gd name="T77" fmla="*/ 12 h 147"/>
                  <a:gd name="T78" fmla="*/ 32 w 88"/>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147">
                    <a:moveTo>
                      <a:pt x="32" y="0"/>
                    </a:moveTo>
                    <a:lnTo>
                      <a:pt x="43" y="7"/>
                    </a:lnTo>
                    <a:lnTo>
                      <a:pt x="54" y="21"/>
                    </a:lnTo>
                    <a:lnTo>
                      <a:pt x="54" y="32"/>
                    </a:lnTo>
                    <a:lnTo>
                      <a:pt x="61" y="32"/>
                    </a:lnTo>
                    <a:lnTo>
                      <a:pt x="71" y="42"/>
                    </a:lnTo>
                    <a:lnTo>
                      <a:pt x="78" y="49"/>
                    </a:lnTo>
                    <a:lnTo>
                      <a:pt x="74" y="68"/>
                    </a:lnTo>
                    <a:lnTo>
                      <a:pt x="63" y="73"/>
                    </a:lnTo>
                    <a:lnTo>
                      <a:pt x="64" y="78"/>
                    </a:lnTo>
                    <a:lnTo>
                      <a:pt x="61" y="89"/>
                    </a:lnTo>
                    <a:lnTo>
                      <a:pt x="68" y="104"/>
                    </a:lnTo>
                    <a:lnTo>
                      <a:pt x="74" y="104"/>
                    </a:lnTo>
                    <a:lnTo>
                      <a:pt x="77" y="116"/>
                    </a:lnTo>
                    <a:lnTo>
                      <a:pt x="88" y="134"/>
                    </a:lnTo>
                    <a:lnTo>
                      <a:pt x="83" y="135"/>
                    </a:lnTo>
                    <a:lnTo>
                      <a:pt x="73" y="133"/>
                    </a:lnTo>
                    <a:lnTo>
                      <a:pt x="67" y="138"/>
                    </a:lnTo>
                    <a:lnTo>
                      <a:pt x="59" y="142"/>
                    </a:lnTo>
                    <a:lnTo>
                      <a:pt x="53" y="143"/>
                    </a:lnTo>
                    <a:lnTo>
                      <a:pt x="51" y="147"/>
                    </a:lnTo>
                    <a:lnTo>
                      <a:pt x="42" y="146"/>
                    </a:lnTo>
                    <a:lnTo>
                      <a:pt x="31" y="136"/>
                    </a:lnTo>
                    <a:lnTo>
                      <a:pt x="29" y="127"/>
                    </a:lnTo>
                    <a:lnTo>
                      <a:pt x="25" y="116"/>
                    </a:lnTo>
                    <a:lnTo>
                      <a:pt x="28" y="98"/>
                    </a:lnTo>
                    <a:lnTo>
                      <a:pt x="33" y="91"/>
                    </a:lnTo>
                    <a:lnTo>
                      <a:pt x="29" y="82"/>
                    </a:lnTo>
                    <a:lnTo>
                      <a:pt x="23" y="78"/>
                    </a:lnTo>
                    <a:lnTo>
                      <a:pt x="25" y="69"/>
                    </a:lnTo>
                    <a:lnTo>
                      <a:pt x="21" y="64"/>
                    </a:lnTo>
                    <a:lnTo>
                      <a:pt x="12" y="65"/>
                    </a:lnTo>
                    <a:lnTo>
                      <a:pt x="0" y="50"/>
                    </a:lnTo>
                    <a:lnTo>
                      <a:pt x="5" y="44"/>
                    </a:lnTo>
                    <a:lnTo>
                      <a:pt x="5" y="34"/>
                    </a:lnTo>
                    <a:lnTo>
                      <a:pt x="16" y="31"/>
                    </a:lnTo>
                    <a:lnTo>
                      <a:pt x="21" y="27"/>
                    </a:lnTo>
                    <a:lnTo>
                      <a:pt x="15" y="19"/>
                    </a:lnTo>
                    <a:lnTo>
                      <a:pt x="17" y="12"/>
                    </a:lnTo>
                    <a:lnTo>
                      <a:pt x="32"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84" name="Freeform 82"/>
              <p:cNvSpPr>
                <a:spLocks/>
              </p:cNvSpPr>
              <p:nvPr/>
            </p:nvSpPr>
            <p:spPr bwMode="auto">
              <a:xfrm>
                <a:off x="1631322" y="3660245"/>
                <a:ext cx="201261" cy="111223"/>
              </a:xfrm>
              <a:custGeom>
                <a:avLst/>
                <a:gdLst>
                  <a:gd name="T0" fmla="*/ 34 w 114"/>
                  <a:gd name="T1" fmla="*/ 63 h 63"/>
                  <a:gd name="T2" fmla="*/ 32 w 114"/>
                  <a:gd name="T3" fmla="*/ 56 h 63"/>
                  <a:gd name="T4" fmla="*/ 27 w 114"/>
                  <a:gd name="T5" fmla="*/ 54 h 63"/>
                  <a:gd name="T6" fmla="*/ 29 w 114"/>
                  <a:gd name="T7" fmla="*/ 46 h 63"/>
                  <a:gd name="T8" fmla="*/ 26 w 114"/>
                  <a:gd name="T9" fmla="*/ 44 h 63"/>
                  <a:gd name="T10" fmla="*/ 23 w 114"/>
                  <a:gd name="T11" fmla="*/ 42 h 63"/>
                  <a:gd name="T12" fmla="*/ 14 w 114"/>
                  <a:gd name="T13" fmla="*/ 45 h 63"/>
                  <a:gd name="T14" fmla="*/ 14 w 114"/>
                  <a:gd name="T15" fmla="*/ 42 h 63"/>
                  <a:gd name="T16" fmla="*/ 9 w 114"/>
                  <a:gd name="T17" fmla="*/ 39 h 63"/>
                  <a:gd name="T18" fmla="*/ 5 w 114"/>
                  <a:gd name="T19" fmla="*/ 34 h 63"/>
                  <a:gd name="T20" fmla="*/ 0 w 114"/>
                  <a:gd name="T21" fmla="*/ 33 h 63"/>
                  <a:gd name="T22" fmla="*/ 4 w 114"/>
                  <a:gd name="T23" fmla="*/ 28 h 63"/>
                  <a:gd name="T24" fmla="*/ 3 w 114"/>
                  <a:gd name="T25" fmla="*/ 23 h 63"/>
                  <a:gd name="T26" fmla="*/ 5 w 114"/>
                  <a:gd name="T27" fmla="*/ 19 h 63"/>
                  <a:gd name="T28" fmla="*/ 14 w 114"/>
                  <a:gd name="T29" fmla="*/ 14 h 63"/>
                  <a:gd name="T30" fmla="*/ 23 w 114"/>
                  <a:gd name="T31" fmla="*/ 6 h 63"/>
                  <a:gd name="T32" fmla="*/ 25 w 114"/>
                  <a:gd name="T33" fmla="*/ 7 h 63"/>
                  <a:gd name="T34" fmla="*/ 30 w 114"/>
                  <a:gd name="T35" fmla="*/ 3 h 63"/>
                  <a:gd name="T36" fmla="*/ 35 w 114"/>
                  <a:gd name="T37" fmla="*/ 2 h 63"/>
                  <a:gd name="T38" fmla="*/ 36 w 114"/>
                  <a:gd name="T39" fmla="*/ 4 h 63"/>
                  <a:gd name="T40" fmla="*/ 39 w 114"/>
                  <a:gd name="T41" fmla="*/ 3 h 63"/>
                  <a:gd name="T42" fmla="*/ 48 w 114"/>
                  <a:gd name="T43" fmla="*/ 5 h 63"/>
                  <a:gd name="T44" fmla="*/ 56 w 114"/>
                  <a:gd name="T45" fmla="*/ 4 h 63"/>
                  <a:gd name="T46" fmla="*/ 62 w 114"/>
                  <a:gd name="T47" fmla="*/ 2 h 63"/>
                  <a:gd name="T48" fmla="*/ 65 w 114"/>
                  <a:gd name="T49" fmla="*/ 0 h 63"/>
                  <a:gd name="T50" fmla="*/ 70 w 114"/>
                  <a:gd name="T51" fmla="*/ 1 h 63"/>
                  <a:gd name="T52" fmla="*/ 74 w 114"/>
                  <a:gd name="T53" fmla="*/ 2 h 63"/>
                  <a:gd name="T54" fmla="*/ 79 w 114"/>
                  <a:gd name="T55" fmla="*/ 2 h 63"/>
                  <a:gd name="T56" fmla="*/ 83 w 114"/>
                  <a:gd name="T57" fmla="*/ 0 h 63"/>
                  <a:gd name="T58" fmla="*/ 91 w 114"/>
                  <a:gd name="T59" fmla="*/ 3 h 63"/>
                  <a:gd name="T60" fmla="*/ 94 w 114"/>
                  <a:gd name="T61" fmla="*/ 3 h 63"/>
                  <a:gd name="T62" fmla="*/ 99 w 114"/>
                  <a:gd name="T63" fmla="*/ 7 h 63"/>
                  <a:gd name="T64" fmla="*/ 104 w 114"/>
                  <a:gd name="T65" fmla="*/ 12 h 63"/>
                  <a:gd name="T66" fmla="*/ 110 w 114"/>
                  <a:gd name="T67" fmla="*/ 15 h 63"/>
                  <a:gd name="T68" fmla="*/ 114 w 114"/>
                  <a:gd name="T69" fmla="*/ 21 h 63"/>
                  <a:gd name="T70" fmla="*/ 108 w 114"/>
                  <a:gd name="T71" fmla="*/ 20 h 63"/>
                  <a:gd name="T72" fmla="*/ 105 w 114"/>
                  <a:gd name="T73" fmla="*/ 23 h 63"/>
                  <a:gd name="T74" fmla="*/ 99 w 114"/>
                  <a:gd name="T75" fmla="*/ 26 h 63"/>
                  <a:gd name="T76" fmla="*/ 94 w 114"/>
                  <a:gd name="T77" fmla="*/ 26 h 63"/>
                  <a:gd name="T78" fmla="*/ 90 w 114"/>
                  <a:gd name="T79" fmla="*/ 29 h 63"/>
                  <a:gd name="T80" fmla="*/ 86 w 114"/>
                  <a:gd name="T81" fmla="*/ 28 h 63"/>
                  <a:gd name="T82" fmla="*/ 84 w 114"/>
                  <a:gd name="T83" fmla="*/ 25 h 63"/>
                  <a:gd name="T84" fmla="*/ 82 w 114"/>
                  <a:gd name="T85" fmla="*/ 25 h 63"/>
                  <a:gd name="T86" fmla="*/ 79 w 114"/>
                  <a:gd name="T87" fmla="*/ 30 h 63"/>
                  <a:gd name="T88" fmla="*/ 77 w 114"/>
                  <a:gd name="T89" fmla="*/ 30 h 63"/>
                  <a:gd name="T90" fmla="*/ 76 w 114"/>
                  <a:gd name="T91" fmla="*/ 34 h 63"/>
                  <a:gd name="T92" fmla="*/ 69 w 114"/>
                  <a:gd name="T93" fmla="*/ 40 h 63"/>
                  <a:gd name="T94" fmla="*/ 66 w 114"/>
                  <a:gd name="T95" fmla="*/ 42 h 63"/>
                  <a:gd name="T96" fmla="*/ 64 w 114"/>
                  <a:gd name="T97" fmla="*/ 45 h 63"/>
                  <a:gd name="T98" fmla="*/ 59 w 114"/>
                  <a:gd name="T99" fmla="*/ 41 h 63"/>
                  <a:gd name="T100" fmla="*/ 54 w 114"/>
                  <a:gd name="T101" fmla="*/ 46 h 63"/>
                  <a:gd name="T102" fmla="*/ 51 w 114"/>
                  <a:gd name="T103" fmla="*/ 46 h 63"/>
                  <a:gd name="T104" fmla="*/ 46 w 114"/>
                  <a:gd name="T105" fmla="*/ 47 h 63"/>
                  <a:gd name="T106" fmla="*/ 46 w 114"/>
                  <a:gd name="T107" fmla="*/ 57 h 63"/>
                  <a:gd name="T108" fmla="*/ 43 w 114"/>
                  <a:gd name="T109" fmla="*/ 57 h 63"/>
                  <a:gd name="T110" fmla="*/ 40 w 114"/>
                  <a:gd name="T111" fmla="*/ 62 h 63"/>
                  <a:gd name="T112" fmla="*/ 34 w 114"/>
                  <a:gd name="T11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63">
                    <a:moveTo>
                      <a:pt x="34" y="63"/>
                    </a:moveTo>
                    <a:lnTo>
                      <a:pt x="32" y="56"/>
                    </a:lnTo>
                    <a:lnTo>
                      <a:pt x="27" y="54"/>
                    </a:lnTo>
                    <a:lnTo>
                      <a:pt x="29" y="46"/>
                    </a:lnTo>
                    <a:lnTo>
                      <a:pt x="26" y="44"/>
                    </a:lnTo>
                    <a:lnTo>
                      <a:pt x="23" y="42"/>
                    </a:lnTo>
                    <a:lnTo>
                      <a:pt x="14" y="45"/>
                    </a:lnTo>
                    <a:lnTo>
                      <a:pt x="14" y="42"/>
                    </a:lnTo>
                    <a:lnTo>
                      <a:pt x="9" y="39"/>
                    </a:lnTo>
                    <a:lnTo>
                      <a:pt x="5" y="34"/>
                    </a:lnTo>
                    <a:lnTo>
                      <a:pt x="0" y="33"/>
                    </a:lnTo>
                    <a:lnTo>
                      <a:pt x="4" y="28"/>
                    </a:lnTo>
                    <a:lnTo>
                      <a:pt x="3" y="23"/>
                    </a:lnTo>
                    <a:lnTo>
                      <a:pt x="5" y="19"/>
                    </a:lnTo>
                    <a:lnTo>
                      <a:pt x="14" y="14"/>
                    </a:lnTo>
                    <a:lnTo>
                      <a:pt x="23" y="6"/>
                    </a:lnTo>
                    <a:lnTo>
                      <a:pt x="25" y="7"/>
                    </a:lnTo>
                    <a:lnTo>
                      <a:pt x="30" y="3"/>
                    </a:lnTo>
                    <a:lnTo>
                      <a:pt x="35" y="2"/>
                    </a:lnTo>
                    <a:lnTo>
                      <a:pt x="36" y="4"/>
                    </a:lnTo>
                    <a:lnTo>
                      <a:pt x="39" y="3"/>
                    </a:lnTo>
                    <a:lnTo>
                      <a:pt x="48" y="5"/>
                    </a:lnTo>
                    <a:lnTo>
                      <a:pt x="56" y="4"/>
                    </a:lnTo>
                    <a:lnTo>
                      <a:pt x="62" y="2"/>
                    </a:lnTo>
                    <a:lnTo>
                      <a:pt x="65" y="0"/>
                    </a:lnTo>
                    <a:lnTo>
                      <a:pt x="70" y="1"/>
                    </a:lnTo>
                    <a:lnTo>
                      <a:pt x="74" y="2"/>
                    </a:lnTo>
                    <a:lnTo>
                      <a:pt x="79" y="2"/>
                    </a:lnTo>
                    <a:lnTo>
                      <a:pt x="83" y="0"/>
                    </a:lnTo>
                    <a:lnTo>
                      <a:pt x="91" y="3"/>
                    </a:lnTo>
                    <a:lnTo>
                      <a:pt x="94" y="3"/>
                    </a:lnTo>
                    <a:lnTo>
                      <a:pt x="99" y="7"/>
                    </a:lnTo>
                    <a:lnTo>
                      <a:pt x="104" y="12"/>
                    </a:lnTo>
                    <a:lnTo>
                      <a:pt x="110" y="15"/>
                    </a:lnTo>
                    <a:lnTo>
                      <a:pt x="114" y="21"/>
                    </a:lnTo>
                    <a:lnTo>
                      <a:pt x="108" y="20"/>
                    </a:lnTo>
                    <a:lnTo>
                      <a:pt x="105" y="23"/>
                    </a:lnTo>
                    <a:lnTo>
                      <a:pt x="99" y="26"/>
                    </a:lnTo>
                    <a:lnTo>
                      <a:pt x="94" y="26"/>
                    </a:lnTo>
                    <a:lnTo>
                      <a:pt x="90" y="29"/>
                    </a:lnTo>
                    <a:lnTo>
                      <a:pt x="86" y="28"/>
                    </a:lnTo>
                    <a:lnTo>
                      <a:pt x="84" y="25"/>
                    </a:lnTo>
                    <a:lnTo>
                      <a:pt x="82" y="25"/>
                    </a:lnTo>
                    <a:lnTo>
                      <a:pt x="79" y="30"/>
                    </a:lnTo>
                    <a:lnTo>
                      <a:pt x="77" y="30"/>
                    </a:lnTo>
                    <a:lnTo>
                      <a:pt x="76" y="34"/>
                    </a:lnTo>
                    <a:lnTo>
                      <a:pt x="69" y="40"/>
                    </a:lnTo>
                    <a:lnTo>
                      <a:pt x="66" y="42"/>
                    </a:lnTo>
                    <a:lnTo>
                      <a:pt x="64" y="45"/>
                    </a:lnTo>
                    <a:lnTo>
                      <a:pt x="59" y="41"/>
                    </a:lnTo>
                    <a:lnTo>
                      <a:pt x="54" y="46"/>
                    </a:lnTo>
                    <a:lnTo>
                      <a:pt x="51" y="46"/>
                    </a:lnTo>
                    <a:lnTo>
                      <a:pt x="46" y="47"/>
                    </a:lnTo>
                    <a:lnTo>
                      <a:pt x="46" y="57"/>
                    </a:lnTo>
                    <a:lnTo>
                      <a:pt x="43" y="57"/>
                    </a:lnTo>
                    <a:lnTo>
                      <a:pt x="40" y="62"/>
                    </a:lnTo>
                    <a:lnTo>
                      <a:pt x="34" y="6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85" name="Freeform 83"/>
              <p:cNvSpPr>
                <a:spLocks/>
              </p:cNvSpPr>
              <p:nvPr/>
            </p:nvSpPr>
            <p:spPr bwMode="auto">
              <a:xfrm>
                <a:off x="4900919" y="2546251"/>
                <a:ext cx="165952" cy="144766"/>
              </a:xfrm>
              <a:custGeom>
                <a:avLst/>
                <a:gdLst>
                  <a:gd name="T0" fmla="*/ 343 w 386"/>
                  <a:gd name="T1" fmla="*/ 50 h 337"/>
                  <a:gd name="T2" fmla="*/ 363 w 386"/>
                  <a:gd name="T3" fmla="*/ 82 h 337"/>
                  <a:gd name="T4" fmla="*/ 386 w 386"/>
                  <a:gd name="T5" fmla="*/ 106 h 337"/>
                  <a:gd name="T6" fmla="*/ 363 w 386"/>
                  <a:gd name="T7" fmla="*/ 137 h 337"/>
                  <a:gd name="T8" fmla="*/ 331 w 386"/>
                  <a:gd name="T9" fmla="*/ 119 h 337"/>
                  <a:gd name="T10" fmla="*/ 284 w 386"/>
                  <a:gd name="T11" fmla="*/ 120 h 337"/>
                  <a:gd name="T12" fmla="*/ 225 w 386"/>
                  <a:gd name="T13" fmla="*/ 106 h 337"/>
                  <a:gd name="T14" fmla="*/ 194 w 386"/>
                  <a:gd name="T15" fmla="*/ 108 h 337"/>
                  <a:gd name="T16" fmla="*/ 181 w 386"/>
                  <a:gd name="T17" fmla="*/ 125 h 337"/>
                  <a:gd name="T18" fmla="*/ 155 w 386"/>
                  <a:gd name="T19" fmla="*/ 106 h 337"/>
                  <a:gd name="T20" fmla="*/ 144 w 386"/>
                  <a:gd name="T21" fmla="*/ 141 h 337"/>
                  <a:gd name="T22" fmla="*/ 180 w 386"/>
                  <a:gd name="T23" fmla="*/ 180 h 337"/>
                  <a:gd name="T24" fmla="*/ 196 w 386"/>
                  <a:gd name="T25" fmla="*/ 206 h 337"/>
                  <a:gd name="T26" fmla="*/ 230 w 386"/>
                  <a:gd name="T27" fmla="*/ 237 h 337"/>
                  <a:gd name="T28" fmla="*/ 257 w 386"/>
                  <a:gd name="T29" fmla="*/ 256 h 337"/>
                  <a:gd name="T30" fmla="*/ 286 w 386"/>
                  <a:gd name="T31" fmla="*/ 291 h 337"/>
                  <a:gd name="T32" fmla="*/ 349 w 386"/>
                  <a:gd name="T33" fmla="*/ 323 h 337"/>
                  <a:gd name="T34" fmla="*/ 342 w 386"/>
                  <a:gd name="T35" fmla="*/ 337 h 337"/>
                  <a:gd name="T36" fmla="*/ 276 w 386"/>
                  <a:gd name="T37" fmla="*/ 306 h 337"/>
                  <a:gd name="T38" fmla="*/ 234 w 386"/>
                  <a:gd name="T39" fmla="*/ 276 h 337"/>
                  <a:gd name="T40" fmla="*/ 170 w 386"/>
                  <a:gd name="T41" fmla="*/ 251 h 337"/>
                  <a:gd name="T42" fmla="*/ 108 w 386"/>
                  <a:gd name="T43" fmla="*/ 189 h 337"/>
                  <a:gd name="T44" fmla="*/ 121 w 386"/>
                  <a:gd name="T45" fmla="*/ 183 h 337"/>
                  <a:gd name="T46" fmla="*/ 88 w 386"/>
                  <a:gd name="T47" fmla="*/ 148 h 337"/>
                  <a:gd name="T48" fmla="*/ 85 w 386"/>
                  <a:gd name="T49" fmla="*/ 119 h 337"/>
                  <a:gd name="T50" fmla="*/ 40 w 386"/>
                  <a:gd name="T51" fmla="*/ 106 h 337"/>
                  <a:gd name="T52" fmla="*/ 22 w 386"/>
                  <a:gd name="T53" fmla="*/ 142 h 337"/>
                  <a:gd name="T54" fmla="*/ 0 w 386"/>
                  <a:gd name="T55" fmla="*/ 114 h 337"/>
                  <a:gd name="T56" fmla="*/ 0 w 386"/>
                  <a:gd name="T57" fmla="*/ 85 h 337"/>
                  <a:gd name="T58" fmla="*/ 2 w 386"/>
                  <a:gd name="T59" fmla="*/ 84 h 337"/>
                  <a:gd name="T60" fmla="*/ 49 w 386"/>
                  <a:gd name="T61" fmla="*/ 87 h 337"/>
                  <a:gd name="T62" fmla="*/ 61 w 386"/>
                  <a:gd name="T63" fmla="*/ 72 h 337"/>
                  <a:gd name="T64" fmla="*/ 85 w 386"/>
                  <a:gd name="T65" fmla="*/ 86 h 337"/>
                  <a:gd name="T66" fmla="*/ 111 w 386"/>
                  <a:gd name="T67" fmla="*/ 88 h 337"/>
                  <a:gd name="T68" fmla="*/ 109 w 386"/>
                  <a:gd name="T69" fmla="*/ 64 h 337"/>
                  <a:gd name="T70" fmla="*/ 132 w 386"/>
                  <a:gd name="T71" fmla="*/ 56 h 337"/>
                  <a:gd name="T72" fmla="*/ 136 w 386"/>
                  <a:gd name="T73" fmla="*/ 22 h 337"/>
                  <a:gd name="T74" fmla="*/ 187 w 386"/>
                  <a:gd name="T75" fmla="*/ 0 h 337"/>
                  <a:gd name="T76" fmla="*/ 210 w 386"/>
                  <a:gd name="T77" fmla="*/ 10 h 337"/>
                  <a:gd name="T78" fmla="*/ 263 w 386"/>
                  <a:gd name="T79" fmla="*/ 46 h 337"/>
                  <a:gd name="T80" fmla="*/ 320 w 386"/>
                  <a:gd name="T81" fmla="*/ 62 h 337"/>
                  <a:gd name="T82" fmla="*/ 344 w 386"/>
                  <a:gd name="T83" fmla="*/ 5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37">
                    <a:moveTo>
                      <a:pt x="343" y="50"/>
                    </a:moveTo>
                    <a:lnTo>
                      <a:pt x="363" y="82"/>
                    </a:lnTo>
                    <a:lnTo>
                      <a:pt x="386" y="106"/>
                    </a:lnTo>
                    <a:lnTo>
                      <a:pt x="363" y="137"/>
                    </a:lnTo>
                    <a:lnTo>
                      <a:pt x="331" y="119"/>
                    </a:lnTo>
                    <a:lnTo>
                      <a:pt x="284" y="120"/>
                    </a:lnTo>
                    <a:lnTo>
                      <a:pt x="225" y="106"/>
                    </a:lnTo>
                    <a:lnTo>
                      <a:pt x="194" y="108"/>
                    </a:lnTo>
                    <a:lnTo>
                      <a:pt x="181" y="125"/>
                    </a:lnTo>
                    <a:lnTo>
                      <a:pt x="155" y="106"/>
                    </a:lnTo>
                    <a:lnTo>
                      <a:pt x="144" y="141"/>
                    </a:lnTo>
                    <a:lnTo>
                      <a:pt x="180" y="180"/>
                    </a:lnTo>
                    <a:lnTo>
                      <a:pt x="196" y="206"/>
                    </a:lnTo>
                    <a:lnTo>
                      <a:pt x="230" y="237"/>
                    </a:lnTo>
                    <a:lnTo>
                      <a:pt x="257" y="256"/>
                    </a:lnTo>
                    <a:lnTo>
                      <a:pt x="286" y="291"/>
                    </a:lnTo>
                    <a:lnTo>
                      <a:pt x="349" y="323"/>
                    </a:lnTo>
                    <a:lnTo>
                      <a:pt x="342" y="337"/>
                    </a:lnTo>
                    <a:lnTo>
                      <a:pt x="276" y="306"/>
                    </a:lnTo>
                    <a:lnTo>
                      <a:pt x="234" y="276"/>
                    </a:lnTo>
                    <a:lnTo>
                      <a:pt x="170" y="251"/>
                    </a:lnTo>
                    <a:lnTo>
                      <a:pt x="108" y="189"/>
                    </a:lnTo>
                    <a:lnTo>
                      <a:pt x="121" y="183"/>
                    </a:lnTo>
                    <a:lnTo>
                      <a:pt x="88" y="148"/>
                    </a:lnTo>
                    <a:lnTo>
                      <a:pt x="85" y="119"/>
                    </a:lnTo>
                    <a:lnTo>
                      <a:pt x="40" y="106"/>
                    </a:lnTo>
                    <a:lnTo>
                      <a:pt x="22" y="142"/>
                    </a:lnTo>
                    <a:lnTo>
                      <a:pt x="0" y="114"/>
                    </a:lnTo>
                    <a:lnTo>
                      <a:pt x="0" y="85"/>
                    </a:lnTo>
                    <a:lnTo>
                      <a:pt x="2" y="84"/>
                    </a:lnTo>
                    <a:lnTo>
                      <a:pt x="49" y="87"/>
                    </a:lnTo>
                    <a:lnTo>
                      <a:pt x="61" y="72"/>
                    </a:lnTo>
                    <a:lnTo>
                      <a:pt x="85" y="86"/>
                    </a:lnTo>
                    <a:lnTo>
                      <a:pt x="111" y="88"/>
                    </a:lnTo>
                    <a:lnTo>
                      <a:pt x="109" y="64"/>
                    </a:lnTo>
                    <a:lnTo>
                      <a:pt x="132" y="56"/>
                    </a:lnTo>
                    <a:lnTo>
                      <a:pt x="136" y="22"/>
                    </a:lnTo>
                    <a:lnTo>
                      <a:pt x="187" y="0"/>
                    </a:lnTo>
                    <a:lnTo>
                      <a:pt x="210" y="10"/>
                    </a:lnTo>
                    <a:lnTo>
                      <a:pt x="263" y="46"/>
                    </a:lnTo>
                    <a:lnTo>
                      <a:pt x="320" y="62"/>
                    </a:lnTo>
                    <a:lnTo>
                      <a:pt x="344" y="50"/>
                    </a:lnTo>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86" name="Freeform 84"/>
              <p:cNvSpPr>
                <a:spLocks/>
              </p:cNvSpPr>
              <p:nvPr/>
            </p:nvSpPr>
            <p:spPr bwMode="auto">
              <a:xfrm>
                <a:off x="2123881" y="3517244"/>
                <a:ext cx="95334" cy="68853"/>
              </a:xfrm>
              <a:custGeom>
                <a:avLst/>
                <a:gdLst>
                  <a:gd name="T0" fmla="*/ 27 w 54"/>
                  <a:gd name="T1" fmla="*/ 0 h 39"/>
                  <a:gd name="T2" fmla="*/ 38 w 54"/>
                  <a:gd name="T3" fmla="*/ 0 h 39"/>
                  <a:gd name="T4" fmla="*/ 53 w 54"/>
                  <a:gd name="T5" fmla="*/ 4 h 39"/>
                  <a:gd name="T6" fmla="*/ 54 w 54"/>
                  <a:gd name="T7" fmla="*/ 15 h 39"/>
                  <a:gd name="T8" fmla="*/ 51 w 54"/>
                  <a:gd name="T9" fmla="*/ 23 h 39"/>
                  <a:gd name="T10" fmla="*/ 46 w 54"/>
                  <a:gd name="T11" fmla="*/ 27 h 39"/>
                  <a:gd name="T12" fmla="*/ 50 w 54"/>
                  <a:gd name="T13" fmla="*/ 33 h 39"/>
                  <a:gd name="T14" fmla="*/ 49 w 54"/>
                  <a:gd name="T15" fmla="*/ 39 h 39"/>
                  <a:gd name="T16" fmla="*/ 38 w 54"/>
                  <a:gd name="T17" fmla="*/ 35 h 39"/>
                  <a:gd name="T18" fmla="*/ 29 w 54"/>
                  <a:gd name="T19" fmla="*/ 36 h 39"/>
                  <a:gd name="T20" fmla="*/ 18 w 54"/>
                  <a:gd name="T21" fmla="*/ 35 h 39"/>
                  <a:gd name="T22" fmla="*/ 9 w 54"/>
                  <a:gd name="T23" fmla="*/ 39 h 39"/>
                  <a:gd name="T24" fmla="*/ 0 w 54"/>
                  <a:gd name="T25" fmla="*/ 32 h 39"/>
                  <a:gd name="T26" fmla="*/ 3 w 54"/>
                  <a:gd name="T27" fmla="*/ 26 h 39"/>
                  <a:gd name="T28" fmla="*/ 19 w 54"/>
                  <a:gd name="T29" fmla="*/ 29 h 39"/>
                  <a:gd name="T30" fmla="*/ 33 w 54"/>
                  <a:gd name="T31" fmla="*/ 30 h 39"/>
                  <a:gd name="T32" fmla="*/ 39 w 54"/>
                  <a:gd name="T33" fmla="*/ 26 h 39"/>
                  <a:gd name="T34" fmla="*/ 32 w 54"/>
                  <a:gd name="T35" fmla="*/ 17 h 39"/>
                  <a:gd name="T36" fmla="*/ 33 w 54"/>
                  <a:gd name="T37" fmla="*/ 9 h 39"/>
                  <a:gd name="T38" fmla="*/ 22 w 54"/>
                  <a:gd name="T39" fmla="*/ 5 h 39"/>
                  <a:gd name="T40" fmla="*/ 27 w 54"/>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9">
                    <a:moveTo>
                      <a:pt x="27" y="0"/>
                    </a:moveTo>
                    <a:lnTo>
                      <a:pt x="38" y="0"/>
                    </a:lnTo>
                    <a:lnTo>
                      <a:pt x="53" y="4"/>
                    </a:lnTo>
                    <a:lnTo>
                      <a:pt x="54" y="15"/>
                    </a:lnTo>
                    <a:lnTo>
                      <a:pt x="51" y="23"/>
                    </a:lnTo>
                    <a:lnTo>
                      <a:pt x="46" y="27"/>
                    </a:lnTo>
                    <a:lnTo>
                      <a:pt x="50" y="33"/>
                    </a:lnTo>
                    <a:lnTo>
                      <a:pt x="49" y="39"/>
                    </a:lnTo>
                    <a:lnTo>
                      <a:pt x="38" y="35"/>
                    </a:lnTo>
                    <a:lnTo>
                      <a:pt x="29" y="36"/>
                    </a:lnTo>
                    <a:lnTo>
                      <a:pt x="18" y="35"/>
                    </a:lnTo>
                    <a:lnTo>
                      <a:pt x="9" y="39"/>
                    </a:lnTo>
                    <a:lnTo>
                      <a:pt x="0" y="32"/>
                    </a:lnTo>
                    <a:lnTo>
                      <a:pt x="3" y="26"/>
                    </a:lnTo>
                    <a:lnTo>
                      <a:pt x="19" y="29"/>
                    </a:lnTo>
                    <a:lnTo>
                      <a:pt x="33" y="30"/>
                    </a:lnTo>
                    <a:lnTo>
                      <a:pt x="39" y="26"/>
                    </a:lnTo>
                    <a:lnTo>
                      <a:pt x="32" y="17"/>
                    </a:lnTo>
                    <a:lnTo>
                      <a:pt x="33" y="9"/>
                    </a:lnTo>
                    <a:lnTo>
                      <a:pt x="22" y="5"/>
                    </a:lnTo>
                    <a:lnTo>
                      <a:pt x="27"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87" name="Freeform 85"/>
              <p:cNvSpPr>
                <a:spLocks/>
              </p:cNvSpPr>
              <p:nvPr/>
            </p:nvSpPr>
            <p:spPr bwMode="auto">
              <a:xfrm>
                <a:off x="4969770" y="2470338"/>
                <a:ext cx="183606" cy="102395"/>
              </a:xfrm>
              <a:custGeom>
                <a:avLst/>
                <a:gdLst>
                  <a:gd name="T0" fmla="*/ 0 w 104"/>
                  <a:gd name="T1" fmla="*/ 36 h 58"/>
                  <a:gd name="T2" fmla="*/ 5 w 104"/>
                  <a:gd name="T3" fmla="*/ 23 h 58"/>
                  <a:gd name="T4" fmla="*/ 1 w 104"/>
                  <a:gd name="T5" fmla="*/ 18 h 58"/>
                  <a:gd name="T6" fmla="*/ 10 w 104"/>
                  <a:gd name="T7" fmla="*/ 18 h 58"/>
                  <a:gd name="T8" fmla="*/ 11 w 104"/>
                  <a:gd name="T9" fmla="*/ 10 h 58"/>
                  <a:gd name="T10" fmla="*/ 20 w 104"/>
                  <a:gd name="T11" fmla="*/ 15 h 58"/>
                  <a:gd name="T12" fmla="*/ 26 w 104"/>
                  <a:gd name="T13" fmla="*/ 17 h 58"/>
                  <a:gd name="T14" fmla="*/ 39 w 104"/>
                  <a:gd name="T15" fmla="*/ 15 h 58"/>
                  <a:gd name="T16" fmla="*/ 40 w 104"/>
                  <a:gd name="T17" fmla="*/ 11 h 58"/>
                  <a:gd name="T18" fmla="*/ 46 w 104"/>
                  <a:gd name="T19" fmla="*/ 10 h 58"/>
                  <a:gd name="T20" fmla="*/ 54 w 104"/>
                  <a:gd name="T21" fmla="*/ 7 h 58"/>
                  <a:gd name="T22" fmla="*/ 56 w 104"/>
                  <a:gd name="T23" fmla="*/ 8 h 58"/>
                  <a:gd name="T24" fmla="*/ 63 w 104"/>
                  <a:gd name="T25" fmla="*/ 6 h 58"/>
                  <a:gd name="T26" fmla="*/ 66 w 104"/>
                  <a:gd name="T27" fmla="*/ 1 h 58"/>
                  <a:gd name="T28" fmla="*/ 72 w 104"/>
                  <a:gd name="T29" fmla="*/ 0 h 58"/>
                  <a:gd name="T30" fmla="*/ 90 w 104"/>
                  <a:gd name="T31" fmla="*/ 6 h 58"/>
                  <a:gd name="T32" fmla="*/ 93 w 104"/>
                  <a:gd name="T33" fmla="*/ 4 h 58"/>
                  <a:gd name="T34" fmla="*/ 102 w 104"/>
                  <a:gd name="T35" fmla="*/ 9 h 58"/>
                  <a:gd name="T36" fmla="*/ 104 w 104"/>
                  <a:gd name="T37" fmla="*/ 15 h 58"/>
                  <a:gd name="T38" fmla="*/ 95 w 104"/>
                  <a:gd name="T39" fmla="*/ 19 h 58"/>
                  <a:gd name="T40" fmla="*/ 89 w 104"/>
                  <a:gd name="T41" fmla="*/ 33 h 58"/>
                  <a:gd name="T42" fmla="*/ 80 w 104"/>
                  <a:gd name="T43" fmla="*/ 47 h 58"/>
                  <a:gd name="T44" fmla="*/ 67 w 104"/>
                  <a:gd name="T45" fmla="*/ 51 h 58"/>
                  <a:gd name="T46" fmla="*/ 57 w 104"/>
                  <a:gd name="T47" fmla="*/ 50 h 58"/>
                  <a:gd name="T48" fmla="*/ 45 w 104"/>
                  <a:gd name="T49" fmla="*/ 55 h 58"/>
                  <a:gd name="T50" fmla="*/ 39 w 104"/>
                  <a:gd name="T51" fmla="*/ 58 h 58"/>
                  <a:gd name="T52" fmla="*/ 25 w 104"/>
                  <a:gd name="T53" fmla="*/ 54 h 58"/>
                  <a:gd name="T54" fmla="*/ 12 w 104"/>
                  <a:gd name="T55" fmla="*/ 45 h 58"/>
                  <a:gd name="T56" fmla="*/ 7 w 104"/>
                  <a:gd name="T57" fmla="*/ 43 h 58"/>
                  <a:gd name="T58" fmla="*/ 3 w 104"/>
                  <a:gd name="T59" fmla="*/ 36 h 58"/>
                  <a:gd name="T60" fmla="*/ 0 w 104"/>
                  <a:gd name="T6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8">
                    <a:moveTo>
                      <a:pt x="0" y="36"/>
                    </a:moveTo>
                    <a:lnTo>
                      <a:pt x="5" y="23"/>
                    </a:lnTo>
                    <a:lnTo>
                      <a:pt x="1" y="18"/>
                    </a:lnTo>
                    <a:lnTo>
                      <a:pt x="10" y="18"/>
                    </a:lnTo>
                    <a:lnTo>
                      <a:pt x="11" y="10"/>
                    </a:lnTo>
                    <a:lnTo>
                      <a:pt x="20" y="15"/>
                    </a:lnTo>
                    <a:lnTo>
                      <a:pt x="26" y="17"/>
                    </a:lnTo>
                    <a:lnTo>
                      <a:pt x="39" y="15"/>
                    </a:lnTo>
                    <a:lnTo>
                      <a:pt x="40" y="11"/>
                    </a:lnTo>
                    <a:lnTo>
                      <a:pt x="46" y="10"/>
                    </a:lnTo>
                    <a:lnTo>
                      <a:pt x="54" y="7"/>
                    </a:lnTo>
                    <a:lnTo>
                      <a:pt x="56" y="8"/>
                    </a:lnTo>
                    <a:lnTo>
                      <a:pt x="63" y="6"/>
                    </a:lnTo>
                    <a:lnTo>
                      <a:pt x="66" y="1"/>
                    </a:lnTo>
                    <a:lnTo>
                      <a:pt x="72" y="0"/>
                    </a:lnTo>
                    <a:lnTo>
                      <a:pt x="90" y="6"/>
                    </a:lnTo>
                    <a:lnTo>
                      <a:pt x="93" y="4"/>
                    </a:lnTo>
                    <a:lnTo>
                      <a:pt x="102" y="9"/>
                    </a:lnTo>
                    <a:lnTo>
                      <a:pt x="104" y="15"/>
                    </a:lnTo>
                    <a:lnTo>
                      <a:pt x="95" y="19"/>
                    </a:lnTo>
                    <a:lnTo>
                      <a:pt x="89" y="33"/>
                    </a:lnTo>
                    <a:lnTo>
                      <a:pt x="80" y="47"/>
                    </a:lnTo>
                    <a:lnTo>
                      <a:pt x="67" y="51"/>
                    </a:lnTo>
                    <a:lnTo>
                      <a:pt x="57" y="50"/>
                    </a:lnTo>
                    <a:lnTo>
                      <a:pt x="45" y="55"/>
                    </a:lnTo>
                    <a:lnTo>
                      <a:pt x="39" y="58"/>
                    </a:lnTo>
                    <a:lnTo>
                      <a:pt x="25" y="54"/>
                    </a:lnTo>
                    <a:lnTo>
                      <a:pt x="12" y="45"/>
                    </a:lnTo>
                    <a:lnTo>
                      <a:pt x="7" y="43"/>
                    </a:lnTo>
                    <a:lnTo>
                      <a:pt x="3" y="36"/>
                    </a:lnTo>
                    <a:lnTo>
                      <a:pt x="0" y="3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88" name="Freeform 86"/>
              <p:cNvSpPr>
                <a:spLocks noEditPoints="1"/>
              </p:cNvSpPr>
              <p:nvPr/>
            </p:nvSpPr>
            <p:spPr bwMode="auto">
              <a:xfrm>
                <a:off x="7591449" y="4046876"/>
                <a:ext cx="1484736" cy="580830"/>
              </a:xfrm>
              <a:custGeom>
                <a:avLst/>
                <a:gdLst>
                  <a:gd name="T0" fmla="*/ 552 w 3445"/>
                  <a:gd name="T1" fmla="*/ 826 h 1349"/>
                  <a:gd name="T2" fmla="*/ 373 w 3445"/>
                  <a:gd name="T3" fmla="*/ 522 h 1349"/>
                  <a:gd name="T4" fmla="*/ 188 w 3445"/>
                  <a:gd name="T5" fmla="*/ 258 h 1349"/>
                  <a:gd name="T6" fmla="*/ 0 w 3445"/>
                  <a:gd name="T7" fmla="*/ 0 h 1349"/>
                  <a:gd name="T8" fmla="*/ 294 w 3445"/>
                  <a:gd name="T9" fmla="*/ 161 h 1349"/>
                  <a:gd name="T10" fmla="*/ 550 w 3445"/>
                  <a:gd name="T11" fmla="*/ 347 h 1349"/>
                  <a:gd name="T12" fmla="*/ 664 w 3445"/>
                  <a:gd name="T13" fmla="*/ 557 h 1349"/>
                  <a:gd name="T14" fmla="*/ 784 w 3445"/>
                  <a:gd name="T15" fmla="*/ 673 h 1349"/>
                  <a:gd name="T16" fmla="*/ 1707 w 3445"/>
                  <a:gd name="T17" fmla="*/ 311 h 1349"/>
                  <a:gd name="T18" fmla="*/ 1681 w 3445"/>
                  <a:gd name="T19" fmla="*/ 535 h 1349"/>
                  <a:gd name="T20" fmla="*/ 1562 w 3445"/>
                  <a:gd name="T21" fmla="*/ 778 h 1349"/>
                  <a:gd name="T22" fmla="*/ 1357 w 3445"/>
                  <a:gd name="T23" fmla="*/ 732 h 1349"/>
                  <a:gd name="T24" fmla="*/ 1129 w 3445"/>
                  <a:gd name="T25" fmla="*/ 716 h 1349"/>
                  <a:gd name="T26" fmla="*/ 1037 w 3445"/>
                  <a:gd name="T27" fmla="*/ 431 h 1349"/>
                  <a:gd name="T28" fmla="*/ 1154 w 3445"/>
                  <a:gd name="T29" fmla="*/ 401 h 1349"/>
                  <a:gd name="T30" fmla="*/ 1330 w 3445"/>
                  <a:gd name="T31" fmla="*/ 339 h 1349"/>
                  <a:gd name="T32" fmla="*/ 1527 w 3445"/>
                  <a:gd name="T33" fmla="*/ 197 h 1349"/>
                  <a:gd name="T34" fmla="*/ 1662 w 3445"/>
                  <a:gd name="T35" fmla="*/ 191 h 1349"/>
                  <a:gd name="T36" fmla="*/ 2518 w 3445"/>
                  <a:gd name="T37" fmla="*/ 445 h 1349"/>
                  <a:gd name="T38" fmla="*/ 2477 w 3445"/>
                  <a:gd name="T39" fmla="*/ 543 h 1349"/>
                  <a:gd name="T40" fmla="*/ 2463 w 3445"/>
                  <a:gd name="T41" fmla="*/ 281 h 1349"/>
                  <a:gd name="T42" fmla="*/ 2262 w 3445"/>
                  <a:gd name="T43" fmla="*/ 346 h 1349"/>
                  <a:gd name="T44" fmla="*/ 1948 w 3445"/>
                  <a:gd name="T45" fmla="*/ 434 h 1349"/>
                  <a:gd name="T46" fmla="*/ 1979 w 3445"/>
                  <a:gd name="T47" fmla="*/ 548 h 1349"/>
                  <a:gd name="T48" fmla="*/ 2047 w 3445"/>
                  <a:gd name="T49" fmla="*/ 596 h 1349"/>
                  <a:gd name="T50" fmla="*/ 2098 w 3445"/>
                  <a:gd name="T51" fmla="*/ 865 h 1349"/>
                  <a:gd name="T52" fmla="*/ 2065 w 3445"/>
                  <a:gd name="T53" fmla="*/ 847 h 1349"/>
                  <a:gd name="T54" fmla="*/ 1931 w 3445"/>
                  <a:gd name="T55" fmla="*/ 773 h 1349"/>
                  <a:gd name="T56" fmla="*/ 1889 w 3445"/>
                  <a:gd name="T57" fmla="*/ 937 h 1349"/>
                  <a:gd name="T58" fmla="*/ 1826 w 3445"/>
                  <a:gd name="T59" fmla="*/ 764 h 1349"/>
                  <a:gd name="T60" fmla="*/ 1816 w 3445"/>
                  <a:gd name="T61" fmla="*/ 582 h 1349"/>
                  <a:gd name="T62" fmla="*/ 1993 w 3445"/>
                  <a:gd name="T63" fmla="*/ 380 h 1349"/>
                  <a:gd name="T64" fmla="*/ 2262 w 3445"/>
                  <a:gd name="T65" fmla="*/ 346 h 1349"/>
                  <a:gd name="T66" fmla="*/ 3092 w 3445"/>
                  <a:gd name="T67" fmla="*/ 663 h 1349"/>
                  <a:gd name="T68" fmla="*/ 3365 w 3445"/>
                  <a:gd name="T69" fmla="*/ 672 h 1349"/>
                  <a:gd name="T70" fmla="*/ 3353 w 3445"/>
                  <a:gd name="T71" fmla="*/ 1173 h 1349"/>
                  <a:gd name="T72" fmla="*/ 3200 w 3445"/>
                  <a:gd name="T73" fmla="*/ 1114 h 1349"/>
                  <a:gd name="T74" fmla="*/ 3062 w 3445"/>
                  <a:gd name="T75" fmla="*/ 854 h 1349"/>
                  <a:gd name="T76" fmla="*/ 2838 w 3445"/>
                  <a:gd name="T77" fmla="*/ 817 h 1349"/>
                  <a:gd name="T78" fmla="*/ 2849 w 3445"/>
                  <a:gd name="T79" fmla="*/ 676 h 1349"/>
                  <a:gd name="T80" fmla="*/ 2758 w 3445"/>
                  <a:gd name="T81" fmla="*/ 604 h 1349"/>
                  <a:gd name="T82" fmla="*/ 2800 w 3445"/>
                  <a:gd name="T83" fmla="*/ 498 h 1349"/>
                  <a:gd name="T84" fmla="*/ 2677 w 3445"/>
                  <a:gd name="T85" fmla="*/ 795 h 1349"/>
                  <a:gd name="T86" fmla="*/ 2458 w 3445"/>
                  <a:gd name="T87" fmla="*/ 755 h 1349"/>
                  <a:gd name="T88" fmla="*/ 2409 w 3445"/>
                  <a:gd name="T89" fmla="*/ 761 h 1349"/>
                  <a:gd name="T90" fmla="*/ 2391 w 3445"/>
                  <a:gd name="T91" fmla="*/ 733 h 1349"/>
                  <a:gd name="T92" fmla="*/ 2914 w 3445"/>
                  <a:gd name="T93" fmla="*/ 990 h 1349"/>
                  <a:gd name="T94" fmla="*/ 2960 w 3445"/>
                  <a:gd name="T95" fmla="*/ 996 h 1349"/>
                  <a:gd name="T96" fmla="*/ 1295 w 3445"/>
                  <a:gd name="T97" fmla="*/ 1058 h 1349"/>
                  <a:gd name="T98" fmla="*/ 1431 w 3445"/>
                  <a:gd name="T99" fmla="*/ 1212 h 1349"/>
                  <a:gd name="T100" fmla="*/ 1136 w 3445"/>
                  <a:gd name="T101" fmla="*/ 1158 h 1349"/>
                  <a:gd name="T102" fmla="*/ 830 w 3445"/>
                  <a:gd name="T103" fmla="*/ 1093 h 1349"/>
                  <a:gd name="T104" fmla="*/ 898 w 3445"/>
                  <a:gd name="T105" fmla="*/ 974 h 1349"/>
                  <a:gd name="T106" fmla="*/ 2061 w 3445"/>
                  <a:gd name="T107" fmla="*/ 1156 h 1349"/>
                  <a:gd name="T108" fmla="*/ 1835 w 3445"/>
                  <a:gd name="T109" fmla="*/ 1186 h 1349"/>
                  <a:gd name="T110" fmla="*/ 2061 w 3445"/>
                  <a:gd name="T111" fmla="*/ 1156 h 1349"/>
                  <a:gd name="T112" fmla="*/ 1774 w 3445"/>
                  <a:gd name="T113" fmla="*/ 1208 h 1349"/>
                  <a:gd name="T114" fmla="*/ 1622 w 3445"/>
                  <a:gd name="T115" fmla="*/ 1187 h 1349"/>
                  <a:gd name="T116" fmla="*/ 2095 w 3445"/>
                  <a:gd name="T117" fmla="*/ 1349 h 1349"/>
                  <a:gd name="T118" fmla="*/ 2210 w 3445"/>
                  <a:gd name="T119" fmla="*/ 1224 h 1349"/>
                  <a:gd name="T120" fmla="*/ 1881 w 3445"/>
                  <a:gd name="T121" fmla="*/ 1339 h 1349"/>
                  <a:gd name="T122" fmla="*/ 1864 w 3445"/>
                  <a:gd name="T123" fmla="*/ 129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5" h="1349">
                    <a:moveTo>
                      <a:pt x="789" y="965"/>
                    </a:moveTo>
                    <a:lnTo>
                      <a:pt x="706" y="967"/>
                    </a:lnTo>
                    <a:lnTo>
                      <a:pt x="646" y="895"/>
                    </a:lnTo>
                    <a:lnTo>
                      <a:pt x="552" y="826"/>
                    </a:lnTo>
                    <a:lnTo>
                      <a:pt x="521" y="774"/>
                    </a:lnTo>
                    <a:lnTo>
                      <a:pt x="466" y="705"/>
                    </a:lnTo>
                    <a:lnTo>
                      <a:pt x="429" y="641"/>
                    </a:lnTo>
                    <a:lnTo>
                      <a:pt x="373" y="522"/>
                    </a:lnTo>
                    <a:lnTo>
                      <a:pt x="307" y="451"/>
                    </a:lnTo>
                    <a:lnTo>
                      <a:pt x="285" y="378"/>
                    </a:lnTo>
                    <a:lnTo>
                      <a:pt x="257" y="311"/>
                    </a:lnTo>
                    <a:lnTo>
                      <a:pt x="188" y="258"/>
                    </a:lnTo>
                    <a:lnTo>
                      <a:pt x="147" y="185"/>
                    </a:lnTo>
                    <a:lnTo>
                      <a:pt x="89" y="137"/>
                    </a:lnTo>
                    <a:lnTo>
                      <a:pt x="8" y="43"/>
                    </a:lnTo>
                    <a:lnTo>
                      <a:pt x="0" y="0"/>
                    </a:lnTo>
                    <a:lnTo>
                      <a:pt x="48" y="3"/>
                    </a:lnTo>
                    <a:lnTo>
                      <a:pt x="165" y="20"/>
                    </a:lnTo>
                    <a:lnTo>
                      <a:pt x="234" y="103"/>
                    </a:lnTo>
                    <a:lnTo>
                      <a:pt x="294" y="161"/>
                    </a:lnTo>
                    <a:lnTo>
                      <a:pt x="337" y="196"/>
                    </a:lnTo>
                    <a:lnTo>
                      <a:pt x="410" y="288"/>
                    </a:lnTo>
                    <a:lnTo>
                      <a:pt x="486" y="289"/>
                    </a:lnTo>
                    <a:lnTo>
                      <a:pt x="550" y="347"/>
                    </a:lnTo>
                    <a:lnTo>
                      <a:pt x="594" y="419"/>
                    </a:lnTo>
                    <a:lnTo>
                      <a:pt x="652" y="458"/>
                    </a:lnTo>
                    <a:lnTo>
                      <a:pt x="621" y="527"/>
                    </a:lnTo>
                    <a:lnTo>
                      <a:pt x="664" y="557"/>
                    </a:lnTo>
                    <a:lnTo>
                      <a:pt x="691" y="559"/>
                    </a:lnTo>
                    <a:lnTo>
                      <a:pt x="703" y="618"/>
                    </a:lnTo>
                    <a:lnTo>
                      <a:pt x="729" y="666"/>
                    </a:lnTo>
                    <a:lnTo>
                      <a:pt x="784" y="673"/>
                    </a:lnTo>
                    <a:lnTo>
                      <a:pt x="819" y="727"/>
                    </a:lnTo>
                    <a:lnTo>
                      <a:pt x="797" y="833"/>
                    </a:lnTo>
                    <a:lnTo>
                      <a:pt x="789" y="965"/>
                    </a:lnTo>
                    <a:moveTo>
                      <a:pt x="1707" y="311"/>
                    </a:moveTo>
                    <a:lnTo>
                      <a:pt x="1792" y="390"/>
                    </a:lnTo>
                    <a:lnTo>
                      <a:pt x="1703" y="400"/>
                    </a:lnTo>
                    <a:lnTo>
                      <a:pt x="1678" y="458"/>
                    </a:lnTo>
                    <a:lnTo>
                      <a:pt x="1681" y="535"/>
                    </a:lnTo>
                    <a:lnTo>
                      <a:pt x="1608" y="593"/>
                    </a:lnTo>
                    <a:lnTo>
                      <a:pt x="1605" y="678"/>
                    </a:lnTo>
                    <a:lnTo>
                      <a:pt x="1572" y="808"/>
                    </a:lnTo>
                    <a:lnTo>
                      <a:pt x="1562" y="778"/>
                    </a:lnTo>
                    <a:lnTo>
                      <a:pt x="1475" y="816"/>
                    </a:lnTo>
                    <a:lnTo>
                      <a:pt x="1447" y="764"/>
                    </a:lnTo>
                    <a:lnTo>
                      <a:pt x="1394" y="759"/>
                    </a:lnTo>
                    <a:lnTo>
                      <a:pt x="1357" y="732"/>
                    </a:lnTo>
                    <a:lnTo>
                      <a:pt x="1267" y="763"/>
                    </a:lnTo>
                    <a:lnTo>
                      <a:pt x="1240" y="722"/>
                    </a:lnTo>
                    <a:lnTo>
                      <a:pt x="1191" y="726"/>
                    </a:lnTo>
                    <a:lnTo>
                      <a:pt x="1129" y="716"/>
                    </a:lnTo>
                    <a:lnTo>
                      <a:pt x="1120" y="602"/>
                    </a:lnTo>
                    <a:lnTo>
                      <a:pt x="1083" y="578"/>
                    </a:lnTo>
                    <a:lnTo>
                      <a:pt x="1047" y="506"/>
                    </a:lnTo>
                    <a:lnTo>
                      <a:pt x="1037" y="431"/>
                    </a:lnTo>
                    <a:lnTo>
                      <a:pt x="1045" y="352"/>
                    </a:lnTo>
                    <a:lnTo>
                      <a:pt x="1089" y="296"/>
                    </a:lnTo>
                    <a:lnTo>
                      <a:pt x="1102" y="353"/>
                    </a:lnTo>
                    <a:lnTo>
                      <a:pt x="1154" y="401"/>
                    </a:lnTo>
                    <a:lnTo>
                      <a:pt x="1202" y="383"/>
                    </a:lnTo>
                    <a:lnTo>
                      <a:pt x="1250" y="389"/>
                    </a:lnTo>
                    <a:lnTo>
                      <a:pt x="1294" y="346"/>
                    </a:lnTo>
                    <a:lnTo>
                      <a:pt x="1330" y="339"/>
                    </a:lnTo>
                    <a:lnTo>
                      <a:pt x="1401" y="363"/>
                    </a:lnTo>
                    <a:lnTo>
                      <a:pt x="1463" y="345"/>
                    </a:lnTo>
                    <a:lnTo>
                      <a:pt x="1499" y="226"/>
                    </a:lnTo>
                    <a:lnTo>
                      <a:pt x="1527" y="197"/>
                    </a:lnTo>
                    <a:lnTo>
                      <a:pt x="1550" y="100"/>
                    </a:lnTo>
                    <a:lnTo>
                      <a:pt x="1637" y="100"/>
                    </a:lnTo>
                    <a:lnTo>
                      <a:pt x="1702" y="114"/>
                    </a:lnTo>
                    <a:lnTo>
                      <a:pt x="1662" y="191"/>
                    </a:lnTo>
                    <a:lnTo>
                      <a:pt x="1719" y="272"/>
                    </a:lnTo>
                    <a:lnTo>
                      <a:pt x="1707" y="311"/>
                    </a:lnTo>
                    <a:moveTo>
                      <a:pt x="2521" y="370"/>
                    </a:moveTo>
                    <a:lnTo>
                      <a:pt x="2518" y="445"/>
                    </a:lnTo>
                    <a:lnTo>
                      <a:pt x="2479" y="436"/>
                    </a:lnTo>
                    <a:lnTo>
                      <a:pt x="2468" y="488"/>
                    </a:lnTo>
                    <a:lnTo>
                      <a:pt x="2498" y="533"/>
                    </a:lnTo>
                    <a:lnTo>
                      <a:pt x="2477" y="543"/>
                    </a:lnTo>
                    <a:lnTo>
                      <a:pt x="2447" y="489"/>
                    </a:lnTo>
                    <a:lnTo>
                      <a:pt x="2424" y="380"/>
                    </a:lnTo>
                    <a:lnTo>
                      <a:pt x="2439" y="312"/>
                    </a:lnTo>
                    <a:lnTo>
                      <a:pt x="2463" y="281"/>
                    </a:lnTo>
                    <a:lnTo>
                      <a:pt x="2469" y="328"/>
                    </a:lnTo>
                    <a:lnTo>
                      <a:pt x="2514" y="335"/>
                    </a:lnTo>
                    <a:lnTo>
                      <a:pt x="2521" y="370"/>
                    </a:lnTo>
                    <a:moveTo>
                      <a:pt x="2262" y="346"/>
                    </a:moveTo>
                    <a:lnTo>
                      <a:pt x="2202" y="430"/>
                    </a:lnTo>
                    <a:lnTo>
                      <a:pt x="2145" y="446"/>
                    </a:lnTo>
                    <a:lnTo>
                      <a:pt x="2073" y="430"/>
                    </a:lnTo>
                    <a:lnTo>
                      <a:pt x="1948" y="434"/>
                    </a:lnTo>
                    <a:lnTo>
                      <a:pt x="1882" y="446"/>
                    </a:lnTo>
                    <a:lnTo>
                      <a:pt x="1871" y="511"/>
                    </a:lnTo>
                    <a:lnTo>
                      <a:pt x="1938" y="586"/>
                    </a:lnTo>
                    <a:lnTo>
                      <a:pt x="1979" y="548"/>
                    </a:lnTo>
                    <a:lnTo>
                      <a:pt x="2119" y="519"/>
                    </a:lnTo>
                    <a:lnTo>
                      <a:pt x="2113" y="558"/>
                    </a:lnTo>
                    <a:lnTo>
                      <a:pt x="2080" y="546"/>
                    </a:lnTo>
                    <a:lnTo>
                      <a:pt x="2047" y="596"/>
                    </a:lnTo>
                    <a:lnTo>
                      <a:pt x="1980" y="629"/>
                    </a:lnTo>
                    <a:lnTo>
                      <a:pt x="2049" y="738"/>
                    </a:lnTo>
                    <a:lnTo>
                      <a:pt x="2034" y="767"/>
                    </a:lnTo>
                    <a:lnTo>
                      <a:pt x="2098" y="865"/>
                    </a:lnTo>
                    <a:lnTo>
                      <a:pt x="2095" y="921"/>
                    </a:lnTo>
                    <a:lnTo>
                      <a:pt x="2054" y="946"/>
                    </a:lnTo>
                    <a:lnTo>
                      <a:pt x="2026" y="916"/>
                    </a:lnTo>
                    <a:lnTo>
                      <a:pt x="2065" y="847"/>
                    </a:lnTo>
                    <a:lnTo>
                      <a:pt x="1990" y="880"/>
                    </a:lnTo>
                    <a:lnTo>
                      <a:pt x="1972" y="856"/>
                    </a:lnTo>
                    <a:lnTo>
                      <a:pt x="1983" y="823"/>
                    </a:lnTo>
                    <a:lnTo>
                      <a:pt x="1931" y="773"/>
                    </a:lnTo>
                    <a:lnTo>
                      <a:pt x="1939" y="690"/>
                    </a:lnTo>
                    <a:lnTo>
                      <a:pt x="1888" y="716"/>
                    </a:lnTo>
                    <a:lnTo>
                      <a:pt x="1891" y="815"/>
                    </a:lnTo>
                    <a:lnTo>
                      <a:pt x="1889" y="937"/>
                    </a:lnTo>
                    <a:lnTo>
                      <a:pt x="1841" y="950"/>
                    </a:lnTo>
                    <a:lnTo>
                      <a:pt x="1809" y="925"/>
                    </a:lnTo>
                    <a:lnTo>
                      <a:pt x="1834" y="846"/>
                    </a:lnTo>
                    <a:lnTo>
                      <a:pt x="1826" y="764"/>
                    </a:lnTo>
                    <a:lnTo>
                      <a:pt x="1794" y="763"/>
                    </a:lnTo>
                    <a:lnTo>
                      <a:pt x="1772" y="705"/>
                    </a:lnTo>
                    <a:lnTo>
                      <a:pt x="1805" y="649"/>
                    </a:lnTo>
                    <a:lnTo>
                      <a:pt x="1816" y="582"/>
                    </a:lnTo>
                    <a:lnTo>
                      <a:pt x="1855" y="453"/>
                    </a:lnTo>
                    <a:lnTo>
                      <a:pt x="1871" y="418"/>
                    </a:lnTo>
                    <a:lnTo>
                      <a:pt x="1934" y="355"/>
                    </a:lnTo>
                    <a:lnTo>
                      <a:pt x="1993" y="380"/>
                    </a:lnTo>
                    <a:lnTo>
                      <a:pt x="2088" y="392"/>
                    </a:lnTo>
                    <a:lnTo>
                      <a:pt x="2175" y="388"/>
                    </a:lnTo>
                    <a:lnTo>
                      <a:pt x="2248" y="327"/>
                    </a:lnTo>
                    <a:lnTo>
                      <a:pt x="2262" y="346"/>
                    </a:lnTo>
                    <a:moveTo>
                      <a:pt x="2932" y="565"/>
                    </a:moveTo>
                    <a:lnTo>
                      <a:pt x="2950" y="702"/>
                    </a:lnTo>
                    <a:lnTo>
                      <a:pt x="3026" y="753"/>
                    </a:lnTo>
                    <a:lnTo>
                      <a:pt x="3092" y="663"/>
                    </a:lnTo>
                    <a:lnTo>
                      <a:pt x="3179" y="612"/>
                    </a:lnTo>
                    <a:lnTo>
                      <a:pt x="3246" y="612"/>
                    </a:lnTo>
                    <a:lnTo>
                      <a:pt x="3310" y="641"/>
                    </a:lnTo>
                    <a:lnTo>
                      <a:pt x="3365" y="672"/>
                    </a:lnTo>
                    <a:lnTo>
                      <a:pt x="3445" y="688"/>
                    </a:lnTo>
                    <a:lnTo>
                      <a:pt x="3434" y="965"/>
                    </a:lnTo>
                    <a:lnTo>
                      <a:pt x="3414" y="1243"/>
                    </a:lnTo>
                    <a:lnTo>
                      <a:pt x="3353" y="1173"/>
                    </a:lnTo>
                    <a:lnTo>
                      <a:pt x="3279" y="1156"/>
                    </a:lnTo>
                    <a:lnTo>
                      <a:pt x="3258" y="1180"/>
                    </a:lnTo>
                    <a:lnTo>
                      <a:pt x="3163" y="1183"/>
                    </a:lnTo>
                    <a:lnTo>
                      <a:pt x="3200" y="1114"/>
                    </a:lnTo>
                    <a:lnTo>
                      <a:pt x="3249" y="1090"/>
                    </a:lnTo>
                    <a:lnTo>
                      <a:pt x="3236" y="997"/>
                    </a:lnTo>
                    <a:lnTo>
                      <a:pt x="3205" y="926"/>
                    </a:lnTo>
                    <a:lnTo>
                      <a:pt x="3062" y="854"/>
                    </a:lnTo>
                    <a:lnTo>
                      <a:pt x="3001" y="847"/>
                    </a:lnTo>
                    <a:lnTo>
                      <a:pt x="2891" y="768"/>
                    </a:lnTo>
                    <a:lnTo>
                      <a:pt x="2867" y="809"/>
                    </a:lnTo>
                    <a:lnTo>
                      <a:pt x="2838" y="817"/>
                    </a:lnTo>
                    <a:lnTo>
                      <a:pt x="2822" y="786"/>
                    </a:lnTo>
                    <a:lnTo>
                      <a:pt x="2823" y="749"/>
                    </a:lnTo>
                    <a:lnTo>
                      <a:pt x="2767" y="707"/>
                    </a:lnTo>
                    <a:lnTo>
                      <a:pt x="2849" y="676"/>
                    </a:lnTo>
                    <a:lnTo>
                      <a:pt x="2902" y="678"/>
                    </a:lnTo>
                    <a:lnTo>
                      <a:pt x="2897" y="655"/>
                    </a:lnTo>
                    <a:lnTo>
                      <a:pt x="2787" y="655"/>
                    </a:lnTo>
                    <a:lnTo>
                      <a:pt x="2758" y="604"/>
                    </a:lnTo>
                    <a:lnTo>
                      <a:pt x="2691" y="589"/>
                    </a:lnTo>
                    <a:lnTo>
                      <a:pt x="2659" y="546"/>
                    </a:lnTo>
                    <a:lnTo>
                      <a:pt x="2761" y="526"/>
                    </a:lnTo>
                    <a:lnTo>
                      <a:pt x="2800" y="498"/>
                    </a:lnTo>
                    <a:lnTo>
                      <a:pt x="2920" y="533"/>
                    </a:lnTo>
                    <a:lnTo>
                      <a:pt x="2932" y="565"/>
                    </a:lnTo>
                    <a:moveTo>
                      <a:pt x="2652" y="730"/>
                    </a:moveTo>
                    <a:lnTo>
                      <a:pt x="2677" y="795"/>
                    </a:lnTo>
                    <a:lnTo>
                      <a:pt x="2615" y="760"/>
                    </a:lnTo>
                    <a:lnTo>
                      <a:pt x="2552" y="753"/>
                    </a:lnTo>
                    <a:lnTo>
                      <a:pt x="2510" y="758"/>
                    </a:lnTo>
                    <a:lnTo>
                      <a:pt x="2458" y="755"/>
                    </a:lnTo>
                    <a:lnTo>
                      <a:pt x="2477" y="709"/>
                    </a:lnTo>
                    <a:lnTo>
                      <a:pt x="2570" y="705"/>
                    </a:lnTo>
                    <a:lnTo>
                      <a:pt x="2652" y="730"/>
                    </a:lnTo>
                    <a:moveTo>
                      <a:pt x="2409" y="761"/>
                    </a:moveTo>
                    <a:lnTo>
                      <a:pt x="2380" y="789"/>
                    </a:lnTo>
                    <a:lnTo>
                      <a:pt x="2328" y="774"/>
                    </a:lnTo>
                    <a:lnTo>
                      <a:pt x="2315" y="737"/>
                    </a:lnTo>
                    <a:lnTo>
                      <a:pt x="2391" y="733"/>
                    </a:lnTo>
                    <a:lnTo>
                      <a:pt x="2409" y="761"/>
                    </a:lnTo>
                    <a:moveTo>
                      <a:pt x="2960" y="996"/>
                    </a:moveTo>
                    <a:lnTo>
                      <a:pt x="2917" y="1054"/>
                    </a:lnTo>
                    <a:lnTo>
                      <a:pt x="2914" y="990"/>
                    </a:lnTo>
                    <a:lnTo>
                      <a:pt x="2929" y="959"/>
                    </a:lnTo>
                    <a:lnTo>
                      <a:pt x="2947" y="930"/>
                    </a:lnTo>
                    <a:lnTo>
                      <a:pt x="2962" y="955"/>
                    </a:lnTo>
                    <a:lnTo>
                      <a:pt x="2960" y="996"/>
                    </a:lnTo>
                    <a:moveTo>
                      <a:pt x="996" y="1044"/>
                    </a:moveTo>
                    <a:lnTo>
                      <a:pt x="1139" y="1052"/>
                    </a:lnTo>
                    <a:lnTo>
                      <a:pt x="1158" y="1017"/>
                    </a:lnTo>
                    <a:lnTo>
                      <a:pt x="1295" y="1058"/>
                    </a:lnTo>
                    <a:lnTo>
                      <a:pt x="1319" y="1113"/>
                    </a:lnTo>
                    <a:lnTo>
                      <a:pt x="1431" y="1129"/>
                    </a:lnTo>
                    <a:lnTo>
                      <a:pt x="1519" y="1179"/>
                    </a:lnTo>
                    <a:lnTo>
                      <a:pt x="1431" y="1212"/>
                    </a:lnTo>
                    <a:lnTo>
                      <a:pt x="1351" y="1177"/>
                    </a:lnTo>
                    <a:lnTo>
                      <a:pt x="1283" y="1180"/>
                    </a:lnTo>
                    <a:lnTo>
                      <a:pt x="1206" y="1174"/>
                    </a:lnTo>
                    <a:lnTo>
                      <a:pt x="1136" y="1158"/>
                    </a:lnTo>
                    <a:lnTo>
                      <a:pt x="1052" y="1126"/>
                    </a:lnTo>
                    <a:lnTo>
                      <a:pt x="997" y="1117"/>
                    </a:lnTo>
                    <a:lnTo>
                      <a:pt x="965" y="1128"/>
                    </a:lnTo>
                    <a:lnTo>
                      <a:pt x="830" y="1093"/>
                    </a:lnTo>
                    <a:lnTo>
                      <a:pt x="819" y="1056"/>
                    </a:lnTo>
                    <a:lnTo>
                      <a:pt x="751" y="1050"/>
                    </a:lnTo>
                    <a:lnTo>
                      <a:pt x="807" y="969"/>
                    </a:lnTo>
                    <a:lnTo>
                      <a:pt x="898" y="974"/>
                    </a:lnTo>
                    <a:lnTo>
                      <a:pt x="957" y="1007"/>
                    </a:lnTo>
                    <a:lnTo>
                      <a:pt x="987" y="1013"/>
                    </a:lnTo>
                    <a:lnTo>
                      <a:pt x="996" y="1044"/>
                    </a:lnTo>
                    <a:moveTo>
                      <a:pt x="2061" y="1156"/>
                    </a:moveTo>
                    <a:lnTo>
                      <a:pt x="2046" y="1203"/>
                    </a:lnTo>
                    <a:lnTo>
                      <a:pt x="1932" y="1227"/>
                    </a:lnTo>
                    <a:lnTo>
                      <a:pt x="1833" y="1217"/>
                    </a:lnTo>
                    <a:lnTo>
                      <a:pt x="1835" y="1186"/>
                    </a:lnTo>
                    <a:lnTo>
                      <a:pt x="1896" y="1168"/>
                    </a:lnTo>
                    <a:lnTo>
                      <a:pt x="1941" y="1193"/>
                    </a:lnTo>
                    <a:lnTo>
                      <a:pt x="1991" y="1187"/>
                    </a:lnTo>
                    <a:lnTo>
                      <a:pt x="2061" y="1156"/>
                    </a:lnTo>
                    <a:moveTo>
                      <a:pt x="1685" y="1156"/>
                    </a:moveTo>
                    <a:lnTo>
                      <a:pt x="1711" y="1179"/>
                    </a:lnTo>
                    <a:lnTo>
                      <a:pt x="1758" y="1172"/>
                    </a:lnTo>
                    <a:lnTo>
                      <a:pt x="1774" y="1208"/>
                    </a:lnTo>
                    <a:lnTo>
                      <a:pt x="1685" y="1225"/>
                    </a:lnTo>
                    <a:lnTo>
                      <a:pt x="1633" y="1236"/>
                    </a:lnTo>
                    <a:lnTo>
                      <a:pt x="1592" y="1236"/>
                    </a:lnTo>
                    <a:lnTo>
                      <a:pt x="1622" y="1187"/>
                    </a:lnTo>
                    <a:lnTo>
                      <a:pt x="1663" y="1186"/>
                    </a:lnTo>
                    <a:lnTo>
                      <a:pt x="1685" y="1156"/>
                    </a:lnTo>
                    <a:moveTo>
                      <a:pt x="2161" y="1330"/>
                    </a:moveTo>
                    <a:lnTo>
                      <a:pt x="2095" y="1349"/>
                    </a:lnTo>
                    <a:lnTo>
                      <a:pt x="2087" y="1339"/>
                    </a:lnTo>
                    <a:lnTo>
                      <a:pt x="2097" y="1310"/>
                    </a:lnTo>
                    <a:lnTo>
                      <a:pt x="2133" y="1258"/>
                    </a:lnTo>
                    <a:lnTo>
                      <a:pt x="2210" y="1224"/>
                    </a:lnTo>
                    <a:lnTo>
                      <a:pt x="2217" y="1241"/>
                    </a:lnTo>
                    <a:lnTo>
                      <a:pt x="2216" y="1266"/>
                    </a:lnTo>
                    <a:lnTo>
                      <a:pt x="2161" y="1330"/>
                    </a:lnTo>
                    <a:moveTo>
                      <a:pt x="1881" y="1339"/>
                    </a:moveTo>
                    <a:lnTo>
                      <a:pt x="1850" y="1340"/>
                    </a:lnTo>
                    <a:lnTo>
                      <a:pt x="1756" y="1280"/>
                    </a:lnTo>
                    <a:lnTo>
                      <a:pt x="1827" y="1264"/>
                    </a:lnTo>
                    <a:lnTo>
                      <a:pt x="1864" y="1290"/>
                    </a:lnTo>
                    <a:lnTo>
                      <a:pt x="1888" y="1316"/>
                    </a:lnTo>
                    <a:lnTo>
                      <a:pt x="1881" y="1339"/>
                    </a:lnTo>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89" name="Freeform 87"/>
              <p:cNvSpPr>
                <a:spLocks/>
              </p:cNvSpPr>
              <p:nvPr/>
            </p:nvSpPr>
            <p:spPr bwMode="auto">
              <a:xfrm>
                <a:off x="6661062" y="2945240"/>
                <a:ext cx="889782" cy="1009832"/>
              </a:xfrm>
              <a:custGeom>
                <a:avLst/>
                <a:gdLst>
                  <a:gd name="T0" fmla="*/ 149 w 504"/>
                  <a:gd name="T1" fmla="*/ 42 h 572"/>
                  <a:gd name="T2" fmla="*/ 148 w 504"/>
                  <a:gd name="T3" fmla="*/ 60 h 572"/>
                  <a:gd name="T4" fmla="*/ 206 w 504"/>
                  <a:gd name="T5" fmla="*/ 110 h 572"/>
                  <a:gd name="T6" fmla="*/ 212 w 504"/>
                  <a:gd name="T7" fmla="*/ 147 h 572"/>
                  <a:gd name="T8" fmla="*/ 282 w 504"/>
                  <a:gd name="T9" fmla="*/ 172 h 572"/>
                  <a:gd name="T10" fmla="*/ 330 w 504"/>
                  <a:gd name="T11" fmla="*/ 189 h 572"/>
                  <a:gd name="T12" fmla="*/ 340 w 504"/>
                  <a:gd name="T13" fmla="*/ 167 h 572"/>
                  <a:gd name="T14" fmla="*/ 355 w 504"/>
                  <a:gd name="T15" fmla="*/ 170 h 572"/>
                  <a:gd name="T16" fmla="*/ 384 w 504"/>
                  <a:gd name="T17" fmla="*/ 179 h 572"/>
                  <a:gd name="T18" fmla="*/ 412 w 504"/>
                  <a:gd name="T19" fmla="*/ 167 h 572"/>
                  <a:gd name="T20" fmla="*/ 430 w 504"/>
                  <a:gd name="T21" fmla="*/ 142 h 572"/>
                  <a:gd name="T22" fmla="*/ 474 w 504"/>
                  <a:gd name="T23" fmla="*/ 126 h 572"/>
                  <a:gd name="T24" fmla="*/ 501 w 504"/>
                  <a:gd name="T25" fmla="*/ 150 h 572"/>
                  <a:gd name="T26" fmla="*/ 504 w 504"/>
                  <a:gd name="T27" fmla="*/ 175 h 572"/>
                  <a:gd name="T28" fmla="*/ 473 w 504"/>
                  <a:gd name="T29" fmla="*/ 197 h 572"/>
                  <a:gd name="T30" fmla="*/ 463 w 504"/>
                  <a:gd name="T31" fmla="*/ 242 h 572"/>
                  <a:gd name="T32" fmla="*/ 449 w 504"/>
                  <a:gd name="T33" fmla="*/ 266 h 572"/>
                  <a:gd name="T34" fmla="*/ 429 w 504"/>
                  <a:gd name="T35" fmla="*/ 247 h 572"/>
                  <a:gd name="T36" fmla="*/ 412 w 504"/>
                  <a:gd name="T37" fmla="*/ 249 h 572"/>
                  <a:gd name="T38" fmla="*/ 428 w 504"/>
                  <a:gd name="T39" fmla="*/ 219 h 572"/>
                  <a:gd name="T40" fmla="*/ 383 w 504"/>
                  <a:gd name="T41" fmla="*/ 212 h 572"/>
                  <a:gd name="T42" fmla="*/ 354 w 504"/>
                  <a:gd name="T43" fmla="*/ 188 h 572"/>
                  <a:gd name="T44" fmla="*/ 356 w 504"/>
                  <a:gd name="T45" fmla="*/ 221 h 572"/>
                  <a:gd name="T46" fmla="*/ 364 w 504"/>
                  <a:gd name="T47" fmla="*/ 246 h 572"/>
                  <a:gd name="T48" fmla="*/ 378 w 504"/>
                  <a:gd name="T49" fmla="*/ 287 h 572"/>
                  <a:gd name="T50" fmla="*/ 347 w 504"/>
                  <a:gd name="T51" fmla="*/ 306 h 572"/>
                  <a:gd name="T52" fmla="*/ 298 w 504"/>
                  <a:gd name="T53" fmla="*/ 357 h 572"/>
                  <a:gd name="T54" fmla="*/ 271 w 504"/>
                  <a:gd name="T55" fmla="*/ 394 h 572"/>
                  <a:gd name="T56" fmla="*/ 238 w 504"/>
                  <a:gd name="T57" fmla="*/ 407 h 572"/>
                  <a:gd name="T58" fmla="*/ 243 w 504"/>
                  <a:gd name="T59" fmla="*/ 467 h 572"/>
                  <a:gd name="T60" fmla="*/ 230 w 504"/>
                  <a:gd name="T61" fmla="*/ 523 h 572"/>
                  <a:gd name="T62" fmla="*/ 212 w 504"/>
                  <a:gd name="T63" fmla="*/ 552 h 572"/>
                  <a:gd name="T64" fmla="*/ 181 w 504"/>
                  <a:gd name="T65" fmla="*/ 553 h 572"/>
                  <a:gd name="T66" fmla="*/ 156 w 504"/>
                  <a:gd name="T67" fmla="*/ 493 h 572"/>
                  <a:gd name="T68" fmla="*/ 134 w 504"/>
                  <a:gd name="T69" fmla="*/ 434 h 572"/>
                  <a:gd name="T70" fmla="*/ 95 w 504"/>
                  <a:gd name="T71" fmla="*/ 338 h 572"/>
                  <a:gd name="T72" fmla="*/ 61 w 504"/>
                  <a:gd name="T73" fmla="*/ 306 h 572"/>
                  <a:gd name="T74" fmla="*/ 29 w 504"/>
                  <a:gd name="T75" fmla="*/ 271 h 572"/>
                  <a:gd name="T76" fmla="*/ 10 w 504"/>
                  <a:gd name="T77" fmla="*/ 231 h 572"/>
                  <a:gd name="T78" fmla="*/ 31 w 504"/>
                  <a:gd name="T79" fmla="*/ 203 h 572"/>
                  <a:gd name="T80" fmla="*/ 29 w 504"/>
                  <a:gd name="T81" fmla="*/ 156 h 572"/>
                  <a:gd name="T82" fmla="*/ 72 w 504"/>
                  <a:gd name="T83" fmla="*/ 115 h 572"/>
                  <a:gd name="T84" fmla="*/ 94 w 504"/>
                  <a:gd name="T85" fmla="*/ 67 h 572"/>
                  <a:gd name="T86" fmla="*/ 58 w 504"/>
                  <a:gd name="T87" fmla="*/ 25 h 572"/>
                  <a:gd name="T88" fmla="*/ 110 w 504"/>
                  <a:gd name="T89" fmla="*/ 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572">
                    <a:moveTo>
                      <a:pt x="122" y="0"/>
                    </a:moveTo>
                    <a:lnTo>
                      <a:pt x="147" y="25"/>
                    </a:lnTo>
                    <a:lnTo>
                      <a:pt x="149" y="42"/>
                    </a:lnTo>
                    <a:lnTo>
                      <a:pt x="159" y="52"/>
                    </a:lnTo>
                    <a:lnTo>
                      <a:pt x="161" y="63"/>
                    </a:lnTo>
                    <a:lnTo>
                      <a:pt x="148" y="60"/>
                    </a:lnTo>
                    <a:lnTo>
                      <a:pt x="158" y="83"/>
                    </a:lnTo>
                    <a:lnTo>
                      <a:pt x="178" y="96"/>
                    </a:lnTo>
                    <a:lnTo>
                      <a:pt x="206" y="110"/>
                    </a:lnTo>
                    <a:lnTo>
                      <a:pt x="197" y="120"/>
                    </a:lnTo>
                    <a:lnTo>
                      <a:pt x="194" y="139"/>
                    </a:lnTo>
                    <a:lnTo>
                      <a:pt x="212" y="147"/>
                    </a:lnTo>
                    <a:lnTo>
                      <a:pt x="231" y="157"/>
                    </a:lnTo>
                    <a:lnTo>
                      <a:pt x="257" y="169"/>
                    </a:lnTo>
                    <a:lnTo>
                      <a:pt x="282" y="172"/>
                    </a:lnTo>
                    <a:lnTo>
                      <a:pt x="294" y="182"/>
                    </a:lnTo>
                    <a:lnTo>
                      <a:pt x="308" y="184"/>
                    </a:lnTo>
                    <a:lnTo>
                      <a:pt x="330" y="189"/>
                    </a:lnTo>
                    <a:lnTo>
                      <a:pt x="345" y="189"/>
                    </a:lnTo>
                    <a:lnTo>
                      <a:pt x="346" y="181"/>
                    </a:lnTo>
                    <a:lnTo>
                      <a:pt x="340" y="167"/>
                    </a:lnTo>
                    <a:lnTo>
                      <a:pt x="340" y="158"/>
                    </a:lnTo>
                    <a:lnTo>
                      <a:pt x="350" y="154"/>
                    </a:lnTo>
                    <a:lnTo>
                      <a:pt x="355" y="170"/>
                    </a:lnTo>
                    <a:lnTo>
                      <a:pt x="356" y="174"/>
                    </a:lnTo>
                    <a:lnTo>
                      <a:pt x="374" y="182"/>
                    </a:lnTo>
                    <a:lnTo>
                      <a:pt x="384" y="179"/>
                    </a:lnTo>
                    <a:lnTo>
                      <a:pt x="400" y="181"/>
                    </a:lnTo>
                    <a:lnTo>
                      <a:pt x="414" y="180"/>
                    </a:lnTo>
                    <a:lnTo>
                      <a:pt x="412" y="167"/>
                    </a:lnTo>
                    <a:lnTo>
                      <a:pt x="404" y="161"/>
                    </a:lnTo>
                    <a:lnTo>
                      <a:pt x="418" y="158"/>
                    </a:lnTo>
                    <a:lnTo>
                      <a:pt x="430" y="142"/>
                    </a:lnTo>
                    <a:lnTo>
                      <a:pt x="447" y="129"/>
                    </a:lnTo>
                    <a:lnTo>
                      <a:pt x="463" y="134"/>
                    </a:lnTo>
                    <a:lnTo>
                      <a:pt x="474" y="126"/>
                    </a:lnTo>
                    <a:lnTo>
                      <a:pt x="485" y="139"/>
                    </a:lnTo>
                    <a:lnTo>
                      <a:pt x="481" y="147"/>
                    </a:lnTo>
                    <a:lnTo>
                      <a:pt x="501" y="150"/>
                    </a:lnTo>
                    <a:lnTo>
                      <a:pt x="504" y="158"/>
                    </a:lnTo>
                    <a:lnTo>
                      <a:pt x="499" y="162"/>
                    </a:lnTo>
                    <a:lnTo>
                      <a:pt x="504" y="175"/>
                    </a:lnTo>
                    <a:lnTo>
                      <a:pt x="490" y="171"/>
                    </a:lnTo>
                    <a:lnTo>
                      <a:pt x="470" y="185"/>
                    </a:lnTo>
                    <a:lnTo>
                      <a:pt x="473" y="197"/>
                    </a:lnTo>
                    <a:lnTo>
                      <a:pt x="467" y="215"/>
                    </a:lnTo>
                    <a:lnTo>
                      <a:pt x="468" y="225"/>
                    </a:lnTo>
                    <a:lnTo>
                      <a:pt x="463" y="242"/>
                    </a:lnTo>
                    <a:lnTo>
                      <a:pt x="449" y="237"/>
                    </a:lnTo>
                    <a:lnTo>
                      <a:pt x="452" y="259"/>
                    </a:lnTo>
                    <a:lnTo>
                      <a:pt x="449" y="266"/>
                    </a:lnTo>
                    <a:lnTo>
                      <a:pt x="452" y="274"/>
                    </a:lnTo>
                    <a:lnTo>
                      <a:pt x="444" y="280"/>
                    </a:lnTo>
                    <a:lnTo>
                      <a:pt x="429" y="247"/>
                    </a:lnTo>
                    <a:lnTo>
                      <a:pt x="424" y="247"/>
                    </a:lnTo>
                    <a:lnTo>
                      <a:pt x="424" y="260"/>
                    </a:lnTo>
                    <a:lnTo>
                      <a:pt x="412" y="249"/>
                    </a:lnTo>
                    <a:lnTo>
                      <a:pt x="415" y="237"/>
                    </a:lnTo>
                    <a:lnTo>
                      <a:pt x="423" y="236"/>
                    </a:lnTo>
                    <a:lnTo>
                      <a:pt x="428" y="219"/>
                    </a:lnTo>
                    <a:lnTo>
                      <a:pt x="417" y="215"/>
                    </a:lnTo>
                    <a:lnTo>
                      <a:pt x="400" y="215"/>
                    </a:lnTo>
                    <a:lnTo>
                      <a:pt x="383" y="212"/>
                    </a:lnTo>
                    <a:lnTo>
                      <a:pt x="378" y="198"/>
                    </a:lnTo>
                    <a:lnTo>
                      <a:pt x="370" y="197"/>
                    </a:lnTo>
                    <a:lnTo>
                      <a:pt x="354" y="188"/>
                    </a:lnTo>
                    <a:lnTo>
                      <a:pt x="350" y="202"/>
                    </a:lnTo>
                    <a:lnTo>
                      <a:pt x="366" y="213"/>
                    </a:lnTo>
                    <a:lnTo>
                      <a:pt x="356" y="221"/>
                    </a:lnTo>
                    <a:lnTo>
                      <a:pt x="353" y="228"/>
                    </a:lnTo>
                    <a:lnTo>
                      <a:pt x="365" y="234"/>
                    </a:lnTo>
                    <a:lnTo>
                      <a:pt x="364" y="246"/>
                    </a:lnTo>
                    <a:lnTo>
                      <a:pt x="373" y="262"/>
                    </a:lnTo>
                    <a:lnTo>
                      <a:pt x="379" y="279"/>
                    </a:lnTo>
                    <a:lnTo>
                      <a:pt x="378" y="287"/>
                    </a:lnTo>
                    <a:lnTo>
                      <a:pt x="365" y="286"/>
                    </a:lnTo>
                    <a:lnTo>
                      <a:pt x="344" y="291"/>
                    </a:lnTo>
                    <a:lnTo>
                      <a:pt x="347" y="306"/>
                    </a:lnTo>
                    <a:lnTo>
                      <a:pt x="339" y="319"/>
                    </a:lnTo>
                    <a:lnTo>
                      <a:pt x="315" y="333"/>
                    </a:lnTo>
                    <a:lnTo>
                      <a:pt x="298" y="357"/>
                    </a:lnTo>
                    <a:lnTo>
                      <a:pt x="286" y="370"/>
                    </a:lnTo>
                    <a:lnTo>
                      <a:pt x="270" y="384"/>
                    </a:lnTo>
                    <a:lnTo>
                      <a:pt x="271" y="394"/>
                    </a:lnTo>
                    <a:lnTo>
                      <a:pt x="262" y="399"/>
                    </a:lnTo>
                    <a:lnTo>
                      <a:pt x="246" y="406"/>
                    </a:lnTo>
                    <a:lnTo>
                      <a:pt x="238" y="407"/>
                    </a:lnTo>
                    <a:lnTo>
                      <a:pt x="234" y="423"/>
                    </a:lnTo>
                    <a:lnTo>
                      <a:pt x="241" y="450"/>
                    </a:lnTo>
                    <a:lnTo>
                      <a:pt x="243" y="467"/>
                    </a:lnTo>
                    <a:lnTo>
                      <a:pt x="237" y="487"/>
                    </a:lnTo>
                    <a:lnTo>
                      <a:pt x="239" y="522"/>
                    </a:lnTo>
                    <a:lnTo>
                      <a:pt x="230" y="523"/>
                    </a:lnTo>
                    <a:lnTo>
                      <a:pt x="222" y="539"/>
                    </a:lnTo>
                    <a:lnTo>
                      <a:pt x="228" y="546"/>
                    </a:lnTo>
                    <a:lnTo>
                      <a:pt x="212" y="552"/>
                    </a:lnTo>
                    <a:lnTo>
                      <a:pt x="206" y="566"/>
                    </a:lnTo>
                    <a:lnTo>
                      <a:pt x="199" y="572"/>
                    </a:lnTo>
                    <a:lnTo>
                      <a:pt x="181" y="553"/>
                    </a:lnTo>
                    <a:lnTo>
                      <a:pt x="171" y="523"/>
                    </a:lnTo>
                    <a:lnTo>
                      <a:pt x="163" y="503"/>
                    </a:lnTo>
                    <a:lnTo>
                      <a:pt x="156" y="493"/>
                    </a:lnTo>
                    <a:lnTo>
                      <a:pt x="144" y="473"/>
                    </a:lnTo>
                    <a:lnTo>
                      <a:pt x="138" y="447"/>
                    </a:lnTo>
                    <a:lnTo>
                      <a:pt x="134" y="434"/>
                    </a:lnTo>
                    <a:lnTo>
                      <a:pt x="115" y="405"/>
                    </a:lnTo>
                    <a:lnTo>
                      <a:pt x="103" y="365"/>
                    </a:lnTo>
                    <a:lnTo>
                      <a:pt x="95" y="338"/>
                    </a:lnTo>
                    <a:lnTo>
                      <a:pt x="92" y="313"/>
                    </a:lnTo>
                    <a:lnTo>
                      <a:pt x="86" y="294"/>
                    </a:lnTo>
                    <a:lnTo>
                      <a:pt x="61" y="306"/>
                    </a:lnTo>
                    <a:lnTo>
                      <a:pt x="48" y="304"/>
                    </a:lnTo>
                    <a:lnTo>
                      <a:pt x="22" y="279"/>
                    </a:lnTo>
                    <a:lnTo>
                      <a:pt x="29" y="271"/>
                    </a:lnTo>
                    <a:lnTo>
                      <a:pt x="23" y="263"/>
                    </a:lnTo>
                    <a:lnTo>
                      <a:pt x="0" y="245"/>
                    </a:lnTo>
                    <a:lnTo>
                      <a:pt x="10" y="231"/>
                    </a:lnTo>
                    <a:lnTo>
                      <a:pt x="49" y="231"/>
                    </a:lnTo>
                    <a:lnTo>
                      <a:pt x="43" y="213"/>
                    </a:lnTo>
                    <a:lnTo>
                      <a:pt x="31" y="203"/>
                    </a:lnTo>
                    <a:lnTo>
                      <a:pt x="27" y="187"/>
                    </a:lnTo>
                    <a:lnTo>
                      <a:pt x="13" y="178"/>
                    </a:lnTo>
                    <a:lnTo>
                      <a:pt x="29" y="156"/>
                    </a:lnTo>
                    <a:lnTo>
                      <a:pt x="50" y="158"/>
                    </a:lnTo>
                    <a:lnTo>
                      <a:pt x="65" y="136"/>
                    </a:lnTo>
                    <a:lnTo>
                      <a:pt x="72" y="115"/>
                    </a:lnTo>
                    <a:lnTo>
                      <a:pt x="85" y="94"/>
                    </a:lnTo>
                    <a:lnTo>
                      <a:pt x="81" y="79"/>
                    </a:lnTo>
                    <a:lnTo>
                      <a:pt x="94" y="67"/>
                    </a:lnTo>
                    <a:lnTo>
                      <a:pt x="77" y="57"/>
                    </a:lnTo>
                    <a:lnTo>
                      <a:pt x="68" y="43"/>
                    </a:lnTo>
                    <a:lnTo>
                      <a:pt x="58" y="25"/>
                    </a:lnTo>
                    <a:lnTo>
                      <a:pt x="64" y="16"/>
                    </a:lnTo>
                    <a:lnTo>
                      <a:pt x="92" y="21"/>
                    </a:lnTo>
                    <a:lnTo>
                      <a:pt x="110" y="18"/>
                    </a:lnTo>
                    <a:lnTo>
                      <a:pt x="122" y="0"/>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90" name="Freeform 88"/>
              <p:cNvSpPr>
                <a:spLocks/>
              </p:cNvSpPr>
              <p:nvPr/>
            </p:nvSpPr>
            <p:spPr bwMode="auto">
              <a:xfrm>
                <a:off x="4226520" y="2239063"/>
                <a:ext cx="111223" cy="121816"/>
              </a:xfrm>
              <a:custGeom>
                <a:avLst/>
                <a:gdLst>
                  <a:gd name="T0" fmla="*/ 61 w 63"/>
                  <a:gd name="T1" fmla="*/ 25 h 69"/>
                  <a:gd name="T2" fmla="*/ 63 w 63"/>
                  <a:gd name="T3" fmla="*/ 40 h 69"/>
                  <a:gd name="T4" fmla="*/ 51 w 63"/>
                  <a:gd name="T5" fmla="*/ 57 h 69"/>
                  <a:gd name="T6" fmla="*/ 22 w 63"/>
                  <a:gd name="T7" fmla="*/ 69 h 69"/>
                  <a:gd name="T8" fmla="*/ 0 w 63"/>
                  <a:gd name="T9" fmla="*/ 66 h 69"/>
                  <a:gd name="T10" fmla="*/ 14 w 63"/>
                  <a:gd name="T11" fmla="*/ 45 h 69"/>
                  <a:gd name="T12" fmla="*/ 7 w 63"/>
                  <a:gd name="T13" fmla="*/ 25 h 69"/>
                  <a:gd name="T14" fmla="*/ 29 w 63"/>
                  <a:gd name="T15" fmla="*/ 10 h 69"/>
                  <a:gd name="T16" fmla="*/ 41 w 63"/>
                  <a:gd name="T17" fmla="*/ 0 h 69"/>
                  <a:gd name="T18" fmla="*/ 44 w 63"/>
                  <a:gd name="T19" fmla="*/ 11 h 69"/>
                  <a:gd name="T20" fmla="*/ 40 w 63"/>
                  <a:gd name="T21" fmla="*/ 22 h 69"/>
                  <a:gd name="T22" fmla="*/ 50 w 63"/>
                  <a:gd name="T23" fmla="*/ 21 h 69"/>
                  <a:gd name="T24" fmla="*/ 61 w 63"/>
                  <a:gd name="T2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9">
                    <a:moveTo>
                      <a:pt x="61" y="25"/>
                    </a:moveTo>
                    <a:lnTo>
                      <a:pt x="63" y="40"/>
                    </a:lnTo>
                    <a:lnTo>
                      <a:pt x="51" y="57"/>
                    </a:lnTo>
                    <a:lnTo>
                      <a:pt x="22" y="69"/>
                    </a:lnTo>
                    <a:lnTo>
                      <a:pt x="0" y="66"/>
                    </a:lnTo>
                    <a:lnTo>
                      <a:pt x="14" y="45"/>
                    </a:lnTo>
                    <a:lnTo>
                      <a:pt x="7" y="25"/>
                    </a:lnTo>
                    <a:lnTo>
                      <a:pt x="29" y="10"/>
                    </a:lnTo>
                    <a:lnTo>
                      <a:pt x="41" y="0"/>
                    </a:lnTo>
                    <a:lnTo>
                      <a:pt x="44" y="11"/>
                    </a:lnTo>
                    <a:lnTo>
                      <a:pt x="40" y="22"/>
                    </a:lnTo>
                    <a:lnTo>
                      <a:pt x="50" y="21"/>
                    </a:lnTo>
                    <a:lnTo>
                      <a:pt x="61" y="2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91" name="Freeform 89"/>
              <p:cNvSpPr>
                <a:spLocks/>
              </p:cNvSpPr>
              <p:nvPr/>
            </p:nvSpPr>
            <p:spPr bwMode="auto">
              <a:xfrm>
                <a:off x="5826008" y="2791648"/>
                <a:ext cx="665572" cy="534929"/>
              </a:xfrm>
              <a:custGeom>
                <a:avLst/>
                <a:gdLst>
                  <a:gd name="T0" fmla="*/ 190 w 377"/>
                  <a:gd name="T1" fmla="*/ 48 h 303"/>
                  <a:gd name="T2" fmla="*/ 211 w 377"/>
                  <a:gd name="T3" fmla="*/ 37 h 303"/>
                  <a:gd name="T4" fmla="*/ 231 w 377"/>
                  <a:gd name="T5" fmla="*/ 35 h 303"/>
                  <a:gd name="T6" fmla="*/ 266 w 377"/>
                  <a:gd name="T7" fmla="*/ 48 h 303"/>
                  <a:gd name="T8" fmla="*/ 302 w 377"/>
                  <a:gd name="T9" fmla="*/ 67 h 303"/>
                  <a:gd name="T10" fmla="*/ 306 w 377"/>
                  <a:gd name="T11" fmla="*/ 110 h 303"/>
                  <a:gd name="T12" fmla="*/ 312 w 377"/>
                  <a:gd name="T13" fmla="*/ 128 h 303"/>
                  <a:gd name="T14" fmla="*/ 315 w 377"/>
                  <a:gd name="T15" fmla="*/ 156 h 303"/>
                  <a:gd name="T16" fmla="*/ 333 w 377"/>
                  <a:gd name="T17" fmla="*/ 173 h 303"/>
                  <a:gd name="T18" fmla="*/ 324 w 377"/>
                  <a:gd name="T19" fmla="*/ 205 h 303"/>
                  <a:gd name="T20" fmla="*/ 343 w 377"/>
                  <a:gd name="T21" fmla="*/ 228 h 303"/>
                  <a:gd name="T22" fmla="*/ 365 w 377"/>
                  <a:gd name="T23" fmla="*/ 256 h 303"/>
                  <a:gd name="T24" fmla="*/ 377 w 377"/>
                  <a:gd name="T25" fmla="*/ 268 h 303"/>
                  <a:gd name="T26" fmla="*/ 349 w 377"/>
                  <a:gd name="T27" fmla="*/ 303 h 303"/>
                  <a:gd name="T28" fmla="*/ 295 w 377"/>
                  <a:gd name="T29" fmla="*/ 292 h 303"/>
                  <a:gd name="T30" fmla="*/ 264 w 377"/>
                  <a:gd name="T31" fmla="*/ 264 h 303"/>
                  <a:gd name="T32" fmla="*/ 241 w 377"/>
                  <a:gd name="T33" fmla="*/ 264 h 303"/>
                  <a:gd name="T34" fmla="*/ 202 w 377"/>
                  <a:gd name="T35" fmla="*/ 268 h 303"/>
                  <a:gd name="T36" fmla="*/ 164 w 377"/>
                  <a:gd name="T37" fmla="*/ 246 h 303"/>
                  <a:gd name="T38" fmla="*/ 133 w 377"/>
                  <a:gd name="T39" fmla="*/ 198 h 303"/>
                  <a:gd name="T40" fmla="*/ 112 w 377"/>
                  <a:gd name="T41" fmla="*/ 195 h 303"/>
                  <a:gd name="T42" fmla="*/ 96 w 377"/>
                  <a:gd name="T43" fmla="*/ 192 h 303"/>
                  <a:gd name="T44" fmla="*/ 88 w 377"/>
                  <a:gd name="T45" fmla="*/ 181 h 303"/>
                  <a:gd name="T46" fmla="*/ 78 w 377"/>
                  <a:gd name="T47" fmla="*/ 150 h 303"/>
                  <a:gd name="T48" fmla="*/ 40 w 377"/>
                  <a:gd name="T49" fmla="*/ 119 h 303"/>
                  <a:gd name="T50" fmla="*/ 49 w 377"/>
                  <a:gd name="T51" fmla="*/ 96 h 303"/>
                  <a:gd name="T52" fmla="*/ 34 w 377"/>
                  <a:gd name="T53" fmla="*/ 77 h 303"/>
                  <a:gd name="T54" fmla="*/ 7 w 377"/>
                  <a:gd name="T55" fmla="*/ 36 h 303"/>
                  <a:gd name="T56" fmla="*/ 0 w 377"/>
                  <a:gd name="T57" fmla="*/ 6 h 303"/>
                  <a:gd name="T58" fmla="*/ 15 w 377"/>
                  <a:gd name="T59" fmla="*/ 8 h 303"/>
                  <a:gd name="T60" fmla="*/ 37 w 377"/>
                  <a:gd name="T61" fmla="*/ 20 h 303"/>
                  <a:gd name="T62" fmla="*/ 60 w 377"/>
                  <a:gd name="T63" fmla="*/ 5 h 303"/>
                  <a:gd name="T64" fmla="*/ 73 w 377"/>
                  <a:gd name="T65" fmla="*/ 9 h 303"/>
                  <a:gd name="T66" fmla="*/ 81 w 377"/>
                  <a:gd name="T67" fmla="*/ 30 h 303"/>
                  <a:gd name="T68" fmla="*/ 93 w 377"/>
                  <a:gd name="T69" fmla="*/ 44 h 303"/>
                  <a:gd name="T70" fmla="*/ 124 w 377"/>
                  <a:gd name="T71" fmla="*/ 59 h 303"/>
                  <a:gd name="T72" fmla="*/ 175 w 377"/>
                  <a:gd name="T73" fmla="*/ 5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7" h="303">
                    <a:moveTo>
                      <a:pt x="176" y="52"/>
                    </a:moveTo>
                    <a:lnTo>
                      <a:pt x="190" y="48"/>
                    </a:lnTo>
                    <a:lnTo>
                      <a:pt x="200" y="36"/>
                    </a:lnTo>
                    <a:lnTo>
                      <a:pt x="211" y="37"/>
                    </a:lnTo>
                    <a:lnTo>
                      <a:pt x="218" y="33"/>
                    </a:lnTo>
                    <a:lnTo>
                      <a:pt x="231" y="35"/>
                    </a:lnTo>
                    <a:lnTo>
                      <a:pt x="252" y="45"/>
                    </a:lnTo>
                    <a:lnTo>
                      <a:pt x="266" y="48"/>
                    </a:lnTo>
                    <a:lnTo>
                      <a:pt x="289" y="66"/>
                    </a:lnTo>
                    <a:lnTo>
                      <a:pt x="302" y="67"/>
                    </a:lnTo>
                    <a:lnTo>
                      <a:pt x="308" y="84"/>
                    </a:lnTo>
                    <a:lnTo>
                      <a:pt x="306" y="110"/>
                    </a:lnTo>
                    <a:lnTo>
                      <a:pt x="304" y="125"/>
                    </a:lnTo>
                    <a:lnTo>
                      <a:pt x="312" y="128"/>
                    </a:lnTo>
                    <a:lnTo>
                      <a:pt x="307" y="139"/>
                    </a:lnTo>
                    <a:lnTo>
                      <a:pt x="315" y="156"/>
                    </a:lnTo>
                    <a:lnTo>
                      <a:pt x="319" y="169"/>
                    </a:lnTo>
                    <a:lnTo>
                      <a:pt x="333" y="173"/>
                    </a:lnTo>
                    <a:lnTo>
                      <a:pt x="337" y="186"/>
                    </a:lnTo>
                    <a:lnTo>
                      <a:pt x="324" y="205"/>
                    </a:lnTo>
                    <a:lnTo>
                      <a:pt x="334" y="216"/>
                    </a:lnTo>
                    <a:lnTo>
                      <a:pt x="343" y="228"/>
                    </a:lnTo>
                    <a:lnTo>
                      <a:pt x="362" y="237"/>
                    </a:lnTo>
                    <a:lnTo>
                      <a:pt x="365" y="256"/>
                    </a:lnTo>
                    <a:lnTo>
                      <a:pt x="374" y="259"/>
                    </a:lnTo>
                    <a:lnTo>
                      <a:pt x="377" y="268"/>
                    </a:lnTo>
                    <a:lnTo>
                      <a:pt x="353" y="279"/>
                    </a:lnTo>
                    <a:lnTo>
                      <a:pt x="349" y="303"/>
                    </a:lnTo>
                    <a:lnTo>
                      <a:pt x="315" y="297"/>
                    </a:lnTo>
                    <a:lnTo>
                      <a:pt x="295" y="292"/>
                    </a:lnTo>
                    <a:lnTo>
                      <a:pt x="274" y="290"/>
                    </a:lnTo>
                    <a:lnTo>
                      <a:pt x="264" y="264"/>
                    </a:lnTo>
                    <a:lnTo>
                      <a:pt x="255" y="260"/>
                    </a:lnTo>
                    <a:lnTo>
                      <a:pt x="241" y="264"/>
                    </a:lnTo>
                    <a:lnTo>
                      <a:pt x="225" y="274"/>
                    </a:lnTo>
                    <a:lnTo>
                      <a:pt x="202" y="268"/>
                    </a:lnTo>
                    <a:lnTo>
                      <a:pt x="182" y="251"/>
                    </a:lnTo>
                    <a:lnTo>
                      <a:pt x="164" y="246"/>
                    </a:lnTo>
                    <a:lnTo>
                      <a:pt x="150" y="226"/>
                    </a:lnTo>
                    <a:lnTo>
                      <a:pt x="133" y="198"/>
                    </a:lnTo>
                    <a:lnTo>
                      <a:pt x="124" y="202"/>
                    </a:lnTo>
                    <a:lnTo>
                      <a:pt x="112" y="195"/>
                    </a:lnTo>
                    <a:lnTo>
                      <a:pt x="107" y="203"/>
                    </a:lnTo>
                    <a:lnTo>
                      <a:pt x="96" y="192"/>
                    </a:lnTo>
                    <a:lnTo>
                      <a:pt x="94" y="181"/>
                    </a:lnTo>
                    <a:lnTo>
                      <a:pt x="88" y="181"/>
                    </a:lnTo>
                    <a:lnTo>
                      <a:pt x="89" y="166"/>
                    </a:lnTo>
                    <a:lnTo>
                      <a:pt x="78" y="150"/>
                    </a:lnTo>
                    <a:lnTo>
                      <a:pt x="55" y="139"/>
                    </a:lnTo>
                    <a:lnTo>
                      <a:pt x="40" y="119"/>
                    </a:lnTo>
                    <a:lnTo>
                      <a:pt x="42" y="103"/>
                    </a:lnTo>
                    <a:lnTo>
                      <a:pt x="49" y="96"/>
                    </a:lnTo>
                    <a:lnTo>
                      <a:pt x="46" y="84"/>
                    </a:lnTo>
                    <a:lnTo>
                      <a:pt x="34" y="77"/>
                    </a:lnTo>
                    <a:lnTo>
                      <a:pt x="19" y="53"/>
                    </a:lnTo>
                    <a:lnTo>
                      <a:pt x="7" y="36"/>
                    </a:lnTo>
                    <a:lnTo>
                      <a:pt x="9" y="30"/>
                    </a:lnTo>
                    <a:lnTo>
                      <a:pt x="0" y="6"/>
                    </a:lnTo>
                    <a:lnTo>
                      <a:pt x="11" y="0"/>
                    </a:lnTo>
                    <a:lnTo>
                      <a:pt x="15" y="8"/>
                    </a:lnTo>
                    <a:lnTo>
                      <a:pt x="25" y="18"/>
                    </a:lnTo>
                    <a:lnTo>
                      <a:pt x="37" y="20"/>
                    </a:lnTo>
                    <a:lnTo>
                      <a:pt x="43" y="20"/>
                    </a:lnTo>
                    <a:lnTo>
                      <a:pt x="60" y="5"/>
                    </a:lnTo>
                    <a:lnTo>
                      <a:pt x="67" y="3"/>
                    </a:lnTo>
                    <a:lnTo>
                      <a:pt x="73" y="9"/>
                    </a:lnTo>
                    <a:lnTo>
                      <a:pt x="69" y="19"/>
                    </a:lnTo>
                    <a:lnTo>
                      <a:pt x="81" y="30"/>
                    </a:lnTo>
                    <a:lnTo>
                      <a:pt x="85" y="29"/>
                    </a:lnTo>
                    <a:lnTo>
                      <a:pt x="93" y="44"/>
                    </a:lnTo>
                    <a:lnTo>
                      <a:pt x="110" y="49"/>
                    </a:lnTo>
                    <a:lnTo>
                      <a:pt x="124" y="59"/>
                    </a:lnTo>
                    <a:lnTo>
                      <a:pt x="149" y="63"/>
                    </a:lnTo>
                    <a:lnTo>
                      <a:pt x="175" y="57"/>
                    </a:lnTo>
                    <a:lnTo>
                      <a:pt x="176" y="5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92" name="Freeform 90"/>
              <p:cNvSpPr>
                <a:spLocks/>
              </p:cNvSpPr>
              <p:nvPr/>
            </p:nvSpPr>
            <p:spPr bwMode="auto">
              <a:xfrm>
                <a:off x="5697132" y="2876388"/>
                <a:ext cx="317779" cy="303656"/>
              </a:xfrm>
              <a:custGeom>
                <a:avLst/>
                <a:gdLst>
                  <a:gd name="T0" fmla="*/ 107 w 180"/>
                  <a:gd name="T1" fmla="*/ 29 h 172"/>
                  <a:gd name="T2" fmla="*/ 119 w 180"/>
                  <a:gd name="T3" fmla="*/ 36 h 172"/>
                  <a:gd name="T4" fmla="*/ 122 w 180"/>
                  <a:gd name="T5" fmla="*/ 48 h 172"/>
                  <a:gd name="T6" fmla="*/ 115 w 180"/>
                  <a:gd name="T7" fmla="*/ 55 h 172"/>
                  <a:gd name="T8" fmla="*/ 113 w 180"/>
                  <a:gd name="T9" fmla="*/ 71 h 172"/>
                  <a:gd name="T10" fmla="*/ 128 w 180"/>
                  <a:gd name="T11" fmla="*/ 91 h 172"/>
                  <a:gd name="T12" fmla="*/ 151 w 180"/>
                  <a:gd name="T13" fmla="*/ 102 h 172"/>
                  <a:gd name="T14" fmla="*/ 162 w 180"/>
                  <a:gd name="T15" fmla="*/ 118 h 172"/>
                  <a:gd name="T16" fmla="*/ 161 w 180"/>
                  <a:gd name="T17" fmla="*/ 133 h 172"/>
                  <a:gd name="T18" fmla="*/ 167 w 180"/>
                  <a:gd name="T19" fmla="*/ 133 h 172"/>
                  <a:gd name="T20" fmla="*/ 169 w 180"/>
                  <a:gd name="T21" fmla="*/ 144 h 172"/>
                  <a:gd name="T22" fmla="*/ 180 w 180"/>
                  <a:gd name="T23" fmla="*/ 155 h 172"/>
                  <a:gd name="T24" fmla="*/ 169 w 180"/>
                  <a:gd name="T25" fmla="*/ 154 h 172"/>
                  <a:gd name="T26" fmla="*/ 157 w 180"/>
                  <a:gd name="T27" fmla="*/ 152 h 172"/>
                  <a:gd name="T28" fmla="*/ 147 w 180"/>
                  <a:gd name="T29" fmla="*/ 172 h 172"/>
                  <a:gd name="T30" fmla="*/ 114 w 180"/>
                  <a:gd name="T31" fmla="*/ 170 h 172"/>
                  <a:gd name="T32" fmla="*/ 59 w 180"/>
                  <a:gd name="T33" fmla="*/ 129 h 172"/>
                  <a:gd name="T34" fmla="*/ 31 w 180"/>
                  <a:gd name="T35" fmla="*/ 114 h 172"/>
                  <a:gd name="T36" fmla="*/ 10 w 180"/>
                  <a:gd name="T37" fmla="*/ 109 h 172"/>
                  <a:gd name="T38" fmla="*/ 0 w 180"/>
                  <a:gd name="T39" fmla="*/ 83 h 172"/>
                  <a:gd name="T40" fmla="*/ 35 w 180"/>
                  <a:gd name="T41" fmla="*/ 62 h 172"/>
                  <a:gd name="T42" fmla="*/ 38 w 180"/>
                  <a:gd name="T43" fmla="*/ 37 h 172"/>
                  <a:gd name="T44" fmla="*/ 35 w 180"/>
                  <a:gd name="T45" fmla="*/ 22 h 172"/>
                  <a:gd name="T46" fmla="*/ 43 w 180"/>
                  <a:gd name="T47" fmla="*/ 17 h 172"/>
                  <a:gd name="T48" fmla="*/ 50 w 180"/>
                  <a:gd name="T49" fmla="*/ 4 h 172"/>
                  <a:gd name="T50" fmla="*/ 57 w 180"/>
                  <a:gd name="T51" fmla="*/ 0 h 172"/>
                  <a:gd name="T52" fmla="*/ 78 w 180"/>
                  <a:gd name="T53" fmla="*/ 3 h 172"/>
                  <a:gd name="T54" fmla="*/ 84 w 180"/>
                  <a:gd name="T55" fmla="*/ 8 h 172"/>
                  <a:gd name="T56" fmla="*/ 92 w 180"/>
                  <a:gd name="T57" fmla="*/ 5 h 172"/>
                  <a:gd name="T58" fmla="*/ 107 w 180"/>
                  <a:gd name="T59"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172">
                    <a:moveTo>
                      <a:pt x="107" y="29"/>
                    </a:moveTo>
                    <a:lnTo>
                      <a:pt x="119" y="36"/>
                    </a:lnTo>
                    <a:lnTo>
                      <a:pt x="122" y="48"/>
                    </a:lnTo>
                    <a:lnTo>
                      <a:pt x="115" y="55"/>
                    </a:lnTo>
                    <a:lnTo>
                      <a:pt x="113" y="71"/>
                    </a:lnTo>
                    <a:lnTo>
                      <a:pt x="128" y="91"/>
                    </a:lnTo>
                    <a:lnTo>
                      <a:pt x="151" y="102"/>
                    </a:lnTo>
                    <a:lnTo>
                      <a:pt x="162" y="118"/>
                    </a:lnTo>
                    <a:lnTo>
                      <a:pt x="161" y="133"/>
                    </a:lnTo>
                    <a:lnTo>
                      <a:pt x="167" y="133"/>
                    </a:lnTo>
                    <a:lnTo>
                      <a:pt x="169" y="144"/>
                    </a:lnTo>
                    <a:lnTo>
                      <a:pt x="180" y="155"/>
                    </a:lnTo>
                    <a:lnTo>
                      <a:pt x="169" y="154"/>
                    </a:lnTo>
                    <a:lnTo>
                      <a:pt x="157" y="152"/>
                    </a:lnTo>
                    <a:lnTo>
                      <a:pt x="147" y="172"/>
                    </a:lnTo>
                    <a:lnTo>
                      <a:pt x="114" y="170"/>
                    </a:lnTo>
                    <a:lnTo>
                      <a:pt x="59" y="129"/>
                    </a:lnTo>
                    <a:lnTo>
                      <a:pt x="31" y="114"/>
                    </a:lnTo>
                    <a:lnTo>
                      <a:pt x="10" y="109"/>
                    </a:lnTo>
                    <a:lnTo>
                      <a:pt x="0" y="83"/>
                    </a:lnTo>
                    <a:lnTo>
                      <a:pt x="35" y="62"/>
                    </a:lnTo>
                    <a:lnTo>
                      <a:pt x="38" y="37"/>
                    </a:lnTo>
                    <a:lnTo>
                      <a:pt x="35" y="22"/>
                    </a:lnTo>
                    <a:lnTo>
                      <a:pt x="43" y="17"/>
                    </a:lnTo>
                    <a:lnTo>
                      <a:pt x="50" y="4"/>
                    </a:lnTo>
                    <a:lnTo>
                      <a:pt x="57" y="0"/>
                    </a:lnTo>
                    <a:lnTo>
                      <a:pt x="78" y="3"/>
                    </a:lnTo>
                    <a:lnTo>
                      <a:pt x="84" y="8"/>
                    </a:lnTo>
                    <a:lnTo>
                      <a:pt x="92" y="5"/>
                    </a:lnTo>
                    <a:lnTo>
                      <a:pt x="107" y="29"/>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93" name="Freeform 91"/>
              <p:cNvSpPr>
                <a:spLocks/>
              </p:cNvSpPr>
              <p:nvPr/>
            </p:nvSpPr>
            <p:spPr bwMode="auto">
              <a:xfrm>
                <a:off x="3908740" y="1855963"/>
                <a:ext cx="261286" cy="98865"/>
              </a:xfrm>
              <a:custGeom>
                <a:avLst/>
                <a:gdLst>
                  <a:gd name="T0" fmla="*/ 138 w 148"/>
                  <a:gd name="T1" fmla="*/ 1 h 56"/>
                  <a:gd name="T2" fmla="*/ 133 w 148"/>
                  <a:gd name="T3" fmla="*/ 13 h 56"/>
                  <a:gd name="T4" fmla="*/ 148 w 148"/>
                  <a:gd name="T5" fmla="*/ 25 h 56"/>
                  <a:gd name="T6" fmla="*/ 128 w 148"/>
                  <a:gd name="T7" fmla="*/ 39 h 56"/>
                  <a:gd name="T8" fmla="*/ 85 w 148"/>
                  <a:gd name="T9" fmla="*/ 52 h 56"/>
                  <a:gd name="T10" fmla="*/ 73 w 148"/>
                  <a:gd name="T11" fmla="*/ 56 h 56"/>
                  <a:gd name="T12" fmla="*/ 54 w 148"/>
                  <a:gd name="T13" fmla="*/ 53 h 56"/>
                  <a:gd name="T14" fmla="*/ 16 w 148"/>
                  <a:gd name="T15" fmla="*/ 47 h 56"/>
                  <a:gd name="T16" fmla="*/ 31 w 148"/>
                  <a:gd name="T17" fmla="*/ 39 h 56"/>
                  <a:gd name="T18" fmla="*/ 2 w 148"/>
                  <a:gd name="T19" fmla="*/ 30 h 56"/>
                  <a:gd name="T20" fmla="*/ 28 w 148"/>
                  <a:gd name="T21" fmla="*/ 26 h 56"/>
                  <a:gd name="T22" fmla="*/ 28 w 148"/>
                  <a:gd name="T23" fmla="*/ 21 h 56"/>
                  <a:gd name="T24" fmla="*/ 0 w 148"/>
                  <a:gd name="T25" fmla="*/ 17 h 56"/>
                  <a:gd name="T26" fmla="*/ 12 w 148"/>
                  <a:gd name="T27" fmla="*/ 5 h 56"/>
                  <a:gd name="T28" fmla="*/ 33 w 148"/>
                  <a:gd name="T29" fmla="*/ 2 h 56"/>
                  <a:gd name="T30" fmla="*/ 52 w 148"/>
                  <a:gd name="T31" fmla="*/ 14 h 56"/>
                  <a:gd name="T32" fmla="*/ 75 w 148"/>
                  <a:gd name="T33" fmla="*/ 4 h 56"/>
                  <a:gd name="T34" fmla="*/ 91 w 148"/>
                  <a:gd name="T35" fmla="*/ 9 h 56"/>
                  <a:gd name="T36" fmla="*/ 115 w 148"/>
                  <a:gd name="T37" fmla="*/ 0 h 56"/>
                  <a:gd name="T38" fmla="*/ 138 w 148"/>
                  <a:gd name="T3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56">
                    <a:moveTo>
                      <a:pt x="138" y="1"/>
                    </a:moveTo>
                    <a:lnTo>
                      <a:pt x="133" y="13"/>
                    </a:lnTo>
                    <a:lnTo>
                      <a:pt x="148" y="25"/>
                    </a:lnTo>
                    <a:lnTo>
                      <a:pt x="128" y="39"/>
                    </a:lnTo>
                    <a:lnTo>
                      <a:pt x="85" y="52"/>
                    </a:lnTo>
                    <a:lnTo>
                      <a:pt x="73" y="56"/>
                    </a:lnTo>
                    <a:lnTo>
                      <a:pt x="54" y="53"/>
                    </a:lnTo>
                    <a:lnTo>
                      <a:pt x="16" y="47"/>
                    </a:lnTo>
                    <a:lnTo>
                      <a:pt x="31" y="39"/>
                    </a:lnTo>
                    <a:lnTo>
                      <a:pt x="2" y="30"/>
                    </a:lnTo>
                    <a:lnTo>
                      <a:pt x="28" y="26"/>
                    </a:lnTo>
                    <a:lnTo>
                      <a:pt x="28" y="21"/>
                    </a:lnTo>
                    <a:lnTo>
                      <a:pt x="0" y="17"/>
                    </a:lnTo>
                    <a:lnTo>
                      <a:pt x="12" y="5"/>
                    </a:lnTo>
                    <a:lnTo>
                      <a:pt x="33" y="2"/>
                    </a:lnTo>
                    <a:lnTo>
                      <a:pt x="52" y="14"/>
                    </a:lnTo>
                    <a:lnTo>
                      <a:pt x="75" y="4"/>
                    </a:lnTo>
                    <a:lnTo>
                      <a:pt x="91" y="9"/>
                    </a:lnTo>
                    <a:lnTo>
                      <a:pt x="115" y="0"/>
                    </a:lnTo>
                    <a:lnTo>
                      <a:pt x="138" y="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94" name="Freeform 92"/>
              <p:cNvSpPr>
                <a:spLocks/>
              </p:cNvSpPr>
              <p:nvPr/>
            </p:nvSpPr>
            <p:spPr bwMode="auto">
              <a:xfrm>
                <a:off x="5564723" y="3026451"/>
                <a:ext cx="42370" cy="139470"/>
              </a:xfrm>
              <a:custGeom>
                <a:avLst/>
                <a:gdLst>
                  <a:gd name="T0" fmla="*/ 23 w 24"/>
                  <a:gd name="T1" fmla="*/ 12 h 79"/>
                  <a:gd name="T2" fmla="*/ 20 w 24"/>
                  <a:gd name="T3" fmla="*/ 19 h 79"/>
                  <a:gd name="T4" fmla="*/ 14 w 24"/>
                  <a:gd name="T5" fmla="*/ 16 h 79"/>
                  <a:gd name="T6" fmla="*/ 11 w 24"/>
                  <a:gd name="T7" fmla="*/ 30 h 79"/>
                  <a:gd name="T8" fmla="*/ 16 w 24"/>
                  <a:gd name="T9" fmla="*/ 32 h 79"/>
                  <a:gd name="T10" fmla="*/ 12 w 24"/>
                  <a:gd name="T11" fmla="*/ 35 h 79"/>
                  <a:gd name="T12" fmla="*/ 12 w 24"/>
                  <a:gd name="T13" fmla="*/ 40 h 79"/>
                  <a:gd name="T14" fmla="*/ 20 w 24"/>
                  <a:gd name="T15" fmla="*/ 37 h 79"/>
                  <a:gd name="T16" fmla="*/ 21 w 24"/>
                  <a:gd name="T17" fmla="*/ 45 h 79"/>
                  <a:gd name="T18" fmla="*/ 15 w 24"/>
                  <a:gd name="T19" fmla="*/ 79 h 79"/>
                  <a:gd name="T20" fmla="*/ 0 w 24"/>
                  <a:gd name="T21" fmla="*/ 43 h 79"/>
                  <a:gd name="T22" fmla="*/ 5 w 24"/>
                  <a:gd name="T23" fmla="*/ 36 h 79"/>
                  <a:gd name="T24" fmla="*/ 3 w 24"/>
                  <a:gd name="T25" fmla="*/ 35 h 79"/>
                  <a:gd name="T26" fmla="*/ 7 w 24"/>
                  <a:gd name="T27" fmla="*/ 25 h 79"/>
                  <a:gd name="T28" fmla="*/ 9 w 24"/>
                  <a:gd name="T29" fmla="*/ 10 h 79"/>
                  <a:gd name="T30" fmla="*/ 11 w 24"/>
                  <a:gd name="T31" fmla="*/ 4 h 79"/>
                  <a:gd name="T32" fmla="*/ 11 w 24"/>
                  <a:gd name="T33" fmla="*/ 4 h 79"/>
                  <a:gd name="T34" fmla="*/ 17 w 24"/>
                  <a:gd name="T35" fmla="*/ 4 h 79"/>
                  <a:gd name="T36" fmla="*/ 18 w 24"/>
                  <a:gd name="T37" fmla="*/ 1 h 79"/>
                  <a:gd name="T38" fmla="*/ 23 w 24"/>
                  <a:gd name="T39" fmla="*/ 0 h 79"/>
                  <a:gd name="T40" fmla="*/ 24 w 24"/>
                  <a:gd name="T41" fmla="*/ 9 h 79"/>
                  <a:gd name="T42" fmla="*/ 22 w 24"/>
                  <a:gd name="T43" fmla="*/ 12 h 79"/>
                  <a:gd name="T44" fmla="*/ 23 w 24"/>
                  <a:gd name="T45"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9">
                    <a:moveTo>
                      <a:pt x="23" y="12"/>
                    </a:moveTo>
                    <a:lnTo>
                      <a:pt x="20" y="19"/>
                    </a:lnTo>
                    <a:lnTo>
                      <a:pt x="14" y="16"/>
                    </a:lnTo>
                    <a:lnTo>
                      <a:pt x="11" y="30"/>
                    </a:lnTo>
                    <a:lnTo>
                      <a:pt x="16" y="32"/>
                    </a:lnTo>
                    <a:lnTo>
                      <a:pt x="12" y="35"/>
                    </a:lnTo>
                    <a:lnTo>
                      <a:pt x="12" y="40"/>
                    </a:lnTo>
                    <a:lnTo>
                      <a:pt x="20" y="37"/>
                    </a:lnTo>
                    <a:lnTo>
                      <a:pt x="21" y="45"/>
                    </a:lnTo>
                    <a:lnTo>
                      <a:pt x="15" y="79"/>
                    </a:lnTo>
                    <a:lnTo>
                      <a:pt x="0" y="43"/>
                    </a:lnTo>
                    <a:lnTo>
                      <a:pt x="5" y="36"/>
                    </a:lnTo>
                    <a:lnTo>
                      <a:pt x="3" y="35"/>
                    </a:lnTo>
                    <a:lnTo>
                      <a:pt x="7" y="25"/>
                    </a:lnTo>
                    <a:lnTo>
                      <a:pt x="9" y="10"/>
                    </a:lnTo>
                    <a:lnTo>
                      <a:pt x="11" y="4"/>
                    </a:lnTo>
                    <a:lnTo>
                      <a:pt x="11" y="4"/>
                    </a:lnTo>
                    <a:lnTo>
                      <a:pt x="17" y="4"/>
                    </a:lnTo>
                    <a:lnTo>
                      <a:pt x="18" y="1"/>
                    </a:lnTo>
                    <a:lnTo>
                      <a:pt x="23" y="0"/>
                    </a:lnTo>
                    <a:lnTo>
                      <a:pt x="24" y="9"/>
                    </a:lnTo>
                    <a:lnTo>
                      <a:pt x="22" y="12"/>
                    </a:lnTo>
                    <a:lnTo>
                      <a:pt x="23" y="12"/>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95" name="Freeform 93"/>
              <p:cNvSpPr>
                <a:spLocks/>
              </p:cNvSpPr>
              <p:nvPr/>
            </p:nvSpPr>
            <p:spPr bwMode="auto">
              <a:xfrm>
                <a:off x="4879733" y="2846375"/>
                <a:ext cx="91803" cy="58260"/>
              </a:xfrm>
              <a:custGeom>
                <a:avLst/>
                <a:gdLst>
                  <a:gd name="T0" fmla="*/ 52 w 52"/>
                  <a:gd name="T1" fmla="*/ 0 h 33"/>
                  <a:gd name="T2" fmla="*/ 47 w 52"/>
                  <a:gd name="T3" fmla="*/ 16 h 33"/>
                  <a:gd name="T4" fmla="*/ 50 w 52"/>
                  <a:gd name="T5" fmla="*/ 23 h 33"/>
                  <a:gd name="T6" fmla="*/ 47 w 52"/>
                  <a:gd name="T7" fmla="*/ 33 h 33"/>
                  <a:gd name="T8" fmla="*/ 33 w 52"/>
                  <a:gd name="T9" fmla="*/ 25 h 33"/>
                  <a:gd name="T10" fmla="*/ 24 w 52"/>
                  <a:gd name="T11" fmla="*/ 23 h 33"/>
                  <a:gd name="T12" fmla="*/ 0 w 52"/>
                  <a:gd name="T13" fmla="*/ 13 h 33"/>
                  <a:gd name="T14" fmla="*/ 2 w 52"/>
                  <a:gd name="T15" fmla="*/ 2 h 33"/>
                  <a:gd name="T16" fmla="*/ 22 w 52"/>
                  <a:gd name="T17" fmla="*/ 4 h 33"/>
                  <a:gd name="T18" fmla="*/ 39 w 52"/>
                  <a:gd name="T19" fmla="*/ 2 h 33"/>
                  <a:gd name="T20" fmla="*/ 52 w 5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3">
                    <a:moveTo>
                      <a:pt x="52" y="0"/>
                    </a:moveTo>
                    <a:lnTo>
                      <a:pt x="47" y="16"/>
                    </a:lnTo>
                    <a:lnTo>
                      <a:pt x="50" y="23"/>
                    </a:lnTo>
                    <a:lnTo>
                      <a:pt x="47" y="33"/>
                    </a:lnTo>
                    <a:lnTo>
                      <a:pt x="33" y="25"/>
                    </a:lnTo>
                    <a:lnTo>
                      <a:pt x="24" y="23"/>
                    </a:lnTo>
                    <a:lnTo>
                      <a:pt x="0" y="13"/>
                    </a:lnTo>
                    <a:lnTo>
                      <a:pt x="2" y="2"/>
                    </a:lnTo>
                    <a:lnTo>
                      <a:pt x="22" y="4"/>
                    </a:lnTo>
                    <a:lnTo>
                      <a:pt x="39" y="2"/>
                    </a:lnTo>
                    <a:lnTo>
                      <a:pt x="52"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96" name="Freeform 94"/>
              <p:cNvSpPr>
                <a:spLocks/>
              </p:cNvSpPr>
              <p:nvPr/>
            </p:nvSpPr>
            <p:spPr bwMode="auto">
              <a:xfrm>
                <a:off x="4747325" y="2736918"/>
                <a:ext cx="49432" cy="84741"/>
              </a:xfrm>
              <a:custGeom>
                <a:avLst/>
                <a:gdLst>
                  <a:gd name="T0" fmla="*/ 17 w 28"/>
                  <a:gd name="T1" fmla="*/ 0 h 48"/>
                  <a:gd name="T2" fmla="*/ 28 w 28"/>
                  <a:gd name="T3" fmla="*/ 15 h 48"/>
                  <a:gd name="T4" fmla="*/ 27 w 28"/>
                  <a:gd name="T5" fmla="*/ 42 h 48"/>
                  <a:gd name="T6" fmla="*/ 19 w 28"/>
                  <a:gd name="T7" fmla="*/ 41 h 48"/>
                  <a:gd name="T8" fmla="*/ 12 w 28"/>
                  <a:gd name="T9" fmla="*/ 48 h 48"/>
                  <a:gd name="T10" fmla="*/ 6 w 28"/>
                  <a:gd name="T11" fmla="*/ 43 h 48"/>
                  <a:gd name="T12" fmla="*/ 4 w 28"/>
                  <a:gd name="T13" fmla="*/ 18 h 48"/>
                  <a:gd name="T14" fmla="*/ 0 w 28"/>
                  <a:gd name="T15" fmla="*/ 6 h 48"/>
                  <a:gd name="T16" fmla="*/ 9 w 28"/>
                  <a:gd name="T17" fmla="*/ 7 h 48"/>
                  <a:gd name="T18" fmla="*/ 17 w 2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17" y="0"/>
                    </a:moveTo>
                    <a:lnTo>
                      <a:pt x="28" y="15"/>
                    </a:lnTo>
                    <a:lnTo>
                      <a:pt x="27" y="42"/>
                    </a:lnTo>
                    <a:lnTo>
                      <a:pt x="19" y="41"/>
                    </a:lnTo>
                    <a:lnTo>
                      <a:pt x="12" y="48"/>
                    </a:lnTo>
                    <a:lnTo>
                      <a:pt x="6" y="43"/>
                    </a:lnTo>
                    <a:lnTo>
                      <a:pt x="4" y="18"/>
                    </a:lnTo>
                    <a:lnTo>
                      <a:pt x="0" y="6"/>
                    </a:lnTo>
                    <a:lnTo>
                      <a:pt x="9" y="7"/>
                    </a:lnTo>
                    <a:lnTo>
                      <a:pt x="17"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97" name="Freeform 95"/>
              <p:cNvSpPr>
                <a:spLocks/>
              </p:cNvSpPr>
              <p:nvPr/>
            </p:nvSpPr>
            <p:spPr bwMode="auto">
              <a:xfrm>
                <a:off x="4701424" y="2525065"/>
                <a:ext cx="354854" cy="331903"/>
              </a:xfrm>
              <a:custGeom>
                <a:avLst/>
                <a:gdLst>
                  <a:gd name="T0" fmla="*/ 114 w 201"/>
                  <a:gd name="T1" fmla="*/ 12 h 188"/>
                  <a:gd name="T2" fmla="*/ 117 w 201"/>
                  <a:gd name="T3" fmla="*/ 31 h 188"/>
                  <a:gd name="T4" fmla="*/ 91 w 201"/>
                  <a:gd name="T5" fmla="*/ 35 h 188"/>
                  <a:gd name="T6" fmla="*/ 91 w 201"/>
                  <a:gd name="T7" fmla="*/ 51 h 188"/>
                  <a:gd name="T8" fmla="*/ 113 w 201"/>
                  <a:gd name="T9" fmla="*/ 72 h 188"/>
                  <a:gd name="T10" fmla="*/ 142 w 201"/>
                  <a:gd name="T11" fmla="*/ 105 h 188"/>
                  <a:gd name="T12" fmla="*/ 160 w 201"/>
                  <a:gd name="T13" fmla="*/ 110 h 188"/>
                  <a:gd name="T14" fmla="*/ 171 w 201"/>
                  <a:gd name="T15" fmla="*/ 121 h 188"/>
                  <a:gd name="T16" fmla="*/ 199 w 201"/>
                  <a:gd name="T17" fmla="*/ 138 h 188"/>
                  <a:gd name="T18" fmla="*/ 198 w 201"/>
                  <a:gd name="T19" fmla="*/ 149 h 188"/>
                  <a:gd name="T20" fmla="*/ 173 w 201"/>
                  <a:gd name="T21" fmla="*/ 136 h 188"/>
                  <a:gd name="T22" fmla="*/ 180 w 201"/>
                  <a:gd name="T23" fmla="*/ 157 h 188"/>
                  <a:gd name="T24" fmla="*/ 172 w 201"/>
                  <a:gd name="T25" fmla="*/ 169 h 188"/>
                  <a:gd name="T26" fmla="*/ 156 w 201"/>
                  <a:gd name="T27" fmla="*/ 188 h 188"/>
                  <a:gd name="T28" fmla="*/ 159 w 201"/>
                  <a:gd name="T29" fmla="*/ 171 h 188"/>
                  <a:gd name="T30" fmla="*/ 155 w 201"/>
                  <a:gd name="T31" fmla="*/ 155 h 188"/>
                  <a:gd name="T32" fmla="*/ 142 w 201"/>
                  <a:gd name="T33" fmla="*/ 142 h 188"/>
                  <a:gd name="T34" fmla="*/ 125 w 201"/>
                  <a:gd name="T35" fmla="*/ 129 h 188"/>
                  <a:gd name="T36" fmla="*/ 105 w 201"/>
                  <a:gd name="T37" fmla="*/ 120 h 188"/>
                  <a:gd name="T38" fmla="*/ 76 w 201"/>
                  <a:gd name="T39" fmla="*/ 97 h 188"/>
                  <a:gd name="T40" fmla="*/ 58 w 201"/>
                  <a:gd name="T41" fmla="*/ 65 h 188"/>
                  <a:gd name="T42" fmla="*/ 35 w 201"/>
                  <a:gd name="T43" fmla="*/ 56 h 188"/>
                  <a:gd name="T44" fmla="*/ 19 w 201"/>
                  <a:gd name="T45" fmla="*/ 68 h 188"/>
                  <a:gd name="T46" fmla="*/ 13 w 201"/>
                  <a:gd name="T47" fmla="*/ 61 h 188"/>
                  <a:gd name="T48" fmla="*/ 0 w 201"/>
                  <a:gd name="T49" fmla="*/ 42 h 188"/>
                  <a:gd name="T50" fmla="*/ 0 w 201"/>
                  <a:gd name="T51" fmla="*/ 28 h 188"/>
                  <a:gd name="T52" fmla="*/ 8 w 201"/>
                  <a:gd name="T53" fmla="*/ 27 h 188"/>
                  <a:gd name="T54" fmla="*/ 25 w 201"/>
                  <a:gd name="T55" fmla="*/ 19 h 188"/>
                  <a:gd name="T56" fmla="*/ 35 w 201"/>
                  <a:gd name="T57" fmla="*/ 22 h 188"/>
                  <a:gd name="T58" fmla="*/ 51 w 201"/>
                  <a:gd name="T59" fmla="*/ 16 h 188"/>
                  <a:gd name="T60" fmla="*/ 58 w 201"/>
                  <a:gd name="T61" fmla="*/ 4 h 188"/>
                  <a:gd name="T62" fmla="*/ 70 w 201"/>
                  <a:gd name="T63" fmla="*/ 3 h 188"/>
                  <a:gd name="T64" fmla="*/ 90 w 201"/>
                  <a:gd name="T65" fmla="*/ 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88">
                    <a:moveTo>
                      <a:pt x="90" y="7"/>
                    </a:moveTo>
                    <a:lnTo>
                      <a:pt x="114" y="12"/>
                    </a:lnTo>
                    <a:lnTo>
                      <a:pt x="113" y="22"/>
                    </a:lnTo>
                    <a:lnTo>
                      <a:pt x="117" y="31"/>
                    </a:lnTo>
                    <a:lnTo>
                      <a:pt x="104" y="28"/>
                    </a:lnTo>
                    <a:lnTo>
                      <a:pt x="91" y="35"/>
                    </a:lnTo>
                    <a:lnTo>
                      <a:pt x="93" y="45"/>
                    </a:lnTo>
                    <a:lnTo>
                      <a:pt x="91" y="51"/>
                    </a:lnTo>
                    <a:lnTo>
                      <a:pt x="97" y="61"/>
                    </a:lnTo>
                    <a:lnTo>
                      <a:pt x="113" y="72"/>
                    </a:lnTo>
                    <a:lnTo>
                      <a:pt x="122" y="89"/>
                    </a:lnTo>
                    <a:lnTo>
                      <a:pt x="142" y="105"/>
                    </a:lnTo>
                    <a:lnTo>
                      <a:pt x="155" y="105"/>
                    </a:lnTo>
                    <a:lnTo>
                      <a:pt x="160" y="110"/>
                    </a:lnTo>
                    <a:lnTo>
                      <a:pt x="155" y="114"/>
                    </a:lnTo>
                    <a:lnTo>
                      <a:pt x="171" y="121"/>
                    </a:lnTo>
                    <a:lnTo>
                      <a:pt x="183" y="127"/>
                    </a:lnTo>
                    <a:lnTo>
                      <a:pt x="199" y="138"/>
                    </a:lnTo>
                    <a:lnTo>
                      <a:pt x="201" y="142"/>
                    </a:lnTo>
                    <a:lnTo>
                      <a:pt x="198" y="149"/>
                    </a:lnTo>
                    <a:lnTo>
                      <a:pt x="188" y="140"/>
                    </a:lnTo>
                    <a:lnTo>
                      <a:pt x="173" y="136"/>
                    </a:lnTo>
                    <a:lnTo>
                      <a:pt x="167" y="150"/>
                    </a:lnTo>
                    <a:lnTo>
                      <a:pt x="180" y="157"/>
                    </a:lnTo>
                    <a:lnTo>
                      <a:pt x="179" y="168"/>
                    </a:lnTo>
                    <a:lnTo>
                      <a:pt x="172" y="169"/>
                    </a:lnTo>
                    <a:lnTo>
                      <a:pt x="163" y="187"/>
                    </a:lnTo>
                    <a:lnTo>
                      <a:pt x="156" y="188"/>
                    </a:lnTo>
                    <a:lnTo>
                      <a:pt x="156" y="182"/>
                    </a:lnTo>
                    <a:lnTo>
                      <a:pt x="159" y="171"/>
                    </a:lnTo>
                    <a:lnTo>
                      <a:pt x="162" y="167"/>
                    </a:lnTo>
                    <a:lnTo>
                      <a:pt x="155" y="155"/>
                    </a:lnTo>
                    <a:lnTo>
                      <a:pt x="149" y="144"/>
                    </a:lnTo>
                    <a:lnTo>
                      <a:pt x="142" y="142"/>
                    </a:lnTo>
                    <a:lnTo>
                      <a:pt x="136" y="133"/>
                    </a:lnTo>
                    <a:lnTo>
                      <a:pt x="125" y="129"/>
                    </a:lnTo>
                    <a:lnTo>
                      <a:pt x="118" y="121"/>
                    </a:lnTo>
                    <a:lnTo>
                      <a:pt x="105" y="120"/>
                    </a:lnTo>
                    <a:lnTo>
                      <a:pt x="91" y="110"/>
                    </a:lnTo>
                    <a:lnTo>
                      <a:pt x="76" y="97"/>
                    </a:lnTo>
                    <a:lnTo>
                      <a:pt x="64" y="85"/>
                    </a:lnTo>
                    <a:lnTo>
                      <a:pt x="58" y="65"/>
                    </a:lnTo>
                    <a:lnTo>
                      <a:pt x="49" y="63"/>
                    </a:lnTo>
                    <a:lnTo>
                      <a:pt x="35" y="56"/>
                    </a:lnTo>
                    <a:lnTo>
                      <a:pt x="28" y="58"/>
                    </a:lnTo>
                    <a:lnTo>
                      <a:pt x="19" y="68"/>
                    </a:lnTo>
                    <a:lnTo>
                      <a:pt x="12" y="69"/>
                    </a:lnTo>
                    <a:lnTo>
                      <a:pt x="13" y="61"/>
                    </a:lnTo>
                    <a:lnTo>
                      <a:pt x="4" y="58"/>
                    </a:lnTo>
                    <a:lnTo>
                      <a:pt x="0" y="42"/>
                    </a:lnTo>
                    <a:lnTo>
                      <a:pt x="5" y="36"/>
                    </a:lnTo>
                    <a:lnTo>
                      <a:pt x="0" y="28"/>
                    </a:lnTo>
                    <a:lnTo>
                      <a:pt x="0" y="23"/>
                    </a:lnTo>
                    <a:lnTo>
                      <a:pt x="8" y="27"/>
                    </a:lnTo>
                    <a:lnTo>
                      <a:pt x="16" y="26"/>
                    </a:lnTo>
                    <a:lnTo>
                      <a:pt x="25" y="19"/>
                    </a:lnTo>
                    <a:lnTo>
                      <a:pt x="27" y="22"/>
                    </a:lnTo>
                    <a:lnTo>
                      <a:pt x="35" y="22"/>
                    </a:lnTo>
                    <a:lnTo>
                      <a:pt x="38" y="13"/>
                    </a:lnTo>
                    <a:lnTo>
                      <a:pt x="51" y="16"/>
                    </a:lnTo>
                    <a:lnTo>
                      <a:pt x="58" y="12"/>
                    </a:lnTo>
                    <a:lnTo>
                      <a:pt x="58" y="4"/>
                    </a:lnTo>
                    <a:lnTo>
                      <a:pt x="68" y="7"/>
                    </a:lnTo>
                    <a:lnTo>
                      <a:pt x="70" y="3"/>
                    </a:lnTo>
                    <a:lnTo>
                      <a:pt x="86" y="0"/>
                    </a:lnTo>
                    <a:lnTo>
                      <a:pt x="90" y="7"/>
                    </a:lnTo>
                    <a:close/>
                  </a:path>
                </a:pathLst>
              </a:custGeom>
              <a:solidFill>
                <a:srgbClr val="D9D9D9">
                  <a:alpha val="10000"/>
                </a:srgbClr>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98" name="Freeform 96"/>
              <p:cNvSpPr>
                <a:spLocks/>
              </p:cNvSpPr>
              <p:nvPr/>
            </p:nvSpPr>
            <p:spPr bwMode="auto">
              <a:xfrm>
                <a:off x="2000300" y="3568441"/>
                <a:ext cx="67087" cy="30013"/>
              </a:xfrm>
              <a:custGeom>
                <a:avLst/>
                <a:gdLst>
                  <a:gd name="T0" fmla="*/ 14 w 38"/>
                  <a:gd name="T1" fmla="*/ 0 h 17"/>
                  <a:gd name="T2" fmla="*/ 26 w 38"/>
                  <a:gd name="T3" fmla="*/ 2 h 17"/>
                  <a:gd name="T4" fmla="*/ 35 w 38"/>
                  <a:gd name="T5" fmla="*/ 7 h 17"/>
                  <a:gd name="T6" fmla="*/ 38 w 38"/>
                  <a:gd name="T7" fmla="*/ 13 h 17"/>
                  <a:gd name="T8" fmla="*/ 25 w 38"/>
                  <a:gd name="T9" fmla="*/ 13 h 17"/>
                  <a:gd name="T10" fmla="*/ 19 w 38"/>
                  <a:gd name="T11" fmla="*/ 17 h 17"/>
                  <a:gd name="T12" fmla="*/ 9 w 38"/>
                  <a:gd name="T13" fmla="*/ 13 h 17"/>
                  <a:gd name="T14" fmla="*/ 0 w 38"/>
                  <a:gd name="T15" fmla="*/ 6 h 17"/>
                  <a:gd name="T16" fmla="*/ 2 w 38"/>
                  <a:gd name="T17" fmla="*/ 1 h 17"/>
                  <a:gd name="T18" fmla="*/ 10 w 38"/>
                  <a:gd name="T19" fmla="*/ 0 h 17"/>
                  <a:gd name="T20" fmla="*/ 14 w 3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7">
                    <a:moveTo>
                      <a:pt x="14" y="0"/>
                    </a:moveTo>
                    <a:lnTo>
                      <a:pt x="26" y="2"/>
                    </a:lnTo>
                    <a:lnTo>
                      <a:pt x="35" y="7"/>
                    </a:lnTo>
                    <a:lnTo>
                      <a:pt x="38" y="13"/>
                    </a:lnTo>
                    <a:lnTo>
                      <a:pt x="25" y="13"/>
                    </a:lnTo>
                    <a:lnTo>
                      <a:pt x="19" y="17"/>
                    </a:lnTo>
                    <a:lnTo>
                      <a:pt x="9" y="13"/>
                    </a:lnTo>
                    <a:lnTo>
                      <a:pt x="0" y="6"/>
                    </a:lnTo>
                    <a:lnTo>
                      <a:pt x="2" y="1"/>
                    </a:lnTo>
                    <a:lnTo>
                      <a:pt x="10" y="0"/>
                    </a:lnTo>
                    <a:lnTo>
                      <a:pt x="14"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99" name="Freeform 97"/>
              <p:cNvSpPr>
                <a:spLocks/>
              </p:cNvSpPr>
              <p:nvPr/>
            </p:nvSpPr>
            <p:spPr bwMode="auto">
              <a:xfrm>
                <a:off x="5591207" y="3022920"/>
                <a:ext cx="123581" cy="153594"/>
              </a:xfrm>
              <a:custGeom>
                <a:avLst/>
                <a:gdLst>
                  <a:gd name="T0" fmla="*/ 5 w 70"/>
                  <a:gd name="T1" fmla="*/ 21 h 87"/>
                  <a:gd name="T2" fmla="*/ 8 w 70"/>
                  <a:gd name="T3" fmla="*/ 14 h 87"/>
                  <a:gd name="T4" fmla="*/ 28 w 70"/>
                  <a:gd name="T5" fmla="*/ 22 h 87"/>
                  <a:gd name="T6" fmla="*/ 60 w 70"/>
                  <a:gd name="T7" fmla="*/ 0 h 87"/>
                  <a:gd name="T8" fmla="*/ 70 w 70"/>
                  <a:gd name="T9" fmla="*/ 26 h 87"/>
                  <a:gd name="T10" fmla="*/ 67 w 70"/>
                  <a:gd name="T11" fmla="*/ 29 h 87"/>
                  <a:gd name="T12" fmla="*/ 33 w 70"/>
                  <a:gd name="T13" fmla="*/ 39 h 87"/>
                  <a:gd name="T14" fmla="*/ 52 w 70"/>
                  <a:gd name="T15" fmla="*/ 60 h 87"/>
                  <a:gd name="T16" fmla="*/ 47 w 70"/>
                  <a:gd name="T17" fmla="*/ 63 h 87"/>
                  <a:gd name="T18" fmla="*/ 45 w 70"/>
                  <a:gd name="T19" fmla="*/ 70 h 87"/>
                  <a:gd name="T20" fmla="*/ 32 w 70"/>
                  <a:gd name="T21" fmla="*/ 73 h 87"/>
                  <a:gd name="T22" fmla="*/ 28 w 70"/>
                  <a:gd name="T23" fmla="*/ 81 h 87"/>
                  <a:gd name="T24" fmla="*/ 21 w 70"/>
                  <a:gd name="T25" fmla="*/ 87 h 87"/>
                  <a:gd name="T26" fmla="*/ 1 w 70"/>
                  <a:gd name="T27" fmla="*/ 84 h 87"/>
                  <a:gd name="T28" fmla="*/ 0 w 70"/>
                  <a:gd name="T29" fmla="*/ 81 h 87"/>
                  <a:gd name="T30" fmla="*/ 6 w 70"/>
                  <a:gd name="T31" fmla="*/ 47 h 87"/>
                  <a:gd name="T32" fmla="*/ 5 w 70"/>
                  <a:gd name="T33" fmla="*/ 39 h 87"/>
                  <a:gd name="T34" fmla="*/ 7 w 70"/>
                  <a:gd name="T35" fmla="*/ 33 h 87"/>
                  <a:gd name="T36" fmla="*/ 5 w 70"/>
                  <a:gd name="T3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7">
                    <a:moveTo>
                      <a:pt x="5" y="21"/>
                    </a:moveTo>
                    <a:lnTo>
                      <a:pt x="8" y="14"/>
                    </a:lnTo>
                    <a:lnTo>
                      <a:pt x="28" y="22"/>
                    </a:lnTo>
                    <a:lnTo>
                      <a:pt x="60" y="0"/>
                    </a:lnTo>
                    <a:lnTo>
                      <a:pt x="70" y="26"/>
                    </a:lnTo>
                    <a:lnTo>
                      <a:pt x="67" y="29"/>
                    </a:lnTo>
                    <a:lnTo>
                      <a:pt x="33" y="39"/>
                    </a:lnTo>
                    <a:lnTo>
                      <a:pt x="52" y="60"/>
                    </a:lnTo>
                    <a:lnTo>
                      <a:pt x="47" y="63"/>
                    </a:lnTo>
                    <a:lnTo>
                      <a:pt x="45" y="70"/>
                    </a:lnTo>
                    <a:lnTo>
                      <a:pt x="32" y="73"/>
                    </a:lnTo>
                    <a:lnTo>
                      <a:pt x="28" y="81"/>
                    </a:lnTo>
                    <a:lnTo>
                      <a:pt x="21" y="87"/>
                    </a:lnTo>
                    <a:lnTo>
                      <a:pt x="1" y="84"/>
                    </a:lnTo>
                    <a:lnTo>
                      <a:pt x="0" y="81"/>
                    </a:lnTo>
                    <a:lnTo>
                      <a:pt x="6" y="47"/>
                    </a:lnTo>
                    <a:lnTo>
                      <a:pt x="5" y="39"/>
                    </a:lnTo>
                    <a:lnTo>
                      <a:pt x="7" y="33"/>
                    </a:lnTo>
                    <a:lnTo>
                      <a:pt x="5" y="21"/>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00" name="Freeform 98"/>
              <p:cNvSpPr>
                <a:spLocks/>
              </p:cNvSpPr>
              <p:nvPr/>
            </p:nvSpPr>
            <p:spPr bwMode="auto">
              <a:xfrm>
                <a:off x="8571270" y="2987612"/>
                <a:ext cx="67087" cy="60025"/>
              </a:xfrm>
              <a:custGeom>
                <a:avLst/>
                <a:gdLst>
                  <a:gd name="T0" fmla="*/ 33 w 38"/>
                  <a:gd name="T1" fmla="*/ 4 h 34"/>
                  <a:gd name="T2" fmla="*/ 38 w 38"/>
                  <a:gd name="T3" fmla="*/ 11 h 34"/>
                  <a:gd name="T4" fmla="*/ 34 w 38"/>
                  <a:gd name="T5" fmla="*/ 24 h 34"/>
                  <a:gd name="T6" fmla="*/ 24 w 38"/>
                  <a:gd name="T7" fmla="*/ 17 h 34"/>
                  <a:gd name="T8" fmla="*/ 17 w 38"/>
                  <a:gd name="T9" fmla="*/ 22 h 34"/>
                  <a:gd name="T10" fmla="*/ 17 w 38"/>
                  <a:gd name="T11" fmla="*/ 34 h 34"/>
                  <a:gd name="T12" fmla="*/ 4 w 38"/>
                  <a:gd name="T13" fmla="*/ 28 h 34"/>
                  <a:gd name="T14" fmla="*/ 0 w 38"/>
                  <a:gd name="T15" fmla="*/ 18 h 34"/>
                  <a:gd name="T16" fmla="*/ 4 w 38"/>
                  <a:gd name="T17" fmla="*/ 6 h 34"/>
                  <a:gd name="T18" fmla="*/ 15 w 38"/>
                  <a:gd name="T19" fmla="*/ 8 h 34"/>
                  <a:gd name="T20" fmla="*/ 19 w 38"/>
                  <a:gd name="T21" fmla="*/ 0 h 34"/>
                  <a:gd name="T22" fmla="*/ 33 w 38"/>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33" y="4"/>
                    </a:moveTo>
                    <a:lnTo>
                      <a:pt x="38" y="11"/>
                    </a:lnTo>
                    <a:lnTo>
                      <a:pt x="34" y="24"/>
                    </a:lnTo>
                    <a:lnTo>
                      <a:pt x="24" y="17"/>
                    </a:lnTo>
                    <a:lnTo>
                      <a:pt x="17" y="22"/>
                    </a:lnTo>
                    <a:lnTo>
                      <a:pt x="17" y="34"/>
                    </a:lnTo>
                    <a:lnTo>
                      <a:pt x="4" y="28"/>
                    </a:lnTo>
                    <a:lnTo>
                      <a:pt x="0" y="18"/>
                    </a:lnTo>
                    <a:lnTo>
                      <a:pt x="4" y="6"/>
                    </a:lnTo>
                    <a:lnTo>
                      <a:pt x="15" y="8"/>
                    </a:lnTo>
                    <a:lnTo>
                      <a:pt x="19" y="0"/>
                    </a:lnTo>
                    <a:lnTo>
                      <a:pt x="33" y="4"/>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01" name="Freeform 99"/>
              <p:cNvSpPr>
                <a:spLocks/>
              </p:cNvSpPr>
              <p:nvPr/>
            </p:nvSpPr>
            <p:spPr bwMode="auto">
              <a:xfrm>
                <a:off x="8482998" y="2731623"/>
                <a:ext cx="307186" cy="377804"/>
              </a:xfrm>
              <a:custGeom>
                <a:avLst/>
                <a:gdLst>
                  <a:gd name="T0" fmla="*/ 164 w 174"/>
                  <a:gd name="T1" fmla="*/ 87 h 214"/>
                  <a:gd name="T2" fmla="*/ 166 w 174"/>
                  <a:gd name="T3" fmla="*/ 104 h 214"/>
                  <a:gd name="T4" fmla="*/ 174 w 174"/>
                  <a:gd name="T5" fmla="*/ 114 h 214"/>
                  <a:gd name="T6" fmla="*/ 171 w 174"/>
                  <a:gd name="T7" fmla="*/ 129 h 214"/>
                  <a:gd name="T8" fmla="*/ 154 w 174"/>
                  <a:gd name="T9" fmla="*/ 139 h 214"/>
                  <a:gd name="T10" fmla="*/ 124 w 174"/>
                  <a:gd name="T11" fmla="*/ 140 h 214"/>
                  <a:gd name="T12" fmla="*/ 109 w 174"/>
                  <a:gd name="T13" fmla="*/ 163 h 214"/>
                  <a:gd name="T14" fmla="*/ 94 w 174"/>
                  <a:gd name="T15" fmla="*/ 155 h 214"/>
                  <a:gd name="T16" fmla="*/ 87 w 174"/>
                  <a:gd name="T17" fmla="*/ 140 h 214"/>
                  <a:gd name="T18" fmla="*/ 59 w 174"/>
                  <a:gd name="T19" fmla="*/ 145 h 214"/>
                  <a:gd name="T20" fmla="*/ 42 w 174"/>
                  <a:gd name="T21" fmla="*/ 154 h 214"/>
                  <a:gd name="T22" fmla="*/ 22 w 174"/>
                  <a:gd name="T23" fmla="*/ 155 h 214"/>
                  <a:gd name="T24" fmla="*/ 46 w 174"/>
                  <a:gd name="T25" fmla="*/ 170 h 214"/>
                  <a:gd name="T26" fmla="*/ 48 w 174"/>
                  <a:gd name="T27" fmla="*/ 205 h 214"/>
                  <a:gd name="T28" fmla="*/ 40 w 174"/>
                  <a:gd name="T29" fmla="*/ 214 h 214"/>
                  <a:gd name="T30" fmla="*/ 28 w 174"/>
                  <a:gd name="T31" fmla="*/ 206 h 214"/>
                  <a:gd name="T32" fmla="*/ 26 w 174"/>
                  <a:gd name="T33" fmla="*/ 187 h 214"/>
                  <a:gd name="T34" fmla="*/ 12 w 174"/>
                  <a:gd name="T35" fmla="*/ 181 h 214"/>
                  <a:gd name="T36" fmla="*/ 0 w 174"/>
                  <a:gd name="T37" fmla="*/ 167 h 214"/>
                  <a:gd name="T38" fmla="*/ 14 w 174"/>
                  <a:gd name="T39" fmla="*/ 160 h 214"/>
                  <a:gd name="T40" fmla="*/ 17 w 174"/>
                  <a:gd name="T41" fmla="*/ 148 h 214"/>
                  <a:gd name="T42" fmla="*/ 30 w 174"/>
                  <a:gd name="T43" fmla="*/ 137 h 214"/>
                  <a:gd name="T44" fmla="*/ 37 w 174"/>
                  <a:gd name="T45" fmla="*/ 123 h 214"/>
                  <a:gd name="T46" fmla="*/ 68 w 174"/>
                  <a:gd name="T47" fmla="*/ 117 h 214"/>
                  <a:gd name="T48" fmla="*/ 89 w 174"/>
                  <a:gd name="T49" fmla="*/ 121 h 214"/>
                  <a:gd name="T50" fmla="*/ 89 w 174"/>
                  <a:gd name="T51" fmla="*/ 84 h 214"/>
                  <a:gd name="T52" fmla="*/ 106 w 174"/>
                  <a:gd name="T53" fmla="*/ 94 h 214"/>
                  <a:gd name="T54" fmla="*/ 120 w 174"/>
                  <a:gd name="T55" fmla="*/ 73 h 214"/>
                  <a:gd name="T56" fmla="*/ 126 w 174"/>
                  <a:gd name="T57" fmla="*/ 65 h 214"/>
                  <a:gd name="T58" fmla="*/ 123 w 174"/>
                  <a:gd name="T59" fmla="*/ 40 h 214"/>
                  <a:gd name="T60" fmla="*/ 108 w 174"/>
                  <a:gd name="T61" fmla="*/ 17 h 214"/>
                  <a:gd name="T62" fmla="*/ 107 w 174"/>
                  <a:gd name="T63" fmla="*/ 4 h 214"/>
                  <a:gd name="T64" fmla="*/ 123 w 174"/>
                  <a:gd name="T65" fmla="*/ 0 h 214"/>
                  <a:gd name="T66" fmla="*/ 149 w 174"/>
                  <a:gd name="T67" fmla="*/ 29 h 214"/>
                  <a:gd name="T68" fmla="*/ 157 w 174"/>
                  <a:gd name="T69" fmla="*/ 45 h 214"/>
                  <a:gd name="T70" fmla="*/ 153 w 174"/>
                  <a:gd name="T71" fmla="*/ 66 h 214"/>
                  <a:gd name="T72" fmla="*/ 164 w 174"/>
                  <a:gd name="T73" fmla="*/ 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4">
                    <a:moveTo>
                      <a:pt x="164" y="87"/>
                    </a:moveTo>
                    <a:lnTo>
                      <a:pt x="166" y="104"/>
                    </a:lnTo>
                    <a:lnTo>
                      <a:pt x="174" y="114"/>
                    </a:lnTo>
                    <a:lnTo>
                      <a:pt x="171" y="129"/>
                    </a:lnTo>
                    <a:lnTo>
                      <a:pt x="154" y="139"/>
                    </a:lnTo>
                    <a:lnTo>
                      <a:pt x="124" y="140"/>
                    </a:lnTo>
                    <a:lnTo>
                      <a:pt x="109" y="163"/>
                    </a:lnTo>
                    <a:lnTo>
                      <a:pt x="94" y="155"/>
                    </a:lnTo>
                    <a:lnTo>
                      <a:pt x="87" y="140"/>
                    </a:lnTo>
                    <a:lnTo>
                      <a:pt x="59" y="145"/>
                    </a:lnTo>
                    <a:lnTo>
                      <a:pt x="42" y="154"/>
                    </a:lnTo>
                    <a:lnTo>
                      <a:pt x="22" y="155"/>
                    </a:lnTo>
                    <a:lnTo>
                      <a:pt x="46" y="170"/>
                    </a:lnTo>
                    <a:lnTo>
                      <a:pt x="48" y="205"/>
                    </a:lnTo>
                    <a:lnTo>
                      <a:pt x="40" y="214"/>
                    </a:lnTo>
                    <a:lnTo>
                      <a:pt x="28" y="206"/>
                    </a:lnTo>
                    <a:lnTo>
                      <a:pt x="26" y="187"/>
                    </a:lnTo>
                    <a:lnTo>
                      <a:pt x="12" y="181"/>
                    </a:lnTo>
                    <a:lnTo>
                      <a:pt x="0" y="167"/>
                    </a:lnTo>
                    <a:lnTo>
                      <a:pt x="14" y="160"/>
                    </a:lnTo>
                    <a:lnTo>
                      <a:pt x="17" y="148"/>
                    </a:lnTo>
                    <a:lnTo>
                      <a:pt x="30" y="137"/>
                    </a:lnTo>
                    <a:lnTo>
                      <a:pt x="37" y="123"/>
                    </a:lnTo>
                    <a:lnTo>
                      <a:pt x="68" y="117"/>
                    </a:lnTo>
                    <a:lnTo>
                      <a:pt x="89" y="121"/>
                    </a:lnTo>
                    <a:lnTo>
                      <a:pt x="89" y="84"/>
                    </a:lnTo>
                    <a:lnTo>
                      <a:pt x="106" y="94"/>
                    </a:lnTo>
                    <a:lnTo>
                      <a:pt x="120" y="73"/>
                    </a:lnTo>
                    <a:lnTo>
                      <a:pt x="126" y="65"/>
                    </a:lnTo>
                    <a:lnTo>
                      <a:pt x="123" y="40"/>
                    </a:lnTo>
                    <a:lnTo>
                      <a:pt x="108" y="17"/>
                    </a:lnTo>
                    <a:lnTo>
                      <a:pt x="107" y="4"/>
                    </a:lnTo>
                    <a:lnTo>
                      <a:pt x="123" y="0"/>
                    </a:lnTo>
                    <a:lnTo>
                      <a:pt x="149" y="29"/>
                    </a:lnTo>
                    <a:lnTo>
                      <a:pt x="157" y="45"/>
                    </a:lnTo>
                    <a:lnTo>
                      <a:pt x="153" y="66"/>
                    </a:lnTo>
                    <a:lnTo>
                      <a:pt x="164" y="8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02" name="Freeform 100"/>
              <p:cNvSpPr>
                <a:spLocks/>
              </p:cNvSpPr>
              <p:nvPr/>
            </p:nvSpPr>
            <p:spPr bwMode="auto">
              <a:xfrm>
                <a:off x="8622468" y="2579795"/>
                <a:ext cx="158890" cy="144766"/>
              </a:xfrm>
              <a:custGeom>
                <a:avLst/>
                <a:gdLst>
                  <a:gd name="T0" fmla="*/ 51 w 90"/>
                  <a:gd name="T1" fmla="*/ 29 h 82"/>
                  <a:gd name="T2" fmla="*/ 65 w 90"/>
                  <a:gd name="T3" fmla="*/ 33 h 82"/>
                  <a:gd name="T4" fmla="*/ 71 w 90"/>
                  <a:gd name="T5" fmla="*/ 24 h 82"/>
                  <a:gd name="T6" fmla="*/ 90 w 90"/>
                  <a:gd name="T7" fmla="*/ 47 h 82"/>
                  <a:gd name="T8" fmla="*/ 69 w 90"/>
                  <a:gd name="T9" fmla="*/ 53 h 82"/>
                  <a:gd name="T10" fmla="*/ 67 w 90"/>
                  <a:gd name="T11" fmla="*/ 73 h 82"/>
                  <a:gd name="T12" fmla="*/ 32 w 90"/>
                  <a:gd name="T13" fmla="*/ 59 h 82"/>
                  <a:gd name="T14" fmla="*/ 36 w 90"/>
                  <a:gd name="T15" fmla="*/ 82 h 82"/>
                  <a:gd name="T16" fmla="*/ 18 w 90"/>
                  <a:gd name="T17" fmla="*/ 82 h 82"/>
                  <a:gd name="T18" fmla="*/ 3 w 90"/>
                  <a:gd name="T19" fmla="*/ 62 h 82"/>
                  <a:gd name="T20" fmla="*/ 2 w 90"/>
                  <a:gd name="T21" fmla="*/ 46 h 82"/>
                  <a:gd name="T22" fmla="*/ 19 w 90"/>
                  <a:gd name="T23" fmla="*/ 45 h 82"/>
                  <a:gd name="T24" fmla="*/ 6 w 90"/>
                  <a:gd name="T25" fmla="*/ 16 h 82"/>
                  <a:gd name="T26" fmla="*/ 0 w 90"/>
                  <a:gd name="T27" fmla="*/ 0 h 82"/>
                  <a:gd name="T28" fmla="*/ 33 w 90"/>
                  <a:gd name="T29" fmla="*/ 22 h 82"/>
                  <a:gd name="T30" fmla="*/ 51 w 90"/>
                  <a:gd name="T31"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2">
                    <a:moveTo>
                      <a:pt x="51" y="29"/>
                    </a:moveTo>
                    <a:lnTo>
                      <a:pt x="65" y="33"/>
                    </a:lnTo>
                    <a:lnTo>
                      <a:pt x="71" y="24"/>
                    </a:lnTo>
                    <a:lnTo>
                      <a:pt x="90" y="47"/>
                    </a:lnTo>
                    <a:lnTo>
                      <a:pt x="69" y="53"/>
                    </a:lnTo>
                    <a:lnTo>
                      <a:pt x="67" y="73"/>
                    </a:lnTo>
                    <a:lnTo>
                      <a:pt x="32" y="59"/>
                    </a:lnTo>
                    <a:lnTo>
                      <a:pt x="36" y="82"/>
                    </a:lnTo>
                    <a:lnTo>
                      <a:pt x="18" y="82"/>
                    </a:lnTo>
                    <a:lnTo>
                      <a:pt x="3" y="62"/>
                    </a:lnTo>
                    <a:lnTo>
                      <a:pt x="2" y="46"/>
                    </a:lnTo>
                    <a:lnTo>
                      <a:pt x="19" y="45"/>
                    </a:lnTo>
                    <a:lnTo>
                      <a:pt x="6" y="16"/>
                    </a:lnTo>
                    <a:lnTo>
                      <a:pt x="0" y="0"/>
                    </a:lnTo>
                    <a:lnTo>
                      <a:pt x="33" y="22"/>
                    </a:lnTo>
                    <a:lnTo>
                      <a:pt x="51" y="2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03" name="Freeform 101"/>
              <p:cNvSpPr>
                <a:spLocks/>
              </p:cNvSpPr>
              <p:nvPr/>
            </p:nvSpPr>
            <p:spPr bwMode="auto">
              <a:xfrm>
                <a:off x="5827774" y="2230238"/>
                <a:ext cx="1151067" cy="527867"/>
              </a:xfrm>
              <a:custGeom>
                <a:avLst/>
                <a:gdLst>
                  <a:gd name="T0" fmla="*/ 429 w 652"/>
                  <a:gd name="T1" fmla="*/ 270 h 299"/>
                  <a:gd name="T2" fmla="*/ 408 w 652"/>
                  <a:gd name="T3" fmla="*/ 299 h 299"/>
                  <a:gd name="T4" fmla="*/ 395 w 652"/>
                  <a:gd name="T5" fmla="*/ 289 h 299"/>
                  <a:gd name="T6" fmla="*/ 365 w 652"/>
                  <a:gd name="T7" fmla="*/ 272 h 299"/>
                  <a:gd name="T8" fmla="*/ 352 w 652"/>
                  <a:gd name="T9" fmla="*/ 251 h 299"/>
                  <a:gd name="T10" fmla="*/ 300 w 652"/>
                  <a:gd name="T11" fmla="*/ 237 h 299"/>
                  <a:gd name="T12" fmla="*/ 260 w 652"/>
                  <a:gd name="T13" fmla="*/ 222 h 299"/>
                  <a:gd name="T14" fmla="*/ 215 w 652"/>
                  <a:gd name="T15" fmla="*/ 200 h 299"/>
                  <a:gd name="T16" fmla="*/ 172 w 652"/>
                  <a:gd name="T17" fmla="*/ 210 h 299"/>
                  <a:gd name="T18" fmla="*/ 183 w 652"/>
                  <a:gd name="T19" fmla="*/ 286 h 299"/>
                  <a:gd name="T20" fmla="*/ 155 w 652"/>
                  <a:gd name="T21" fmla="*/ 265 h 299"/>
                  <a:gd name="T22" fmla="*/ 131 w 652"/>
                  <a:gd name="T23" fmla="*/ 276 h 299"/>
                  <a:gd name="T24" fmla="*/ 131 w 652"/>
                  <a:gd name="T25" fmla="*/ 262 h 299"/>
                  <a:gd name="T26" fmla="*/ 106 w 652"/>
                  <a:gd name="T27" fmla="*/ 248 h 299"/>
                  <a:gd name="T28" fmla="*/ 84 w 652"/>
                  <a:gd name="T29" fmla="*/ 224 h 299"/>
                  <a:gd name="T30" fmla="*/ 98 w 652"/>
                  <a:gd name="T31" fmla="*/ 220 h 299"/>
                  <a:gd name="T32" fmla="*/ 108 w 652"/>
                  <a:gd name="T33" fmla="*/ 201 h 299"/>
                  <a:gd name="T34" fmla="*/ 121 w 652"/>
                  <a:gd name="T35" fmla="*/ 184 h 299"/>
                  <a:gd name="T36" fmla="*/ 99 w 652"/>
                  <a:gd name="T37" fmla="*/ 173 h 299"/>
                  <a:gd name="T38" fmla="*/ 67 w 652"/>
                  <a:gd name="T39" fmla="*/ 177 h 299"/>
                  <a:gd name="T40" fmla="*/ 44 w 652"/>
                  <a:gd name="T41" fmla="*/ 178 h 299"/>
                  <a:gd name="T42" fmla="*/ 29 w 652"/>
                  <a:gd name="T43" fmla="*/ 154 h 299"/>
                  <a:gd name="T44" fmla="*/ 0 w 652"/>
                  <a:gd name="T45" fmla="*/ 140 h 299"/>
                  <a:gd name="T46" fmla="*/ 0 w 652"/>
                  <a:gd name="T47" fmla="*/ 121 h 299"/>
                  <a:gd name="T48" fmla="*/ 26 w 652"/>
                  <a:gd name="T49" fmla="*/ 110 h 299"/>
                  <a:gd name="T50" fmla="*/ 51 w 652"/>
                  <a:gd name="T51" fmla="*/ 74 h 299"/>
                  <a:gd name="T52" fmla="*/ 115 w 652"/>
                  <a:gd name="T53" fmla="*/ 87 h 299"/>
                  <a:gd name="T54" fmla="*/ 150 w 652"/>
                  <a:gd name="T55" fmla="*/ 87 h 299"/>
                  <a:gd name="T56" fmla="*/ 199 w 652"/>
                  <a:gd name="T57" fmla="*/ 97 h 299"/>
                  <a:gd name="T58" fmla="*/ 224 w 652"/>
                  <a:gd name="T59" fmla="*/ 92 h 299"/>
                  <a:gd name="T60" fmla="*/ 194 w 652"/>
                  <a:gd name="T61" fmla="*/ 69 h 299"/>
                  <a:gd name="T62" fmla="*/ 201 w 652"/>
                  <a:gd name="T63" fmla="*/ 53 h 299"/>
                  <a:gd name="T64" fmla="*/ 198 w 652"/>
                  <a:gd name="T65" fmla="*/ 34 h 299"/>
                  <a:gd name="T66" fmla="*/ 257 w 652"/>
                  <a:gd name="T67" fmla="*/ 21 h 299"/>
                  <a:gd name="T68" fmla="*/ 298 w 652"/>
                  <a:gd name="T69" fmla="*/ 9 h 299"/>
                  <a:gd name="T70" fmla="*/ 338 w 652"/>
                  <a:gd name="T71" fmla="*/ 5 h 299"/>
                  <a:gd name="T72" fmla="*/ 366 w 652"/>
                  <a:gd name="T73" fmla="*/ 20 h 299"/>
                  <a:gd name="T74" fmla="*/ 393 w 652"/>
                  <a:gd name="T75" fmla="*/ 38 h 299"/>
                  <a:gd name="T76" fmla="*/ 437 w 652"/>
                  <a:gd name="T77" fmla="*/ 18 h 299"/>
                  <a:gd name="T78" fmla="*/ 462 w 652"/>
                  <a:gd name="T79" fmla="*/ 39 h 299"/>
                  <a:gd name="T80" fmla="*/ 524 w 652"/>
                  <a:gd name="T81" fmla="*/ 80 h 299"/>
                  <a:gd name="T82" fmla="*/ 571 w 652"/>
                  <a:gd name="T83" fmla="*/ 86 h 299"/>
                  <a:gd name="T84" fmla="*/ 595 w 652"/>
                  <a:gd name="T85" fmla="*/ 102 h 299"/>
                  <a:gd name="T86" fmla="*/ 619 w 652"/>
                  <a:gd name="T87" fmla="*/ 114 h 299"/>
                  <a:gd name="T88" fmla="*/ 652 w 652"/>
                  <a:gd name="T89" fmla="*/ 124 h 299"/>
                  <a:gd name="T90" fmla="*/ 634 w 652"/>
                  <a:gd name="T91" fmla="*/ 139 h 299"/>
                  <a:gd name="T92" fmla="*/ 637 w 652"/>
                  <a:gd name="T93" fmla="*/ 169 h 299"/>
                  <a:gd name="T94" fmla="*/ 605 w 652"/>
                  <a:gd name="T95" fmla="*/ 199 h 299"/>
                  <a:gd name="T96" fmla="*/ 569 w 652"/>
                  <a:gd name="T97" fmla="*/ 211 h 299"/>
                  <a:gd name="T98" fmla="*/ 588 w 652"/>
                  <a:gd name="T99" fmla="*/ 252 h 299"/>
                  <a:gd name="T100" fmla="*/ 581 w 652"/>
                  <a:gd name="T101" fmla="*/ 261 h 299"/>
                  <a:gd name="T102" fmla="*/ 545 w 652"/>
                  <a:gd name="T103" fmla="*/ 252 h 299"/>
                  <a:gd name="T104" fmla="*/ 512 w 652"/>
                  <a:gd name="T105" fmla="*/ 253 h 299"/>
                  <a:gd name="T106" fmla="*/ 477 w 652"/>
                  <a:gd name="T107" fmla="*/ 249 h 299"/>
                  <a:gd name="T108" fmla="*/ 449 w 652"/>
                  <a:gd name="T109" fmla="*/ 254 h 299"/>
                  <a:gd name="T110" fmla="*/ 438 w 652"/>
                  <a:gd name="T111" fmla="*/ 26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299">
                    <a:moveTo>
                      <a:pt x="438" y="266"/>
                    </a:moveTo>
                    <a:lnTo>
                      <a:pt x="429" y="270"/>
                    </a:lnTo>
                    <a:lnTo>
                      <a:pt x="412" y="284"/>
                    </a:lnTo>
                    <a:lnTo>
                      <a:pt x="408" y="299"/>
                    </a:lnTo>
                    <a:lnTo>
                      <a:pt x="402" y="299"/>
                    </a:lnTo>
                    <a:lnTo>
                      <a:pt x="395" y="289"/>
                    </a:lnTo>
                    <a:lnTo>
                      <a:pt x="373" y="288"/>
                    </a:lnTo>
                    <a:lnTo>
                      <a:pt x="365" y="272"/>
                    </a:lnTo>
                    <a:lnTo>
                      <a:pt x="357" y="271"/>
                    </a:lnTo>
                    <a:lnTo>
                      <a:pt x="352" y="251"/>
                    </a:lnTo>
                    <a:lnTo>
                      <a:pt x="328" y="236"/>
                    </a:lnTo>
                    <a:lnTo>
                      <a:pt x="300" y="237"/>
                    </a:lnTo>
                    <a:lnTo>
                      <a:pt x="281" y="240"/>
                    </a:lnTo>
                    <a:lnTo>
                      <a:pt x="260" y="222"/>
                    </a:lnTo>
                    <a:lnTo>
                      <a:pt x="245" y="214"/>
                    </a:lnTo>
                    <a:lnTo>
                      <a:pt x="215" y="200"/>
                    </a:lnTo>
                    <a:lnTo>
                      <a:pt x="211" y="198"/>
                    </a:lnTo>
                    <a:lnTo>
                      <a:pt x="172" y="210"/>
                    </a:lnTo>
                    <a:lnTo>
                      <a:pt x="192" y="285"/>
                    </a:lnTo>
                    <a:lnTo>
                      <a:pt x="183" y="286"/>
                    </a:lnTo>
                    <a:lnTo>
                      <a:pt x="168" y="270"/>
                    </a:lnTo>
                    <a:lnTo>
                      <a:pt x="155" y="265"/>
                    </a:lnTo>
                    <a:lnTo>
                      <a:pt x="137" y="269"/>
                    </a:lnTo>
                    <a:lnTo>
                      <a:pt x="131" y="276"/>
                    </a:lnTo>
                    <a:lnTo>
                      <a:pt x="129" y="271"/>
                    </a:lnTo>
                    <a:lnTo>
                      <a:pt x="131" y="262"/>
                    </a:lnTo>
                    <a:lnTo>
                      <a:pt x="127" y="255"/>
                    </a:lnTo>
                    <a:lnTo>
                      <a:pt x="106" y="248"/>
                    </a:lnTo>
                    <a:lnTo>
                      <a:pt x="94" y="230"/>
                    </a:lnTo>
                    <a:lnTo>
                      <a:pt x="84" y="224"/>
                    </a:lnTo>
                    <a:lnTo>
                      <a:pt x="81" y="218"/>
                    </a:lnTo>
                    <a:lnTo>
                      <a:pt x="98" y="220"/>
                    </a:lnTo>
                    <a:lnTo>
                      <a:pt x="95" y="205"/>
                    </a:lnTo>
                    <a:lnTo>
                      <a:pt x="108" y="201"/>
                    </a:lnTo>
                    <a:lnTo>
                      <a:pt x="123" y="204"/>
                    </a:lnTo>
                    <a:lnTo>
                      <a:pt x="121" y="184"/>
                    </a:lnTo>
                    <a:lnTo>
                      <a:pt x="115" y="172"/>
                    </a:lnTo>
                    <a:lnTo>
                      <a:pt x="99" y="173"/>
                    </a:lnTo>
                    <a:lnTo>
                      <a:pt x="84" y="168"/>
                    </a:lnTo>
                    <a:lnTo>
                      <a:pt x="67" y="177"/>
                    </a:lnTo>
                    <a:lnTo>
                      <a:pt x="53" y="181"/>
                    </a:lnTo>
                    <a:lnTo>
                      <a:pt x="44" y="178"/>
                    </a:lnTo>
                    <a:lnTo>
                      <a:pt x="43" y="167"/>
                    </a:lnTo>
                    <a:lnTo>
                      <a:pt x="29" y="154"/>
                    </a:lnTo>
                    <a:lnTo>
                      <a:pt x="17" y="154"/>
                    </a:lnTo>
                    <a:lnTo>
                      <a:pt x="0" y="140"/>
                    </a:lnTo>
                    <a:lnTo>
                      <a:pt x="6" y="125"/>
                    </a:lnTo>
                    <a:lnTo>
                      <a:pt x="0" y="121"/>
                    </a:lnTo>
                    <a:lnTo>
                      <a:pt x="7" y="99"/>
                    </a:lnTo>
                    <a:lnTo>
                      <a:pt x="26" y="110"/>
                    </a:lnTo>
                    <a:lnTo>
                      <a:pt x="25" y="96"/>
                    </a:lnTo>
                    <a:lnTo>
                      <a:pt x="51" y="74"/>
                    </a:lnTo>
                    <a:lnTo>
                      <a:pt x="76" y="73"/>
                    </a:lnTo>
                    <a:lnTo>
                      <a:pt x="115" y="87"/>
                    </a:lnTo>
                    <a:lnTo>
                      <a:pt x="136" y="95"/>
                    </a:lnTo>
                    <a:lnTo>
                      <a:pt x="150" y="87"/>
                    </a:lnTo>
                    <a:lnTo>
                      <a:pt x="175" y="87"/>
                    </a:lnTo>
                    <a:lnTo>
                      <a:pt x="199" y="97"/>
                    </a:lnTo>
                    <a:lnTo>
                      <a:pt x="202" y="91"/>
                    </a:lnTo>
                    <a:lnTo>
                      <a:pt x="224" y="92"/>
                    </a:lnTo>
                    <a:lnTo>
                      <a:pt x="225" y="82"/>
                    </a:lnTo>
                    <a:lnTo>
                      <a:pt x="194" y="69"/>
                    </a:lnTo>
                    <a:lnTo>
                      <a:pt x="206" y="59"/>
                    </a:lnTo>
                    <a:lnTo>
                      <a:pt x="201" y="53"/>
                    </a:lnTo>
                    <a:lnTo>
                      <a:pt x="214" y="48"/>
                    </a:lnTo>
                    <a:lnTo>
                      <a:pt x="198" y="34"/>
                    </a:lnTo>
                    <a:lnTo>
                      <a:pt x="202" y="28"/>
                    </a:lnTo>
                    <a:lnTo>
                      <a:pt x="257" y="21"/>
                    </a:lnTo>
                    <a:lnTo>
                      <a:pt x="263" y="16"/>
                    </a:lnTo>
                    <a:lnTo>
                      <a:pt x="298" y="9"/>
                    </a:lnTo>
                    <a:lnTo>
                      <a:pt x="309" y="0"/>
                    </a:lnTo>
                    <a:lnTo>
                      <a:pt x="338" y="5"/>
                    </a:lnTo>
                    <a:lnTo>
                      <a:pt x="352" y="25"/>
                    </a:lnTo>
                    <a:lnTo>
                      <a:pt x="366" y="20"/>
                    </a:lnTo>
                    <a:lnTo>
                      <a:pt x="389" y="27"/>
                    </a:lnTo>
                    <a:lnTo>
                      <a:pt x="393" y="38"/>
                    </a:lnTo>
                    <a:lnTo>
                      <a:pt x="407" y="37"/>
                    </a:lnTo>
                    <a:lnTo>
                      <a:pt x="437" y="18"/>
                    </a:lnTo>
                    <a:lnTo>
                      <a:pt x="434" y="24"/>
                    </a:lnTo>
                    <a:lnTo>
                      <a:pt x="462" y="39"/>
                    </a:lnTo>
                    <a:lnTo>
                      <a:pt x="520" y="90"/>
                    </a:lnTo>
                    <a:lnTo>
                      <a:pt x="524" y="80"/>
                    </a:lnTo>
                    <a:lnTo>
                      <a:pt x="551" y="92"/>
                    </a:lnTo>
                    <a:lnTo>
                      <a:pt x="571" y="86"/>
                    </a:lnTo>
                    <a:lnTo>
                      <a:pt x="582" y="90"/>
                    </a:lnTo>
                    <a:lnTo>
                      <a:pt x="595" y="102"/>
                    </a:lnTo>
                    <a:lnTo>
                      <a:pt x="608" y="106"/>
                    </a:lnTo>
                    <a:lnTo>
                      <a:pt x="619" y="114"/>
                    </a:lnTo>
                    <a:lnTo>
                      <a:pt x="638" y="111"/>
                    </a:lnTo>
                    <a:lnTo>
                      <a:pt x="652" y="124"/>
                    </a:lnTo>
                    <a:lnTo>
                      <a:pt x="647" y="137"/>
                    </a:lnTo>
                    <a:lnTo>
                      <a:pt x="634" y="139"/>
                    </a:lnTo>
                    <a:lnTo>
                      <a:pt x="642" y="160"/>
                    </a:lnTo>
                    <a:lnTo>
                      <a:pt x="637" y="169"/>
                    </a:lnTo>
                    <a:lnTo>
                      <a:pt x="602" y="162"/>
                    </a:lnTo>
                    <a:lnTo>
                      <a:pt x="605" y="199"/>
                    </a:lnTo>
                    <a:lnTo>
                      <a:pt x="599" y="203"/>
                    </a:lnTo>
                    <a:lnTo>
                      <a:pt x="569" y="211"/>
                    </a:lnTo>
                    <a:lnTo>
                      <a:pt x="597" y="247"/>
                    </a:lnTo>
                    <a:lnTo>
                      <a:pt x="588" y="252"/>
                    </a:lnTo>
                    <a:lnTo>
                      <a:pt x="593" y="264"/>
                    </a:lnTo>
                    <a:lnTo>
                      <a:pt x="581" y="261"/>
                    </a:lnTo>
                    <a:lnTo>
                      <a:pt x="571" y="254"/>
                    </a:lnTo>
                    <a:lnTo>
                      <a:pt x="545" y="252"/>
                    </a:lnTo>
                    <a:lnTo>
                      <a:pt x="517" y="251"/>
                    </a:lnTo>
                    <a:lnTo>
                      <a:pt x="512" y="253"/>
                    </a:lnTo>
                    <a:lnTo>
                      <a:pt x="485" y="245"/>
                    </a:lnTo>
                    <a:lnTo>
                      <a:pt x="477" y="249"/>
                    </a:lnTo>
                    <a:lnTo>
                      <a:pt x="479" y="261"/>
                    </a:lnTo>
                    <a:lnTo>
                      <a:pt x="449" y="254"/>
                    </a:lnTo>
                    <a:lnTo>
                      <a:pt x="439" y="257"/>
                    </a:lnTo>
                    <a:lnTo>
                      <a:pt x="438" y="266"/>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04" name="Freeform 102"/>
              <p:cNvSpPr>
                <a:spLocks/>
              </p:cNvSpPr>
              <p:nvPr/>
            </p:nvSpPr>
            <p:spPr bwMode="auto">
              <a:xfrm>
                <a:off x="5603564" y="4045110"/>
                <a:ext cx="257754" cy="374273"/>
              </a:xfrm>
              <a:custGeom>
                <a:avLst/>
                <a:gdLst>
                  <a:gd name="T0" fmla="*/ 131 w 146"/>
                  <a:gd name="T1" fmla="*/ 132 h 212"/>
                  <a:gd name="T2" fmla="*/ 141 w 146"/>
                  <a:gd name="T3" fmla="*/ 149 h 212"/>
                  <a:gd name="T4" fmla="*/ 128 w 146"/>
                  <a:gd name="T5" fmla="*/ 158 h 212"/>
                  <a:gd name="T6" fmla="*/ 124 w 146"/>
                  <a:gd name="T7" fmla="*/ 166 h 212"/>
                  <a:gd name="T8" fmla="*/ 117 w 146"/>
                  <a:gd name="T9" fmla="*/ 168 h 212"/>
                  <a:gd name="T10" fmla="*/ 114 w 146"/>
                  <a:gd name="T11" fmla="*/ 183 h 212"/>
                  <a:gd name="T12" fmla="*/ 108 w 146"/>
                  <a:gd name="T13" fmla="*/ 191 h 212"/>
                  <a:gd name="T14" fmla="*/ 104 w 146"/>
                  <a:gd name="T15" fmla="*/ 205 h 212"/>
                  <a:gd name="T16" fmla="*/ 97 w 146"/>
                  <a:gd name="T17" fmla="*/ 212 h 212"/>
                  <a:gd name="T18" fmla="*/ 71 w 146"/>
                  <a:gd name="T19" fmla="*/ 191 h 212"/>
                  <a:gd name="T20" fmla="*/ 70 w 146"/>
                  <a:gd name="T21" fmla="*/ 179 h 212"/>
                  <a:gd name="T22" fmla="*/ 3 w 146"/>
                  <a:gd name="T23" fmla="*/ 136 h 212"/>
                  <a:gd name="T24" fmla="*/ 0 w 146"/>
                  <a:gd name="T25" fmla="*/ 134 h 212"/>
                  <a:gd name="T26" fmla="*/ 0 w 146"/>
                  <a:gd name="T27" fmla="*/ 112 h 212"/>
                  <a:gd name="T28" fmla="*/ 5 w 146"/>
                  <a:gd name="T29" fmla="*/ 104 h 212"/>
                  <a:gd name="T30" fmla="*/ 14 w 146"/>
                  <a:gd name="T31" fmla="*/ 90 h 212"/>
                  <a:gd name="T32" fmla="*/ 21 w 146"/>
                  <a:gd name="T33" fmla="*/ 75 h 212"/>
                  <a:gd name="T34" fmla="*/ 13 w 146"/>
                  <a:gd name="T35" fmla="*/ 51 h 212"/>
                  <a:gd name="T36" fmla="*/ 11 w 146"/>
                  <a:gd name="T37" fmla="*/ 41 h 212"/>
                  <a:gd name="T38" fmla="*/ 2 w 146"/>
                  <a:gd name="T39" fmla="*/ 26 h 212"/>
                  <a:gd name="T40" fmla="*/ 13 w 146"/>
                  <a:gd name="T41" fmla="*/ 14 h 212"/>
                  <a:gd name="T42" fmla="*/ 25 w 146"/>
                  <a:gd name="T43" fmla="*/ 0 h 212"/>
                  <a:gd name="T44" fmla="*/ 35 w 146"/>
                  <a:gd name="T45" fmla="*/ 4 h 212"/>
                  <a:gd name="T46" fmla="*/ 35 w 146"/>
                  <a:gd name="T47" fmla="*/ 15 h 212"/>
                  <a:gd name="T48" fmla="*/ 41 w 146"/>
                  <a:gd name="T49" fmla="*/ 22 h 212"/>
                  <a:gd name="T50" fmla="*/ 54 w 146"/>
                  <a:gd name="T51" fmla="*/ 22 h 212"/>
                  <a:gd name="T52" fmla="*/ 77 w 146"/>
                  <a:gd name="T53" fmla="*/ 40 h 212"/>
                  <a:gd name="T54" fmla="*/ 83 w 146"/>
                  <a:gd name="T55" fmla="*/ 40 h 212"/>
                  <a:gd name="T56" fmla="*/ 88 w 146"/>
                  <a:gd name="T57" fmla="*/ 39 h 212"/>
                  <a:gd name="T58" fmla="*/ 92 w 146"/>
                  <a:gd name="T59" fmla="*/ 42 h 212"/>
                  <a:gd name="T60" fmla="*/ 104 w 146"/>
                  <a:gd name="T61" fmla="*/ 43 h 212"/>
                  <a:gd name="T62" fmla="*/ 109 w 146"/>
                  <a:gd name="T63" fmla="*/ 35 h 212"/>
                  <a:gd name="T64" fmla="*/ 126 w 146"/>
                  <a:gd name="T65" fmla="*/ 26 h 212"/>
                  <a:gd name="T66" fmla="*/ 133 w 146"/>
                  <a:gd name="T67" fmla="*/ 33 h 212"/>
                  <a:gd name="T68" fmla="*/ 146 w 146"/>
                  <a:gd name="T69" fmla="*/ 33 h 212"/>
                  <a:gd name="T70" fmla="*/ 130 w 146"/>
                  <a:gd name="T71" fmla="*/ 56 h 212"/>
                  <a:gd name="T72" fmla="*/ 131 w 146"/>
                  <a:gd name="T73" fmla="*/ 1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212">
                    <a:moveTo>
                      <a:pt x="131" y="132"/>
                    </a:moveTo>
                    <a:lnTo>
                      <a:pt x="141" y="149"/>
                    </a:lnTo>
                    <a:lnTo>
                      <a:pt x="128" y="158"/>
                    </a:lnTo>
                    <a:lnTo>
                      <a:pt x="124" y="166"/>
                    </a:lnTo>
                    <a:lnTo>
                      <a:pt x="117" y="168"/>
                    </a:lnTo>
                    <a:lnTo>
                      <a:pt x="114" y="183"/>
                    </a:lnTo>
                    <a:lnTo>
                      <a:pt x="108" y="191"/>
                    </a:lnTo>
                    <a:lnTo>
                      <a:pt x="104" y="205"/>
                    </a:lnTo>
                    <a:lnTo>
                      <a:pt x="97" y="212"/>
                    </a:lnTo>
                    <a:lnTo>
                      <a:pt x="71" y="191"/>
                    </a:lnTo>
                    <a:lnTo>
                      <a:pt x="70" y="179"/>
                    </a:lnTo>
                    <a:lnTo>
                      <a:pt x="3" y="136"/>
                    </a:lnTo>
                    <a:lnTo>
                      <a:pt x="0" y="134"/>
                    </a:lnTo>
                    <a:lnTo>
                      <a:pt x="0" y="112"/>
                    </a:lnTo>
                    <a:lnTo>
                      <a:pt x="5" y="104"/>
                    </a:lnTo>
                    <a:lnTo>
                      <a:pt x="14" y="90"/>
                    </a:lnTo>
                    <a:lnTo>
                      <a:pt x="21" y="75"/>
                    </a:lnTo>
                    <a:lnTo>
                      <a:pt x="13" y="51"/>
                    </a:lnTo>
                    <a:lnTo>
                      <a:pt x="11" y="41"/>
                    </a:lnTo>
                    <a:lnTo>
                      <a:pt x="2" y="26"/>
                    </a:lnTo>
                    <a:lnTo>
                      <a:pt x="13" y="14"/>
                    </a:lnTo>
                    <a:lnTo>
                      <a:pt x="25" y="0"/>
                    </a:lnTo>
                    <a:lnTo>
                      <a:pt x="35" y="4"/>
                    </a:lnTo>
                    <a:lnTo>
                      <a:pt x="35" y="15"/>
                    </a:lnTo>
                    <a:lnTo>
                      <a:pt x="41" y="22"/>
                    </a:lnTo>
                    <a:lnTo>
                      <a:pt x="54" y="22"/>
                    </a:lnTo>
                    <a:lnTo>
                      <a:pt x="77" y="40"/>
                    </a:lnTo>
                    <a:lnTo>
                      <a:pt x="83" y="40"/>
                    </a:lnTo>
                    <a:lnTo>
                      <a:pt x="88" y="39"/>
                    </a:lnTo>
                    <a:lnTo>
                      <a:pt x="92" y="42"/>
                    </a:lnTo>
                    <a:lnTo>
                      <a:pt x="104" y="43"/>
                    </a:lnTo>
                    <a:lnTo>
                      <a:pt x="109" y="35"/>
                    </a:lnTo>
                    <a:lnTo>
                      <a:pt x="126" y="26"/>
                    </a:lnTo>
                    <a:lnTo>
                      <a:pt x="133" y="33"/>
                    </a:lnTo>
                    <a:lnTo>
                      <a:pt x="146" y="33"/>
                    </a:lnTo>
                    <a:lnTo>
                      <a:pt x="130" y="56"/>
                    </a:lnTo>
                    <a:lnTo>
                      <a:pt x="131" y="132"/>
                    </a:lnTo>
                    <a:close/>
                  </a:path>
                </a:pathLst>
              </a:custGeom>
              <a:solidFill>
                <a:srgbClr val="1A7476">
                  <a:alpha val="19000"/>
                </a:srgbClr>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05" name="Freeform 103"/>
              <p:cNvSpPr>
                <a:spLocks/>
              </p:cNvSpPr>
              <p:nvPr/>
            </p:nvSpPr>
            <p:spPr bwMode="auto">
              <a:xfrm>
                <a:off x="6581618" y="2662771"/>
                <a:ext cx="293063" cy="144766"/>
              </a:xfrm>
              <a:custGeom>
                <a:avLst/>
                <a:gdLst>
                  <a:gd name="T0" fmla="*/ 11 w 166"/>
                  <a:gd name="T1" fmla="*/ 21 h 82"/>
                  <a:gd name="T2" fmla="*/ 12 w 166"/>
                  <a:gd name="T3" fmla="*/ 12 h 82"/>
                  <a:gd name="T4" fmla="*/ 22 w 166"/>
                  <a:gd name="T5" fmla="*/ 9 h 82"/>
                  <a:gd name="T6" fmla="*/ 52 w 166"/>
                  <a:gd name="T7" fmla="*/ 16 h 82"/>
                  <a:gd name="T8" fmla="*/ 50 w 166"/>
                  <a:gd name="T9" fmla="*/ 4 h 82"/>
                  <a:gd name="T10" fmla="*/ 58 w 166"/>
                  <a:gd name="T11" fmla="*/ 0 h 82"/>
                  <a:gd name="T12" fmla="*/ 85 w 166"/>
                  <a:gd name="T13" fmla="*/ 8 h 82"/>
                  <a:gd name="T14" fmla="*/ 90 w 166"/>
                  <a:gd name="T15" fmla="*/ 6 h 82"/>
                  <a:gd name="T16" fmla="*/ 118 w 166"/>
                  <a:gd name="T17" fmla="*/ 7 h 82"/>
                  <a:gd name="T18" fmla="*/ 144 w 166"/>
                  <a:gd name="T19" fmla="*/ 9 h 82"/>
                  <a:gd name="T20" fmla="*/ 154 w 166"/>
                  <a:gd name="T21" fmla="*/ 16 h 82"/>
                  <a:gd name="T22" fmla="*/ 166 w 166"/>
                  <a:gd name="T23" fmla="*/ 19 h 82"/>
                  <a:gd name="T24" fmla="*/ 165 w 166"/>
                  <a:gd name="T25" fmla="*/ 24 h 82"/>
                  <a:gd name="T26" fmla="*/ 142 w 166"/>
                  <a:gd name="T27" fmla="*/ 35 h 82"/>
                  <a:gd name="T28" fmla="*/ 139 w 166"/>
                  <a:gd name="T29" fmla="*/ 43 h 82"/>
                  <a:gd name="T30" fmla="*/ 118 w 166"/>
                  <a:gd name="T31" fmla="*/ 46 h 82"/>
                  <a:gd name="T32" fmla="*/ 116 w 166"/>
                  <a:gd name="T33" fmla="*/ 58 h 82"/>
                  <a:gd name="T34" fmla="*/ 97 w 166"/>
                  <a:gd name="T35" fmla="*/ 56 h 82"/>
                  <a:gd name="T36" fmla="*/ 87 w 166"/>
                  <a:gd name="T37" fmla="*/ 60 h 82"/>
                  <a:gd name="T38" fmla="*/ 74 w 166"/>
                  <a:gd name="T39" fmla="*/ 70 h 82"/>
                  <a:gd name="T40" fmla="*/ 77 w 166"/>
                  <a:gd name="T41" fmla="*/ 74 h 82"/>
                  <a:gd name="T42" fmla="*/ 74 w 166"/>
                  <a:gd name="T43" fmla="*/ 79 h 82"/>
                  <a:gd name="T44" fmla="*/ 43 w 166"/>
                  <a:gd name="T45" fmla="*/ 82 h 82"/>
                  <a:gd name="T46" fmla="*/ 20 w 166"/>
                  <a:gd name="T47" fmla="*/ 76 h 82"/>
                  <a:gd name="T48" fmla="*/ 2 w 166"/>
                  <a:gd name="T49" fmla="*/ 77 h 82"/>
                  <a:gd name="T50" fmla="*/ 0 w 166"/>
                  <a:gd name="T51" fmla="*/ 65 h 82"/>
                  <a:gd name="T52" fmla="*/ 20 w 166"/>
                  <a:gd name="T53" fmla="*/ 69 h 82"/>
                  <a:gd name="T54" fmla="*/ 24 w 166"/>
                  <a:gd name="T55" fmla="*/ 62 h 82"/>
                  <a:gd name="T56" fmla="*/ 37 w 166"/>
                  <a:gd name="T57" fmla="*/ 64 h 82"/>
                  <a:gd name="T58" fmla="*/ 55 w 166"/>
                  <a:gd name="T59" fmla="*/ 49 h 82"/>
                  <a:gd name="T60" fmla="*/ 31 w 166"/>
                  <a:gd name="T61" fmla="*/ 39 h 82"/>
                  <a:gd name="T62" fmla="*/ 21 w 166"/>
                  <a:gd name="T63" fmla="*/ 44 h 82"/>
                  <a:gd name="T64" fmla="*/ 6 w 166"/>
                  <a:gd name="T65" fmla="*/ 36 h 82"/>
                  <a:gd name="T66" fmla="*/ 16 w 166"/>
                  <a:gd name="T67" fmla="*/ 23 h 82"/>
                  <a:gd name="T68" fmla="*/ 11 w 166"/>
                  <a:gd name="T69"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82">
                    <a:moveTo>
                      <a:pt x="11" y="21"/>
                    </a:moveTo>
                    <a:lnTo>
                      <a:pt x="12" y="12"/>
                    </a:lnTo>
                    <a:lnTo>
                      <a:pt x="22" y="9"/>
                    </a:lnTo>
                    <a:lnTo>
                      <a:pt x="52" y="16"/>
                    </a:lnTo>
                    <a:lnTo>
                      <a:pt x="50" y="4"/>
                    </a:lnTo>
                    <a:lnTo>
                      <a:pt x="58" y="0"/>
                    </a:lnTo>
                    <a:lnTo>
                      <a:pt x="85" y="8"/>
                    </a:lnTo>
                    <a:lnTo>
                      <a:pt x="90" y="6"/>
                    </a:lnTo>
                    <a:lnTo>
                      <a:pt x="118" y="7"/>
                    </a:lnTo>
                    <a:lnTo>
                      <a:pt x="144" y="9"/>
                    </a:lnTo>
                    <a:lnTo>
                      <a:pt x="154" y="16"/>
                    </a:lnTo>
                    <a:lnTo>
                      <a:pt x="166" y="19"/>
                    </a:lnTo>
                    <a:lnTo>
                      <a:pt x="165" y="24"/>
                    </a:lnTo>
                    <a:lnTo>
                      <a:pt x="142" y="35"/>
                    </a:lnTo>
                    <a:lnTo>
                      <a:pt x="139" y="43"/>
                    </a:lnTo>
                    <a:lnTo>
                      <a:pt x="118" y="46"/>
                    </a:lnTo>
                    <a:lnTo>
                      <a:pt x="116" y="58"/>
                    </a:lnTo>
                    <a:lnTo>
                      <a:pt x="97" y="56"/>
                    </a:lnTo>
                    <a:lnTo>
                      <a:pt x="87" y="60"/>
                    </a:lnTo>
                    <a:lnTo>
                      <a:pt x="74" y="70"/>
                    </a:lnTo>
                    <a:lnTo>
                      <a:pt x="77" y="74"/>
                    </a:lnTo>
                    <a:lnTo>
                      <a:pt x="74" y="79"/>
                    </a:lnTo>
                    <a:lnTo>
                      <a:pt x="43" y="82"/>
                    </a:lnTo>
                    <a:lnTo>
                      <a:pt x="20" y="76"/>
                    </a:lnTo>
                    <a:lnTo>
                      <a:pt x="2" y="77"/>
                    </a:lnTo>
                    <a:lnTo>
                      <a:pt x="0" y="65"/>
                    </a:lnTo>
                    <a:lnTo>
                      <a:pt x="20" y="69"/>
                    </a:lnTo>
                    <a:lnTo>
                      <a:pt x="24" y="62"/>
                    </a:lnTo>
                    <a:lnTo>
                      <a:pt x="37" y="64"/>
                    </a:lnTo>
                    <a:lnTo>
                      <a:pt x="55" y="49"/>
                    </a:lnTo>
                    <a:lnTo>
                      <a:pt x="31" y="39"/>
                    </a:lnTo>
                    <a:lnTo>
                      <a:pt x="21" y="44"/>
                    </a:lnTo>
                    <a:lnTo>
                      <a:pt x="6" y="36"/>
                    </a:lnTo>
                    <a:lnTo>
                      <a:pt x="16" y="23"/>
                    </a:lnTo>
                    <a:lnTo>
                      <a:pt x="11" y="21"/>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06" name="Freeform 104"/>
              <p:cNvSpPr>
                <a:spLocks/>
              </p:cNvSpPr>
              <p:nvPr/>
            </p:nvSpPr>
            <p:spPr bwMode="auto">
              <a:xfrm>
                <a:off x="7798006" y="3713207"/>
                <a:ext cx="171249" cy="150063"/>
              </a:xfrm>
              <a:custGeom>
                <a:avLst/>
                <a:gdLst>
                  <a:gd name="T0" fmla="*/ 27 w 97"/>
                  <a:gd name="T1" fmla="*/ 81 h 85"/>
                  <a:gd name="T2" fmla="*/ 18 w 97"/>
                  <a:gd name="T3" fmla="*/ 71 h 85"/>
                  <a:gd name="T4" fmla="*/ 7 w 97"/>
                  <a:gd name="T5" fmla="*/ 49 h 85"/>
                  <a:gd name="T6" fmla="*/ 0 w 97"/>
                  <a:gd name="T7" fmla="*/ 24 h 85"/>
                  <a:gd name="T8" fmla="*/ 10 w 97"/>
                  <a:gd name="T9" fmla="*/ 7 h 85"/>
                  <a:gd name="T10" fmla="*/ 33 w 97"/>
                  <a:gd name="T11" fmla="*/ 3 h 85"/>
                  <a:gd name="T12" fmla="*/ 51 w 97"/>
                  <a:gd name="T13" fmla="*/ 6 h 85"/>
                  <a:gd name="T14" fmla="*/ 67 w 97"/>
                  <a:gd name="T15" fmla="*/ 14 h 85"/>
                  <a:gd name="T16" fmla="*/ 73 w 97"/>
                  <a:gd name="T17" fmla="*/ 0 h 85"/>
                  <a:gd name="T18" fmla="*/ 90 w 97"/>
                  <a:gd name="T19" fmla="*/ 7 h 85"/>
                  <a:gd name="T20" fmla="*/ 96 w 97"/>
                  <a:gd name="T21" fmla="*/ 21 h 85"/>
                  <a:gd name="T22" fmla="*/ 97 w 97"/>
                  <a:gd name="T23" fmla="*/ 46 h 85"/>
                  <a:gd name="T24" fmla="*/ 68 w 97"/>
                  <a:gd name="T25" fmla="*/ 62 h 85"/>
                  <a:gd name="T26" fmla="*/ 77 w 97"/>
                  <a:gd name="T27" fmla="*/ 75 h 85"/>
                  <a:gd name="T28" fmla="*/ 58 w 97"/>
                  <a:gd name="T29" fmla="*/ 76 h 85"/>
                  <a:gd name="T30" fmla="*/ 42 w 97"/>
                  <a:gd name="T31" fmla="*/ 85 h 85"/>
                  <a:gd name="T32" fmla="*/ 27 w 97"/>
                  <a:gd name="T3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5">
                    <a:moveTo>
                      <a:pt x="27" y="81"/>
                    </a:moveTo>
                    <a:lnTo>
                      <a:pt x="18" y="71"/>
                    </a:lnTo>
                    <a:lnTo>
                      <a:pt x="7" y="49"/>
                    </a:lnTo>
                    <a:lnTo>
                      <a:pt x="0" y="24"/>
                    </a:lnTo>
                    <a:lnTo>
                      <a:pt x="10" y="7"/>
                    </a:lnTo>
                    <a:lnTo>
                      <a:pt x="33" y="3"/>
                    </a:lnTo>
                    <a:lnTo>
                      <a:pt x="51" y="6"/>
                    </a:lnTo>
                    <a:lnTo>
                      <a:pt x="67" y="14"/>
                    </a:lnTo>
                    <a:lnTo>
                      <a:pt x="73" y="0"/>
                    </a:lnTo>
                    <a:lnTo>
                      <a:pt x="90" y="7"/>
                    </a:lnTo>
                    <a:lnTo>
                      <a:pt x="96" y="21"/>
                    </a:lnTo>
                    <a:lnTo>
                      <a:pt x="97" y="46"/>
                    </a:lnTo>
                    <a:lnTo>
                      <a:pt x="68" y="62"/>
                    </a:lnTo>
                    <a:lnTo>
                      <a:pt x="77" y="75"/>
                    </a:lnTo>
                    <a:lnTo>
                      <a:pt x="58" y="76"/>
                    </a:lnTo>
                    <a:lnTo>
                      <a:pt x="42" y="85"/>
                    </a:lnTo>
                    <a:lnTo>
                      <a:pt x="27" y="8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07" name="Freeform 105"/>
              <p:cNvSpPr>
                <a:spLocks/>
              </p:cNvSpPr>
              <p:nvPr/>
            </p:nvSpPr>
            <p:spPr bwMode="auto">
              <a:xfrm>
                <a:off x="8313515" y="2832253"/>
                <a:ext cx="135939" cy="153594"/>
              </a:xfrm>
              <a:custGeom>
                <a:avLst/>
                <a:gdLst>
                  <a:gd name="T0" fmla="*/ 29 w 77"/>
                  <a:gd name="T1" fmla="*/ 0 h 87"/>
                  <a:gd name="T2" fmla="*/ 55 w 77"/>
                  <a:gd name="T3" fmla="*/ 24 h 87"/>
                  <a:gd name="T4" fmla="*/ 66 w 77"/>
                  <a:gd name="T5" fmla="*/ 38 h 87"/>
                  <a:gd name="T6" fmla="*/ 77 w 77"/>
                  <a:gd name="T7" fmla="*/ 62 h 87"/>
                  <a:gd name="T8" fmla="*/ 75 w 77"/>
                  <a:gd name="T9" fmla="*/ 73 h 87"/>
                  <a:gd name="T10" fmla="*/ 61 w 77"/>
                  <a:gd name="T11" fmla="*/ 77 h 87"/>
                  <a:gd name="T12" fmla="*/ 51 w 77"/>
                  <a:gd name="T13" fmla="*/ 85 h 87"/>
                  <a:gd name="T14" fmla="*/ 36 w 77"/>
                  <a:gd name="T15" fmla="*/ 87 h 87"/>
                  <a:gd name="T16" fmla="*/ 29 w 77"/>
                  <a:gd name="T17" fmla="*/ 76 h 87"/>
                  <a:gd name="T18" fmla="*/ 26 w 77"/>
                  <a:gd name="T19" fmla="*/ 61 h 87"/>
                  <a:gd name="T20" fmla="*/ 9 w 77"/>
                  <a:gd name="T21" fmla="*/ 39 h 87"/>
                  <a:gd name="T22" fmla="*/ 20 w 77"/>
                  <a:gd name="T23" fmla="*/ 35 h 87"/>
                  <a:gd name="T24" fmla="*/ 0 w 77"/>
                  <a:gd name="T25" fmla="*/ 18 h 87"/>
                  <a:gd name="T26" fmla="*/ 1 w 77"/>
                  <a:gd name="T27" fmla="*/ 16 h 87"/>
                  <a:gd name="T28" fmla="*/ 8 w 77"/>
                  <a:gd name="T29" fmla="*/ 17 h 87"/>
                  <a:gd name="T30" fmla="*/ 11 w 77"/>
                  <a:gd name="T31" fmla="*/ 7 h 87"/>
                  <a:gd name="T32" fmla="*/ 22 w 77"/>
                  <a:gd name="T33" fmla="*/ 6 h 87"/>
                  <a:gd name="T34" fmla="*/ 29 w 77"/>
                  <a:gd name="T35" fmla="*/ 5 h 87"/>
                  <a:gd name="T36" fmla="*/ 29 w 77"/>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87">
                    <a:moveTo>
                      <a:pt x="29" y="0"/>
                    </a:moveTo>
                    <a:lnTo>
                      <a:pt x="55" y="24"/>
                    </a:lnTo>
                    <a:lnTo>
                      <a:pt x="66" y="38"/>
                    </a:lnTo>
                    <a:lnTo>
                      <a:pt x="77" y="62"/>
                    </a:lnTo>
                    <a:lnTo>
                      <a:pt x="75" y="73"/>
                    </a:lnTo>
                    <a:lnTo>
                      <a:pt x="61" y="77"/>
                    </a:lnTo>
                    <a:lnTo>
                      <a:pt x="51" y="85"/>
                    </a:lnTo>
                    <a:lnTo>
                      <a:pt x="36" y="87"/>
                    </a:lnTo>
                    <a:lnTo>
                      <a:pt x="29" y="76"/>
                    </a:lnTo>
                    <a:lnTo>
                      <a:pt x="26" y="61"/>
                    </a:lnTo>
                    <a:lnTo>
                      <a:pt x="9" y="39"/>
                    </a:lnTo>
                    <a:lnTo>
                      <a:pt x="20" y="35"/>
                    </a:lnTo>
                    <a:lnTo>
                      <a:pt x="0" y="18"/>
                    </a:lnTo>
                    <a:lnTo>
                      <a:pt x="1" y="16"/>
                    </a:lnTo>
                    <a:lnTo>
                      <a:pt x="8" y="17"/>
                    </a:lnTo>
                    <a:lnTo>
                      <a:pt x="11" y="7"/>
                    </a:lnTo>
                    <a:lnTo>
                      <a:pt x="22" y="6"/>
                    </a:lnTo>
                    <a:lnTo>
                      <a:pt x="29" y="5"/>
                    </a:lnTo>
                    <a:lnTo>
                      <a:pt x="29"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08" name="Freeform 106"/>
              <p:cNvSpPr>
                <a:spLocks/>
              </p:cNvSpPr>
              <p:nvPr/>
            </p:nvSpPr>
            <p:spPr bwMode="auto">
              <a:xfrm>
                <a:off x="5096882" y="2662769"/>
                <a:ext cx="49432" cy="51198"/>
              </a:xfrm>
              <a:custGeom>
                <a:avLst/>
                <a:gdLst>
                  <a:gd name="T0" fmla="*/ 12 w 28"/>
                  <a:gd name="T1" fmla="*/ 25 h 29"/>
                  <a:gd name="T2" fmla="*/ 12 w 28"/>
                  <a:gd name="T3" fmla="*/ 29 h 29"/>
                  <a:gd name="T4" fmla="*/ 10 w 28"/>
                  <a:gd name="T5" fmla="*/ 29 h 29"/>
                  <a:gd name="T6" fmla="*/ 8 w 28"/>
                  <a:gd name="T7" fmla="*/ 22 h 29"/>
                  <a:gd name="T8" fmla="*/ 4 w 28"/>
                  <a:gd name="T9" fmla="*/ 20 h 29"/>
                  <a:gd name="T10" fmla="*/ 0 w 28"/>
                  <a:gd name="T11" fmla="*/ 14 h 29"/>
                  <a:gd name="T12" fmla="*/ 2 w 28"/>
                  <a:gd name="T13" fmla="*/ 9 h 29"/>
                  <a:gd name="T14" fmla="*/ 6 w 28"/>
                  <a:gd name="T15" fmla="*/ 8 h 29"/>
                  <a:gd name="T16" fmla="*/ 8 w 28"/>
                  <a:gd name="T17" fmla="*/ 1 h 29"/>
                  <a:gd name="T18" fmla="*/ 11 w 28"/>
                  <a:gd name="T19" fmla="*/ 0 h 29"/>
                  <a:gd name="T20" fmla="*/ 13 w 28"/>
                  <a:gd name="T21" fmla="*/ 3 h 29"/>
                  <a:gd name="T22" fmla="*/ 17 w 28"/>
                  <a:gd name="T23" fmla="*/ 4 h 29"/>
                  <a:gd name="T24" fmla="*/ 19 w 28"/>
                  <a:gd name="T25" fmla="*/ 7 h 29"/>
                  <a:gd name="T26" fmla="*/ 22 w 28"/>
                  <a:gd name="T27" fmla="*/ 8 h 29"/>
                  <a:gd name="T28" fmla="*/ 26 w 28"/>
                  <a:gd name="T29" fmla="*/ 12 h 29"/>
                  <a:gd name="T30" fmla="*/ 28 w 28"/>
                  <a:gd name="T31" fmla="*/ 12 h 29"/>
                  <a:gd name="T32" fmla="*/ 27 w 28"/>
                  <a:gd name="T33" fmla="*/ 17 h 29"/>
                  <a:gd name="T34" fmla="*/ 25 w 28"/>
                  <a:gd name="T35" fmla="*/ 20 h 29"/>
                  <a:gd name="T36" fmla="*/ 25 w 28"/>
                  <a:gd name="T37" fmla="*/ 21 h 29"/>
                  <a:gd name="T38" fmla="*/ 22 w 28"/>
                  <a:gd name="T39" fmla="*/ 22 h 29"/>
                  <a:gd name="T40" fmla="*/ 12 w 28"/>
                  <a:gd name="T4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12" y="25"/>
                    </a:moveTo>
                    <a:lnTo>
                      <a:pt x="12" y="29"/>
                    </a:lnTo>
                    <a:lnTo>
                      <a:pt x="10" y="29"/>
                    </a:lnTo>
                    <a:lnTo>
                      <a:pt x="8" y="22"/>
                    </a:lnTo>
                    <a:lnTo>
                      <a:pt x="4" y="20"/>
                    </a:lnTo>
                    <a:lnTo>
                      <a:pt x="0" y="14"/>
                    </a:lnTo>
                    <a:lnTo>
                      <a:pt x="2" y="9"/>
                    </a:lnTo>
                    <a:lnTo>
                      <a:pt x="6" y="8"/>
                    </a:lnTo>
                    <a:lnTo>
                      <a:pt x="8" y="1"/>
                    </a:lnTo>
                    <a:lnTo>
                      <a:pt x="11" y="0"/>
                    </a:lnTo>
                    <a:lnTo>
                      <a:pt x="13" y="3"/>
                    </a:lnTo>
                    <a:lnTo>
                      <a:pt x="17" y="4"/>
                    </a:lnTo>
                    <a:lnTo>
                      <a:pt x="19" y="7"/>
                    </a:lnTo>
                    <a:lnTo>
                      <a:pt x="22" y="8"/>
                    </a:lnTo>
                    <a:lnTo>
                      <a:pt x="26" y="12"/>
                    </a:lnTo>
                    <a:lnTo>
                      <a:pt x="28" y="12"/>
                    </a:lnTo>
                    <a:lnTo>
                      <a:pt x="27" y="17"/>
                    </a:lnTo>
                    <a:lnTo>
                      <a:pt x="25" y="20"/>
                    </a:lnTo>
                    <a:lnTo>
                      <a:pt x="25" y="21"/>
                    </a:lnTo>
                    <a:lnTo>
                      <a:pt x="22" y="22"/>
                    </a:lnTo>
                    <a:lnTo>
                      <a:pt x="12" y="2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09" name="Freeform 107"/>
              <p:cNvSpPr>
                <a:spLocks/>
              </p:cNvSpPr>
              <p:nvPr/>
            </p:nvSpPr>
            <p:spPr bwMode="auto">
              <a:xfrm>
                <a:off x="5956653" y="3144735"/>
                <a:ext cx="60025" cy="56494"/>
              </a:xfrm>
              <a:custGeom>
                <a:avLst/>
                <a:gdLst>
                  <a:gd name="T0" fmla="*/ 22 w 34"/>
                  <a:gd name="T1" fmla="*/ 2 h 32"/>
                  <a:gd name="T2" fmla="*/ 27 w 34"/>
                  <a:gd name="T3" fmla="*/ 11 h 32"/>
                  <a:gd name="T4" fmla="*/ 26 w 34"/>
                  <a:gd name="T5" fmla="*/ 16 h 32"/>
                  <a:gd name="T6" fmla="*/ 34 w 34"/>
                  <a:gd name="T7" fmla="*/ 31 h 32"/>
                  <a:gd name="T8" fmla="*/ 21 w 34"/>
                  <a:gd name="T9" fmla="*/ 32 h 32"/>
                  <a:gd name="T10" fmla="*/ 16 w 34"/>
                  <a:gd name="T11" fmla="*/ 22 h 32"/>
                  <a:gd name="T12" fmla="*/ 0 w 34"/>
                  <a:gd name="T13" fmla="*/ 20 h 32"/>
                  <a:gd name="T14" fmla="*/ 10 w 34"/>
                  <a:gd name="T15" fmla="*/ 0 h 32"/>
                  <a:gd name="T16" fmla="*/ 22 w 34"/>
                  <a:gd name="T1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2" y="2"/>
                    </a:moveTo>
                    <a:lnTo>
                      <a:pt x="27" y="11"/>
                    </a:lnTo>
                    <a:lnTo>
                      <a:pt x="26" y="16"/>
                    </a:lnTo>
                    <a:lnTo>
                      <a:pt x="34" y="31"/>
                    </a:lnTo>
                    <a:lnTo>
                      <a:pt x="21" y="32"/>
                    </a:lnTo>
                    <a:lnTo>
                      <a:pt x="16" y="22"/>
                    </a:lnTo>
                    <a:lnTo>
                      <a:pt x="0" y="20"/>
                    </a:lnTo>
                    <a:lnTo>
                      <a:pt x="10" y="0"/>
                    </a:lnTo>
                    <a:lnTo>
                      <a:pt x="22" y="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10" name="Freeform 108"/>
              <p:cNvSpPr>
                <a:spLocks/>
              </p:cNvSpPr>
              <p:nvPr/>
            </p:nvSpPr>
            <p:spPr bwMode="auto">
              <a:xfrm>
                <a:off x="7692081" y="3423676"/>
                <a:ext cx="266582" cy="314248"/>
              </a:xfrm>
              <a:custGeom>
                <a:avLst/>
                <a:gdLst>
                  <a:gd name="T0" fmla="*/ 111 w 151"/>
                  <a:gd name="T1" fmla="*/ 170 h 178"/>
                  <a:gd name="T2" fmla="*/ 116 w 151"/>
                  <a:gd name="T3" fmla="*/ 161 h 178"/>
                  <a:gd name="T4" fmla="*/ 114 w 151"/>
                  <a:gd name="T5" fmla="*/ 143 h 178"/>
                  <a:gd name="T6" fmla="*/ 97 w 151"/>
                  <a:gd name="T7" fmla="*/ 125 h 178"/>
                  <a:gd name="T8" fmla="*/ 93 w 151"/>
                  <a:gd name="T9" fmla="*/ 104 h 178"/>
                  <a:gd name="T10" fmla="*/ 77 w 151"/>
                  <a:gd name="T11" fmla="*/ 87 h 178"/>
                  <a:gd name="T12" fmla="*/ 63 w 151"/>
                  <a:gd name="T13" fmla="*/ 86 h 178"/>
                  <a:gd name="T14" fmla="*/ 60 w 151"/>
                  <a:gd name="T15" fmla="*/ 93 h 178"/>
                  <a:gd name="T16" fmla="*/ 50 w 151"/>
                  <a:gd name="T17" fmla="*/ 94 h 178"/>
                  <a:gd name="T18" fmla="*/ 44 w 151"/>
                  <a:gd name="T19" fmla="*/ 90 h 178"/>
                  <a:gd name="T20" fmla="*/ 26 w 151"/>
                  <a:gd name="T21" fmla="*/ 103 h 178"/>
                  <a:gd name="T22" fmla="*/ 23 w 151"/>
                  <a:gd name="T23" fmla="*/ 84 h 178"/>
                  <a:gd name="T24" fmla="*/ 24 w 151"/>
                  <a:gd name="T25" fmla="*/ 62 h 178"/>
                  <a:gd name="T26" fmla="*/ 12 w 151"/>
                  <a:gd name="T27" fmla="*/ 61 h 178"/>
                  <a:gd name="T28" fmla="*/ 9 w 151"/>
                  <a:gd name="T29" fmla="*/ 49 h 178"/>
                  <a:gd name="T30" fmla="*/ 0 w 151"/>
                  <a:gd name="T31" fmla="*/ 42 h 178"/>
                  <a:gd name="T32" fmla="*/ 3 w 151"/>
                  <a:gd name="T33" fmla="*/ 34 h 178"/>
                  <a:gd name="T34" fmla="*/ 16 w 151"/>
                  <a:gd name="T35" fmla="*/ 21 h 178"/>
                  <a:gd name="T36" fmla="*/ 18 w 151"/>
                  <a:gd name="T37" fmla="*/ 26 h 178"/>
                  <a:gd name="T38" fmla="*/ 28 w 151"/>
                  <a:gd name="T39" fmla="*/ 26 h 178"/>
                  <a:gd name="T40" fmla="*/ 21 w 151"/>
                  <a:gd name="T41" fmla="*/ 3 h 178"/>
                  <a:gd name="T42" fmla="*/ 30 w 151"/>
                  <a:gd name="T43" fmla="*/ 0 h 178"/>
                  <a:gd name="T44" fmla="*/ 43 w 151"/>
                  <a:gd name="T45" fmla="*/ 16 h 178"/>
                  <a:gd name="T46" fmla="*/ 55 w 151"/>
                  <a:gd name="T47" fmla="*/ 35 h 178"/>
                  <a:gd name="T48" fmla="*/ 77 w 151"/>
                  <a:gd name="T49" fmla="*/ 35 h 178"/>
                  <a:gd name="T50" fmla="*/ 87 w 151"/>
                  <a:gd name="T51" fmla="*/ 53 h 178"/>
                  <a:gd name="T52" fmla="*/ 76 w 151"/>
                  <a:gd name="T53" fmla="*/ 59 h 178"/>
                  <a:gd name="T54" fmla="*/ 72 w 151"/>
                  <a:gd name="T55" fmla="*/ 66 h 178"/>
                  <a:gd name="T56" fmla="*/ 96 w 151"/>
                  <a:gd name="T57" fmla="*/ 79 h 178"/>
                  <a:gd name="T58" fmla="*/ 115 w 151"/>
                  <a:gd name="T59" fmla="*/ 103 h 178"/>
                  <a:gd name="T60" fmla="*/ 129 w 151"/>
                  <a:gd name="T61" fmla="*/ 122 h 178"/>
                  <a:gd name="T62" fmla="*/ 145 w 151"/>
                  <a:gd name="T63" fmla="*/ 136 h 178"/>
                  <a:gd name="T64" fmla="*/ 151 w 151"/>
                  <a:gd name="T65" fmla="*/ 151 h 178"/>
                  <a:gd name="T66" fmla="*/ 150 w 151"/>
                  <a:gd name="T67" fmla="*/ 171 h 178"/>
                  <a:gd name="T68" fmla="*/ 133 w 151"/>
                  <a:gd name="T69" fmla="*/ 164 h 178"/>
                  <a:gd name="T70" fmla="*/ 127 w 151"/>
                  <a:gd name="T71" fmla="*/ 178 h 178"/>
                  <a:gd name="T72" fmla="*/ 111 w 151"/>
                  <a:gd name="T73"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78">
                    <a:moveTo>
                      <a:pt x="111" y="170"/>
                    </a:moveTo>
                    <a:lnTo>
                      <a:pt x="116" y="161"/>
                    </a:lnTo>
                    <a:lnTo>
                      <a:pt x="114" y="143"/>
                    </a:lnTo>
                    <a:lnTo>
                      <a:pt x="97" y="125"/>
                    </a:lnTo>
                    <a:lnTo>
                      <a:pt x="93" y="104"/>
                    </a:lnTo>
                    <a:lnTo>
                      <a:pt x="77" y="87"/>
                    </a:lnTo>
                    <a:lnTo>
                      <a:pt x="63" y="86"/>
                    </a:lnTo>
                    <a:lnTo>
                      <a:pt x="60" y="93"/>
                    </a:lnTo>
                    <a:lnTo>
                      <a:pt x="50" y="94"/>
                    </a:lnTo>
                    <a:lnTo>
                      <a:pt x="44" y="90"/>
                    </a:lnTo>
                    <a:lnTo>
                      <a:pt x="26" y="103"/>
                    </a:lnTo>
                    <a:lnTo>
                      <a:pt x="23" y="84"/>
                    </a:lnTo>
                    <a:lnTo>
                      <a:pt x="24" y="62"/>
                    </a:lnTo>
                    <a:lnTo>
                      <a:pt x="12" y="61"/>
                    </a:lnTo>
                    <a:lnTo>
                      <a:pt x="9" y="49"/>
                    </a:lnTo>
                    <a:lnTo>
                      <a:pt x="0" y="42"/>
                    </a:lnTo>
                    <a:lnTo>
                      <a:pt x="3" y="34"/>
                    </a:lnTo>
                    <a:lnTo>
                      <a:pt x="16" y="21"/>
                    </a:lnTo>
                    <a:lnTo>
                      <a:pt x="18" y="26"/>
                    </a:lnTo>
                    <a:lnTo>
                      <a:pt x="28" y="26"/>
                    </a:lnTo>
                    <a:lnTo>
                      <a:pt x="21" y="3"/>
                    </a:lnTo>
                    <a:lnTo>
                      <a:pt x="30" y="0"/>
                    </a:lnTo>
                    <a:lnTo>
                      <a:pt x="43" y="16"/>
                    </a:lnTo>
                    <a:lnTo>
                      <a:pt x="55" y="35"/>
                    </a:lnTo>
                    <a:lnTo>
                      <a:pt x="77" y="35"/>
                    </a:lnTo>
                    <a:lnTo>
                      <a:pt x="87" y="53"/>
                    </a:lnTo>
                    <a:lnTo>
                      <a:pt x="76" y="59"/>
                    </a:lnTo>
                    <a:lnTo>
                      <a:pt x="72" y="66"/>
                    </a:lnTo>
                    <a:lnTo>
                      <a:pt x="96" y="79"/>
                    </a:lnTo>
                    <a:lnTo>
                      <a:pt x="115" y="103"/>
                    </a:lnTo>
                    <a:lnTo>
                      <a:pt x="129" y="122"/>
                    </a:lnTo>
                    <a:lnTo>
                      <a:pt x="145" y="136"/>
                    </a:lnTo>
                    <a:lnTo>
                      <a:pt x="151" y="151"/>
                    </a:lnTo>
                    <a:lnTo>
                      <a:pt x="150" y="171"/>
                    </a:lnTo>
                    <a:lnTo>
                      <a:pt x="133" y="164"/>
                    </a:lnTo>
                    <a:lnTo>
                      <a:pt x="127" y="178"/>
                    </a:lnTo>
                    <a:lnTo>
                      <a:pt x="111" y="17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11" name="Freeform 109"/>
              <p:cNvSpPr>
                <a:spLocks/>
              </p:cNvSpPr>
              <p:nvPr/>
            </p:nvSpPr>
            <p:spPr bwMode="auto">
              <a:xfrm>
                <a:off x="5584144" y="2977017"/>
                <a:ext cx="42370" cy="56494"/>
              </a:xfrm>
              <a:custGeom>
                <a:avLst/>
                <a:gdLst>
                  <a:gd name="T0" fmla="*/ 12 w 24"/>
                  <a:gd name="T1" fmla="*/ 28 h 32"/>
                  <a:gd name="T2" fmla="*/ 7 w 24"/>
                  <a:gd name="T3" fmla="*/ 29 h 32"/>
                  <a:gd name="T4" fmla="*/ 6 w 24"/>
                  <a:gd name="T5" fmla="*/ 32 h 32"/>
                  <a:gd name="T6" fmla="*/ 0 w 24"/>
                  <a:gd name="T7" fmla="*/ 32 h 32"/>
                  <a:gd name="T8" fmla="*/ 5 w 24"/>
                  <a:gd name="T9" fmla="*/ 15 h 32"/>
                  <a:gd name="T10" fmla="*/ 12 w 24"/>
                  <a:gd name="T11" fmla="*/ 1 h 32"/>
                  <a:gd name="T12" fmla="*/ 12 w 24"/>
                  <a:gd name="T13" fmla="*/ 0 h 32"/>
                  <a:gd name="T14" fmla="*/ 20 w 24"/>
                  <a:gd name="T15" fmla="*/ 1 h 32"/>
                  <a:gd name="T16" fmla="*/ 24 w 24"/>
                  <a:gd name="T17" fmla="*/ 9 h 32"/>
                  <a:gd name="T18" fmla="*/ 15 w 24"/>
                  <a:gd name="T19" fmla="*/ 17 h 32"/>
                  <a:gd name="T20" fmla="*/ 12 w 24"/>
                  <a:gd name="T2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2" y="28"/>
                    </a:moveTo>
                    <a:lnTo>
                      <a:pt x="7" y="29"/>
                    </a:lnTo>
                    <a:lnTo>
                      <a:pt x="6" y="32"/>
                    </a:lnTo>
                    <a:lnTo>
                      <a:pt x="0" y="32"/>
                    </a:lnTo>
                    <a:lnTo>
                      <a:pt x="5" y="15"/>
                    </a:lnTo>
                    <a:lnTo>
                      <a:pt x="12" y="1"/>
                    </a:lnTo>
                    <a:lnTo>
                      <a:pt x="12" y="0"/>
                    </a:lnTo>
                    <a:lnTo>
                      <a:pt x="20" y="1"/>
                    </a:lnTo>
                    <a:lnTo>
                      <a:pt x="24" y="9"/>
                    </a:lnTo>
                    <a:lnTo>
                      <a:pt x="15" y="17"/>
                    </a:lnTo>
                    <a:lnTo>
                      <a:pt x="12" y="28"/>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12" name="Freeform 110"/>
              <p:cNvSpPr>
                <a:spLocks/>
              </p:cNvSpPr>
              <p:nvPr/>
            </p:nvSpPr>
            <p:spPr bwMode="auto">
              <a:xfrm>
                <a:off x="4134717" y="3933888"/>
                <a:ext cx="125347" cy="153594"/>
              </a:xfrm>
              <a:custGeom>
                <a:avLst/>
                <a:gdLst>
                  <a:gd name="T0" fmla="*/ 68 w 71"/>
                  <a:gd name="T1" fmla="*/ 87 h 87"/>
                  <a:gd name="T2" fmla="*/ 63 w 71"/>
                  <a:gd name="T3" fmla="*/ 87 h 87"/>
                  <a:gd name="T4" fmla="*/ 44 w 71"/>
                  <a:gd name="T5" fmla="*/ 77 h 87"/>
                  <a:gd name="T6" fmla="*/ 27 w 71"/>
                  <a:gd name="T7" fmla="*/ 61 h 87"/>
                  <a:gd name="T8" fmla="*/ 12 w 71"/>
                  <a:gd name="T9" fmla="*/ 50 h 87"/>
                  <a:gd name="T10" fmla="*/ 0 w 71"/>
                  <a:gd name="T11" fmla="*/ 37 h 87"/>
                  <a:gd name="T12" fmla="*/ 4 w 71"/>
                  <a:gd name="T13" fmla="*/ 30 h 87"/>
                  <a:gd name="T14" fmla="*/ 5 w 71"/>
                  <a:gd name="T15" fmla="*/ 24 h 87"/>
                  <a:gd name="T16" fmla="*/ 13 w 71"/>
                  <a:gd name="T17" fmla="*/ 12 h 87"/>
                  <a:gd name="T18" fmla="*/ 22 w 71"/>
                  <a:gd name="T19" fmla="*/ 3 h 87"/>
                  <a:gd name="T20" fmla="*/ 26 w 71"/>
                  <a:gd name="T21" fmla="*/ 2 h 87"/>
                  <a:gd name="T22" fmla="*/ 31 w 71"/>
                  <a:gd name="T23" fmla="*/ 0 h 87"/>
                  <a:gd name="T24" fmla="*/ 38 w 71"/>
                  <a:gd name="T25" fmla="*/ 13 h 87"/>
                  <a:gd name="T26" fmla="*/ 37 w 71"/>
                  <a:gd name="T27" fmla="*/ 21 h 87"/>
                  <a:gd name="T28" fmla="*/ 41 w 71"/>
                  <a:gd name="T29" fmla="*/ 26 h 87"/>
                  <a:gd name="T30" fmla="*/ 46 w 71"/>
                  <a:gd name="T31" fmla="*/ 26 h 87"/>
                  <a:gd name="T32" fmla="*/ 49 w 71"/>
                  <a:gd name="T33" fmla="*/ 17 h 87"/>
                  <a:gd name="T34" fmla="*/ 55 w 71"/>
                  <a:gd name="T35" fmla="*/ 18 h 87"/>
                  <a:gd name="T36" fmla="*/ 54 w 71"/>
                  <a:gd name="T37" fmla="*/ 24 h 87"/>
                  <a:gd name="T38" fmla="*/ 55 w 71"/>
                  <a:gd name="T39" fmla="*/ 34 h 87"/>
                  <a:gd name="T40" fmla="*/ 52 w 71"/>
                  <a:gd name="T41" fmla="*/ 43 h 87"/>
                  <a:gd name="T42" fmla="*/ 57 w 71"/>
                  <a:gd name="T43" fmla="*/ 49 h 87"/>
                  <a:gd name="T44" fmla="*/ 63 w 71"/>
                  <a:gd name="T45" fmla="*/ 50 h 87"/>
                  <a:gd name="T46" fmla="*/ 70 w 71"/>
                  <a:gd name="T47" fmla="*/ 59 h 87"/>
                  <a:gd name="T48" fmla="*/ 71 w 71"/>
                  <a:gd name="T49" fmla="*/ 67 h 87"/>
                  <a:gd name="T50" fmla="*/ 69 w 71"/>
                  <a:gd name="T51" fmla="*/ 70 h 87"/>
                  <a:gd name="T52" fmla="*/ 68 w 71"/>
                  <a:gd name="T5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87">
                    <a:moveTo>
                      <a:pt x="68" y="87"/>
                    </a:moveTo>
                    <a:lnTo>
                      <a:pt x="63" y="87"/>
                    </a:lnTo>
                    <a:lnTo>
                      <a:pt x="44" y="77"/>
                    </a:lnTo>
                    <a:lnTo>
                      <a:pt x="27" y="61"/>
                    </a:lnTo>
                    <a:lnTo>
                      <a:pt x="12" y="50"/>
                    </a:lnTo>
                    <a:lnTo>
                      <a:pt x="0" y="37"/>
                    </a:lnTo>
                    <a:lnTo>
                      <a:pt x="4" y="30"/>
                    </a:lnTo>
                    <a:lnTo>
                      <a:pt x="5" y="24"/>
                    </a:lnTo>
                    <a:lnTo>
                      <a:pt x="13" y="12"/>
                    </a:lnTo>
                    <a:lnTo>
                      <a:pt x="22" y="3"/>
                    </a:lnTo>
                    <a:lnTo>
                      <a:pt x="26" y="2"/>
                    </a:lnTo>
                    <a:lnTo>
                      <a:pt x="31" y="0"/>
                    </a:lnTo>
                    <a:lnTo>
                      <a:pt x="38" y="13"/>
                    </a:lnTo>
                    <a:lnTo>
                      <a:pt x="37" y="21"/>
                    </a:lnTo>
                    <a:lnTo>
                      <a:pt x="41" y="26"/>
                    </a:lnTo>
                    <a:lnTo>
                      <a:pt x="46" y="26"/>
                    </a:lnTo>
                    <a:lnTo>
                      <a:pt x="49" y="17"/>
                    </a:lnTo>
                    <a:lnTo>
                      <a:pt x="55" y="18"/>
                    </a:lnTo>
                    <a:lnTo>
                      <a:pt x="54" y="24"/>
                    </a:lnTo>
                    <a:lnTo>
                      <a:pt x="55" y="34"/>
                    </a:lnTo>
                    <a:lnTo>
                      <a:pt x="52" y="43"/>
                    </a:lnTo>
                    <a:lnTo>
                      <a:pt x="57" y="49"/>
                    </a:lnTo>
                    <a:lnTo>
                      <a:pt x="63" y="50"/>
                    </a:lnTo>
                    <a:lnTo>
                      <a:pt x="70" y="59"/>
                    </a:lnTo>
                    <a:lnTo>
                      <a:pt x="71" y="67"/>
                    </a:lnTo>
                    <a:lnTo>
                      <a:pt x="69" y="70"/>
                    </a:lnTo>
                    <a:lnTo>
                      <a:pt x="68" y="8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13" name="Freeform 111"/>
              <p:cNvSpPr>
                <a:spLocks/>
              </p:cNvSpPr>
              <p:nvPr/>
            </p:nvSpPr>
            <p:spPr bwMode="auto">
              <a:xfrm>
                <a:off x="4796759" y="3031748"/>
                <a:ext cx="504916" cy="497855"/>
              </a:xfrm>
              <a:custGeom>
                <a:avLst/>
                <a:gdLst>
                  <a:gd name="T0" fmla="*/ 101 w 286"/>
                  <a:gd name="T1" fmla="*/ 213 h 282"/>
                  <a:gd name="T2" fmla="*/ 88 w 286"/>
                  <a:gd name="T3" fmla="*/ 221 h 282"/>
                  <a:gd name="T4" fmla="*/ 78 w 286"/>
                  <a:gd name="T5" fmla="*/ 210 h 282"/>
                  <a:gd name="T6" fmla="*/ 49 w 286"/>
                  <a:gd name="T7" fmla="*/ 201 h 282"/>
                  <a:gd name="T8" fmla="*/ 41 w 286"/>
                  <a:gd name="T9" fmla="*/ 188 h 282"/>
                  <a:gd name="T10" fmla="*/ 27 w 286"/>
                  <a:gd name="T11" fmla="*/ 178 h 282"/>
                  <a:gd name="T12" fmla="*/ 19 w 286"/>
                  <a:gd name="T13" fmla="*/ 182 h 282"/>
                  <a:gd name="T14" fmla="*/ 12 w 286"/>
                  <a:gd name="T15" fmla="*/ 170 h 282"/>
                  <a:gd name="T16" fmla="*/ 11 w 286"/>
                  <a:gd name="T17" fmla="*/ 162 h 282"/>
                  <a:gd name="T18" fmla="*/ 0 w 286"/>
                  <a:gd name="T19" fmla="*/ 146 h 282"/>
                  <a:gd name="T20" fmla="*/ 7 w 286"/>
                  <a:gd name="T21" fmla="*/ 138 h 282"/>
                  <a:gd name="T22" fmla="*/ 5 w 286"/>
                  <a:gd name="T23" fmla="*/ 125 h 282"/>
                  <a:gd name="T24" fmla="*/ 7 w 286"/>
                  <a:gd name="T25" fmla="*/ 113 h 282"/>
                  <a:gd name="T26" fmla="*/ 6 w 286"/>
                  <a:gd name="T27" fmla="*/ 104 h 282"/>
                  <a:gd name="T28" fmla="*/ 9 w 286"/>
                  <a:gd name="T29" fmla="*/ 87 h 282"/>
                  <a:gd name="T30" fmla="*/ 7 w 286"/>
                  <a:gd name="T31" fmla="*/ 77 h 282"/>
                  <a:gd name="T32" fmla="*/ 1 w 286"/>
                  <a:gd name="T33" fmla="*/ 59 h 282"/>
                  <a:gd name="T34" fmla="*/ 10 w 286"/>
                  <a:gd name="T35" fmla="*/ 54 h 282"/>
                  <a:gd name="T36" fmla="*/ 11 w 286"/>
                  <a:gd name="T37" fmla="*/ 45 h 282"/>
                  <a:gd name="T38" fmla="*/ 9 w 286"/>
                  <a:gd name="T39" fmla="*/ 37 h 282"/>
                  <a:gd name="T40" fmla="*/ 21 w 286"/>
                  <a:gd name="T41" fmla="*/ 29 h 282"/>
                  <a:gd name="T42" fmla="*/ 26 w 286"/>
                  <a:gd name="T43" fmla="*/ 22 h 282"/>
                  <a:gd name="T44" fmla="*/ 34 w 286"/>
                  <a:gd name="T45" fmla="*/ 16 h 282"/>
                  <a:gd name="T46" fmla="*/ 35 w 286"/>
                  <a:gd name="T47" fmla="*/ 0 h 282"/>
                  <a:gd name="T48" fmla="*/ 55 w 286"/>
                  <a:gd name="T49" fmla="*/ 7 h 282"/>
                  <a:gd name="T50" fmla="*/ 63 w 286"/>
                  <a:gd name="T51" fmla="*/ 6 h 282"/>
                  <a:gd name="T52" fmla="*/ 77 w 286"/>
                  <a:gd name="T53" fmla="*/ 9 h 282"/>
                  <a:gd name="T54" fmla="*/ 101 w 286"/>
                  <a:gd name="T55" fmla="*/ 18 h 282"/>
                  <a:gd name="T56" fmla="*/ 110 w 286"/>
                  <a:gd name="T57" fmla="*/ 37 h 282"/>
                  <a:gd name="T58" fmla="*/ 126 w 286"/>
                  <a:gd name="T59" fmla="*/ 41 h 282"/>
                  <a:gd name="T60" fmla="*/ 151 w 286"/>
                  <a:gd name="T61" fmla="*/ 50 h 282"/>
                  <a:gd name="T62" fmla="*/ 170 w 286"/>
                  <a:gd name="T63" fmla="*/ 60 h 282"/>
                  <a:gd name="T64" fmla="*/ 178 w 286"/>
                  <a:gd name="T65" fmla="*/ 54 h 282"/>
                  <a:gd name="T66" fmla="*/ 186 w 286"/>
                  <a:gd name="T67" fmla="*/ 45 h 282"/>
                  <a:gd name="T68" fmla="*/ 181 w 286"/>
                  <a:gd name="T69" fmla="*/ 29 h 282"/>
                  <a:gd name="T70" fmla="*/ 186 w 286"/>
                  <a:gd name="T71" fmla="*/ 19 h 282"/>
                  <a:gd name="T72" fmla="*/ 198 w 286"/>
                  <a:gd name="T73" fmla="*/ 9 h 282"/>
                  <a:gd name="T74" fmla="*/ 210 w 286"/>
                  <a:gd name="T75" fmla="*/ 6 h 282"/>
                  <a:gd name="T76" fmla="*/ 234 w 286"/>
                  <a:gd name="T77" fmla="*/ 11 h 282"/>
                  <a:gd name="T78" fmla="*/ 241 w 286"/>
                  <a:gd name="T79" fmla="*/ 20 h 282"/>
                  <a:gd name="T80" fmla="*/ 247 w 286"/>
                  <a:gd name="T81" fmla="*/ 20 h 282"/>
                  <a:gd name="T82" fmla="*/ 253 w 286"/>
                  <a:gd name="T83" fmla="*/ 23 h 282"/>
                  <a:gd name="T84" fmla="*/ 270 w 286"/>
                  <a:gd name="T85" fmla="*/ 26 h 282"/>
                  <a:gd name="T86" fmla="*/ 275 w 286"/>
                  <a:gd name="T87" fmla="*/ 33 h 282"/>
                  <a:gd name="T88" fmla="*/ 270 w 286"/>
                  <a:gd name="T89" fmla="*/ 43 h 282"/>
                  <a:gd name="T90" fmla="*/ 273 w 286"/>
                  <a:gd name="T91" fmla="*/ 51 h 282"/>
                  <a:gd name="T92" fmla="*/ 269 w 286"/>
                  <a:gd name="T93" fmla="*/ 64 h 282"/>
                  <a:gd name="T94" fmla="*/ 275 w 286"/>
                  <a:gd name="T95" fmla="*/ 81 h 282"/>
                  <a:gd name="T96" fmla="*/ 280 w 286"/>
                  <a:gd name="T97" fmla="*/ 155 h 282"/>
                  <a:gd name="T98" fmla="*/ 284 w 286"/>
                  <a:gd name="T99" fmla="*/ 231 h 282"/>
                  <a:gd name="T100" fmla="*/ 286 w 286"/>
                  <a:gd name="T101" fmla="*/ 273 h 282"/>
                  <a:gd name="T102" fmla="*/ 265 w 286"/>
                  <a:gd name="T103" fmla="*/ 273 h 282"/>
                  <a:gd name="T104" fmla="*/ 265 w 286"/>
                  <a:gd name="T105" fmla="*/ 282 h 282"/>
                  <a:gd name="T106" fmla="*/ 192 w 286"/>
                  <a:gd name="T107" fmla="*/ 242 h 282"/>
                  <a:gd name="T108" fmla="*/ 119 w 286"/>
                  <a:gd name="T109" fmla="*/ 202 h 282"/>
                  <a:gd name="T110" fmla="*/ 101 w 286"/>
                  <a:gd name="T111" fmla="*/ 2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 h="282">
                    <a:moveTo>
                      <a:pt x="101" y="213"/>
                    </a:moveTo>
                    <a:lnTo>
                      <a:pt x="88" y="221"/>
                    </a:lnTo>
                    <a:lnTo>
                      <a:pt x="78" y="210"/>
                    </a:lnTo>
                    <a:lnTo>
                      <a:pt x="49" y="201"/>
                    </a:lnTo>
                    <a:lnTo>
                      <a:pt x="41" y="188"/>
                    </a:lnTo>
                    <a:lnTo>
                      <a:pt x="27" y="178"/>
                    </a:lnTo>
                    <a:lnTo>
                      <a:pt x="19" y="182"/>
                    </a:lnTo>
                    <a:lnTo>
                      <a:pt x="12" y="170"/>
                    </a:lnTo>
                    <a:lnTo>
                      <a:pt x="11" y="162"/>
                    </a:lnTo>
                    <a:lnTo>
                      <a:pt x="0" y="146"/>
                    </a:lnTo>
                    <a:lnTo>
                      <a:pt x="7" y="138"/>
                    </a:lnTo>
                    <a:lnTo>
                      <a:pt x="5" y="125"/>
                    </a:lnTo>
                    <a:lnTo>
                      <a:pt x="7" y="113"/>
                    </a:lnTo>
                    <a:lnTo>
                      <a:pt x="6" y="104"/>
                    </a:lnTo>
                    <a:lnTo>
                      <a:pt x="9" y="87"/>
                    </a:lnTo>
                    <a:lnTo>
                      <a:pt x="7" y="77"/>
                    </a:lnTo>
                    <a:lnTo>
                      <a:pt x="1" y="59"/>
                    </a:lnTo>
                    <a:lnTo>
                      <a:pt x="10" y="54"/>
                    </a:lnTo>
                    <a:lnTo>
                      <a:pt x="11" y="45"/>
                    </a:lnTo>
                    <a:lnTo>
                      <a:pt x="9" y="37"/>
                    </a:lnTo>
                    <a:lnTo>
                      <a:pt x="21" y="29"/>
                    </a:lnTo>
                    <a:lnTo>
                      <a:pt x="26" y="22"/>
                    </a:lnTo>
                    <a:lnTo>
                      <a:pt x="34" y="16"/>
                    </a:lnTo>
                    <a:lnTo>
                      <a:pt x="35" y="0"/>
                    </a:lnTo>
                    <a:lnTo>
                      <a:pt x="55" y="7"/>
                    </a:lnTo>
                    <a:lnTo>
                      <a:pt x="63" y="6"/>
                    </a:lnTo>
                    <a:lnTo>
                      <a:pt x="77" y="9"/>
                    </a:lnTo>
                    <a:lnTo>
                      <a:pt x="101" y="18"/>
                    </a:lnTo>
                    <a:lnTo>
                      <a:pt x="110" y="37"/>
                    </a:lnTo>
                    <a:lnTo>
                      <a:pt x="126" y="41"/>
                    </a:lnTo>
                    <a:lnTo>
                      <a:pt x="151" y="50"/>
                    </a:lnTo>
                    <a:lnTo>
                      <a:pt x="170" y="60"/>
                    </a:lnTo>
                    <a:lnTo>
                      <a:pt x="178" y="54"/>
                    </a:lnTo>
                    <a:lnTo>
                      <a:pt x="186" y="45"/>
                    </a:lnTo>
                    <a:lnTo>
                      <a:pt x="181" y="29"/>
                    </a:lnTo>
                    <a:lnTo>
                      <a:pt x="186" y="19"/>
                    </a:lnTo>
                    <a:lnTo>
                      <a:pt x="198" y="9"/>
                    </a:lnTo>
                    <a:lnTo>
                      <a:pt x="210" y="6"/>
                    </a:lnTo>
                    <a:lnTo>
                      <a:pt x="234" y="11"/>
                    </a:lnTo>
                    <a:lnTo>
                      <a:pt x="241" y="20"/>
                    </a:lnTo>
                    <a:lnTo>
                      <a:pt x="247" y="20"/>
                    </a:lnTo>
                    <a:lnTo>
                      <a:pt x="253" y="23"/>
                    </a:lnTo>
                    <a:lnTo>
                      <a:pt x="270" y="26"/>
                    </a:lnTo>
                    <a:lnTo>
                      <a:pt x="275" y="33"/>
                    </a:lnTo>
                    <a:lnTo>
                      <a:pt x="270" y="43"/>
                    </a:lnTo>
                    <a:lnTo>
                      <a:pt x="273" y="51"/>
                    </a:lnTo>
                    <a:lnTo>
                      <a:pt x="269" y="64"/>
                    </a:lnTo>
                    <a:lnTo>
                      <a:pt x="275" y="81"/>
                    </a:lnTo>
                    <a:lnTo>
                      <a:pt x="280" y="155"/>
                    </a:lnTo>
                    <a:lnTo>
                      <a:pt x="284" y="231"/>
                    </a:lnTo>
                    <a:lnTo>
                      <a:pt x="286" y="273"/>
                    </a:lnTo>
                    <a:lnTo>
                      <a:pt x="265" y="273"/>
                    </a:lnTo>
                    <a:lnTo>
                      <a:pt x="265" y="282"/>
                    </a:lnTo>
                    <a:lnTo>
                      <a:pt x="192" y="242"/>
                    </a:lnTo>
                    <a:lnTo>
                      <a:pt x="119" y="202"/>
                    </a:lnTo>
                    <a:lnTo>
                      <a:pt x="101" y="213"/>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14" name="Freeform 112"/>
              <p:cNvSpPr>
                <a:spLocks/>
              </p:cNvSpPr>
              <p:nvPr/>
            </p:nvSpPr>
            <p:spPr bwMode="auto">
              <a:xfrm>
                <a:off x="7083003" y="3886220"/>
                <a:ext cx="68853" cy="141235"/>
              </a:xfrm>
              <a:custGeom>
                <a:avLst/>
                <a:gdLst>
                  <a:gd name="T0" fmla="*/ 39 w 39"/>
                  <a:gd name="T1" fmla="*/ 48 h 80"/>
                  <a:gd name="T2" fmla="*/ 37 w 39"/>
                  <a:gd name="T3" fmla="*/ 70 h 80"/>
                  <a:gd name="T4" fmla="*/ 29 w 39"/>
                  <a:gd name="T5" fmla="*/ 76 h 80"/>
                  <a:gd name="T6" fmla="*/ 14 w 39"/>
                  <a:gd name="T7" fmla="*/ 80 h 80"/>
                  <a:gd name="T8" fmla="*/ 4 w 39"/>
                  <a:gd name="T9" fmla="*/ 64 h 80"/>
                  <a:gd name="T10" fmla="*/ 0 w 39"/>
                  <a:gd name="T11" fmla="*/ 34 h 80"/>
                  <a:gd name="T12" fmla="*/ 6 w 39"/>
                  <a:gd name="T13" fmla="*/ 0 h 80"/>
                  <a:gd name="T14" fmla="*/ 19 w 39"/>
                  <a:gd name="T15" fmla="*/ 12 h 80"/>
                  <a:gd name="T16" fmla="*/ 29 w 39"/>
                  <a:gd name="T17" fmla="*/ 26 h 80"/>
                  <a:gd name="T18" fmla="*/ 39 w 39"/>
                  <a:gd name="T19"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0">
                    <a:moveTo>
                      <a:pt x="39" y="48"/>
                    </a:moveTo>
                    <a:lnTo>
                      <a:pt x="37" y="70"/>
                    </a:lnTo>
                    <a:lnTo>
                      <a:pt x="29" y="76"/>
                    </a:lnTo>
                    <a:lnTo>
                      <a:pt x="14" y="80"/>
                    </a:lnTo>
                    <a:lnTo>
                      <a:pt x="4" y="64"/>
                    </a:lnTo>
                    <a:lnTo>
                      <a:pt x="0" y="34"/>
                    </a:lnTo>
                    <a:lnTo>
                      <a:pt x="6" y="0"/>
                    </a:lnTo>
                    <a:lnTo>
                      <a:pt x="19" y="12"/>
                    </a:lnTo>
                    <a:lnTo>
                      <a:pt x="29" y="26"/>
                    </a:lnTo>
                    <a:lnTo>
                      <a:pt x="39" y="48"/>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15" name="Freeform 113"/>
              <p:cNvSpPr>
                <a:spLocks/>
              </p:cNvSpPr>
              <p:nvPr/>
            </p:nvSpPr>
            <p:spPr bwMode="auto">
              <a:xfrm>
                <a:off x="5344045" y="5298573"/>
                <a:ext cx="74149" cy="72384"/>
              </a:xfrm>
              <a:custGeom>
                <a:avLst/>
                <a:gdLst>
                  <a:gd name="T0" fmla="*/ 36 w 42"/>
                  <a:gd name="T1" fmla="*/ 6 h 41"/>
                  <a:gd name="T2" fmla="*/ 42 w 42"/>
                  <a:gd name="T3" fmla="*/ 12 h 41"/>
                  <a:gd name="T4" fmla="*/ 36 w 42"/>
                  <a:gd name="T5" fmla="*/ 22 h 41"/>
                  <a:gd name="T6" fmla="*/ 32 w 42"/>
                  <a:gd name="T7" fmla="*/ 29 h 41"/>
                  <a:gd name="T8" fmla="*/ 22 w 42"/>
                  <a:gd name="T9" fmla="*/ 32 h 41"/>
                  <a:gd name="T10" fmla="*/ 18 w 42"/>
                  <a:gd name="T11" fmla="*/ 39 h 41"/>
                  <a:gd name="T12" fmla="*/ 12 w 42"/>
                  <a:gd name="T13" fmla="*/ 41 h 41"/>
                  <a:gd name="T14" fmla="*/ 0 w 42"/>
                  <a:gd name="T15" fmla="*/ 25 h 41"/>
                  <a:gd name="T16" fmla="*/ 10 w 42"/>
                  <a:gd name="T17" fmla="*/ 12 h 41"/>
                  <a:gd name="T18" fmla="*/ 20 w 42"/>
                  <a:gd name="T19" fmla="*/ 4 h 41"/>
                  <a:gd name="T20" fmla="*/ 29 w 42"/>
                  <a:gd name="T21" fmla="*/ 0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42" y="12"/>
                    </a:lnTo>
                    <a:lnTo>
                      <a:pt x="36" y="22"/>
                    </a:lnTo>
                    <a:lnTo>
                      <a:pt x="32" y="29"/>
                    </a:lnTo>
                    <a:lnTo>
                      <a:pt x="22" y="32"/>
                    </a:lnTo>
                    <a:lnTo>
                      <a:pt x="18" y="39"/>
                    </a:lnTo>
                    <a:lnTo>
                      <a:pt x="12" y="41"/>
                    </a:lnTo>
                    <a:lnTo>
                      <a:pt x="0" y="25"/>
                    </a:lnTo>
                    <a:lnTo>
                      <a:pt x="10" y="12"/>
                    </a:lnTo>
                    <a:lnTo>
                      <a:pt x="20" y="4"/>
                    </a:lnTo>
                    <a:lnTo>
                      <a:pt x="29" y="0"/>
                    </a:lnTo>
                    <a:lnTo>
                      <a:pt x="36" y="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16" name="Freeform 114"/>
              <p:cNvSpPr>
                <a:spLocks/>
              </p:cNvSpPr>
              <p:nvPr/>
            </p:nvSpPr>
            <p:spPr bwMode="auto">
              <a:xfrm>
                <a:off x="5070400" y="2196693"/>
                <a:ext cx="155359" cy="84741"/>
              </a:xfrm>
              <a:custGeom>
                <a:avLst/>
                <a:gdLst>
                  <a:gd name="T0" fmla="*/ 31 w 88"/>
                  <a:gd name="T1" fmla="*/ 40 h 48"/>
                  <a:gd name="T2" fmla="*/ 29 w 88"/>
                  <a:gd name="T3" fmla="*/ 35 h 48"/>
                  <a:gd name="T4" fmla="*/ 30 w 88"/>
                  <a:gd name="T5" fmla="*/ 30 h 48"/>
                  <a:gd name="T6" fmla="*/ 22 w 88"/>
                  <a:gd name="T7" fmla="*/ 27 h 48"/>
                  <a:gd name="T8" fmla="*/ 6 w 88"/>
                  <a:gd name="T9" fmla="*/ 23 h 48"/>
                  <a:gd name="T10" fmla="*/ 0 w 88"/>
                  <a:gd name="T11" fmla="*/ 7 h 48"/>
                  <a:gd name="T12" fmla="*/ 17 w 88"/>
                  <a:gd name="T13" fmla="*/ 0 h 48"/>
                  <a:gd name="T14" fmla="*/ 42 w 88"/>
                  <a:gd name="T15" fmla="*/ 2 h 48"/>
                  <a:gd name="T16" fmla="*/ 57 w 88"/>
                  <a:gd name="T17" fmla="*/ 0 h 48"/>
                  <a:gd name="T18" fmla="*/ 60 w 88"/>
                  <a:gd name="T19" fmla="*/ 4 h 48"/>
                  <a:gd name="T20" fmla="*/ 68 w 88"/>
                  <a:gd name="T21" fmla="*/ 5 h 48"/>
                  <a:gd name="T22" fmla="*/ 85 w 88"/>
                  <a:gd name="T23" fmla="*/ 15 h 48"/>
                  <a:gd name="T24" fmla="*/ 88 w 88"/>
                  <a:gd name="T25" fmla="*/ 24 h 48"/>
                  <a:gd name="T26" fmla="*/ 76 w 88"/>
                  <a:gd name="T27" fmla="*/ 30 h 48"/>
                  <a:gd name="T28" fmla="*/ 74 w 88"/>
                  <a:gd name="T29" fmla="*/ 41 h 48"/>
                  <a:gd name="T30" fmla="*/ 58 w 88"/>
                  <a:gd name="T31" fmla="*/ 48 h 48"/>
                  <a:gd name="T32" fmla="*/ 44 w 88"/>
                  <a:gd name="T33" fmla="*/ 48 h 48"/>
                  <a:gd name="T34" fmla="*/ 39 w 88"/>
                  <a:gd name="T35" fmla="*/ 42 h 48"/>
                  <a:gd name="T36" fmla="*/ 31 w 88"/>
                  <a:gd name="T3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8">
                    <a:moveTo>
                      <a:pt x="31" y="40"/>
                    </a:moveTo>
                    <a:lnTo>
                      <a:pt x="29" y="35"/>
                    </a:lnTo>
                    <a:lnTo>
                      <a:pt x="30" y="30"/>
                    </a:lnTo>
                    <a:lnTo>
                      <a:pt x="22" y="27"/>
                    </a:lnTo>
                    <a:lnTo>
                      <a:pt x="6" y="23"/>
                    </a:lnTo>
                    <a:lnTo>
                      <a:pt x="0" y="7"/>
                    </a:lnTo>
                    <a:lnTo>
                      <a:pt x="17" y="0"/>
                    </a:lnTo>
                    <a:lnTo>
                      <a:pt x="42" y="2"/>
                    </a:lnTo>
                    <a:lnTo>
                      <a:pt x="57" y="0"/>
                    </a:lnTo>
                    <a:lnTo>
                      <a:pt x="60" y="4"/>
                    </a:lnTo>
                    <a:lnTo>
                      <a:pt x="68" y="5"/>
                    </a:lnTo>
                    <a:lnTo>
                      <a:pt x="85" y="15"/>
                    </a:lnTo>
                    <a:lnTo>
                      <a:pt x="88" y="24"/>
                    </a:lnTo>
                    <a:lnTo>
                      <a:pt x="76" y="30"/>
                    </a:lnTo>
                    <a:lnTo>
                      <a:pt x="74" y="41"/>
                    </a:lnTo>
                    <a:lnTo>
                      <a:pt x="58" y="48"/>
                    </a:lnTo>
                    <a:lnTo>
                      <a:pt x="44" y="48"/>
                    </a:lnTo>
                    <a:lnTo>
                      <a:pt x="39" y="42"/>
                    </a:lnTo>
                    <a:lnTo>
                      <a:pt x="31" y="4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17" name="Freeform 115"/>
              <p:cNvSpPr>
                <a:spLocks/>
              </p:cNvSpPr>
              <p:nvPr/>
            </p:nvSpPr>
            <p:spPr bwMode="auto">
              <a:xfrm>
                <a:off x="4664349" y="2415609"/>
                <a:ext cx="15890" cy="24717"/>
              </a:xfrm>
              <a:custGeom>
                <a:avLst/>
                <a:gdLst>
                  <a:gd name="T0" fmla="*/ 6 w 9"/>
                  <a:gd name="T1" fmla="*/ 0 h 14"/>
                  <a:gd name="T2" fmla="*/ 9 w 9"/>
                  <a:gd name="T3" fmla="*/ 5 h 14"/>
                  <a:gd name="T4" fmla="*/ 8 w 9"/>
                  <a:gd name="T5" fmla="*/ 14 h 14"/>
                  <a:gd name="T6" fmla="*/ 4 w 9"/>
                  <a:gd name="T7" fmla="*/ 14 h 14"/>
                  <a:gd name="T8" fmla="*/ 0 w 9"/>
                  <a:gd name="T9" fmla="*/ 13 h 14"/>
                  <a:gd name="T10" fmla="*/ 2 w 9"/>
                  <a:gd name="T11" fmla="*/ 1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lnTo>
                      <a:pt x="9" y="5"/>
                    </a:lnTo>
                    <a:lnTo>
                      <a:pt x="8" y="14"/>
                    </a:lnTo>
                    <a:lnTo>
                      <a:pt x="4" y="14"/>
                    </a:lnTo>
                    <a:lnTo>
                      <a:pt x="0" y="13"/>
                    </a:lnTo>
                    <a:lnTo>
                      <a:pt x="2" y="1"/>
                    </a:lnTo>
                    <a:lnTo>
                      <a:pt x="6"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18" name="Freeform 116"/>
              <p:cNvSpPr>
                <a:spLocks/>
              </p:cNvSpPr>
              <p:nvPr/>
            </p:nvSpPr>
            <p:spPr bwMode="auto">
              <a:xfrm>
                <a:off x="5068635" y="2140200"/>
                <a:ext cx="192434" cy="82977"/>
              </a:xfrm>
              <a:custGeom>
                <a:avLst/>
                <a:gdLst>
                  <a:gd name="T0" fmla="*/ 1 w 109"/>
                  <a:gd name="T1" fmla="*/ 39 h 47"/>
                  <a:gd name="T2" fmla="*/ 0 w 109"/>
                  <a:gd name="T3" fmla="*/ 24 h 47"/>
                  <a:gd name="T4" fmla="*/ 5 w 109"/>
                  <a:gd name="T5" fmla="*/ 11 h 47"/>
                  <a:gd name="T6" fmla="*/ 18 w 109"/>
                  <a:gd name="T7" fmla="*/ 5 h 47"/>
                  <a:gd name="T8" fmla="*/ 33 w 109"/>
                  <a:gd name="T9" fmla="*/ 19 h 47"/>
                  <a:gd name="T10" fmla="*/ 45 w 109"/>
                  <a:gd name="T11" fmla="*/ 19 h 47"/>
                  <a:gd name="T12" fmla="*/ 45 w 109"/>
                  <a:gd name="T13" fmla="*/ 4 h 47"/>
                  <a:gd name="T14" fmla="*/ 57 w 109"/>
                  <a:gd name="T15" fmla="*/ 0 h 47"/>
                  <a:gd name="T16" fmla="*/ 64 w 109"/>
                  <a:gd name="T17" fmla="*/ 3 h 47"/>
                  <a:gd name="T18" fmla="*/ 79 w 109"/>
                  <a:gd name="T19" fmla="*/ 10 h 47"/>
                  <a:gd name="T20" fmla="*/ 91 w 109"/>
                  <a:gd name="T21" fmla="*/ 10 h 47"/>
                  <a:gd name="T22" fmla="*/ 99 w 109"/>
                  <a:gd name="T23" fmla="*/ 15 h 47"/>
                  <a:gd name="T24" fmla="*/ 102 w 109"/>
                  <a:gd name="T25" fmla="*/ 24 h 47"/>
                  <a:gd name="T26" fmla="*/ 109 w 109"/>
                  <a:gd name="T27" fmla="*/ 36 h 47"/>
                  <a:gd name="T28" fmla="*/ 94 w 109"/>
                  <a:gd name="T29" fmla="*/ 43 h 47"/>
                  <a:gd name="T30" fmla="*/ 86 w 109"/>
                  <a:gd name="T31" fmla="*/ 47 h 47"/>
                  <a:gd name="T32" fmla="*/ 69 w 109"/>
                  <a:gd name="T33" fmla="*/ 37 h 47"/>
                  <a:gd name="T34" fmla="*/ 61 w 109"/>
                  <a:gd name="T35" fmla="*/ 36 h 47"/>
                  <a:gd name="T36" fmla="*/ 58 w 109"/>
                  <a:gd name="T37" fmla="*/ 32 h 47"/>
                  <a:gd name="T38" fmla="*/ 43 w 109"/>
                  <a:gd name="T39" fmla="*/ 34 h 47"/>
                  <a:gd name="T40" fmla="*/ 18 w 109"/>
                  <a:gd name="T41" fmla="*/ 32 h 47"/>
                  <a:gd name="T42" fmla="*/ 1 w 109"/>
                  <a:gd name="T43"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47">
                    <a:moveTo>
                      <a:pt x="1" y="39"/>
                    </a:moveTo>
                    <a:lnTo>
                      <a:pt x="0" y="24"/>
                    </a:lnTo>
                    <a:lnTo>
                      <a:pt x="5" y="11"/>
                    </a:lnTo>
                    <a:lnTo>
                      <a:pt x="18" y="5"/>
                    </a:lnTo>
                    <a:lnTo>
                      <a:pt x="33" y="19"/>
                    </a:lnTo>
                    <a:lnTo>
                      <a:pt x="45" y="19"/>
                    </a:lnTo>
                    <a:lnTo>
                      <a:pt x="45" y="4"/>
                    </a:lnTo>
                    <a:lnTo>
                      <a:pt x="57" y="0"/>
                    </a:lnTo>
                    <a:lnTo>
                      <a:pt x="64" y="3"/>
                    </a:lnTo>
                    <a:lnTo>
                      <a:pt x="79" y="10"/>
                    </a:lnTo>
                    <a:lnTo>
                      <a:pt x="91" y="10"/>
                    </a:lnTo>
                    <a:lnTo>
                      <a:pt x="99" y="15"/>
                    </a:lnTo>
                    <a:lnTo>
                      <a:pt x="102" y="24"/>
                    </a:lnTo>
                    <a:lnTo>
                      <a:pt x="109" y="36"/>
                    </a:lnTo>
                    <a:lnTo>
                      <a:pt x="94" y="43"/>
                    </a:lnTo>
                    <a:lnTo>
                      <a:pt x="86" y="47"/>
                    </a:lnTo>
                    <a:lnTo>
                      <a:pt x="69" y="37"/>
                    </a:lnTo>
                    <a:lnTo>
                      <a:pt x="61" y="36"/>
                    </a:lnTo>
                    <a:lnTo>
                      <a:pt x="58" y="32"/>
                    </a:lnTo>
                    <a:lnTo>
                      <a:pt x="43" y="34"/>
                    </a:lnTo>
                    <a:lnTo>
                      <a:pt x="18" y="32"/>
                    </a:lnTo>
                    <a:lnTo>
                      <a:pt x="1" y="3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19" name="Freeform 118"/>
              <p:cNvSpPr>
                <a:spLocks/>
              </p:cNvSpPr>
              <p:nvPr/>
            </p:nvSpPr>
            <p:spPr bwMode="auto">
              <a:xfrm>
                <a:off x="5264599" y="2475632"/>
                <a:ext cx="105927" cy="107692"/>
              </a:xfrm>
              <a:custGeom>
                <a:avLst/>
                <a:gdLst>
                  <a:gd name="T0" fmla="*/ 0 w 60"/>
                  <a:gd name="T1" fmla="*/ 5 h 61"/>
                  <a:gd name="T2" fmla="*/ 3 w 60"/>
                  <a:gd name="T3" fmla="*/ 2 h 61"/>
                  <a:gd name="T4" fmla="*/ 13 w 60"/>
                  <a:gd name="T5" fmla="*/ 0 h 61"/>
                  <a:gd name="T6" fmla="*/ 26 w 60"/>
                  <a:gd name="T7" fmla="*/ 6 h 61"/>
                  <a:gd name="T8" fmla="*/ 33 w 60"/>
                  <a:gd name="T9" fmla="*/ 7 h 61"/>
                  <a:gd name="T10" fmla="*/ 41 w 60"/>
                  <a:gd name="T11" fmla="*/ 12 h 61"/>
                  <a:gd name="T12" fmla="*/ 41 w 60"/>
                  <a:gd name="T13" fmla="*/ 20 h 61"/>
                  <a:gd name="T14" fmla="*/ 47 w 60"/>
                  <a:gd name="T15" fmla="*/ 23 h 61"/>
                  <a:gd name="T16" fmla="*/ 51 w 60"/>
                  <a:gd name="T17" fmla="*/ 31 h 61"/>
                  <a:gd name="T18" fmla="*/ 57 w 60"/>
                  <a:gd name="T19" fmla="*/ 37 h 61"/>
                  <a:gd name="T20" fmla="*/ 57 w 60"/>
                  <a:gd name="T21" fmla="*/ 40 h 61"/>
                  <a:gd name="T22" fmla="*/ 60 w 60"/>
                  <a:gd name="T23" fmla="*/ 42 h 61"/>
                  <a:gd name="T24" fmla="*/ 56 w 60"/>
                  <a:gd name="T25" fmla="*/ 43 h 61"/>
                  <a:gd name="T26" fmla="*/ 46 w 60"/>
                  <a:gd name="T27" fmla="*/ 42 h 61"/>
                  <a:gd name="T28" fmla="*/ 44 w 60"/>
                  <a:gd name="T29" fmla="*/ 40 h 61"/>
                  <a:gd name="T30" fmla="*/ 41 w 60"/>
                  <a:gd name="T31" fmla="*/ 41 h 61"/>
                  <a:gd name="T32" fmla="*/ 43 w 60"/>
                  <a:gd name="T33" fmla="*/ 45 h 61"/>
                  <a:gd name="T34" fmla="*/ 39 w 60"/>
                  <a:gd name="T35" fmla="*/ 52 h 61"/>
                  <a:gd name="T36" fmla="*/ 37 w 60"/>
                  <a:gd name="T37" fmla="*/ 59 h 61"/>
                  <a:gd name="T38" fmla="*/ 33 w 60"/>
                  <a:gd name="T39" fmla="*/ 61 h 61"/>
                  <a:gd name="T40" fmla="*/ 29 w 60"/>
                  <a:gd name="T41" fmla="*/ 52 h 61"/>
                  <a:gd name="T42" fmla="*/ 30 w 60"/>
                  <a:gd name="T43" fmla="*/ 43 h 61"/>
                  <a:gd name="T44" fmla="*/ 28 w 60"/>
                  <a:gd name="T45" fmla="*/ 34 h 61"/>
                  <a:gd name="T46" fmla="*/ 17 w 60"/>
                  <a:gd name="T47" fmla="*/ 22 h 61"/>
                  <a:gd name="T48" fmla="*/ 10 w 60"/>
                  <a:gd name="T49" fmla="*/ 13 h 61"/>
                  <a:gd name="T50" fmla="*/ 5 w 60"/>
                  <a:gd name="T51" fmla="*/ 7 h 61"/>
                  <a:gd name="T52" fmla="*/ 0 w 60"/>
                  <a:gd name="T5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1">
                    <a:moveTo>
                      <a:pt x="0" y="5"/>
                    </a:moveTo>
                    <a:lnTo>
                      <a:pt x="3" y="2"/>
                    </a:lnTo>
                    <a:lnTo>
                      <a:pt x="13" y="0"/>
                    </a:lnTo>
                    <a:lnTo>
                      <a:pt x="26" y="6"/>
                    </a:lnTo>
                    <a:lnTo>
                      <a:pt x="33" y="7"/>
                    </a:lnTo>
                    <a:lnTo>
                      <a:pt x="41" y="12"/>
                    </a:lnTo>
                    <a:lnTo>
                      <a:pt x="41" y="20"/>
                    </a:lnTo>
                    <a:lnTo>
                      <a:pt x="47" y="23"/>
                    </a:lnTo>
                    <a:lnTo>
                      <a:pt x="51" y="31"/>
                    </a:lnTo>
                    <a:lnTo>
                      <a:pt x="57" y="37"/>
                    </a:lnTo>
                    <a:lnTo>
                      <a:pt x="57" y="40"/>
                    </a:lnTo>
                    <a:lnTo>
                      <a:pt x="60" y="42"/>
                    </a:lnTo>
                    <a:lnTo>
                      <a:pt x="56" y="43"/>
                    </a:lnTo>
                    <a:lnTo>
                      <a:pt x="46" y="42"/>
                    </a:lnTo>
                    <a:lnTo>
                      <a:pt x="44" y="40"/>
                    </a:lnTo>
                    <a:lnTo>
                      <a:pt x="41" y="41"/>
                    </a:lnTo>
                    <a:lnTo>
                      <a:pt x="43" y="45"/>
                    </a:lnTo>
                    <a:lnTo>
                      <a:pt x="39" y="52"/>
                    </a:lnTo>
                    <a:lnTo>
                      <a:pt x="37" y="59"/>
                    </a:lnTo>
                    <a:lnTo>
                      <a:pt x="33" y="61"/>
                    </a:lnTo>
                    <a:lnTo>
                      <a:pt x="29" y="52"/>
                    </a:lnTo>
                    <a:lnTo>
                      <a:pt x="30" y="43"/>
                    </a:lnTo>
                    <a:lnTo>
                      <a:pt x="28" y="34"/>
                    </a:lnTo>
                    <a:lnTo>
                      <a:pt x="17" y="22"/>
                    </a:lnTo>
                    <a:lnTo>
                      <a:pt x="10" y="13"/>
                    </a:lnTo>
                    <a:lnTo>
                      <a:pt x="5" y="7"/>
                    </a:lnTo>
                    <a:lnTo>
                      <a:pt x="0" y="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20" name="Freeform 119"/>
              <p:cNvSpPr>
                <a:spLocks/>
              </p:cNvSpPr>
              <p:nvPr/>
            </p:nvSpPr>
            <p:spPr bwMode="auto">
              <a:xfrm>
                <a:off x="5877207" y="4689496"/>
                <a:ext cx="248928" cy="496090"/>
              </a:xfrm>
              <a:custGeom>
                <a:avLst/>
                <a:gdLst>
                  <a:gd name="T0" fmla="*/ 127 w 141"/>
                  <a:gd name="T1" fmla="*/ 8 h 281"/>
                  <a:gd name="T2" fmla="*/ 131 w 141"/>
                  <a:gd name="T3" fmla="*/ 17 h 281"/>
                  <a:gd name="T4" fmla="*/ 135 w 141"/>
                  <a:gd name="T5" fmla="*/ 31 h 281"/>
                  <a:gd name="T6" fmla="*/ 136 w 141"/>
                  <a:gd name="T7" fmla="*/ 56 h 281"/>
                  <a:gd name="T8" fmla="*/ 141 w 141"/>
                  <a:gd name="T9" fmla="*/ 66 h 281"/>
                  <a:gd name="T10" fmla="*/ 138 w 141"/>
                  <a:gd name="T11" fmla="*/ 76 h 281"/>
                  <a:gd name="T12" fmla="*/ 134 w 141"/>
                  <a:gd name="T13" fmla="*/ 82 h 281"/>
                  <a:gd name="T14" fmla="*/ 129 w 141"/>
                  <a:gd name="T15" fmla="*/ 70 h 281"/>
                  <a:gd name="T16" fmla="*/ 125 w 141"/>
                  <a:gd name="T17" fmla="*/ 76 h 281"/>
                  <a:gd name="T18" fmla="*/ 128 w 141"/>
                  <a:gd name="T19" fmla="*/ 91 h 281"/>
                  <a:gd name="T20" fmla="*/ 126 w 141"/>
                  <a:gd name="T21" fmla="*/ 100 h 281"/>
                  <a:gd name="T22" fmla="*/ 120 w 141"/>
                  <a:gd name="T23" fmla="*/ 105 h 281"/>
                  <a:gd name="T24" fmla="*/ 118 w 141"/>
                  <a:gd name="T25" fmla="*/ 122 h 281"/>
                  <a:gd name="T26" fmla="*/ 109 w 141"/>
                  <a:gd name="T27" fmla="*/ 147 h 281"/>
                  <a:gd name="T28" fmla="*/ 98 w 141"/>
                  <a:gd name="T29" fmla="*/ 175 h 281"/>
                  <a:gd name="T30" fmla="*/ 83 w 141"/>
                  <a:gd name="T31" fmla="*/ 215 h 281"/>
                  <a:gd name="T32" fmla="*/ 74 w 141"/>
                  <a:gd name="T33" fmla="*/ 244 h 281"/>
                  <a:gd name="T34" fmla="*/ 63 w 141"/>
                  <a:gd name="T35" fmla="*/ 268 h 281"/>
                  <a:gd name="T36" fmla="*/ 49 w 141"/>
                  <a:gd name="T37" fmla="*/ 272 h 281"/>
                  <a:gd name="T38" fmla="*/ 32 w 141"/>
                  <a:gd name="T39" fmla="*/ 281 h 281"/>
                  <a:gd name="T40" fmla="*/ 22 w 141"/>
                  <a:gd name="T41" fmla="*/ 276 h 281"/>
                  <a:gd name="T42" fmla="*/ 9 w 141"/>
                  <a:gd name="T43" fmla="*/ 268 h 281"/>
                  <a:gd name="T44" fmla="*/ 5 w 141"/>
                  <a:gd name="T45" fmla="*/ 258 h 281"/>
                  <a:gd name="T46" fmla="*/ 5 w 141"/>
                  <a:gd name="T47" fmla="*/ 239 h 281"/>
                  <a:gd name="T48" fmla="*/ 0 w 141"/>
                  <a:gd name="T49" fmla="*/ 223 h 281"/>
                  <a:gd name="T50" fmla="*/ 0 w 141"/>
                  <a:gd name="T51" fmla="*/ 208 h 281"/>
                  <a:gd name="T52" fmla="*/ 4 w 141"/>
                  <a:gd name="T53" fmla="*/ 193 h 281"/>
                  <a:gd name="T54" fmla="*/ 13 w 141"/>
                  <a:gd name="T55" fmla="*/ 189 h 281"/>
                  <a:gd name="T56" fmla="*/ 13 w 141"/>
                  <a:gd name="T57" fmla="*/ 182 h 281"/>
                  <a:gd name="T58" fmla="*/ 23 w 141"/>
                  <a:gd name="T59" fmla="*/ 166 h 281"/>
                  <a:gd name="T60" fmla="*/ 26 w 141"/>
                  <a:gd name="T61" fmla="*/ 153 h 281"/>
                  <a:gd name="T62" fmla="*/ 22 w 141"/>
                  <a:gd name="T63" fmla="*/ 143 h 281"/>
                  <a:gd name="T64" fmla="*/ 20 w 141"/>
                  <a:gd name="T65" fmla="*/ 130 h 281"/>
                  <a:gd name="T66" fmla="*/ 19 w 141"/>
                  <a:gd name="T67" fmla="*/ 111 h 281"/>
                  <a:gd name="T68" fmla="*/ 27 w 141"/>
                  <a:gd name="T69" fmla="*/ 99 h 281"/>
                  <a:gd name="T70" fmla="*/ 30 w 141"/>
                  <a:gd name="T71" fmla="*/ 86 h 281"/>
                  <a:gd name="T72" fmla="*/ 39 w 141"/>
                  <a:gd name="T73" fmla="*/ 85 h 281"/>
                  <a:gd name="T74" fmla="*/ 49 w 141"/>
                  <a:gd name="T75" fmla="*/ 81 h 281"/>
                  <a:gd name="T76" fmla="*/ 56 w 141"/>
                  <a:gd name="T77" fmla="*/ 77 h 281"/>
                  <a:gd name="T78" fmla="*/ 64 w 141"/>
                  <a:gd name="T79" fmla="*/ 77 h 281"/>
                  <a:gd name="T80" fmla="*/ 75 w 141"/>
                  <a:gd name="T81" fmla="*/ 65 h 281"/>
                  <a:gd name="T82" fmla="*/ 91 w 141"/>
                  <a:gd name="T83" fmla="*/ 53 h 281"/>
                  <a:gd name="T84" fmla="*/ 97 w 141"/>
                  <a:gd name="T85" fmla="*/ 42 h 281"/>
                  <a:gd name="T86" fmla="*/ 95 w 141"/>
                  <a:gd name="T87" fmla="*/ 33 h 281"/>
                  <a:gd name="T88" fmla="*/ 102 w 141"/>
                  <a:gd name="T89" fmla="*/ 36 h 281"/>
                  <a:gd name="T90" fmla="*/ 113 w 141"/>
                  <a:gd name="T91" fmla="*/ 21 h 281"/>
                  <a:gd name="T92" fmla="*/ 114 w 141"/>
                  <a:gd name="T93" fmla="*/ 9 h 281"/>
                  <a:gd name="T94" fmla="*/ 121 w 141"/>
                  <a:gd name="T95" fmla="*/ 0 h 281"/>
                  <a:gd name="T96" fmla="*/ 127 w 141"/>
                  <a:gd name="T97" fmla="*/ 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281">
                    <a:moveTo>
                      <a:pt x="127" y="8"/>
                    </a:moveTo>
                    <a:lnTo>
                      <a:pt x="131" y="17"/>
                    </a:lnTo>
                    <a:lnTo>
                      <a:pt x="135" y="31"/>
                    </a:lnTo>
                    <a:lnTo>
                      <a:pt x="136" y="56"/>
                    </a:lnTo>
                    <a:lnTo>
                      <a:pt x="141" y="66"/>
                    </a:lnTo>
                    <a:lnTo>
                      <a:pt x="138" y="76"/>
                    </a:lnTo>
                    <a:lnTo>
                      <a:pt x="134" y="82"/>
                    </a:lnTo>
                    <a:lnTo>
                      <a:pt x="129" y="70"/>
                    </a:lnTo>
                    <a:lnTo>
                      <a:pt x="125" y="76"/>
                    </a:lnTo>
                    <a:lnTo>
                      <a:pt x="128" y="91"/>
                    </a:lnTo>
                    <a:lnTo>
                      <a:pt x="126" y="100"/>
                    </a:lnTo>
                    <a:lnTo>
                      <a:pt x="120" y="105"/>
                    </a:lnTo>
                    <a:lnTo>
                      <a:pt x="118" y="122"/>
                    </a:lnTo>
                    <a:lnTo>
                      <a:pt x="109" y="147"/>
                    </a:lnTo>
                    <a:lnTo>
                      <a:pt x="98" y="175"/>
                    </a:lnTo>
                    <a:lnTo>
                      <a:pt x="83" y="215"/>
                    </a:lnTo>
                    <a:lnTo>
                      <a:pt x="74" y="244"/>
                    </a:lnTo>
                    <a:lnTo>
                      <a:pt x="63" y="268"/>
                    </a:lnTo>
                    <a:lnTo>
                      <a:pt x="49" y="272"/>
                    </a:lnTo>
                    <a:lnTo>
                      <a:pt x="32" y="281"/>
                    </a:lnTo>
                    <a:lnTo>
                      <a:pt x="22" y="276"/>
                    </a:lnTo>
                    <a:lnTo>
                      <a:pt x="9" y="268"/>
                    </a:lnTo>
                    <a:lnTo>
                      <a:pt x="5" y="258"/>
                    </a:lnTo>
                    <a:lnTo>
                      <a:pt x="5" y="239"/>
                    </a:lnTo>
                    <a:lnTo>
                      <a:pt x="0" y="223"/>
                    </a:lnTo>
                    <a:lnTo>
                      <a:pt x="0" y="208"/>
                    </a:lnTo>
                    <a:lnTo>
                      <a:pt x="4" y="193"/>
                    </a:lnTo>
                    <a:lnTo>
                      <a:pt x="13" y="189"/>
                    </a:lnTo>
                    <a:lnTo>
                      <a:pt x="13" y="182"/>
                    </a:lnTo>
                    <a:lnTo>
                      <a:pt x="23" y="166"/>
                    </a:lnTo>
                    <a:lnTo>
                      <a:pt x="26" y="153"/>
                    </a:lnTo>
                    <a:lnTo>
                      <a:pt x="22" y="143"/>
                    </a:lnTo>
                    <a:lnTo>
                      <a:pt x="20" y="130"/>
                    </a:lnTo>
                    <a:lnTo>
                      <a:pt x="19" y="111"/>
                    </a:lnTo>
                    <a:lnTo>
                      <a:pt x="27" y="99"/>
                    </a:lnTo>
                    <a:lnTo>
                      <a:pt x="30" y="86"/>
                    </a:lnTo>
                    <a:lnTo>
                      <a:pt x="39" y="85"/>
                    </a:lnTo>
                    <a:lnTo>
                      <a:pt x="49" y="81"/>
                    </a:lnTo>
                    <a:lnTo>
                      <a:pt x="56" y="77"/>
                    </a:lnTo>
                    <a:lnTo>
                      <a:pt x="64" y="77"/>
                    </a:lnTo>
                    <a:lnTo>
                      <a:pt x="75" y="65"/>
                    </a:lnTo>
                    <a:lnTo>
                      <a:pt x="91" y="53"/>
                    </a:lnTo>
                    <a:lnTo>
                      <a:pt x="97" y="42"/>
                    </a:lnTo>
                    <a:lnTo>
                      <a:pt x="95" y="33"/>
                    </a:lnTo>
                    <a:lnTo>
                      <a:pt x="102" y="36"/>
                    </a:lnTo>
                    <a:lnTo>
                      <a:pt x="113" y="21"/>
                    </a:lnTo>
                    <a:lnTo>
                      <a:pt x="114" y="9"/>
                    </a:lnTo>
                    <a:lnTo>
                      <a:pt x="121" y="0"/>
                    </a:lnTo>
                    <a:lnTo>
                      <a:pt x="127" y="8"/>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21" name="Freeform 120"/>
              <p:cNvSpPr>
                <a:spLocks/>
              </p:cNvSpPr>
              <p:nvPr/>
            </p:nvSpPr>
            <p:spPr bwMode="auto">
              <a:xfrm>
                <a:off x="893368" y="3047636"/>
                <a:ext cx="850943" cy="665572"/>
              </a:xfrm>
              <a:custGeom>
                <a:avLst/>
                <a:gdLst>
                  <a:gd name="T0" fmla="*/ 298 w 482"/>
                  <a:gd name="T1" fmla="*/ 175 h 377"/>
                  <a:gd name="T2" fmla="*/ 288 w 482"/>
                  <a:gd name="T3" fmla="*/ 225 h 377"/>
                  <a:gd name="T4" fmla="*/ 303 w 482"/>
                  <a:gd name="T5" fmla="*/ 266 h 377"/>
                  <a:gd name="T6" fmla="*/ 329 w 482"/>
                  <a:gd name="T7" fmla="*/ 294 h 377"/>
                  <a:gd name="T8" fmla="*/ 366 w 482"/>
                  <a:gd name="T9" fmla="*/ 295 h 377"/>
                  <a:gd name="T10" fmla="*/ 405 w 482"/>
                  <a:gd name="T11" fmla="*/ 279 h 377"/>
                  <a:gd name="T12" fmla="*/ 419 w 482"/>
                  <a:gd name="T13" fmla="*/ 243 h 377"/>
                  <a:gd name="T14" fmla="*/ 468 w 482"/>
                  <a:gd name="T15" fmla="*/ 234 h 377"/>
                  <a:gd name="T16" fmla="*/ 480 w 482"/>
                  <a:gd name="T17" fmla="*/ 246 h 377"/>
                  <a:gd name="T18" fmla="*/ 465 w 482"/>
                  <a:gd name="T19" fmla="*/ 275 h 377"/>
                  <a:gd name="T20" fmla="*/ 451 w 482"/>
                  <a:gd name="T21" fmla="*/ 295 h 377"/>
                  <a:gd name="T22" fmla="*/ 436 w 482"/>
                  <a:gd name="T23" fmla="*/ 308 h 377"/>
                  <a:gd name="T24" fmla="*/ 430 w 482"/>
                  <a:gd name="T25" fmla="*/ 309 h 377"/>
                  <a:gd name="T26" fmla="*/ 395 w 482"/>
                  <a:gd name="T27" fmla="*/ 321 h 377"/>
                  <a:gd name="T28" fmla="*/ 399 w 482"/>
                  <a:gd name="T29" fmla="*/ 333 h 377"/>
                  <a:gd name="T30" fmla="*/ 402 w 482"/>
                  <a:gd name="T31" fmla="*/ 346 h 377"/>
                  <a:gd name="T32" fmla="*/ 370 w 482"/>
                  <a:gd name="T33" fmla="*/ 367 h 377"/>
                  <a:gd name="T34" fmla="*/ 348 w 482"/>
                  <a:gd name="T35" fmla="*/ 355 h 377"/>
                  <a:gd name="T36" fmla="*/ 315 w 482"/>
                  <a:gd name="T37" fmla="*/ 344 h 377"/>
                  <a:gd name="T38" fmla="*/ 278 w 482"/>
                  <a:gd name="T39" fmla="*/ 349 h 377"/>
                  <a:gd name="T40" fmla="*/ 236 w 482"/>
                  <a:gd name="T41" fmla="*/ 332 h 377"/>
                  <a:gd name="T42" fmla="*/ 199 w 482"/>
                  <a:gd name="T43" fmla="*/ 307 h 377"/>
                  <a:gd name="T44" fmla="*/ 165 w 482"/>
                  <a:gd name="T45" fmla="*/ 290 h 377"/>
                  <a:gd name="T46" fmla="*/ 138 w 482"/>
                  <a:gd name="T47" fmla="*/ 255 h 377"/>
                  <a:gd name="T48" fmla="*/ 149 w 482"/>
                  <a:gd name="T49" fmla="*/ 242 h 377"/>
                  <a:gd name="T50" fmla="*/ 146 w 482"/>
                  <a:gd name="T51" fmla="*/ 217 h 377"/>
                  <a:gd name="T52" fmla="*/ 116 w 482"/>
                  <a:gd name="T53" fmla="*/ 169 h 377"/>
                  <a:gd name="T54" fmla="*/ 95 w 482"/>
                  <a:gd name="T55" fmla="*/ 143 h 377"/>
                  <a:gd name="T56" fmla="*/ 85 w 482"/>
                  <a:gd name="T57" fmla="*/ 115 h 377"/>
                  <a:gd name="T58" fmla="*/ 68 w 482"/>
                  <a:gd name="T59" fmla="*/ 88 h 377"/>
                  <a:gd name="T60" fmla="*/ 59 w 482"/>
                  <a:gd name="T61" fmla="*/ 56 h 377"/>
                  <a:gd name="T62" fmla="*/ 50 w 482"/>
                  <a:gd name="T63" fmla="*/ 24 h 377"/>
                  <a:gd name="T64" fmla="*/ 31 w 482"/>
                  <a:gd name="T65" fmla="*/ 27 h 377"/>
                  <a:gd name="T66" fmla="*/ 31 w 482"/>
                  <a:gd name="T67" fmla="*/ 62 h 377"/>
                  <a:gd name="T68" fmla="*/ 43 w 482"/>
                  <a:gd name="T69" fmla="*/ 82 h 377"/>
                  <a:gd name="T70" fmla="*/ 46 w 482"/>
                  <a:gd name="T71" fmla="*/ 102 h 377"/>
                  <a:gd name="T72" fmla="*/ 61 w 482"/>
                  <a:gd name="T73" fmla="*/ 125 h 377"/>
                  <a:gd name="T74" fmla="*/ 67 w 482"/>
                  <a:gd name="T75" fmla="*/ 164 h 377"/>
                  <a:gd name="T76" fmla="*/ 80 w 482"/>
                  <a:gd name="T77" fmla="*/ 185 h 377"/>
                  <a:gd name="T78" fmla="*/ 74 w 482"/>
                  <a:gd name="T79" fmla="*/ 205 h 377"/>
                  <a:gd name="T80" fmla="*/ 59 w 482"/>
                  <a:gd name="T81" fmla="*/ 181 h 377"/>
                  <a:gd name="T82" fmla="*/ 45 w 482"/>
                  <a:gd name="T83" fmla="*/ 150 h 377"/>
                  <a:gd name="T84" fmla="*/ 28 w 482"/>
                  <a:gd name="T85" fmla="*/ 123 h 377"/>
                  <a:gd name="T86" fmla="*/ 13 w 482"/>
                  <a:gd name="T87" fmla="*/ 115 h 377"/>
                  <a:gd name="T88" fmla="*/ 14 w 482"/>
                  <a:gd name="T89" fmla="*/ 103 h 377"/>
                  <a:gd name="T90" fmla="*/ 17 w 482"/>
                  <a:gd name="T91" fmla="*/ 71 h 377"/>
                  <a:gd name="T92" fmla="*/ 4 w 482"/>
                  <a:gd name="T93" fmla="*/ 39 h 377"/>
                  <a:gd name="T94" fmla="*/ 21 w 482"/>
                  <a:gd name="T95" fmla="*/ 2 h 377"/>
                  <a:gd name="T96" fmla="*/ 64 w 482"/>
                  <a:gd name="T97" fmla="*/ 14 h 377"/>
                  <a:gd name="T98" fmla="*/ 148 w 482"/>
                  <a:gd name="T99" fmla="*/ 28 h 377"/>
                  <a:gd name="T100" fmla="*/ 185 w 482"/>
                  <a:gd name="T101" fmla="*/ 27 h 377"/>
                  <a:gd name="T102" fmla="*/ 202 w 482"/>
                  <a:gd name="T103" fmla="*/ 54 h 377"/>
                  <a:gd name="T104" fmla="*/ 224 w 482"/>
                  <a:gd name="T105" fmla="*/ 78 h 377"/>
                  <a:gd name="T106" fmla="*/ 264 w 482"/>
                  <a:gd name="T107" fmla="*/ 69 h 377"/>
                  <a:gd name="T108" fmla="*/ 280 w 482"/>
                  <a:gd name="T109" fmla="*/ 107 h 377"/>
                  <a:gd name="T110" fmla="*/ 296 w 482"/>
                  <a:gd name="T111" fmla="*/ 13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77">
                    <a:moveTo>
                      <a:pt x="315" y="142"/>
                    </a:moveTo>
                    <a:lnTo>
                      <a:pt x="304" y="160"/>
                    </a:lnTo>
                    <a:lnTo>
                      <a:pt x="298" y="175"/>
                    </a:lnTo>
                    <a:lnTo>
                      <a:pt x="291" y="203"/>
                    </a:lnTo>
                    <a:lnTo>
                      <a:pt x="287" y="213"/>
                    </a:lnTo>
                    <a:lnTo>
                      <a:pt x="288" y="225"/>
                    </a:lnTo>
                    <a:lnTo>
                      <a:pt x="292" y="235"/>
                    </a:lnTo>
                    <a:lnTo>
                      <a:pt x="293" y="251"/>
                    </a:lnTo>
                    <a:lnTo>
                      <a:pt x="303" y="266"/>
                    </a:lnTo>
                    <a:lnTo>
                      <a:pt x="305" y="278"/>
                    </a:lnTo>
                    <a:lnTo>
                      <a:pt x="311" y="288"/>
                    </a:lnTo>
                    <a:lnTo>
                      <a:pt x="329" y="294"/>
                    </a:lnTo>
                    <a:lnTo>
                      <a:pt x="335" y="302"/>
                    </a:lnTo>
                    <a:lnTo>
                      <a:pt x="352" y="297"/>
                    </a:lnTo>
                    <a:lnTo>
                      <a:pt x="366" y="295"/>
                    </a:lnTo>
                    <a:lnTo>
                      <a:pt x="380" y="291"/>
                    </a:lnTo>
                    <a:lnTo>
                      <a:pt x="392" y="287"/>
                    </a:lnTo>
                    <a:lnTo>
                      <a:pt x="405" y="279"/>
                    </a:lnTo>
                    <a:lnTo>
                      <a:pt x="411" y="267"/>
                    </a:lnTo>
                    <a:lnTo>
                      <a:pt x="415" y="249"/>
                    </a:lnTo>
                    <a:lnTo>
                      <a:pt x="419" y="243"/>
                    </a:lnTo>
                    <a:lnTo>
                      <a:pt x="432" y="238"/>
                    </a:lnTo>
                    <a:lnTo>
                      <a:pt x="452" y="233"/>
                    </a:lnTo>
                    <a:lnTo>
                      <a:pt x="468" y="234"/>
                    </a:lnTo>
                    <a:lnTo>
                      <a:pt x="479" y="232"/>
                    </a:lnTo>
                    <a:lnTo>
                      <a:pt x="482" y="236"/>
                    </a:lnTo>
                    <a:lnTo>
                      <a:pt x="480" y="246"/>
                    </a:lnTo>
                    <a:lnTo>
                      <a:pt x="469" y="259"/>
                    </a:lnTo>
                    <a:lnTo>
                      <a:pt x="463" y="271"/>
                    </a:lnTo>
                    <a:lnTo>
                      <a:pt x="465" y="275"/>
                    </a:lnTo>
                    <a:lnTo>
                      <a:pt x="461" y="284"/>
                    </a:lnTo>
                    <a:lnTo>
                      <a:pt x="455" y="300"/>
                    </a:lnTo>
                    <a:lnTo>
                      <a:pt x="451" y="295"/>
                    </a:lnTo>
                    <a:lnTo>
                      <a:pt x="447" y="295"/>
                    </a:lnTo>
                    <a:lnTo>
                      <a:pt x="444" y="295"/>
                    </a:lnTo>
                    <a:lnTo>
                      <a:pt x="436" y="308"/>
                    </a:lnTo>
                    <a:lnTo>
                      <a:pt x="433" y="306"/>
                    </a:lnTo>
                    <a:lnTo>
                      <a:pt x="430" y="306"/>
                    </a:lnTo>
                    <a:lnTo>
                      <a:pt x="430" y="309"/>
                    </a:lnTo>
                    <a:lnTo>
                      <a:pt x="413" y="309"/>
                    </a:lnTo>
                    <a:lnTo>
                      <a:pt x="396" y="309"/>
                    </a:lnTo>
                    <a:lnTo>
                      <a:pt x="395" y="321"/>
                    </a:lnTo>
                    <a:lnTo>
                      <a:pt x="387" y="321"/>
                    </a:lnTo>
                    <a:lnTo>
                      <a:pt x="393" y="328"/>
                    </a:lnTo>
                    <a:lnTo>
                      <a:pt x="399" y="333"/>
                    </a:lnTo>
                    <a:lnTo>
                      <a:pt x="400" y="337"/>
                    </a:lnTo>
                    <a:lnTo>
                      <a:pt x="403" y="338"/>
                    </a:lnTo>
                    <a:lnTo>
                      <a:pt x="402" y="346"/>
                    </a:lnTo>
                    <a:lnTo>
                      <a:pt x="378" y="346"/>
                    </a:lnTo>
                    <a:lnTo>
                      <a:pt x="368" y="363"/>
                    </a:lnTo>
                    <a:lnTo>
                      <a:pt x="370" y="367"/>
                    </a:lnTo>
                    <a:lnTo>
                      <a:pt x="367" y="371"/>
                    </a:lnTo>
                    <a:lnTo>
                      <a:pt x="366" y="377"/>
                    </a:lnTo>
                    <a:lnTo>
                      <a:pt x="348" y="355"/>
                    </a:lnTo>
                    <a:lnTo>
                      <a:pt x="339" y="348"/>
                    </a:lnTo>
                    <a:lnTo>
                      <a:pt x="325" y="343"/>
                    </a:lnTo>
                    <a:lnTo>
                      <a:pt x="315" y="344"/>
                    </a:lnTo>
                    <a:lnTo>
                      <a:pt x="299" y="352"/>
                    </a:lnTo>
                    <a:lnTo>
                      <a:pt x="290" y="354"/>
                    </a:lnTo>
                    <a:lnTo>
                      <a:pt x="278" y="349"/>
                    </a:lnTo>
                    <a:lnTo>
                      <a:pt x="265" y="345"/>
                    </a:lnTo>
                    <a:lnTo>
                      <a:pt x="249" y="335"/>
                    </a:lnTo>
                    <a:lnTo>
                      <a:pt x="236" y="332"/>
                    </a:lnTo>
                    <a:lnTo>
                      <a:pt x="216" y="323"/>
                    </a:lnTo>
                    <a:lnTo>
                      <a:pt x="203" y="313"/>
                    </a:lnTo>
                    <a:lnTo>
                      <a:pt x="199" y="307"/>
                    </a:lnTo>
                    <a:lnTo>
                      <a:pt x="189" y="306"/>
                    </a:lnTo>
                    <a:lnTo>
                      <a:pt x="171" y="299"/>
                    </a:lnTo>
                    <a:lnTo>
                      <a:pt x="165" y="290"/>
                    </a:lnTo>
                    <a:lnTo>
                      <a:pt x="148" y="278"/>
                    </a:lnTo>
                    <a:lnTo>
                      <a:pt x="141" y="265"/>
                    </a:lnTo>
                    <a:lnTo>
                      <a:pt x="138" y="255"/>
                    </a:lnTo>
                    <a:lnTo>
                      <a:pt x="145" y="253"/>
                    </a:lnTo>
                    <a:lnTo>
                      <a:pt x="144" y="247"/>
                    </a:lnTo>
                    <a:lnTo>
                      <a:pt x="149" y="242"/>
                    </a:lnTo>
                    <a:lnTo>
                      <a:pt x="150" y="234"/>
                    </a:lnTo>
                    <a:lnTo>
                      <a:pt x="146" y="225"/>
                    </a:lnTo>
                    <a:lnTo>
                      <a:pt x="146" y="217"/>
                    </a:lnTo>
                    <a:lnTo>
                      <a:pt x="142" y="206"/>
                    </a:lnTo>
                    <a:lnTo>
                      <a:pt x="131" y="186"/>
                    </a:lnTo>
                    <a:lnTo>
                      <a:pt x="116" y="169"/>
                    </a:lnTo>
                    <a:lnTo>
                      <a:pt x="110" y="156"/>
                    </a:lnTo>
                    <a:lnTo>
                      <a:pt x="97" y="148"/>
                    </a:lnTo>
                    <a:lnTo>
                      <a:pt x="95" y="143"/>
                    </a:lnTo>
                    <a:lnTo>
                      <a:pt x="101" y="130"/>
                    </a:lnTo>
                    <a:lnTo>
                      <a:pt x="93" y="125"/>
                    </a:lnTo>
                    <a:lnTo>
                      <a:pt x="85" y="115"/>
                    </a:lnTo>
                    <a:lnTo>
                      <a:pt x="85" y="101"/>
                    </a:lnTo>
                    <a:lnTo>
                      <a:pt x="75" y="99"/>
                    </a:lnTo>
                    <a:lnTo>
                      <a:pt x="68" y="88"/>
                    </a:lnTo>
                    <a:lnTo>
                      <a:pt x="63" y="78"/>
                    </a:lnTo>
                    <a:lnTo>
                      <a:pt x="64" y="72"/>
                    </a:lnTo>
                    <a:lnTo>
                      <a:pt x="59" y="56"/>
                    </a:lnTo>
                    <a:lnTo>
                      <a:pt x="58" y="40"/>
                    </a:lnTo>
                    <a:lnTo>
                      <a:pt x="61" y="32"/>
                    </a:lnTo>
                    <a:lnTo>
                      <a:pt x="50" y="24"/>
                    </a:lnTo>
                    <a:lnTo>
                      <a:pt x="44" y="25"/>
                    </a:lnTo>
                    <a:lnTo>
                      <a:pt x="36" y="19"/>
                    </a:lnTo>
                    <a:lnTo>
                      <a:pt x="31" y="27"/>
                    </a:lnTo>
                    <a:lnTo>
                      <a:pt x="30" y="37"/>
                    </a:lnTo>
                    <a:lnTo>
                      <a:pt x="27" y="53"/>
                    </a:lnTo>
                    <a:lnTo>
                      <a:pt x="31" y="62"/>
                    </a:lnTo>
                    <a:lnTo>
                      <a:pt x="39" y="76"/>
                    </a:lnTo>
                    <a:lnTo>
                      <a:pt x="41" y="81"/>
                    </a:lnTo>
                    <a:lnTo>
                      <a:pt x="43" y="82"/>
                    </a:lnTo>
                    <a:lnTo>
                      <a:pt x="43" y="89"/>
                    </a:lnTo>
                    <a:lnTo>
                      <a:pt x="47" y="89"/>
                    </a:lnTo>
                    <a:lnTo>
                      <a:pt x="46" y="102"/>
                    </a:lnTo>
                    <a:lnTo>
                      <a:pt x="51" y="108"/>
                    </a:lnTo>
                    <a:lnTo>
                      <a:pt x="52" y="115"/>
                    </a:lnTo>
                    <a:lnTo>
                      <a:pt x="61" y="125"/>
                    </a:lnTo>
                    <a:lnTo>
                      <a:pt x="62" y="145"/>
                    </a:lnTo>
                    <a:lnTo>
                      <a:pt x="65" y="154"/>
                    </a:lnTo>
                    <a:lnTo>
                      <a:pt x="67" y="164"/>
                    </a:lnTo>
                    <a:lnTo>
                      <a:pt x="66" y="174"/>
                    </a:lnTo>
                    <a:lnTo>
                      <a:pt x="74" y="175"/>
                    </a:lnTo>
                    <a:lnTo>
                      <a:pt x="80" y="185"/>
                    </a:lnTo>
                    <a:lnTo>
                      <a:pt x="84" y="194"/>
                    </a:lnTo>
                    <a:lnTo>
                      <a:pt x="83" y="198"/>
                    </a:lnTo>
                    <a:lnTo>
                      <a:pt x="74" y="205"/>
                    </a:lnTo>
                    <a:lnTo>
                      <a:pt x="71" y="205"/>
                    </a:lnTo>
                    <a:lnTo>
                      <a:pt x="68" y="193"/>
                    </a:lnTo>
                    <a:lnTo>
                      <a:pt x="59" y="181"/>
                    </a:lnTo>
                    <a:lnTo>
                      <a:pt x="49" y="171"/>
                    </a:lnTo>
                    <a:lnTo>
                      <a:pt x="41" y="165"/>
                    </a:lnTo>
                    <a:lnTo>
                      <a:pt x="45" y="150"/>
                    </a:lnTo>
                    <a:lnTo>
                      <a:pt x="45" y="139"/>
                    </a:lnTo>
                    <a:lnTo>
                      <a:pt x="38" y="133"/>
                    </a:lnTo>
                    <a:lnTo>
                      <a:pt x="28" y="123"/>
                    </a:lnTo>
                    <a:lnTo>
                      <a:pt x="25" y="126"/>
                    </a:lnTo>
                    <a:lnTo>
                      <a:pt x="22" y="121"/>
                    </a:lnTo>
                    <a:lnTo>
                      <a:pt x="13" y="115"/>
                    </a:lnTo>
                    <a:lnTo>
                      <a:pt x="6" y="103"/>
                    </a:lnTo>
                    <a:lnTo>
                      <a:pt x="7" y="102"/>
                    </a:lnTo>
                    <a:lnTo>
                      <a:pt x="14" y="103"/>
                    </a:lnTo>
                    <a:lnTo>
                      <a:pt x="23" y="95"/>
                    </a:lnTo>
                    <a:lnTo>
                      <a:pt x="26" y="86"/>
                    </a:lnTo>
                    <a:lnTo>
                      <a:pt x="17" y="71"/>
                    </a:lnTo>
                    <a:lnTo>
                      <a:pt x="8" y="65"/>
                    </a:lnTo>
                    <a:lnTo>
                      <a:pt x="6" y="52"/>
                    </a:lnTo>
                    <a:lnTo>
                      <a:pt x="4" y="39"/>
                    </a:lnTo>
                    <a:lnTo>
                      <a:pt x="1" y="22"/>
                    </a:lnTo>
                    <a:lnTo>
                      <a:pt x="0" y="4"/>
                    </a:lnTo>
                    <a:lnTo>
                      <a:pt x="21" y="2"/>
                    </a:lnTo>
                    <a:lnTo>
                      <a:pt x="43" y="0"/>
                    </a:lnTo>
                    <a:lnTo>
                      <a:pt x="41" y="4"/>
                    </a:lnTo>
                    <a:lnTo>
                      <a:pt x="64" y="14"/>
                    </a:lnTo>
                    <a:lnTo>
                      <a:pt x="99" y="29"/>
                    </a:lnTo>
                    <a:lnTo>
                      <a:pt x="134" y="28"/>
                    </a:lnTo>
                    <a:lnTo>
                      <a:pt x="148" y="28"/>
                    </a:lnTo>
                    <a:lnTo>
                      <a:pt x="150" y="20"/>
                    </a:lnTo>
                    <a:lnTo>
                      <a:pt x="181" y="20"/>
                    </a:lnTo>
                    <a:lnTo>
                      <a:pt x="185" y="27"/>
                    </a:lnTo>
                    <a:lnTo>
                      <a:pt x="192" y="34"/>
                    </a:lnTo>
                    <a:lnTo>
                      <a:pt x="200" y="43"/>
                    </a:lnTo>
                    <a:lnTo>
                      <a:pt x="202" y="54"/>
                    </a:lnTo>
                    <a:lnTo>
                      <a:pt x="203" y="65"/>
                    </a:lnTo>
                    <a:lnTo>
                      <a:pt x="211" y="71"/>
                    </a:lnTo>
                    <a:lnTo>
                      <a:pt x="224" y="78"/>
                    </a:lnTo>
                    <a:lnTo>
                      <a:pt x="240" y="61"/>
                    </a:lnTo>
                    <a:lnTo>
                      <a:pt x="254" y="61"/>
                    </a:lnTo>
                    <a:lnTo>
                      <a:pt x="264" y="69"/>
                    </a:lnTo>
                    <a:lnTo>
                      <a:pt x="269" y="83"/>
                    </a:lnTo>
                    <a:lnTo>
                      <a:pt x="273" y="95"/>
                    </a:lnTo>
                    <a:lnTo>
                      <a:pt x="280" y="107"/>
                    </a:lnTo>
                    <a:lnTo>
                      <a:pt x="281" y="122"/>
                    </a:lnTo>
                    <a:lnTo>
                      <a:pt x="283" y="132"/>
                    </a:lnTo>
                    <a:lnTo>
                      <a:pt x="296" y="138"/>
                    </a:lnTo>
                    <a:lnTo>
                      <a:pt x="307" y="143"/>
                    </a:lnTo>
                    <a:lnTo>
                      <a:pt x="315" y="142"/>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22" name="Freeform 121"/>
              <p:cNvSpPr>
                <a:spLocks/>
              </p:cNvSpPr>
              <p:nvPr/>
            </p:nvSpPr>
            <p:spPr bwMode="auto">
              <a:xfrm>
                <a:off x="5111007" y="2698079"/>
                <a:ext cx="74149" cy="52963"/>
              </a:xfrm>
              <a:custGeom>
                <a:avLst/>
                <a:gdLst>
                  <a:gd name="T0" fmla="*/ 2 w 42"/>
                  <a:gd name="T1" fmla="*/ 9 h 30"/>
                  <a:gd name="T2" fmla="*/ 4 w 42"/>
                  <a:gd name="T3" fmla="*/ 9 h 30"/>
                  <a:gd name="T4" fmla="*/ 4 w 42"/>
                  <a:gd name="T5" fmla="*/ 5 h 30"/>
                  <a:gd name="T6" fmla="*/ 14 w 42"/>
                  <a:gd name="T7" fmla="*/ 2 h 30"/>
                  <a:gd name="T8" fmla="*/ 17 w 42"/>
                  <a:gd name="T9" fmla="*/ 1 h 30"/>
                  <a:gd name="T10" fmla="*/ 23 w 42"/>
                  <a:gd name="T11" fmla="*/ 0 h 30"/>
                  <a:gd name="T12" fmla="*/ 31 w 42"/>
                  <a:gd name="T13" fmla="*/ 0 h 30"/>
                  <a:gd name="T14" fmla="*/ 40 w 42"/>
                  <a:gd name="T15" fmla="*/ 6 h 30"/>
                  <a:gd name="T16" fmla="*/ 42 w 42"/>
                  <a:gd name="T17" fmla="*/ 20 h 30"/>
                  <a:gd name="T18" fmla="*/ 39 w 42"/>
                  <a:gd name="T19" fmla="*/ 20 h 30"/>
                  <a:gd name="T20" fmla="*/ 37 w 42"/>
                  <a:gd name="T21" fmla="*/ 24 h 30"/>
                  <a:gd name="T22" fmla="*/ 28 w 42"/>
                  <a:gd name="T23" fmla="*/ 24 h 30"/>
                  <a:gd name="T24" fmla="*/ 22 w 42"/>
                  <a:gd name="T25" fmla="*/ 28 h 30"/>
                  <a:gd name="T26" fmla="*/ 11 w 42"/>
                  <a:gd name="T27" fmla="*/ 30 h 30"/>
                  <a:gd name="T28" fmla="*/ 3 w 42"/>
                  <a:gd name="T29" fmla="*/ 25 h 30"/>
                  <a:gd name="T30" fmla="*/ 0 w 42"/>
                  <a:gd name="T31" fmla="*/ 16 h 30"/>
                  <a:gd name="T32" fmla="*/ 2 w 42"/>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2" y="9"/>
                    </a:moveTo>
                    <a:lnTo>
                      <a:pt x="4" y="9"/>
                    </a:lnTo>
                    <a:lnTo>
                      <a:pt x="4" y="5"/>
                    </a:lnTo>
                    <a:lnTo>
                      <a:pt x="14" y="2"/>
                    </a:lnTo>
                    <a:lnTo>
                      <a:pt x="17" y="1"/>
                    </a:lnTo>
                    <a:lnTo>
                      <a:pt x="23" y="0"/>
                    </a:lnTo>
                    <a:lnTo>
                      <a:pt x="31" y="0"/>
                    </a:lnTo>
                    <a:lnTo>
                      <a:pt x="40" y="6"/>
                    </a:lnTo>
                    <a:lnTo>
                      <a:pt x="42" y="20"/>
                    </a:lnTo>
                    <a:lnTo>
                      <a:pt x="39" y="20"/>
                    </a:lnTo>
                    <a:lnTo>
                      <a:pt x="37" y="24"/>
                    </a:lnTo>
                    <a:lnTo>
                      <a:pt x="28" y="24"/>
                    </a:lnTo>
                    <a:lnTo>
                      <a:pt x="22" y="28"/>
                    </a:lnTo>
                    <a:lnTo>
                      <a:pt x="11" y="30"/>
                    </a:lnTo>
                    <a:lnTo>
                      <a:pt x="3" y="25"/>
                    </a:lnTo>
                    <a:lnTo>
                      <a:pt x="0" y="16"/>
                    </a:lnTo>
                    <a:lnTo>
                      <a:pt x="2" y="9"/>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23" name="Freeform 122"/>
              <p:cNvSpPr>
                <a:spLocks/>
              </p:cNvSpPr>
              <p:nvPr/>
            </p:nvSpPr>
            <p:spPr bwMode="auto">
              <a:xfrm>
                <a:off x="4113532" y="3331872"/>
                <a:ext cx="527867" cy="545522"/>
              </a:xfrm>
              <a:custGeom>
                <a:avLst/>
                <a:gdLst>
                  <a:gd name="T0" fmla="*/ 6 w 299"/>
                  <a:gd name="T1" fmla="*/ 211 h 309"/>
                  <a:gd name="T2" fmla="*/ 15 w 299"/>
                  <a:gd name="T3" fmla="*/ 198 h 309"/>
                  <a:gd name="T4" fmla="*/ 38 w 299"/>
                  <a:gd name="T5" fmla="*/ 200 h 309"/>
                  <a:gd name="T6" fmla="*/ 48 w 299"/>
                  <a:gd name="T7" fmla="*/ 197 h 309"/>
                  <a:gd name="T8" fmla="*/ 125 w 299"/>
                  <a:gd name="T9" fmla="*/ 182 h 309"/>
                  <a:gd name="T10" fmla="*/ 114 w 299"/>
                  <a:gd name="T11" fmla="*/ 90 h 309"/>
                  <a:gd name="T12" fmla="*/ 133 w 299"/>
                  <a:gd name="T13" fmla="*/ 0 h 309"/>
                  <a:gd name="T14" fmla="*/ 254 w 299"/>
                  <a:gd name="T15" fmla="*/ 90 h 309"/>
                  <a:gd name="T16" fmla="*/ 270 w 299"/>
                  <a:gd name="T17" fmla="*/ 106 h 309"/>
                  <a:gd name="T18" fmla="*/ 278 w 299"/>
                  <a:gd name="T19" fmla="*/ 123 h 309"/>
                  <a:gd name="T20" fmla="*/ 299 w 299"/>
                  <a:gd name="T21" fmla="*/ 168 h 309"/>
                  <a:gd name="T22" fmla="*/ 287 w 299"/>
                  <a:gd name="T23" fmla="*/ 195 h 309"/>
                  <a:gd name="T24" fmla="*/ 246 w 299"/>
                  <a:gd name="T25" fmla="*/ 200 h 309"/>
                  <a:gd name="T26" fmla="*/ 228 w 299"/>
                  <a:gd name="T27" fmla="*/ 208 h 309"/>
                  <a:gd name="T28" fmla="*/ 212 w 299"/>
                  <a:gd name="T29" fmla="*/ 204 h 309"/>
                  <a:gd name="T30" fmla="*/ 185 w 299"/>
                  <a:gd name="T31" fmla="*/ 216 h 309"/>
                  <a:gd name="T32" fmla="*/ 167 w 299"/>
                  <a:gd name="T33" fmla="*/ 232 h 309"/>
                  <a:gd name="T34" fmla="*/ 157 w 299"/>
                  <a:gd name="T35" fmla="*/ 241 h 309"/>
                  <a:gd name="T36" fmla="*/ 143 w 299"/>
                  <a:gd name="T37" fmla="*/ 244 h 309"/>
                  <a:gd name="T38" fmla="*/ 126 w 299"/>
                  <a:gd name="T39" fmla="*/ 275 h 309"/>
                  <a:gd name="T40" fmla="*/ 121 w 299"/>
                  <a:gd name="T41" fmla="*/ 291 h 309"/>
                  <a:gd name="T42" fmla="*/ 115 w 299"/>
                  <a:gd name="T43" fmla="*/ 306 h 309"/>
                  <a:gd name="T44" fmla="*/ 108 w 299"/>
                  <a:gd name="T45" fmla="*/ 300 h 309"/>
                  <a:gd name="T46" fmla="*/ 99 w 299"/>
                  <a:gd name="T47" fmla="*/ 302 h 309"/>
                  <a:gd name="T48" fmla="*/ 82 w 299"/>
                  <a:gd name="T49" fmla="*/ 307 h 309"/>
                  <a:gd name="T50" fmla="*/ 75 w 299"/>
                  <a:gd name="T51" fmla="*/ 306 h 309"/>
                  <a:gd name="T52" fmla="*/ 70 w 299"/>
                  <a:gd name="T53" fmla="*/ 294 h 309"/>
                  <a:gd name="T54" fmla="*/ 64 w 299"/>
                  <a:gd name="T55" fmla="*/ 294 h 309"/>
                  <a:gd name="T56" fmla="*/ 68 w 299"/>
                  <a:gd name="T57" fmla="*/ 282 h 309"/>
                  <a:gd name="T58" fmla="*/ 59 w 299"/>
                  <a:gd name="T59" fmla="*/ 267 h 309"/>
                  <a:gd name="T60" fmla="*/ 51 w 299"/>
                  <a:gd name="T61" fmla="*/ 262 h 309"/>
                  <a:gd name="T62" fmla="*/ 41 w 299"/>
                  <a:gd name="T63" fmla="*/ 268 h 309"/>
                  <a:gd name="T64" fmla="*/ 28 w 299"/>
                  <a:gd name="T65" fmla="*/ 271 h 309"/>
                  <a:gd name="T66" fmla="*/ 20 w 299"/>
                  <a:gd name="T67" fmla="*/ 265 h 309"/>
                  <a:gd name="T68" fmla="*/ 12 w 299"/>
                  <a:gd name="T69" fmla="*/ 267 h 309"/>
                  <a:gd name="T70" fmla="*/ 12 w 299"/>
                  <a:gd name="T71" fmla="*/ 253 h 309"/>
                  <a:gd name="T72" fmla="*/ 4 w 299"/>
                  <a:gd name="T73" fmla="*/ 240 h 309"/>
                  <a:gd name="T74" fmla="*/ 0 w 299"/>
                  <a:gd name="T75" fmla="*/ 2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09">
                    <a:moveTo>
                      <a:pt x="0" y="215"/>
                    </a:moveTo>
                    <a:lnTo>
                      <a:pt x="6" y="211"/>
                    </a:lnTo>
                    <a:lnTo>
                      <a:pt x="9" y="199"/>
                    </a:lnTo>
                    <a:lnTo>
                      <a:pt x="15" y="198"/>
                    </a:lnTo>
                    <a:lnTo>
                      <a:pt x="28" y="204"/>
                    </a:lnTo>
                    <a:lnTo>
                      <a:pt x="38" y="200"/>
                    </a:lnTo>
                    <a:lnTo>
                      <a:pt x="45" y="201"/>
                    </a:lnTo>
                    <a:lnTo>
                      <a:pt x="48" y="197"/>
                    </a:lnTo>
                    <a:lnTo>
                      <a:pt x="121" y="196"/>
                    </a:lnTo>
                    <a:lnTo>
                      <a:pt x="125" y="182"/>
                    </a:lnTo>
                    <a:lnTo>
                      <a:pt x="122" y="179"/>
                    </a:lnTo>
                    <a:lnTo>
                      <a:pt x="114" y="90"/>
                    </a:lnTo>
                    <a:lnTo>
                      <a:pt x="106" y="0"/>
                    </a:lnTo>
                    <a:lnTo>
                      <a:pt x="133" y="0"/>
                    </a:lnTo>
                    <a:lnTo>
                      <a:pt x="193" y="45"/>
                    </a:lnTo>
                    <a:lnTo>
                      <a:pt x="254" y="90"/>
                    </a:lnTo>
                    <a:lnTo>
                      <a:pt x="258" y="100"/>
                    </a:lnTo>
                    <a:lnTo>
                      <a:pt x="270" y="106"/>
                    </a:lnTo>
                    <a:lnTo>
                      <a:pt x="278" y="109"/>
                    </a:lnTo>
                    <a:lnTo>
                      <a:pt x="278" y="123"/>
                    </a:lnTo>
                    <a:lnTo>
                      <a:pt x="298" y="120"/>
                    </a:lnTo>
                    <a:lnTo>
                      <a:pt x="299" y="168"/>
                    </a:lnTo>
                    <a:lnTo>
                      <a:pt x="289" y="182"/>
                    </a:lnTo>
                    <a:lnTo>
                      <a:pt x="287" y="195"/>
                    </a:lnTo>
                    <a:lnTo>
                      <a:pt x="271" y="198"/>
                    </a:lnTo>
                    <a:lnTo>
                      <a:pt x="246" y="200"/>
                    </a:lnTo>
                    <a:lnTo>
                      <a:pt x="240" y="207"/>
                    </a:lnTo>
                    <a:lnTo>
                      <a:pt x="228" y="208"/>
                    </a:lnTo>
                    <a:lnTo>
                      <a:pt x="216" y="208"/>
                    </a:lnTo>
                    <a:lnTo>
                      <a:pt x="212" y="204"/>
                    </a:lnTo>
                    <a:lnTo>
                      <a:pt x="202" y="207"/>
                    </a:lnTo>
                    <a:lnTo>
                      <a:pt x="185" y="216"/>
                    </a:lnTo>
                    <a:lnTo>
                      <a:pt x="182" y="222"/>
                    </a:lnTo>
                    <a:lnTo>
                      <a:pt x="167" y="232"/>
                    </a:lnTo>
                    <a:lnTo>
                      <a:pt x="165" y="237"/>
                    </a:lnTo>
                    <a:lnTo>
                      <a:pt x="157" y="241"/>
                    </a:lnTo>
                    <a:lnTo>
                      <a:pt x="148" y="238"/>
                    </a:lnTo>
                    <a:lnTo>
                      <a:pt x="143" y="244"/>
                    </a:lnTo>
                    <a:lnTo>
                      <a:pt x="140" y="258"/>
                    </a:lnTo>
                    <a:lnTo>
                      <a:pt x="126" y="275"/>
                    </a:lnTo>
                    <a:lnTo>
                      <a:pt x="126" y="282"/>
                    </a:lnTo>
                    <a:lnTo>
                      <a:pt x="121" y="291"/>
                    </a:lnTo>
                    <a:lnTo>
                      <a:pt x="122" y="303"/>
                    </a:lnTo>
                    <a:lnTo>
                      <a:pt x="115" y="306"/>
                    </a:lnTo>
                    <a:lnTo>
                      <a:pt x="111" y="309"/>
                    </a:lnTo>
                    <a:lnTo>
                      <a:pt x="108" y="300"/>
                    </a:lnTo>
                    <a:lnTo>
                      <a:pt x="103" y="302"/>
                    </a:lnTo>
                    <a:lnTo>
                      <a:pt x="99" y="302"/>
                    </a:lnTo>
                    <a:lnTo>
                      <a:pt x="96" y="308"/>
                    </a:lnTo>
                    <a:lnTo>
                      <a:pt x="82" y="307"/>
                    </a:lnTo>
                    <a:lnTo>
                      <a:pt x="77" y="305"/>
                    </a:lnTo>
                    <a:lnTo>
                      <a:pt x="75" y="306"/>
                    </a:lnTo>
                    <a:lnTo>
                      <a:pt x="69" y="300"/>
                    </a:lnTo>
                    <a:lnTo>
                      <a:pt x="70" y="294"/>
                    </a:lnTo>
                    <a:lnTo>
                      <a:pt x="68" y="292"/>
                    </a:lnTo>
                    <a:lnTo>
                      <a:pt x="64" y="294"/>
                    </a:lnTo>
                    <a:lnTo>
                      <a:pt x="65" y="287"/>
                    </a:lnTo>
                    <a:lnTo>
                      <a:pt x="68" y="282"/>
                    </a:lnTo>
                    <a:lnTo>
                      <a:pt x="61" y="273"/>
                    </a:lnTo>
                    <a:lnTo>
                      <a:pt x="59" y="267"/>
                    </a:lnTo>
                    <a:lnTo>
                      <a:pt x="55" y="263"/>
                    </a:lnTo>
                    <a:lnTo>
                      <a:pt x="51" y="262"/>
                    </a:lnTo>
                    <a:lnTo>
                      <a:pt x="47" y="265"/>
                    </a:lnTo>
                    <a:lnTo>
                      <a:pt x="41" y="268"/>
                    </a:lnTo>
                    <a:lnTo>
                      <a:pt x="36" y="272"/>
                    </a:lnTo>
                    <a:lnTo>
                      <a:pt x="28" y="271"/>
                    </a:lnTo>
                    <a:lnTo>
                      <a:pt x="23" y="265"/>
                    </a:lnTo>
                    <a:lnTo>
                      <a:pt x="20" y="265"/>
                    </a:lnTo>
                    <a:lnTo>
                      <a:pt x="15" y="267"/>
                    </a:lnTo>
                    <a:lnTo>
                      <a:pt x="12" y="267"/>
                    </a:lnTo>
                    <a:lnTo>
                      <a:pt x="11" y="260"/>
                    </a:lnTo>
                    <a:lnTo>
                      <a:pt x="12" y="253"/>
                    </a:lnTo>
                    <a:lnTo>
                      <a:pt x="11" y="245"/>
                    </a:lnTo>
                    <a:lnTo>
                      <a:pt x="4" y="240"/>
                    </a:lnTo>
                    <a:lnTo>
                      <a:pt x="0" y="228"/>
                    </a:lnTo>
                    <a:lnTo>
                      <a:pt x="0" y="215"/>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24" name="Freeform 123"/>
              <p:cNvSpPr>
                <a:spLocks/>
              </p:cNvSpPr>
              <p:nvPr/>
            </p:nvSpPr>
            <p:spPr bwMode="auto">
              <a:xfrm>
                <a:off x="7437856" y="3208292"/>
                <a:ext cx="282471" cy="674399"/>
              </a:xfrm>
              <a:custGeom>
                <a:avLst/>
                <a:gdLst>
                  <a:gd name="T0" fmla="*/ 126 w 160"/>
                  <a:gd name="T1" fmla="*/ 178 h 382"/>
                  <a:gd name="T2" fmla="*/ 108 w 160"/>
                  <a:gd name="T3" fmla="*/ 201 h 382"/>
                  <a:gd name="T4" fmla="*/ 112 w 160"/>
                  <a:gd name="T5" fmla="*/ 223 h 382"/>
                  <a:gd name="T6" fmla="*/ 135 w 160"/>
                  <a:gd name="T7" fmla="*/ 252 h 382"/>
                  <a:gd name="T8" fmla="*/ 125 w 160"/>
                  <a:gd name="T9" fmla="*/ 274 h 382"/>
                  <a:gd name="T10" fmla="*/ 144 w 160"/>
                  <a:gd name="T11" fmla="*/ 301 h 382"/>
                  <a:gd name="T12" fmla="*/ 148 w 160"/>
                  <a:gd name="T13" fmla="*/ 322 h 382"/>
                  <a:gd name="T14" fmla="*/ 149 w 160"/>
                  <a:gd name="T15" fmla="*/ 361 h 382"/>
                  <a:gd name="T16" fmla="*/ 139 w 160"/>
                  <a:gd name="T17" fmla="*/ 367 h 382"/>
                  <a:gd name="T18" fmla="*/ 136 w 160"/>
                  <a:gd name="T19" fmla="*/ 338 h 382"/>
                  <a:gd name="T20" fmla="*/ 126 w 160"/>
                  <a:gd name="T21" fmla="*/ 305 h 382"/>
                  <a:gd name="T22" fmla="*/ 112 w 160"/>
                  <a:gd name="T23" fmla="*/ 254 h 382"/>
                  <a:gd name="T24" fmla="*/ 91 w 160"/>
                  <a:gd name="T25" fmla="*/ 247 h 382"/>
                  <a:gd name="T26" fmla="*/ 62 w 160"/>
                  <a:gd name="T27" fmla="*/ 260 h 382"/>
                  <a:gd name="T28" fmla="*/ 53 w 160"/>
                  <a:gd name="T29" fmla="*/ 229 h 382"/>
                  <a:gd name="T30" fmla="*/ 29 w 160"/>
                  <a:gd name="T31" fmla="*/ 186 h 382"/>
                  <a:gd name="T32" fmla="*/ 19 w 160"/>
                  <a:gd name="T33" fmla="*/ 176 h 382"/>
                  <a:gd name="T34" fmla="*/ 0 w 160"/>
                  <a:gd name="T35" fmla="*/ 142 h 382"/>
                  <a:gd name="T36" fmla="*/ 4 w 160"/>
                  <a:gd name="T37" fmla="*/ 131 h 382"/>
                  <a:gd name="T38" fmla="*/ 9 w 160"/>
                  <a:gd name="T39" fmla="*/ 117 h 382"/>
                  <a:gd name="T40" fmla="*/ 9 w 160"/>
                  <a:gd name="T41" fmla="*/ 88 h 382"/>
                  <a:gd name="T42" fmla="*/ 28 w 160"/>
                  <a:gd name="T43" fmla="*/ 76 h 382"/>
                  <a:gd name="T44" fmla="*/ 33 w 160"/>
                  <a:gd name="T45" fmla="*/ 48 h 382"/>
                  <a:gd name="T46" fmla="*/ 50 w 160"/>
                  <a:gd name="T47" fmla="*/ 22 h 382"/>
                  <a:gd name="T48" fmla="*/ 59 w 160"/>
                  <a:gd name="T49" fmla="*/ 13 h 382"/>
                  <a:gd name="T50" fmla="*/ 61 w 160"/>
                  <a:gd name="T51" fmla="*/ 1 h 382"/>
                  <a:gd name="T52" fmla="*/ 80 w 160"/>
                  <a:gd name="T53" fmla="*/ 12 h 382"/>
                  <a:gd name="T54" fmla="*/ 93 w 160"/>
                  <a:gd name="T55" fmla="*/ 33 h 382"/>
                  <a:gd name="T56" fmla="*/ 83 w 160"/>
                  <a:gd name="T57" fmla="*/ 67 h 382"/>
                  <a:gd name="T58" fmla="*/ 104 w 160"/>
                  <a:gd name="T59" fmla="*/ 89 h 382"/>
                  <a:gd name="T60" fmla="*/ 124 w 160"/>
                  <a:gd name="T61" fmla="*/ 112 h 382"/>
                  <a:gd name="T62" fmla="*/ 137 w 160"/>
                  <a:gd name="T63" fmla="*/ 137 h 382"/>
                  <a:gd name="T64" fmla="*/ 158 w 160"/>
                  <a:gd name="T65" fmla="*/ 134 h 382"/>
                  <a:gd name="T66" fmla="*/ 147 w 160"/>
                  <a:gd name="T67" fmla="*/ 156 h 382"/>
                  <a:gd name="T68" fmla="*/ 135 w 160"/>
                  <a:gd name="T69" fmla="*/ 1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382">
                    <a:moveTo>
                      <a:pt x="135" y="169"/>
                    </a:moveTo>
                    <a:lnTo>
                      <a:pt x="126" y="178"/>
                    </a:lnTo>
                    <a:lnTo>
                      <a:pt x="113" y="179"/>
                    </a:lnTo>
                    <a:lnTo>
                      <a:pt x="108" y="201"/>
                    </a:lnTo>
                    <a:lnTo>
                      <a:pt x="101" y="205"/>
                    </a:lnTo>
                    <a:lnTo>
                      <a:pt x="112" y="223"/>
                    </a:lnTo>
                    <a:lnTo>
                      <a:pt x="126" y="239"/>
                    </a:lnTo>
                    <a:lnTo>
                      <a:pt x="135" y="252"/>
                    </a:lnTo>
                    <a:lnTo>
                      <a:pt x="131" y="270"/>
                    </a:lnTo>
                    <a:lnTo>
                      <a:pt x="125" y="274"/>
                    </a:lnTo>
                    <a:lnTo>
                      <a:pt x="130" y="285"/>
                    </a:lnTo>
                    <a:lnTo>
                      <a:pt x="144" y="301"/>
                    </a:lnTo>
                    <a:lnTo>
                      <a:pt x="147" y="313"/>
                    </a:lnTo>
                    <a:lnTo>
                      <a:pt x="148" y="322"/>
                    </a:lnTo>
                    <a:lnTo>
                      <a:pt x="157" y="341"/>
                    </a:lnTo>
                    <a:lnTo>
                      <a:pt x="149" y="361"/>
                    </a:lnTo>
                    <a:lnTo>
                      <a:pt x="142" y="382"/>
                    </a:lnTo>
                    <a:lnTo>
                      <a:pt x="139" y="367"/>
                    </a:lnTo>
                    <a:lnTo>
                      <a:pt x="143" y="351"/>
                    </a:lnTo>
                    <a:lnTo>
                      <a:pt x="136" y="338"/>
                    </a:lnTo>
                    <a:lnTo>
                      <a:pt x="135" y="316"/>
                    </a:lnTo>
                    <a:lnTo>
                      <a:pt x="126" y="305"/>
                    </a:lnTo>
                    <a:lnTo>
                      <a:pt x="118" y="280"/>
                    </a:lnTo>
                    <a:lnTo>
                      <a:pt x="112" y="254"/>
                    </a:lnTo>
                    <a:lnTo>
                      <a:pt x="102" y="237"/>
                    </a:lnTo>
                    <a:lnTo>
                      <a:pt x="91" y="247"/>
                    </a:lnTo>
                    <a:lnTo>
                      <a:pt x="72" y="262"/>
                    </a:lnTo>
                    <a:lnTo>
                      <a:pt x="62" y="260"/>
                    </a:lnTo>
                    <a:lnTo>
                      <a:pt x="50" y="255"/>
                    </a:lnTo>
                    <a:lnTo>
                      <a:pt x="53" y="229"/>
                    </a:lnTo>
                    <a:lnTo>
                      <a:pt x="46" y="210"/>
                    </a:lnTo>
                    <a:lnTo>
                      <a:pt x="29" y="186"/>
                    </a:lnTo>
                    <a:lnTo>
                      <a:pt x="30" y="179"/>
                    </a:lnTo>
                    <a:lnTo>
                      <a:pt x="19" y="176"/>
                    </a:lnTo>
                    <a:lnTo>
                      <a:pt x="4" y="159"/>
                    </a:lnTo>
                    <a:lnTo>
                      <a:pt x="0" y="142"/>
                    </a:lnTo>
                    <a:lnTo>
                      <a:pt x="7" y="145"/>
                    </a:lnTo>
                    <a:lnTo>
                      <a:pt x="4" y="131"/>
                    </a:lnTo>
                    <a:lnTo>
                      <a:pt x="12" y="125"/>
                    </a:lnTo>
                    <a:lnTo>
                      <a:pt x="9" y="117"/>
                    </a:lnTo>
                    <a:lnTo>
                      <a:pt x="12" y="110"/>
                    </a:lnTo>
                    <a:lnTo>
                      <a:pt x="9" y="88"/>
                    </a:lnTo>
                    <a:lnTo>
                      <a:pt x="23" y="93"/>
                    </a:lnTo>
                    <a:lnTo>
                      <a:pt x="28" y="76"/>
                    </a:lnTo>
                    <a:lnTo>
                      <a:pt x="27" y="66"/>
                    </a:lnTo>
                    <a:lnTo>
                      <a:pt x="33" y="48"/>
                    </a:lnTo>
                    <a:lnTo>
                      <a:pt x="30" y="36"/>
                    </a:lnTo>
                    <a:lnTo>
                      <a:pt x="50" y="22"/>
                    </a:lnTo>
                    <a:lnTo>
                      <a:pt x="64" y="26"/>
                    </a:lnTo>
                    <a:lnTo>
                      <a:pt x="59" y="13"/>
                    </a:lnTo>
                    <a:lnTo>
                      <a:pt x="64" y="9"/>
                    </a:lnTo>
                    <a:lnTo>
                      <a:pt x="61" y="1"/>
                    </a:lnTo>
                    <a:lnTo>
                      <a:pt x="71" y="0"/>
                    </a:lnTo>
                    <a:lnTo>
                      <a:pt x="80" y="12"/>
                    </a:lnTo>
                    <a:lnTo>
                      <a:pt x="89" y="17"/>
                    </a:lnTo>
                    <a:lnTo>
                      <a:pt x="93" y="33"/>
                    </a:lnTo>
                    <a:lnTo>
                      <a:pt x="96" y="50"/>
                    </a:lnTo>
                    <a:lnTo>
                      <a:pt x="83" y="67"/>
                    </a:lnTo>
                    <a:lnTo>
                      <a:pt x="86" y="92"/>
                    </a:lnTo>
                    <a:lnTo>
                      <a:pt x="104" y="89"/>
                    </a:lnTo>
                    <a:lnTo>
                      <a:pt x="112" y="108"/>
                    </a:lnTo>
                    <a:lnTo>
                      <a:pt x="124" y="112"/>
                    </a:lnTo>
                    <a:lnTo>
                      <a:pt x="122" y="129"/>
                    </a:lnTo>
                    <a:lnTo>
                      <a:pt x="137" y="137"/>
                    </a:lnTo>
                    <a:lnTo>
                      <a:pt x="146" y="141"/>
                    </a:lnTo>
                    <a:lnTo>
                      <a:pt x="158" y="134"/>
                    </a:lnTo>
                    <a:lnTo>
                      <a:pt x="160" y="143"/>
                    </a:lnTo>
                    <a:lnTo>
                      <a:pt x="147" y="156"/>
                    </a:lnTo>
                    <a:lnTo>
                      <a:pt x="144" y="164"/>
                    </a:lnTo>
                    <a:lnTo>
                      <a:pt x="135" y="169"/>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25" name="Freeform 124"/>
              <p:cNvSpPr>
                <a:spLocks/>
              </p:cNvSpPr>
              <p:nvPr/>
            </p:nvSpPr>
            <p:spPr bwMode="auto">
              <a:xfrm>
                <a:off x="5049216" y="2653944"/>
                <a:ext cx="54729" cy="60025"/>
              </a:xfrm>
              <a:custGeom>
                <a:avLst/>
                <a:gdLst>
                  <a:gd name="T0" fmla="*/ 22 w 31"/>
                  <a:gd name="T1" fmla="*/ 21 h 34"/>
                  <a:gd name="T2" fmla="*/ 21 w 31"/>
                  <a:gd name="T3" fmla="*/ 17 h 34"/>
                  <a:gd name="T4" fmla="*/ 15 w 31"/>
                  <a:gd name="T5" fmla="*/ 27 h 34"/>
                  <a:gd name="T6" fmla="*/ 16 w 31"/>
                  <a:gd name="T7" fmla="*/ 34 h 34"/>
                  <a:gd name="T8" fmla="*/ 13 w 31"/>
                  <a:gd name="T9" fmla="*/ 32 h 34"/>
                  <a:gd name="T10" fmla="*/ 7 w 31"/>
                  <a:gd name="T11" fmla="*/ 25 h 34"/>
                  <a:gd name="T12" fmla="*/ 0 w 31"/>
                  <a:gd name="T13" fmla="*/ 21 h 34"/>
                  <a:gd name="T14" fmla="*/ 1 w 31"/>
                  <a:gd name="T15" fmla="*/ 18 h 34"/>
                  <a:gd name="T16" fmla="*/ 3 w 31"/>
                  <a:gd name="T17" fmla="*/ 7 h 34"/>
                  <a:gd name="T18" fmla="*/ 8 w 31"/>
                  <a:gd name="T19" fmla="*/ 2 h 34"/>
                  <a:gd name="T20" fmla="*/ 11 w 31"/>
                  <a:gd name="T21" fmla="*/ 0 h 34"/>
                  <a:gd name="T22" fmla="*/ 16 w 31"/>
                  <a:gd name="T23" fmla="*/ 3 h 34"/>
                  <a:gd name="T24" fmla="*/ 18 w 31"/>
                  <a:gd name="T25" fmla="*/ 6 h 34"/>
                  <a:gd name="T26" fmla="*/ 24 w 31"/>
                  <a:gd name="T27" fmla="*/ 9 h 34"/>
                  <a:gd name="T28" fmla="*/ 31 w 31"/>
                  <a:gd name="T29" fmla="*/ 13 h 34"/>
                  <a:gd name="T30" fmla="*/ 29 w 31"/>
                  <a:gd name="T31" fmla="*/ 14 h 34"/>
                  <a:gd name="T32" fmla="*/ 27 w 31"/>
                  <a:gd name="T33" fmla="*/ 19 h 34"/>
                  <a:gd name="T34" fmla="*/ 22 w 31"/>
                  <a:gd name="T3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22" y="21"/>
                    </a:moveTo>
                    <a:lnTo>
                      <a:pt x="21" y="17"/>
                    </a:lnTo>
                    <a:lnTo>
                      <a:pt x="15" y="27"/>
                    </a:lnTo>
                    <a:lnTo>
                      <a:pt x="16" y="34"/>
                    </a:lnTo>
                    <a:lnTo>
                      <a:pt x="13" y="32"/>
                    </a:lnTo>
                    <a:lnTo>
                      <a:pt x="7" y="25"/>
                    </a:lnTo>
                    <a:lnTo>
                      <a:pt x="0" y="21"/>
                    </a:lnTo>
                    <a:lnTo>
                      <a:pt x="1" y="18"/>
                    </a:lnTo>
                    <a:lnTo>
                      <a:pt x="3" y="7"/>
                    </a:lnTo>
                    <a:lnTo>
                      <a:pt x="8" y="2"/>
                    </a:lnTo>
                    <a:lnTo>
                      <a:pt x="11" y="0"/>
                    </a:lnTo>
                    <a:lnTo>
                      <a:pt x="16" y="3"/>
                    </a:lnTo>
                    <a:lnTo>
                      <a:pt x="18" y="6"/>
                    </a:lnTo>
                    <a:lnTo>
                      <a:pt x="24" y="9"/>
                    </a:lnTo>
                    <a:lnTo>
                      <a:pt x="31" y="13"/>
                    </a:lnTo>
                    <a:lnTo>
                      <a:pt x="29" y="14"/>
                    </a:lnTo>
                    <a:lnTo>
                      <a:pt x="27" y="19"/>
                    </a:lnTo>
                    <a:lnTo>
                      <a:pt x="22" y="2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26" name="Freeform 125"/>
              <p:cNvSpPr>
                <a:spLocks/>
              </p:cNvSpPr>
              <p:nvPr/>
            </p:nvSpPr>
            <p:spPr bwMode="auto">
              <a:xfrm>
                <a:off x="6989435" y="2348520"/>
                <a:ext cx="962166" cy="376039"/>
              </a:xfrm>
              <a:custGeom>
                <a:avLst/>
                <a:gdLst>
                  <a:gd name="T0" fmla="*/ 15 w 545"/>
                  <a:gd name="T1" fmla="*/ 52 h 213"/>
                  <a:gd name="T2" fmla="*/ 57 w 545"/>
                  <a:gd name="T3" fmla="*/ 25 h 213"/>
                  <a:gd name="T4" fmla="*/ 90 w 545"/>
                  <a:gd name="T5" fmla="*/ 31 h 213"/>
                  <a:gd name="T6" fmla="*/ 122 w 545"/>
                  <a:gd name="T7" fmla="*/ 42 h 213"/>
                  <a:gd name="T8" fmla="*/ 156 w 545"/>
                  <a:gd name="T9" fmla="*/ 33 h 213"/>
                  <a:gd name="T10" fmla="*/ 148 w 545"/>
                  <a:gd name="T11" fmla="*/ 0 h 213"/>
                  <a:gd name="T12" fmla="*/ 186 w 545"/>
                  <a:gd name="T13" fmla="*/ 10 h 213"/>
                  <a:gd name="T14" fmla="*/ 219 w 545"/>
                  <a:gd name="T15" fmla="*/ 31 h 213"/>
                  <a:gd name="T16" fmla="*/ 259 w 545"/>
                  <a:gd name="T17" fmla="*/ 35 h 213"/>
                  <a:gd name="T18" fmla="*/ 296 w 545"/>
                  <a:gd name="T19" fmla="*/ 35 h 213"/>
                  <a:gd name="T20" fmla="*/ 333 w 545"/>
                  <a:gd name="T21" fmla="*/ 55 h 213"/>
                  <a:gd name="T22" fmla="*/ 370 w 545"/>
                  <a:gd name="T23" fmla="*/ 59 h 213"/>
                  <a:gd name="T24" fmla="*/ 400 w 545"/>
                  <a:gd name="T25" fmla="*/ 50 h 213"/>
                  <a:gd name="T26" fmla="*/ 426 w 545"/>
                  <a:gd name="T27" fmla="*/ 38 h 213"/>
                  <a:gd name="T28" fmla="*/ 456 w 545"/>
                  <a:gd name="T29" fmla="*/ 43 h 213"/>
                  <a:gd name="T30" fmla="*/ 459 w 545"/>
                  <a:gd name="T31" fmla="*/ 79 h 213"/>
                  <a:gd name="T32" fmla="*/ 476 w 545"/>
                  <a:gd name="T33" fmla="*/ 84 h 213"/>
                  <a:gd name="T34" fmla="*/ 502 w 545"/>
                  <a:gd name="T35" fmla="*/ 80 h 213"/>
                  <a:gd name="T36" fmla="*/ 542 w 545"/>
                  <a:gd name="T37" fmla="*/ 101 h 213"/>
                  <a:gd name="T38" fmla="*/ 530 w 545"/>
                  <a:gd name="T39" fmla="*/ 106 h 213"/>
                  <a:gd name="T40" fmla="*/ 500 w 545"/>
                  <a:gd name="T41" fmla="*/ 114 h 213"/>
                  <a:gd name="T42" fmla="*/ 475 w 545"/>
                  <a:gd name="T43" fmla="*/ 136 h 213"/>
                  <a:gd name="T44" fmla="*/ 445 w 545"/>
                  <a:gd name="T45" fmla="*/ 143 h 213"/>
                  <a:gd name="T46" fmla="*/ 433 w 545"/>
                  <a:gd name="T47" fmla="*/ 154 h 213"/>
                  <a:gd name="T48" fmla="*/ 449 w 545"/>
                  <a:gd name="T49" fmla="*/ 168 h 213"/>
                  <a:gd name="T50" fmla="*/ 434 w 545"/>
                  <a:gd name="T51" fmla="*/ 186 h 213"/>
                  <a:gd name="T52" fmla="*/ 393 w 545"/>
                  <a:gd name="T53" fmla="*/ 194 h 213"/>
                  <a:gd name="T54" fmla="*/ 355 w 545"/>
                  <a:gd name="T55" fmla="*/ 213 h 213"/>
                  <a:gd name="T56" fmla="*/ 324 w 545"/>
                  <a:gd name="T57" fmla="*/ 206 h 213"/>
                  <a:gd name="T58" fmla="*/ 276 w 545"/>
                  <a:gd name="T59" fmla="*/ 191 h 213"/>
                  <a:gd name="T60" fmla="*/ 219 w 545"/>
                  <a:gd name="T61" fmla="*/ 189 h 213"/>
                  <a:gd name="T62" fmla="*/ 186 w 545"/>
                  <a:gd name="T63" fmla="*/ 177 h 213"/>
                  <a:gd name="T64" fmla="*/ 159 w 545"/>
                  <a:gd name="T65" fmla="*/ 156 h 213"/>
                  <a:gd name="T66" fmla="*/ 110 w 545"/>
                  <a:gd name="T67" fmla="*/ 140 h 213"/>
                  <a:gd name="T68" fmla="*/ 79 w 545"/>
                  <a:gd name="T69" fmla="*/ 128 h 213"/>
                  <a:gd name="T70" fmla="*/ 56 w 545"/>
                  <a:gd name="T71" fmla="*/ 88 h 213"/>
                  <a:gd name="T72" fmla="*/ 11 w 545"/>
                  <a:gd name="T73" fmla="*/ 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213">
                    <a:moveTo>
                      <a:pt x="0" y="55"/>
                    </a:moveTo>
                    <a:lnTo>
                      <a:pt x="15" y="52"/>
                    </a:lnTo>
                    <a:lnTo>
                      <a:pt x="37" y="34"/>
                    </a:lnTo>
                    <a:lnTo>
                      <a:pt x="57" y="25"/>
                    </a:lnTo>
                    <a:lnTo>
                      <a:pt x="74" y="31"/>
                    </a:lnTo>
                    <a:lnTo>
                      <a:pt x="90" y="31"/>
                    </a:lnTo>
                    <a:lnTo>
                      <a:pt x="106" y="41"/>
                    </a:lnTo>
                    <a:lnTo>
                      <a:pt x="122" y="42"/>
                    </a:lnTo>
                    <a:lnTo>
                      <a:pt x="148" y="46"/>
                    </a:lnTo>
                    <a:lnTo>
                      <a:pt x="156" y="33"/>
                    </a:lnTo>
                    <a:lnTo>
                      <a:pt x="143" y="21"/>
                    </a:lnTo>
                    <a:lnTo>
                      <a:pt x="148" y="0"/>
                    </a:lnTo>
                    <a:lnTo>
                      <a:pt x="170" y="8"/>
                    </a:lnTo>
                    <a:lnTo>
                      <a:pt x="186" y="10"/>
                    </a:lnTo>
                    <a:lnTo>
                      <a:pt x="207" y="16"/>
                    </a:lnTo>
                    <a:lnTo>
                      <a:pt x="219" y="31"/>
                    </a:lnTo>
                    <a:lnTo>
                      <a:pt x="246" y="39"/>
                    </a:lnTo>
                    <a:lnTo>
                      <a:pt x="259" y="35"/>
                    </a:lnTo>
                    <a:lnTo>
                      <a:pt x="278" y="33"/>
                    </a:lnTo>
                    <a:lnTo>
                      <a:pt x="296" y="35"/>
                    </a:lnTo>
                    <a:lnTo>
                      <a:pt x="317" y="45"/>
                    </a:lnTo>
                    <a:lnTo>
                      <a:pt x="333" y="55"/>
                    </a:lnTo>
                    <a:lnTo>
                      <a:pt x="348" y="55"/>
                    </a:lnTo>
                    <a:lnTo>
                      <a:pt x="370" y="59"/>
                    </a:lnTo>
                    <a:lnTo>
                      <a:pt x="381" y="53"/>
                    </a:lnTo>
                    <a:lnTo>
                      <a:pt x="400" y="50"/>
                    </a:lnTo>
                    <a:lnTo>
                      <a:pt x="415" y="36"/>
                    </a:lnTo>
                    <a:lnTo>
                      <a:pt x="426" y="38"/>
                    </a:lnTo>
                    <a:lnTo>
                      <a:pt x="439" y="45"/>
                    </a:lnTo>
                    <a:lnTo>
                      <a:pt x="456" y="43"/>
                    </a:lnTo>
                    <a:lnTo>
                      <a:pt x="458" y="59"/>
                    </a:lnTo>
                    <a:lnTo>
                      <a:pt x="459" y="79"/>
                    </a:lnTo>
                    <a:lnTo>
                      <a:pt x="468" y="87"/>
                    </a:lnTo>
                    <a:lnTo>
                      <a:pt x="476" y="84"/>
                    </a:lnTo>
                    <a:lnTo>
                      <a:pt x="494" y="88"/>
                    </a:lnTo>
                    <a:lnTo>
                      <a:pt x="502" y="80"/>
                    </a:lnTo>
                    <a:lnTo>
                      <a:pt x="519" y="87"/>
                    </a:lnTo>
                    <a:lnTo>
                      <a:pt x="542" y="101"/>
                    </a:lnTo>
                    <a:lnTo>
                      <a:pt x="545" y="108"/>
                    </a:lnTo>
                    <a:lnTo>
                      <a:pt x="530" y="106"/>
                    </a:lnTo>
                    <a:lnTo>
                      <a:pt x="508" y="109"/>
                    </a:lnTo>
                    <a:lnTo>
                      <a:pt x="500" y="114"/>
                    </a:lnTo>
                    <a:lnTo>
                      <a:pt x="496" y="128"/>
                    </a:lnTo>
                    <a:lnTo>
                      <a:pt x="475" y="136"/>
                    </a:lnTo>
                    <a:lnTo>
                      <a:pt x="464" y="147"/>
                    </a:lnTo>
                    <a:lnTo>
                      <a:pt x="445" y="143"/>
                    </a:lnTo>
                    <a:lnTo>
                      <a:pt x="435" y="141"/>
                    </a:lnTo>
                    <a:lnTo>
                      <a:pt x="433" y="154"/>
                    </a:lnTo>
                    <a:lnTo>
                      <a:pt x="443" y="162"/>
                    </a:lnTo>
                    <a:lnTo>
                      <a:pt x="449" y="168"/>
                    </a:lnTo>
                    <a:lnTo>
                      <a:pt x="441" y="175"/>
                    </a:lnTo>
                    <a:lnTo>
                      <a:pt x="434" y="186"/>
                    </a:lnTo>
                    <a:lnTo>
                      <a:pt x="418" y="194"/>
                    </a:lnTo>
                    <a:lnTo>
                      <a:pt x="393" y="194"/>
                    </a:lnTo>
                    <a:lnTo>
                      <a:pt x="370" y="202"/>
                    </a:lnTo>
                    <a:lnTo>
                      <a:pt x="355" y="213"/>
                    </a:lnTo>
                    <a:lnTo>
                      <a:pt x="345" y="206"/>
                    </a:lnTo>
                    <a:lnTo>
                      <a:pt x="324" y="206"/>
                    </a:lnTo>
                    <a:lnTo>
                      <a:pt x="294" y="194"/>
                    </a:lnTo>
                    <a:lnTo>
                      <a:pt x="276" y="191"/>
                    </a:lnTo>
                    <a:lnTo>
                      <a:pt x="255" y="194"/>
                    </a:lnTo>
                    <a:lnTo>
                      <a:pt x="219" y="189"/>
                    </a:lnTo>
                    <a:lnTo>
                      <a:pt x="201" y="189"/>
                    </a:lnTo>
                    <a:lnTo>
                      <a:pt x="186" y="177"/>
                    </a:lnTo>
                    <a:lnTo>
                      <a:pt x="170" y="158"/>
                    </a:lnTo>
                    <a:lnTo>
                      <a:pt x="159" y="156"/>
                    </a:lnTo>
                    <a:lnTo>
                      <a:pt x="133" y="143"/>
                    </a:lnTo>
                    <a:lnTo>
                      <a:pt x="110" y="140"/>
                    </a:lnTo>
                    <a:lnTo>
                      <a:pt x="89" y="137"/>
                    </a:lnTo>
                    <a:lnTo>
                      <a:pt x="79" y="128"/>
                    </a:lnTo>
                    <a:lnTo>
                      <a:pt x="75" y="104"/>
                    </a:lnTo>
                    <a:lnTo>
                      <a:pt x="56" y="88"/>
                    </a:lnTo>
                    <a:lnTo>
                      <a:pt x="29" y="80"/>
                    </a:lnTo>
                    <a:lnTo>
                      <a:pt x="11" y="69"/>
                    </a:lnTo>
                    <a:lnTo>
                      <a:pt x="0" y="5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27" name="Freeform 126"/>
              <p:cNvSpPr>
                <a:spLocks/>
              </p:cNvSpPr>
              <p:nvPr/>
            </p:nvSpPr>
            <p:spPr bwMode="auto">
              <a:xfrm>
                <a:off x="5474686" y="4625941"/>
                <a:ext cx="340731" cy="602015"/>
              </a:xfrm>
              <a:custGeom>
                <a:avLst/>
                <a:gdLst>
                  <a:gd name="T0" fmla="*/ 96 w 193"/>
                  <a:gd name="T1" fmla="*/ 23 h 341"/>
                  <a:gd name="T2" fmla="*/ 122 w 193"/>
                  <a:gd name="T3" fmla="*/ 26 h 341"/>
                  <a:gd name="T4" fmla="*/ 142 w 193"/>
                  <a:gd name="T5" fmla="*/ 20 h 341"/>
                  <a:gd name="T6" fmla="*/ 173 w 193"/>
                  <a:gd name="T7" fmla="*/ 12 h 341"/>
                  <a:gd name="T8" fmla="*/ 190 w 193"/>
                  <a:gd name="T9" fmla="*/ 9 h 341"/>
                  <a:gd name="T10" fmla="*/ 191 w 193"/>
                  <a:gd name="T11" fmla="*/ 48 h 341"/>
                  <a:gd name="T12" fmla="*/ 193 w 193"/>
                  <a:gd name="T13" fmla="*/ 91 h 341"/>
                  <a:gd name="T14" fmla="*/ 179 w 193"/>
                  <a:gd name="T15" fmla="*/ 120 h 341"/>
                  <a:gd name="T16" fmla="*/ 150 w 193"/>
                  <a:gd name="T17" fmla="*/ 141 h 341"/>
                  <a:gd name="T18" fmla="*/ 107 w 193"/>
                  <a:gd name="T19" fmla="*/ 173 h 341"/>
                  <a:gd name="T20" fmla="*/ 86 w 193"/>
                  <a:gd name="T21" fmla="*/ 192 h 341"/>
                  <a:gd name="T22" fmla="*/ 76 w 193"/>
                  <a:gd name="T23" fmla="*/ 211 h 341"/>
                  <a:gd name="T24" fmla="*/ 87 w 193"/>
                  <a:gd name="T25" fmla="*/ 239 h 341"/>
                  <a:gd name="T26" fmla="*/ 90 w 193"/>
                  <a:gd name="T27" fmla="*/ 244 h 341"/>
                  <a:gd name="T28" fmla="*/ 84 w 193"/>
                  <a:gd name="T29" fmla="*/ 274 h 341"/>
                  <a:gd name="T30" fmla="*/ 85 w 193"/>
                  <a:gd name="T31" fmla="*/ 287 h 341"/>
                  <a:gd name="T32" fmla="*/ 62 w 193"/>
                  <a:gd name="T33" fmla="*/ 301 h 341"/>
                  <a:gd name="T34" fmla="*/ 31 w 193"/>
                  <a:gd name="T35" fmla="*/ 320 h 341"/>
                  <a:gd name="T36" fmla="*/ 36 w 193"/>
                  <a:gd name="T37" fmla="*/ 330 h 341"/>
                  <a:gd name="T38" fmla="*/ 20 w 193"/>
                  <a:gd name="T39" fmla="*/ 341 h 341"/>
                  <a:gd name="T40" fmla="*/ 18 w 193"/>
                  <a:gd name="T41" fmla="*/ 322 h 341"/>
                  <a:gd name="T42" fmla="*/ 21 w 193"/>
                  <a:gd name="T43" fmla="*/ 292 h 341"/>
                  <a:gd name="T44" fmla="*/ 11 w 193"/>
                  <a:gd name="T45" fmla="*/ 248 h 341"/>
                  <a:gd name="T46" fmla="*/ 37 w 193"/>
                  <a:gd name="T47" fmla="*/ 209 h 341"/>
                  <a:gd name="T48" fmla="*/ 42 w 193"/>
                  <a:gd name="T49" fmla="*/ 195 h 341"/>
                  <a:gd name="T50" fmla="*/ 41 w 193"/>
                  <a:gd name="T51" fmla="*/ 173 h 341"/>
                  <a:gd name="T52" fmla="*/ 47 w 193"/>
                  <a:gd name="T53" fmla="*/ 133 h 341"/>
                  <a:gd name="T54" fmla="*/ 29 w 193"/>
                  <a:gd name="T55" fmla="*/ 124 h 341"/>
                  <a:gd name="T56" fmla="*/ 17 w 193"/>
                  <a:gd name="T57" fmla="*/ 115 h 341"/>
                  <a:gd name="T58" fmla="*/ 1 w 193"/>
                  <a:gd name="T59" fmla="*/ 108 h 341"/>
                  <a:gd name="T60" fmla="*/ 56 w 193"/>
                  <a:gd name="T61" fmla="*/ 76 h 341"/>
                  <a:gd name="T62" fmla="*/ 71 w 193"/>
                  <a:gd name="T63" fmla="*/ 84 h 341"/>
                  <a:gd name="T64" fmla="*/ 79 w 193"/>
                  <a:gd name="T65" fmla="*/ 97 h 341"/>
                  <a:gd name="T66" fmla="*/ 75 w 193"/>
                  <a:gd name="T67" fmla="*/ 122 h 341"/>
                  <a:gd name="T68" fmla="*/ 92 w 193"/>
                  <a:gd name="T69" fmla="*/ 120 h 341"/>
                  <a:gd name="T70" fmla="*/ 100 w 193"/>
                  <a:gd name="T71" fmla="*/ 89 h 341"/>
                  <a:gd name="T72" fmla="*/ 87 w 193"/>
                  <a:gd name="T73" fmla="*/ 67 h 341"/>
                  <a:gd name="T74" fmla="*/ 76 w 193"/>
                  <a:gd name="T75" fmla="*/ 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341">
                    <a:moveTo>
                      <a:pt x="82" y="25"/>
                    </a:moveTo>
                    <a:lnTo>
                      <a:pt x="96" y="23"/>
                    </a:lnTo>
                    <a:lnTo>
                      <a:pt x="117" y="29"/>
                    </a:lnTo>
                    <a:lnTo>
                      <a:pt x="122" y="26"/>
                    </a:lnTo>
                    <a:lnTo>
                      <a:pt x="135" y="26"/>
                    </a:lnTo>
                    <a:lnTo>
                      <a:pt x="142" y="20"/>
                    </a:lnTo>
                    <a:lnTo>
                      <a:pt x="153" y="20"/>
                    </a:lnTo>
                    <a:lnTo>
                      <a:pt x="173" y="12"/>
                    </a:lnTo>
                    <a:lnTo>
                      <a:pt x="188" y="0"/>
                    </a:lnTo>
                    <a:lnTo>
                      <a:pt x="190" y="9"/>
                    </a:lnTo>
                    <a:lnTo>
                      <a:pt x="189" y="30"/>
                    </a:lnTo>
                    <a:lnTo>
                      <a:pt x="191" y="48"/>
                    </a:lnTo>
                    <a:lnTo>
                      <a:pt x="190" y="81"/>
                    </a:lnTo>
                    <a:lnTo>
                      <a:pt x="193" y="91"/>
                    </a:lnTo>
                    <a:lnTo>
                      <a:pt x="186" y="105"/>
                    </a:lnTo>
                    <a:lnTo>
                      <a:pt x="179" y="120"/>
                    </a:lnTo>
                    <a:lnTo>
                      <a:pt x="166" y="133"/>
                    </a:lnTo>
                    <a:lnTo>
                      <a:pt x="150" y="141"/>
                    </a:lnTo>
                    <a:lnTo>
                      <a:pt x="129" y="151"/>
                    </a:lnTo>
                    <a:lnTo>
                      <a:pt x="107" y="173"/>
                    </a:lnTo>
                    <a:lnTo>
                      <a:pt x="100" y="177"/>
                    </a:lnTo>
                    <a:lnTo>
                      <a:pt x="86" y="192"/>
                    </a:lnTo>
                    <a:lnTo>
                      <a:pt x="79" y="196"/>
                    </a:lnTo>
                    <a:lnTo>
                      <a:pt x="76" y="211"/>
                    </a:lnTo>
                    <a:lnTo>
                      <a:pt x="84" y="227"/>
                    </a:lnTo>
                    <a:lnTo>
                      <a:pt x="87" y="239"/>
                    </a:lnTo>
                    <a:lnTo>
                      <a:pt x="86" y="245"/>
                    </a:lnTo>
                    <a:lnTo>
                      <a:pt x="90" y="244"/>
                    </a:lnTo>
                    <a:lnTo>
                      <a:pt x="88" y="265"/>
                    </a:lnTo>
                    <a:lnTo>
                      <a:pt x="84" y="274"/>
                    </a:lnTo>
                    <a:lnTo>
                      <a:pt x="88" y="278"/>
                    </a:lnTo>
                    <a:lnTo>
                      <a:pt x="85" y="287"/>
                    </a:lnTo>
                    <a:lnTo>
                      <a:pt x="77" y="294"/>
                    </a:lnTo>
                    <a:lnTo>
                      <a:pt x="62" y="301"/>
                    </a:lnTo>
                    <a:lnTo>
                      <a:pt x="39" y="312"/>
                    </a:lnTo>
                    <a:lnTo>
                      <a:pt x="31" y="320"/>
                    </a:lnTo>
                    <a:lnTo>
                      <a:pt x="32" y="329"/>
                    </a:lnTo>
                    <a:lnTo>
                      <a:pt x="36" y="330"/>
                    </a:lnTo>
                    <a:lnTo>
                      <a:pt x="34" y="341"/>
                    </a:lnTo>
                    <a:lnTo>
                      <a:pt x="20" y="341"/>
                    </a:lnTo>
                    <a:lnTo>
                      <a:pt x="20" y="332"/>
                    </a:lnTo>
                    <a:lnTo>
                      <a:pt x="18" y="322"/>
                    </a:lnTo>
                    <a:lnTo>
                      <a:pt x="17" y="315"/>
                    </a:lnTo>
                    <a:lnTo>
                      <a:pt x="21" y="292"/>
                    </a:lnTo>
                    <a:lnTo>
                      <a:pt x="18" y="277"/>
                    </a:lnTo>
                    <a:lnTo>
                      <a:pt x="11" y="248"/>
                    </a:lnTo>
                    <a:lnTo>
                      <a:pt x="31" y="224"/>
                    </a:lnTo>
                    <a:lnTo>
                      <a:pt x="37" y="209"/>
                    </a:lnTo>
                    <a:lnTo>
                      <a:pt x="39" y="207"/>
                    </a:lnTo>
                    <a:lnTo>
                      <a:pt x="42" y="195"/>
                    </a:lnTo>
                    <a:lnTo>
                      <a:pt x="40" y="189"/>
                    </a:lnTo>
                    <a:lnTo>
                      <a:pt x="41" y="173"/>
                    </a:lnTo>
                    <a:lnTo>
                      <a:pt x="46" y="159"/>
                    </a:lnTo>
                    <a:lnTo>
                      <a:pt x="47" y="133"/>
                    </a:lnTo>
                    <a:lnTo>
                      <a:pt x="38" y="126"/>
                    </a:lnTo>
                    <a:lnTo>
                      <a:pt x="29" y="124"/>
                    </a:lnTo>
                    <a:lnTo>
                      <a:pt x="25" y="119"/>
                    </a:lnTo>
                    <a:lnTo>
                      <a:pt x="17" y="115"/>
                    </a:lnTo>
                    <a:lnTo>
                      <a:pt x="2" y="115"/>
                    </a:lnTo>
                    <a:lnTo>
                      <a:pt x="1" y="108"/>
                    </a:lnTo>
                    <a:lnTo>
                      <a:pt x="0" y="93"/>
                    </a:lnTo>
                    <a:lnTo>
                      <a:pt x="56" y="76"/>
                    </a:lnTo>
                    <a:lnTo>
                      <a:pt x="66" y="86"/>
                    </a:lnTo>
                    <a:lnTo>
                      <a:pt x="71" y="84"/>
                    </a:lnTo>
                    <a:lnTo>
                      <a:pt x="78" y="89"/>
                    </a:lnTo>
                    <a:lnTo>
                      <a:pt x="79" y="97"/>
                    </a:lnTo>
                    <a:lnTo>
                      <a:pt x="74" y="107"/>
                    </a:lnTo>
                    <a:lnTo>
                      <a:pt x="75" y="122"/>
                    </a:lnTo>
                    <a:lnTo>
                      <a:pt x="86" y="134"/>
                    </a:lnTo>
                    <a:lnTo>
                      <a:pt x="92" y="120"/>
                    </a:lnTo>
                    <a:lnTo>
                      <a:pt x="100" y="116"/>
                    </a:lnTo>
                    <a:lnTo>
                      <a:pt x="100" y="89"/>
                    </a:lnTo>
                    <a:lnTo>
                      <a:pt x="93" y="74"/>
                    </a:lnTo>
                    <a:lnTo>
                      <a:pt x="87" y="67"/>
                    </a:lnTo>
                    <a:lnTo>
                      <a:pt x="80" y="68"/>
                    </a:lnTo>
                    <a:lnTo>
                      <a:pt x="76" y="40"/>
                    </a:lnTo>
                    <a:lnTo>
                      <a:pt x="82" y="25"/>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28" name="Freeform 127"/>
              <p:cNvSpPr>
                <a:spLocks/>
              </p:cNvSpPr>
              <p:nvPr/>
            </p:nvSpPr>
            <p:spPr bwMode="auto">
              <a:xfrm>
                <a:off x="3961704" y="3241835"/>
                <a:ext cx="386632" cy="469607"/>
              </a:xfrm>
              <a:custGeom>
                <a:avLst/>
                <a:gdLst>
                  <a:gd name="T0" fmla="*/ 86 w 219"/>
                  <a:gd name="T1" fmla="*/ 266 h 266"/>
                  <a:gd name="T2" fmla="*/ 74 w 219"/>
                  <a:gd name="T3" fmla="*/ 251 h 266"/>
                  <a:gd name="T4" fmla="*/ 63 w 219"/>
                  <a:gd name="T5" fmla="*/ 236 h 266"/>
                  <a:gd name="T6" fmla="*/ 51 w 219"/>
                  <a:gd name="T7" fmla="*/ 231 h 266"/>
                  <a:gd name="T8" fmla="*/ 43 w 219"/>
                  <a:gd name="T9" fmla="*/ 225 h 266"/>
                  <a:gd name="T10" fmla="*/ 33 w 219"/>
                  <a:gd name="T11" fmla="*/ 225 h 266"/>
                  <a:gd name="T12" fmla="*/ 24 w 219"/>
                  <a:gd name="T13" fmla="*/ 229 h 266"/>
                  <a:gd name="T14" fmla="*/ 15 w 219"/>
                  <a:gd name="T15" fmla="*/ 227 h 266"/>
                  <a:gd name="T16" fmla="*/ 8 w 219"/>
                  <a:gd name="T17" fmla="*/ 234 h 266"/>
                  <a:gd name="T18" fmla="*/ 7 w 219"/>
                  <a:gd name="T19" fmla="*/ 223 h 266"/>
                  <a:gd name="T20" fmla="*/ 12 w 219"/>
                  <a:gd name="T21" fmla="*/ 213 h 266"/>
                  <a:gd name="T22" fmla="*/ 15 w 219"/>
                  <a:gd name="T23" fmla="*/ 193 h 266"/>
                  <a:gd name="T24" fmla="*/ 13 w 219"/>
                  <a:gd name="T25" fmla="*/ 173 h 266"/>
                  <a:gd name="T26" fmla="*/ 11 w 219"/>
                  <a:gd name="T27" fmla="*/ 162 h 266"/>
                  <a:gd name="T28" fmla="*/ 14 w 219"/>
                  <a:gd name="T29" fmla="*/ 152 h 266"/>
                  <a:gd name="T30" fmla="*/ 9 w 219"/>
                  <a:gd name="T31" fmla="*/ 142 h 266"/>
                  <a:gd name="T32" fmla="*/ 0 w 219"/>
                  <a:gd name="T33" fmla="*/ 133 h 266"/>
                  <a:gd name="T34" fmla="*/ 4 w 219"/>
                  <a:gd name="T35" fmla="*/ 126 h 266"/>
                  <a:gd name="T36" fmla="*/ 75 w 219"/>
                  <a:gd name="T37" fmla="*/ 126 h 266"/>
                  <a:gd name="T38" fmla="*/ 72 w 219"/>
                  <a:gd name="T39" fmla="*/ 96 h 266"/>
                  <a:gd name="T40" fmla="*/ 77 w 219"/>
                  <a:gd name="T41" fmla="*/ 86 h 266"/>
                  <a:gd name="T42" fmla="*/ 93 w 219"/>
                  <a:gd name="T43" fmla="*/ 84 h 266"/>
                  <a:gd name="T44" fmla="*/ 94 w 219"/>
                  <a:gd name="T45" fmla="*/ 31 h 266"/>
                  <a:gd name="T46" fmla="*/ 153 w 219"/>
                  <a:gd name="T47" fmla="*/ 32 h 266"/>
                  <a:gd name="T48" fmla="*/ 153 w 219"/>
                  <a:gd name="T49" fmla="*/ 0 h 266"/>
                  <a:gd name="T50" fmla="*/ 219 w 219"/>
                  <a:gd name="T51" fmla="*/ 51 h 266"/>
                  <a:gd name="T52" fmla="*/ 192 w 219"/>
                  <a:gd name="T53" fmla="*/ 51 h 266"/>
                  <a:gd name="T54" fmla="*/ 200 w 219"/>
                  <a:gd name="T55" fmla="*/ 141 h 266"/>
                  <a:gd name="T56" fmla="*/ 208 w 219"/>
                  <a:gd name="T57" fmla="*/ 230 h 266"/>
                  <a:gd name="T58" fmla="*/ 211 w 219"/>
                  <a:gd name="T59" fmla="*/ 233 h 266"/>
                  <a:gd name="T60" fmla="*/ 207 w 219"/>
                  <a:gd name="T61" fmla="*/ 247 h 266"/>
                  <a:gd name="T62" fmla="*/ 134 w 219"/>
                  <a:gd name="T63" fmla="*/ 248 h 266"/>
                  <a:gd name="T64" fmla="*/ 131 w 219"/>
                  <a:gd name="T65" fmla="*/ 252 h 266"/>
                  <a:gd name="T66" fmla="*/ 124 w 219"/>
                  <a:gd name="T67" fmla="*/ 251 h 266"/>
                  <a:gd name="T68" fmla="*/ 114 w 219"/>
                  <a:gd name="T69" fmla="*/ 255 h 266"/>
                  <a:gd name="T70" fmla="*/ 101 w 219"/>
                  <a:gd name="T71" fmla="*/ 249 h 266"/>
                  <a:gd name="T72" fmla="*/ 95 w 219"/>
                  <a:gd name="T73" fmla="*/ 250 h 266"/>
                  <a:gd name="T74" fmla="*/ 92 w 219"/>
                  <a:gd name="T75" fmla="*/ 262 h 266"/>
                  <a:gd name="T76" fmla="*/ 86 w 219"/>
                  <a:gd name="T7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9" h="266">
                    <a:moveTo>
                      <a:pt x="86" y="266"/>
                    </a:moveTo>
                    <a:lnTo>
                      <a:pt x="74" y="251"/>
                    </a:lnTo>
                    <a:lnTo>
                      <a:pt x="63" y="236"/>
                    </a:lnTo>
                    <a:lnTo>
                      <a:pt x="51" y="231"/>
                    </a:lnTo>
                    <a:lnTo>
                      <a:pt x="43" y="225"/>
                    </a:lnTo>
                    <a:lnTo>
                      <a:pt x="33" y="225"/>
                    </a:lnTo>
                    <a:lnTo>
                      <a:pt x="24" y="229"/>
                    </a:lnTo>
                    <a:lnTo>
                      <a:pt x="15" y="227"/>
                    </a:lnTo>
                    <a:lnTo>
                      <a:pt x="8" y="234"/>
                    </a:lnTo>
                    <a:lnTo>
                      <a:pt x="7" y="223"/>
                    </a:lnTo>
                    <a:lnTo>
                      <a:pt x="12" y="213"/>
                    </a:lnTo>
                    <a:lnTo>
                      <a:pt x="15" y="193"/>
                    </a:lnTo>
                    <a:lnTo>
                      <a:pt x="13" y="173"/>
                    </a:lnTo>
                    <a:lnTo>
                      <a:pt x="11" y="162"/>
                    </a:lnTo>
                    <a:lnTo>
                      <a:pt x="14" y="152"/>
                    </a:lnTo>
                    <a:lnTo>
                      <a:pt x="9" y="142"/>
                    </a:lnTo>
                    <a:lnTo>
                      <a:pt x="0" y="133"/>
                    </a:lnTo>
                    <a:lnTo>
                      <a:pt x="4" y="126"/>
                    </a:lnTo>
                    <a:lnTo>
                      <a:pt x="75" y="126"/>
                    </a:lnTo>
                    <a:lnTo>
                      <a:pt x="72" y="96"/>
                    </a:lnTo>
                    <a:lnTo>
                      <a:pt x="77" y="86"/>
                    </a:lnTo>
                    <a:lnTo>
                      <a:pt x="93" y="84"/>
                    </a:lnTo>
                    <a:lnTo>
                      <a:pt x="94" y="31"/>
                    </a:lnTo>
                    <a:lnTo>
                      <a:pt x="153" y="32"/>
                    </a:lnTo>
                    <a:lnTo>
                      <a:pt x="153" y="0"/>
                    </a:lnTo>
                    <a:lnTo>
                      <a:pt x="219" y="51"/>
                    </a:lnTo>
                    <a:lnTo>
                      <a:pt x="192" y="51"/>
                    </a:lnTo>
                    <a:lnTo>
                      <a:pt x="200" y="141"/>
                    </a:lnTo>
                    <a:lnTo>
                      <a:pt x="208" y="230"/>
                    </a:lnTo>
                    <a:lnTo>
                      <a:pt x="211" y="233"/>
                    </a:lnTo>
                    <a:lnTo>
                      <a:pt x="207" y="247"/>
                    </a:lnTo>
                    <a:lnTo>
                      <a:pt x="134" y="248"/>
                    </a:lnTo>
                    <a:lnTo>
                      <a:pt x="131" y="252"/>
                    </a:lnTo>
                    <a:lnTo>
                      <a:pt x="124" y="251"/>
                    </a:lnTo>
                    <a:lnTo>
                      <a:pt x="114" y="255"/>
                    </a:lnTo>
                    <a:lnTo>
                      <a:pt x="101" y="249"/>
                    </a:lnTo>
                    <a:lnTo>
                      <a:pt x="95" y="250"/>
                    </a:lnTo>
                    <a:lnTo>
                      <a:pt x="92" y="262"/>
                    </a:lnTo>
                    <a:lnTo>
                      <a:pt x="86" y="266"/>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29" name="Freeform 128"/>
              <p:cNvSpPr>
                <a:spLocks/>
              </p:cNvSpPr>
              <p:nvPr/>
            </p:nvSpPr>
            <p:spPr bwMode="auto">
              <a:xfrm>
                <a:off x="5555898" y="4585334"/>
                <a:ext cx="95334" cy="277174"/>
              </a:xfrm>
              <a:custGeom>
                <a:avLst/>
                <a:gdLst>
                  <a:gd name="T0" fmla="*/ 36 w 54"/>
                  <a:gd name="T1" fmla="*/ 48 h 157"/>
                  <a:gd name="T2" fmla="*/ 30 w 54"/>
                  <a:gd name="T3" fmla="*/ 63 h 157"/>
                  <a:gd name="T4" fmla="*/ 34 w 54"/>
                  <a:gd name="T5" fmla="*/ 91 h 157"/>
                  <a:gd name="T6" fmla="*/ 41 w 54"/>
                  <a:gd name="T7" fmla="*/ 90 h 157"/>
                  <a:gd name="T8" fmla="*/ 47 w 54"/>
                  <a:gd name="T9" fmla="*/ 97 h 157"/>
                  <a:gd name="T10" fmla="*/ 54 w 54"/>
                  <a:gd name="T11" fmla="*/ 112 h 157"/>
                  <a:gd name="T12" fmla="*/ 54 w 54"/>
                  <a:gd name="T13" fmla="*/ 139 h 157"/>
                  <a:gd name="T14" fmla="*/ 46 w 54"/>
                  <a:gd name="T15" fmla="*/ 143 h 157"/>
                  <a:gd name="T16" fmla="*/ 40 w 54"/>
                  <a:gd name="T17" fmla="*/ 157 h 157"/>
                  <a:gd name="T18" fmla="*/ 29 w 54"/>
                  <a:gd name="T19" fmla="*/ 145 h 157"/>
                  <a:gd name="T20" fmla="*/ 28 w 54"/>
                  <a:gd name="T21" fmla="*/ 130 h 157"/>
                  <a:gd name="T22" fmla="*/ 33 w 54"/>
                  <a:gd name="T23" fmla="*/ 120 h 157"/>
                  <a:gd name="T24" fmla="*/ 32 w 54"/>
                  <a:gd name="T25" fmla="*/ 112 h 157"/>
                  <a:gd name="T26" fmla="*/ 25 w 54"/>
                  <a:gd name="T27" fmla="*/ 107 h 157"/>
                  <a:gd name="T28" fmla="*/ 20 w 54"/>
                  <a:gd name="T29" fmla="*/ 109 h 157"/>
                  <a:gd name="T30" fmla="*/ 10 w 54"/>
                  <a:gd name="T31" fmla="*/ 99 h 157"/>
                  <a:gd name="T32" fmla="*/ 0 w 54"/>
                  <a:gd name="T33" fmla="*/ 93 h 157"/>
                  <a:gd name="T34" fmla="*/ 6 w 54"/>
                  <a:gd name="T35" fmla="*/ 74 h 157"/>
                  <a:gd name="T36" fmla="*/ 12 w 54"/>
                  <a:gd name="T37" fmla="*/ 67 h 157"/>
                  <a:gd name="T38" fmla="*/ 9 w 54"/>
                  <a:gd name="T39" fmla="*/ 50 h 157"/>
                  <a:gd name="T40" fmla="*/ 13 w 54"/>
                  <a:gd name="T41" fmla="*/ 33 h 157"/>
                  <a:gd name="T42" fmla="*/ 17 w 54"/>
                  <a:gd name="T43" fmla="*/ 27 h 157"/>
                  <a:gd name="T44" fmla="*/ 13 w 54"/>
                  <a:gd name="T45" fmla="*/ 10 h 157"/>
                  <a:gd name="T46" fmla="*/ 4 w 54"/>
                  <a:gd name="T47" fmla="*/ 0 h 157"/>
                  <a:gd name="T48" fmla="*/ 22 w 54"/>
                  <a:gd name="T49" fmla="*/ 4 h 157"/>
                  <a:gd name="T50" fmla="*/ 25 w 54"/>
                  <a:gd name="T51" fmla="*/ 10 h 157"/>
                  <a:gd name="T52" fmla="*/ 32 w 54"/>
                  <a:gd name="T53" fmla="*/ 20 h 157"/>
                  <a:gd name="T54" fmla="*/ 36 w 54"/>
                  <a:gd name="T55"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157">
                    <a:moveTo>
                      <a:pt x="36" y="48"/>
                    </a:moveTo>
                    <a:lnTo>
                      <a:pt x="30" y="63"/>
                    </a:lnTo>
                    <a:lnTo>
                      <a:pt x="34" y="91"/>
                    </a:lnTo>
                    <a:lnTo>
                      <a:pt x="41" y="90"/>
                    </a:lnTo>
                    <a:lnTo>
                      <a:pt x="47" y="97"/>
                    </a:lnTo>
                    <a:lnTo>
                      <a:pt x="54" y="112"/>
                    </a:lnTo>
                    <a:lnTo>
                      <a:pt x="54" y="139"/>
                    </a:lnTo>
                    <a:lnTo>
                      <a:pt x="46" y="143"/>
                    </a:lnTo>
                    <a:lnTo>
                      <a:pt x="40" y="157"/>
                    </a:lnTo>
                    <a:lnTo>
                      <a:pt x="29" y="145"/>
                    </a:lnTo>
                    <a:lnTo>
                      <a:pt x="28" y="130"/>
                    </a:lnTo>
                    <a:lnTo>
                      <a:pt x="33" y="120"/>
                    </a:lnTo>
                    <a:lnTo>
                      <a:pt x="32" y="112"/>
                    </a:lnTo>
                    <a:lnTo>
                      <a:pt x="25" y="107"/>
                    </a:lnTo>
                    <a:lnTo>
                      <a:pt x="20" y="109"/>
                    </a:lnTo>
                    <a:lnTo>
                      <a:pt x="10" y="99"/>
                    </a:lnTo>
                    <a:lnTo>
                      <a:pt x="0" y="93"/>
                    </a:lnTo>
                    <a:lnTo>
                      <a:pt x="6" y="74"/>
                    </a:lnTo>
                    <a:lnTo>
                      <a:pt x="12" y="67"/>
                    </a:lnTo>
                    <a:lnTo>
                      <a:pt x="9" y="50"/>
                    </a:lnTo>
                    <a:lnTo>
                      <a:pt x="13" y="33"/>
                    </a:lnTo>
                    <a:lnTo>
                      <a:pt x="17" y="27"/>
                    </a:lnTo>
                    <a:lnTo>
                      <a:pt x="13" y="10"/>
                    </a:lnTo>
                    <a:lnTo>
                      <a:pt x="4" y="0"/>
                    </a:lnTo>
                    <a:lnTo>
                      <a:pt x="22" y="4"/>
                    </a:lnTo>
                    <a:lnTo>
                      <a:pt x="25" y="10"/>
                    </a:lnTo>
                    <a:lnTo>
                      <a:pt x="32" y="20"/>
                    </a:lnTo>
                    <a:lnTo>
                      <a:pt x="36" y="48"/>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30" name="Freeform 129"/>
              <p:cNvSpPr>
                <a:spLocks noEditPoints="1"/>
              </p:cNvSpPr>
              <p:nvPr/>
            </p:nvSpPr>
            <p:spPr bwMode="auto">
              <a:xfrm>
                <a:off x="7745044" y="3993913"/>
                <a:ext cx="619670" cy="224212"/>
              </a:xfrm>
              <a:custGeom>
                <a:avLst/>
                <a:gdLst>
                  <a:gd name="T0" fmla="*/ 1401 w 1439"/>
                  <a:gd name="T1" fmla="*/ 208 h 524"/>
                  <a:gd name="T2" fmla="*/ 1346 w 1439"/>
                  <a:gd name="T3" fmla="*/ 237 h 524"/>
                  <a:gd name="T4" fmla="*/ 1281 w 1439"/>
                  <a:gd name="T5" fmla="*/ 223 h 524"/>
                  <a:gd name="T6" fmla="*/ 1194 w 1439"/>
                  <a:gd name="T7" fmla="*/ 223 h 524"/>
                  <a:gd name="T8" fmla="*/ 1171 w 1439"/>
                  <a:gd name="T9" fmla="*/ 320 h 524"/>
                  <a:gd name="T10" fmla="*/ 1143 w 1439"/>
                  <a:gd name="T11" fmla="*/ 349 h 524"/>
                  <a:gd name="T12" fmla="*/ 1107 w 1439"/>
                  <a:gd name="T13" fmla="*/ 468 h 524"/>
                  <a:gd name="T14" fmla="*/ 1045 w 1439"/>
                  <a:gd name="T15" fmla="*/ 486 h 524"/>
                  <a:gd name="T16" fmla="*/ 974 w 1439"/>
                  <a:gd name="T17" fmla="*/ 462 h 524"/>
                  <a:gd name="T18" fmla="*/ 938 w 1439"/>
                  <a:gd name="T19" fmla="*/ 469 h 524"/>
                  <a:gd name="T20" fmla="*/ 894 w 1439"/>
                  <a:gd name="T21" fmla="*/ 512 h 524"/>
                  <a:gd name="T22" fmla="*/ 846 w 1439"/>
                  <a:gd name="T23" fmla="*/ 506 h 524"/>
                  <a:gd name="T24" fmla="*/ 798 w 1439"/>
                  <a:gd name="T25" fmla="*/ 524 h 524"/>
                  <a:gd name="T26" fmla="*/ 746 w 1439"/>
                  <a:gd name="T27" fmla="*/ 476 h 524"/>
                  <a:gd name="T28" fmla="*/ 733 w 1439"/>
                  <a:gd name="T29" fmla="*/ 419 h 524"/>
                  <a:gd name="T30" fmla="*/ 788 w 1439"/>
                  <a:gd name="T31" fmla="*/ 448 h 524"/>
                  <a:gd name="T32" fmla="*/ 846 w 1439"/>
                  <a:gd name="T33" fmla="*/ 432 h 524"/>
                  <a:gd name="T34" fmla="*/ 860 w 1439"/>
                  <a:gd name="T35" fmla="*/ 360 h 524"/>
                  <a:gd name="T36" fmla="*/ 892 w 1439"/>
                  <a:gd name="T37" fmla="*/ 344 h 524"/>
                  <a:gd name="T38" fmla="*/ 981 w 1439"/>
                  <a:gd name="T39" fmla="*/ 325 h 524"/>
                  <a:gd name="T40" fmla="*/ 1033 w 1439"/>
                  <a:gd name="T41" fmla="*/ 258 h 524"/>
                  <a:gd name="T42" fmla="*/ 1068 w 1439"/>
                  <a:gd name="T43" fmla="*/ 204 h 524"/>
                  <a:gd name="T44" fmla="*/ 1104 w 1439"/>
                  <a:gd name="T45" fmla="*/ 248 h 524"/>
                  <a:gd name="T46" fmla="*/ 1119 w 1439"/>
                  <a:gd name="T47" fmla="*/ 219 h 524"/>
                  <a:gd name="T48" fmla="*/ 1155 w 1439"/>
                  <a:gd name="T49" fmla="*/ 222 h 524"/>
                  <a:gd name="T50" fmla="*/ 1157 w 1439"/>
                  <a:gd name="T51" fmla="*/ 168 h 524"/>
                  <a:gd name="T52" fmla="*/ 1159 w 1439"/>
                  <a:gd name="T53" fmla="*/ 126 h 524"/>
                  <a:gd name="T54" fmla="*/ 1214 w 1439"/>
                  <a:gd name="T55" fmla="*/ 66 h 524"/>
                  <a:gd name="T56" fmla="*/ 1248 w 1439"/>
                  <a:gd name="T57" fmla="*/ 0 h 524"/>
                  <a:gd name="T58" fmla="*/ 1278 w 1439"/>
                  <a:gd name="T59" fmla="*/ 0 h 524"/>
                  <a:gd name="T60" fmla="*/ 1319 w 1439"/>
                  <a:gd name="T61" fmla="*/ 43 h 524"/>
                  <a:gd name="T62" fmla="*/ 1325 w 1439"/>
                  <a:gd name="T63" fmla="*/ 80 h 524"/>
                  <a:gd name="T64" fmla="*/ 1375 w 1439"/>
                  <a:gd name="T65" fmla="*/ 103 h 524"/>
                  <a:gd name="T66" fmla="*/ 1439 w 1439"/>
                  <a:gd name="T67" fmla="*/ 129 h 524"/>
                  <a:gd name="T68" fmla="*/ 1436 w 1439"/>
                  <a:gd name="T69" fmla="*/ 162 h 524"/>
                  <a:gd name="T70" fmla="*/ 1385 w 1439"/>
                  <a:gd name="T71" fmla="*/ 167 h 524"/>
                  <a:gd name="T72" fmla="*/ 1401 w 1439"/>
                  <a:gd name="T73" fmla="*/ 208 h 524"/>
                  <a:gd name="T74" fmla="*/ 75 w 1439"/>
                  <a:gd name="T75" fmla="*/ 61 h 524"/>
                  <a:gd name="T76" fmla="*/ 83 w 1439"/>
                  <a:gd name="T77" fmla="*/ 105 h 524"/>
                  <a:gd name="T78" fmla="*/ 133 w 1439"/>
                  <a:gd name="T79" fmla="*/ 95 h 524"/>
                  <a:gd name="T80" fmla="*/ 155 w 1439"/>
                  <a:gd name="T81" fmla="*/ 60 h 524"/>
                  <a:gd name="T82" fmla="*/ 173 w 1439"/>
                  <a:gd name="T83" fmla="*/ 68 h 524"/>
                  <a:gd name="T84" fmla="*/ 220 w 1439"/>
                  <a:gd name="T85" fmla="*/ 119 h 524"/>
                  <a:gd name="T86" fmla="*/ 254 w 1439"/>
                  <a:gd name="T87" fmla="*/ 176 h 524"/>
                  <a:gd name="T88" fmla="*/ 260 w 1439"/>
                  <a:gd name="T89" fmla="*/ 233 h 524"/>
                  <a:gd name="T90" fmla="*/ 253 w 1439"/>
                  <a:gd name="T91" fmla="*/ 272 h 524"/>
                  <a:gd name="T92" fmla="*/ 261 w 1439"/>
                  <a:gd name="T93" fmla="*/ 301 h 524"/>
                  <a:gd name="T94" fmla="*/ 268 w 1439"/>
                  <a:gd name="T95" fmla="*/ 352 h 524"/>
                  <a:gd name="T96" fmla="*/ 295 w 1439"/>
                  <a:gd name="T97" fmla="*/ 375 h 524"/>
                  <a:gd name="T98" fmla="*/ 326 w 1439"/>
                  <a:gd name="T99" fmla="*/ 451 h 524"/>
                  <a:gd name="T100" fmla="*/ 325 w 1439"/>
                  <a:gd name="T101" fmla="*/ 479 h 524"/>
                  <a:gd name="T102" fmla="*/ 271 w 1439"/>
                  <a:gd name="T103" fmla="*/ 485 h 524"/>
                  <a:gd name="T104" fmla="*/ 199 w 1439"/>
                  <a:gd name="T105" fmla="*/ 422 h 524"/>
                  <a:gd name="T106" fmla="*/ 109 w 1439"/>
                  <a:gd name="T107" fmla="*/ 354 h 524"/>
                  <a:gd name="T108" fmla="*/ 99 w 1439"/>
                  <a:gd name="T109" fmla="*/ 311 h 524"/>
                  <a:gd name="T110" fmla="*/ 54 w 1439"/>
                  <a:gd name="T111" fmla="*/ 254 h 524"/>
                  <a:gd name="T112" fmla="*/ 42 w 1439"/>
                  <a:gd name="T113" fmla="*/ 184 h 524"/>
                  <a:gd name="T114" fmla="*/ 13 w 1439"/>
                  <a:gd name="T115" fmla="*/ 137 h 524"/>
                  <a:gd name="T116" fmla="*/ 18 w 1439"/>
                  <a:gd name="T117" fmla="*/ 75 h 524"/>
                  <a:gd name="T118" fmla="*/ 0 w 1439"/>
                  <a:gd name="T119" fmla="*/ 39 h 524"/>
                  <a:gd name="T120" fmla="*/ 12 w 1439"/>
                  <a:gd name="T121" fmla="*/ 24 h 524"/>
                  <a:gd name="T122" fmla="*/ 75 w 1439"/>
                  <a:gd name="T123"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24">
                    <a:moveTo>
                      <a:pt x="1401" y="208"/>
                    </a:moveTo>
                    <a:lnTo>
                      <a:pt x="1346" y="237"/>
                    </a:lnTo>
                    <a:lnTo>
                      <a:pt x="1281" y="223"/>
                    </a:lnTo>
                    <a:lnTo>
                      <a:pt x="1194" y="223"/>
                    </a:lnTo>
                    <a:lnTo>
                      <a:pt x="1171" y="320"/>
                    </a:lnTo>
                    <a:lnTo>
                      <a:pt x="1143" y="349"/>
                    </a:lnTo>
                    <a:lnTo>
                      <a:pt x="1107" y="468"/>
                    </a:lnTo>
                    <a:lnTo>
                      <a:pt x="1045" y="486"/>
                    </a:lnTo>
                    <a:lnTo>
                      <a:pt x="974" y="462"/>
                    </a:lnTo>
                    <a:lnTo>
                      <a:pt x="938" y="469"/>
                    </a:lnTo>
                    <a:lnTo>
                      <a:pt x="894" y="512"/>
                    </a:lnTo>
                    <a:lnTo>
                      <a:pt x="846" y="506"/>
                    </a:lnTo>
                    <a:lnTo>
                      <a:pt x="798" y="524"/>
                    </a:lnTo>
                    <a:lnTo>
                      <a:pt x="746" y="476"/>
                    </a:lnTo>
                    <a:lnTo>
                      <a:pt x="733" y="419"/>
                    </a:lnTo>
                    <a:lnTo>
                      <a:pt x="788" y="448"/>
                    </a:lnTo>
                    <a:lnTo>
                      <a:pt x="846" y="432"/>
                    </a:lnTo>
                    <a:lnTo>
                      <a:pt x="860" y="360"/>
                    </a:lnTo>
                    <a:lnTo>
                      <a:pt x="892" y="344"/>
                    </a:lnTo>
                    <a:lnTo>
                      <a:pt x="981" y="325"/>
                    </a:lnTo>
                    <a:lnTo>
                      <a:pt x="1033" y="258"/>
                    </a:lnTo>
                    <a:lnTo>
                      <a:pt x="1068" y="204"/>
                    </a:lnTo>
                    <a:lnTo>
                      <a:pt x="1104" y="248"/>
                    </a:lnTo>
                    <a:lnTo>
                      <a:pt x="1119" y="219"/>
                    </a:lnTo>
                    <a:lnTo>
                      <a:pt x="1155" y="222"/>
                    </a:lnTo>
                    <a:lnTo>
                      <a:pt x="1157" y="168"/>
                    </a:lnTo>
                    <a:lnTo>
                      <a:pt x="1159" y="126"/>
                    </a:lnTo>
                    <a:lnTo>
                      <a:pt x="1214" y="66"/>
                    </a:lnTo>
                    <a:lnTo>
                      <a:pt x="1248" y="0"/>
                    </a:lnTo>
                    <a:lnTo>
                      <a:pt x="1278" y="0"/>
                    </a:lnTo>
                    <a:lnTo>
                      <a:pt x="1319" y="43"/>
                    </a:lnTo>
                    <a:lnTo>
                      <a:pt x="1325" y="80"/>
                    </a:lnTo>
                    <a:lnTo>
                      <a:pt x="1375" y="103"/>
                    </a:lnTo>
                    <a:lnTo>
                      <a:pt x="1439" y="129"/>
                    </a:lnTo>
                    <a:lnTo>
                      <a:pt x="1436" y="162"/>
                    </a:lnTo>
                    <a:lnTo>
                      <a:pt x="1385" y="167"/>
                    </a:lnTo>
                    <a:lnTo>
                      <a:pt x="1401" y="208"/>
                    </a:lnTo>
                    <a:moveTo>
                      <a:pt x="75" y="61"/>
                    </a:moveTo>
                    <a:lnTo>
                      <a:pt x="83" y="105"/>
                    </a:lnTo>
                    <a:lnTo>
                      <a:pt x="133" y="95"/>
                    </a:lnTo>
                    <a:lnTo>
                      <a:pt x="155" y="60"/>
                    </a:lnTo>
                    <a:lnTo>
                      <a:pt x="173" y="68"/>
                    </a:lnTo>
                    <a:lnTo>
                      <a:pt x="220" y="119"/>
                    </a:lnTo>
                    <a:lnTo>
                      <a:pt x="254" y="176"/>
                    </a:lnTo>
                    <a:lnTo>
                      <a:pt x="260" y="233"/>
                    </a:lnTo>
                    <a:lnTo>
                      <a:pt x="253" y="272"/>
                    </a:lnTo>
                    <a:lnTo>
                      <a:pt x="261" y="301"/>
                    </a:lnTo>
                    <a:lnTo>
                      <a:pt x="268" y="352"/>
                    </a:lnTo>
                    <a:lnTo>
                      <a:pt x="295" y="375"/>
                    </a:lnTo>
                    <a:lnTo>
                      <a:pt x="326" y="451"/>
                    </a:lnTo>
                    <a:lnTo>
                      <a:pt x="325" y="479"/>
                    </a:lnTo>
                    <a:lnTo>
                      <a:pt x="271" y="485"/>
                    </a:lnTo>
                    <a:lnTo>
                      <a:pt x="199" y="422"/>
                    </a:lnTo>
                    <a:lnTo>
                      <a:pt x="109" y="354"/>
                    </a:lnTo>
                    <a:lnTo>
                      <a:pt x="99" y="311"/>
                    </a:lnTo>
                    <a:lnTo>
                      <a:pt x="54" y="254"/>
                    </a:lnTo>
                    <a:lnTo>
                      <a:pt x="42" y="184"/>
                    </a:lnTo>
                    <a:lnTo>
                      <a:pt x="13" y="137"/>
                    </a:lnTo>
                    <a:lnTo>
                      <a:pt x="18" y="75"/>
                    </a:lnTo>
                    <a:lnTo>
                      <a:pt x="0" y="39"/>
                    </a:lnTo>
                    <a:lnTo>
                      <a:pt x="12" y="24"/>
                    </a:lnTo>
                    <a:lnTo>
                      <a:pt x="75" y="61"/>
                    </a:lnTo>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31" name="Freeform 130"/>
              <p:cNvSpPr>
                <a:spLocks/>
              </p:cNvSpPr>
              <p:nvPr/>
            </p:nvSpPr>
            <p:spPr bwMode="auto">
              <a:xfrm>
                <a:off x="4879733" y="4867805"/>
                <a:ext cx="427237" cy="444891"/>
              </a:xfrm>
              <a:custGeom>
                <a:avLst/>
                <a:gdLst>
                  <a:gd name="T0" fmla="*/ 76 w 242"/>
                  <a:gd name="T1" fmla="*/ 242 h 252"/>
                  <a:gd name="T2" fmla="*/ 64 w 242"/>
                  <a:gd name="T3" fmla="*/ 226 h 252"/>
                  <a:gd name="T4" fmla="*/ 58 w 242"/>
                  <a:gd name="T5" fmla="*/ 211 h 252"/>
                  <a:gd name="T6" fmla="*/ 54 w 242"/>
                  <a:gd name="T7" fmla="*/ 191 h 252"/>
                  <a:gd name="T8" fmla="*/ 50 w 242"/>
                  <a:gd name="T9" fmla="*/ 176 h 252"/>
                  <a:gd name="T10" fmla="*/ 45 w 242"/>
                  <a:gd name="T11" fmla="*/ 144 h 252"/>
                  <a:gd name="T12" fmla="*/ 46 w 242"/>
                  <a:gd name="T13" fmla="*/ 119 h 252"/>
                  <a:gd name="T14" fmla="*/ 44 w 242"/>
                  <a:gd name="T15" fmla="*/ 108 h 252"/>
                  <a:gd name="T16" fmla="*/ 37 w 242"/>
                  <a:gd name="T17" fmla="*/ 99 h 252"/>
                  <a:gd name="T18" fmla="*/ 28 w 242"/>
                  <a:gd name="T19" fmla="*/ 82 h 252"/>
                  <a:gd name="T20" fmla="*/ 19 w 242"/>
                  <a:gd name="T21" fmla="*/ 57 h 252"/>
                  <a:gd name="T22" fmla="*/ 15 w 242"/>
                  <a:gd name="T23" fmla="*/ 44 h 252"/>
                  <a:gd name="T24" fmla="*/ 1 w 242"/>
                  <a:gd name="T25" fmla="*/ 24 h 252"/>
                  <a:gd name="T26" fmla="*/ 0 w 242"/>
                  <a:gd name="T27" fmla="*/ 8 h 252"/>
                  <a:gd name="T28" fmla="*/ 9 w 242"/>
                  <a:gd name="T29" fmla="*/ 4 h 252"/>
                  <a:gd name="T30" fmla="*/ 20 w 242"/>
                  <a:gd name="T31" fmla="*/ 0 h 252"/>
                  <a:gd name="T32" fmla="*/ 32 w 242"/>
                  <a:gd name="T33" fmla="*/ 1 h 252"/>
                  <a:gd name="T34" fmla="*/ 42 w 242"/>
                  <a:gd name="T35" fmla="*/ 10 h 252"/>
                  <a:gd name="T36" fmla="*/ 45 w 242"/>
                  <a:gd name="T37" fmla="*/ 9 h 252"/>
                  <a:gd name="T38" fmla="*/ 119 w 242"/>
                  <a:gd name="T39" fmla="*/ 8 h 252"/>
                  <a:gd name="T40" fmla="*/ 131 w 242"/>
                  <a:gd name="T41" fmla="*/ 18 h 252"/>
                  <a:gd name="T42" fmla="*/ 175 w 242"/>
                  <a:gd name="T43" fmla="*/ 21 h 252"/>
                  <a:gd name="T44" fmla="*/ 208 w 242"/>
                  <a:gd name="T45" fmla="*/ 13 h 252"/>
                  <a:gd name="T46" fmla="*/ 223 w 242"/>
                  <a:gd name="T47" fmla="*/ 8 h 252"/>
                  <a:gd name="T48" fmla="*/ 235 w 242"/>
                  <a:gd name="T49" fmla="*/ 9 h 252"/>
                  <a:gd name="T50" fmla="*/ 242 w 242"/>
                  <a:gd name="T51" fmla="*/ 14 h 252"/>
                  <a:gd name="T52" fmla="*/ 242 w 242"/>
                  <a:gd name="T53" fmla="*/ 15 h 252"/>
                  <a:gd name="T54" fmla="*/ 232 w 242"/>
                  <a:gd name="T55" fmla="*/ 20 h 252"/>
                  <a:gd name="T56" fmla="*/ 226 w 242"/>
                  <a:gd name="T57" fmla="*/ 20 h 252"/>
                  <a:gd name="T58" fmla="*/ 214 w 242"/>
                  <a:gd name="T59" fmla="*/ 28 h 252"/>
                  <a:gd name="T60" fmla="*/ 208 w 242"/>
                  <a:gd name="T61" fmla="*/ 20 h 252"/>
                  <a:gd name="T62" fmla="*/ 179 w 242"/>
                  <a:gd name="T63" fmla="*/ 27 h 252"/>
                  <a:gd name="T64" fmla="*/ 166 w 242"/>
                  <a:gd name="T65" fmla="*/ 28 h 252"/>
                  <a:gd name="T66" fmla="*/ 163 w 242"/>
                  <a:gd name="T67" fmla="*/ 102 h 252"/>
                  <a:gd name="T68" fmla="*/ 145 w 242"/>
                  <a:gd name="T69" fmla="*/ 102 h 252"/>
                  <a:gd name="T70" fmla="*/ 143 w 242"/>
                  <a:gd name="T71" fmla="*/ 163 h 252"/>
                  <a:gd name="T72" fmla="*/ 139 w 242"/>
                  <a:gd name="T73" fmla="*/ 240 h 252"/>
                  <a:gd name="T74" fmla="*/ 123 w 242"/>
                  <a:gd name="T75" fmla="*/ 250 h 252"/>
                  <a:gd name="T76" fmla="*/ 114 w 242"/>
                  <a:gd name="T77" fmla="*/ 252 h 252"/>
                  <a:gd name="T78" fmla="*/ 103 w 242"/>
                  <a:gd name="T79" fmla="*/ 248 h 252"/>
                  <a:gd name="T80" fmla="*/ 95 w 242"/>
                  <a:gd name="T81" fmla="*/ 246 h 252"/>
                  <a:gd name="T82" fmla="*/ 92 w 242"/>
                  <a:gd name="T83" fmla="*/ 238 h 252"/>
                  <a:gd name="T84" fmla="*/ 85 w 242"/>
                  <a:gd name="T85" fmla="*/ 232 h 252"/>
                  <a:gd name="T86" fmla="*/ 76 w 242"/>
                  <a:gd name="T87"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252">
                    <a:moveTo>
                      <a:pt x="76" y="242"/>
                    </a:moveTo>
                    <a:lnTo>
                      <a:pt x="64" y="226"/>
                    </a:lnTo>
                    <a:lnTo>
                      <a:pt x="58" y="211"/>
                    </a:lnTo>
                    <a:lnTo>
                      <a:pt x="54" y="191"/>
                    </a:lnTo>
                    <a:lnTo>
                      <a:pt x="50" y="176"/>
                    </a:lnTo>
                    <a:lnTo>
                      <a:pt x="45" y="144"/>
                    </a:lnTo>
                    <a:lnTo>
                      <a:pt x="46" y="119"/>
                    </a:lnTo>
                    <a:lnTo>
                      <a:pt x="44" y="108"/>
                    </a:lnTo>
                    <a:lnTo>
                      <a:pt x="37" y="99"/>
                    </a:lnTo>
                    <a:lnTo>
                      <a:pt x="28" y="82"/>
                    </a:lnTo>
                    <a:lnTo>
                      <a:pt x="19" y="57"/>
                    </a:lnTo>
                    <a:lnTo>
                      <a:pt x="15" y="44"/>
                    </a:lnTo>
                    <a:lnTo>
                      <a:pt x="1" y="24"/>
                    </a:lnTo>
                    <a:lnTo>
                      <a:pt x="0" y="8"/>
                    </a:lnTo>
                    <a:lnTo>
                      <a:pt x="9" y="4"/>
                    </a:lnTo>
                    <a:lnTo>
                      <a:pt x="20" y="0"/>
                    </a:lnTo>
                    <a:lnTo>
                      <a:pt x="32" y="1"/>
                    </a:lnTo>
                    <a:lnTo>
                      <a:pt x="42" y="10"/>
                    </a:lnTo>
                    <a:lnTo>
                      <a:pt x="45" y="9"/>
                    </a:lnTo>
                    <a:lnTo>
                      <a:pt x="119" y="8"/>
                    </a:lnTo>
                    <a:lnTo>
                      <a:pt x="131" y="18"/>
                    </a:lnTo>
                    <a:lnTo>
                      <a:pt x="175" y="21"/>
                    </a:lnTo>
                    <a:lnTo>
                      <a:pt x="208" y="13"/>
                    </a:lnTo>
                    <a:lnTo>
                      <a:pt x="223" y="8"/>
                    </a:lnTo>
                    <a:lnTo>
                      <a:pt x="235" y="9"/>
                    </a:lnTo>
                    <a:lnTo>
                      <a:pt x="242" y="14"/>
                    </a:lnTo>
                    <a:lnTo>
                      <a:pt x="242" y="15"/>
                    </a:lnTo>
                    <a:lnTo>
                      <a:pt x="232" y="20"/>
                    </a:lnTo>
                    <a:lnTo>
                      <a:pt x="226" y="20"/>
                    </a:lnTo>
                    <a:lnTo>
                      <a:pt x="214" y="28"/>
                    </a:lnTo>
                    <a:lnTo>
                      <a:pt x="208" y="20"/>
                    </a:lnTo>
                    <a:lnTo>
                      <a:pt x="179" y="27"/>
                    </a:lnTo>
                    <a:lnTo>
                      <a:pt x="166" y="28"/>
                    </a:lnTo>
                    <a:lnTo>
                      <a:pt x="163" y="102"/>
                    </a:lnTo>
                    <a:lnTo>
                      <a:pt x="145" y="102"/>
                    </a:lnTo>
                    <a:lnTo>
                      <a:pt x="143" y="163"/>
                    </a:lnTo>
                    <a:lnTo>
                      <a:pt x="139" y="240"/>
                    </a:lnTo>
                    <a:lnTo>
                      <a:pt x="123" y="250"/>
                    </a:lnTo>
                    <a:lnTo>
                      <a:pt x="114" y="252"/>
                    </a:lnTo>
                    <a:lnTo>
                      <a:pt x="103" y="248"/>
                    </a:lnTo>
                    <a:lnTo>
                      <a:pt x="95" y="246"/>
                    </a:lnTo>
                    <a:lnTo>
                      <a:pt x="92" y="238"/>
                    </a:lnTo>
                    <a:lnTo>
                      <a:pt x="85" y="232"/>
                    </a:lnTo>
                    <a:lnTo>
                      <a:pt x="76" y="24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32" name="Freeform 131"/>
              <p:cNvSpPr>
                <a:spLocks/>
              </p:cNvSpPr>
              <p:nvPr/>
            </p:nvSpPr>
            <p:spPr bwMode="auto">
              <a:xfrm>
                <a:off x="9731164" y="4984324"/>
                <a:ext cx="75915" cy="84741"/>
              </a:xfrm>
              <a:custGeom>
                <a:avLst/>
                <a:gdLst>
                  <a:gd name="T0" fmla="*/ 26 w 43"/>
                  <a:gd name="T1" fmla="*/ 20 h 48"/>
                  <a:gd name="T2" fmla="*/ 37 w 43"/>
                  <a:gd name="T3" fmla="*/ 33 h 48"/>
                  <a:gd name="T4" fmla="*/ 43 w 43"/>
                  <a:gd name="T5" fmla="*/ 43 h 48"/>
                  <a:gd name="T6" fmla="*/ 35 w 43"/>
                  <a:gd name="T7" fmla="*/ 48 h 48"/>
                  <a:gd name="T8" fmla="*/ 27 w 43"/>
                  <a:gd name="T9" fmla="*/ 42 h 48"/>
                  <a:gd name="T10" fmla="*/ 17 w 43"/>
                  <a:gd name="T11" fmla="*/ 33 h 48"/>
                  <a:gd name="T12" fmla="*/ 8 w 43"/>
                  <a:gd name="T13" fmla="*/ 22 h 48"/>
                  <a:gd name="T14" fmla="*/ 0 w 43"/>
                  <a:gd name="T15" fmla="*/ 7 h 48"/>
                  <a:gd name="T16" fmla="*/ 0 w 43"/>
                  <a:gd name="T17" fmla="*/ 0 h 48"/>
                  <a:gd name="T18" fmla="*/ 7 w 43"/>
                  <a:gd name="T19" fmla="*/ 0 h 48"/>
                  <a:gd name="T20" fmla="*/ 16 w 43"/>
                  <a:gd name="T21" fmla="*/ 8 h 48"/>
                  <a:gd name="T22" fmla="*/ 22 w 43"/>
                  <a:gd name="T23" fmla="*/ 15 h 48"/>
                  <a:gd name="T24" fmla="*/ 26 w 43"/>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8">
                    <a:moveTo>
                      <a:pt x="26" y="20"/>
                    </a:moveTo>
                    <a:lnTo>
                      <a:pt x="37" y="33"/>
                    </a:lnTo>
                    <a:lnTo>
                      <a:pt x="43" y="43"/>
                    </a:lnTo>
                    <a:lnTo>
                      <a:pt x="35" y="48"/>
                    </a:lnTo>
                    <a:lnTo>
                      <a:pt x="27" y="42"/>
                    </a:lnTo>
                    <a:lnTo>
                      <a:pt x="17" y="33"/>
                    </a:lnTo>
                    <a:lnTo>
                      <a:pt x="8" y="22"/>
                    </a:lnTo>
                    <a:lnTo>
                      <a:pt x="0" y="7"/>
                    </a:lnTo>
                    <a:lnTo>
                      <a:pt x="0" y="0"/>
                    </a:lnTo>
                    <a:lnTo>
                      <a:pt x="7" y="0"/>
                    </a:lnTo>
                    <a:lnTo>
                      <a:pt x="16" y="8"/>
                    </a:lnTo>
                    <a:lnTo>
                      <a:pt x="22" y="15"/>
                    </a:lnTo>
                    <a:lnTo>
                      <a:pt x="26" y="2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33" name="Freeform 132"/>
              <p:cNvSpPr>
                <a:spLocks/>
              </p:cNvSpPr>
              <p:nvPr/>
            </p:nvSpPr>
            <p:spPr bwMode="auto">
              <a:xfrm>
                <a:off x="4514287" y="3386600"/>
                <a:ext cx="496090" cy="432533"/>
              </a:xfrm>
              <a:custGeom>
                <a:avLst/>
                <a:gdLst>
                  <a:gd name="T0" fmla="*/ 34 w 281"/>
                  <a:gd name="T1" fmla="*/ 239 h 245"/>
                  <a:gd name="T2" fmla="*/ 34 w 281"/>
                  <a:gd name="T3" fmla="*/ 225 h 245"/>
                  <a:gd name="T4" fmla="*/ 13 w 281"/>
                  <a:gd name="T5" fmla="*/ 220 h 245"/>
                  <a:gd name="T6" fmla="*/ 12 w 281"/>
                  <a:gd name="T7" fmla="*/ 210 h 245"/>
                  <a:gd name="T8" fmla="*/ 2 w 281"/>
                  <a:gd name="T9" fmla="*/ 197 h 245"/>
                  <a:gd name="T10" fmla="*/ 0 w 281"/>
                  <a:gd name="T11" fmla="*/ 187 h 245"/>
                  <a:gd name="T12" fmla="*/ 1 w 281"/>
                  <a:gd name="T13" fmla="*/ 177 h 245"/>
                  <a:gd name="T14" fmla="*/ 13 w 281"/>
                  <a:gd name="T15" fmla="*/ 176 h 245"/>
                  <a:gd name="T16" fmla="*/ 19 w 281"/>
                  <a:gd name="T17" fmla="*/ 169 h 245"/>
                  <a:gd name="T18" fmla="*/ 44 w 281"/>
                  <a:gd name="T19" fmla="*/ 167 h 245"/>
                  <a:gd name="T20" fmla="*/ 60 w 281"/>
                  <a:gd name="T21" fmla="*/ 164 h 245"/>
                  <a:gd name="T22" fmla="*/ 62 w 281"/>
                  <a:gd name="T23" fmla="*/ 151 h 245"/>
                  <a:gd name="T24" fmla="*/ 72 w 281"/>
                  <a:gd name="T25" fmla="*/ 137 h 245"/>
                  <a:gd name="T26" fmla="*/ 71 w 281"/>
                  <a:gd name="T27" fmla="*/ 89 h 245"/>
                  <a:gd name="T28" fmla="*/ 97 w 281"/>
                  <a:gd name="T29" fmla="*/ 80 h 245"/>
                  <a:gd name="T30" fmla="*/ 149 w 281"/>
                  <a:gd name="T31" fmla="*/ 39 h 245"/>
                  <a:gd name="T32" fmla="*/ 209 w 281"/>
                  <a:gd name="T33" fmla="*/ 0 h 245"/>
                  <a:gd name="T34" fmla="*/ 238 w 281"/>
                  <a:gd name="T35" fmla="*/ 9 h 245"/>
                  <a:gd name="T36" fmla="*/ 248 w 281"/>
                  <a:gd name="T37" fmla="*/ 20 h 245"/>
                  <a:gd name="T38" fmla="*/ 261 w 281"/>
                  <a:gd name="T39" fmla="*/ 12 h 245"/>
                  <a:gd name="T40" fmla="*/ 266 w 281"/>
                  <a:gd name="T41" fmla="*/ 45 h 245"/>
                  <a:gd name="T42" fmla="*/ 273 w 281"/>
                  <a:gd name="T43" fmla="*/ 50 h 245"/>
                  <a:gd name="T44" fmla="*/ 274 w 281"/>
                  <a:gd name="T45" fmla="*/ 57 h 245"/>
                  <a:gd name="T46" fmla="*/ 281 w 281"/>
                  <a:gd name="T47" fmla="*/ 64 h 245"/>
                  <a:gd name="T48" fmla="*/ 278 w 281"/>
                  <a:gd name="T49" fmla="*/ 73 h 245"/>
                  <a:gd name="T50" fmla="*/ 271 w 281"/>
                  <a:gd name="T51" fmla="*/ 115 h 245"/>
                  <a:gd name="T52" fmla="*/ 271 w 281"/>
                  <a:gd name="T53" fmla="*/ 142 h 245"/>
                  <a:gd name="T54" fmla="*/ 248 w 281"/>
                  <a:gd name="T55" fmla="*/ 162 h 245"/>
                  <a:gd name="T56" fmla="*/ 241 w 281"/>
                  <a:gd name="T57" fmla="*/ 189 h 245"/>
                  <a:gd name="T58" fmla="*/ 249 w 281"/>
                  <a:gd name="T59" fmla="*/ 197 h 245"/>
                  <a:gd name="T60" fmla="*/ 249 w 281"/>
                  <a:gd name="T61" fmla="*/ 210 h 245"/>
                  <a:gd name="T62" fmla="*/ 260 w 281"/>
                  <a:gd name="T63" fmla="*/ 210 h 245"/>
                  <a:gd name="T64" fmla="*/ 259 w 281"/>
                  <a:gd name="T65" fmla="*/ 220 h 245"/>
                  <a:gd name="T66" fmla="*/ 254 w 281"/>
                  <a:gd name="T67" fmla="*/ 221 h 245"/>
                  <a:gd name="T68" fmla="*/ 253 w 281"/>
                  <a:gd name="T69" fmla="*/ 228 h 245"/>
                  <a:gd name="T70" fmla="*/ 250 w 281"/>
                  <a:gd name="T71" fmla="*/ 228 h 245"/>
                  <a:gd name="T72" fmla="*/ 237 w 281"/>
                  <a:gd name="T73" fmla="*/ 206 h 245"/>
                  <a:gd name="T74" fmla="*/ 233 w 281"/>
                  <a:gd name="T75" fmla="*/ 205 h 245"/>
                  <a:gd name="T76" fmla="*/ 219 w 281"/>
                  <a:gd name="T77" fmla="*/ 216 h 245"/>
                  <a:gd name="T78" fmla="*/ 205 w 281"/>
                  <a:gd name="T79" fmla="*/ 210 h 245"/>
                  <a:gd name="T80" fmla="*/ 195 w 281"/>
                  <a:gd name="T81" fmla="*/ 209 h 245"/>
                  <a:gd name="T82" fmla="*/ 189 w 281"/>
                  <a:gd name="T83" fmla="*/ 212 h 245"/>
                  <a:gd name="T84" fmla="*/ 179 w 281"/>
                  <a:gd name="T85" fmla="*/ 212 h 245"/>
                  <a:gd name="T86" fmla="*/ 168 w 281"/>
                  <a:gd name="T87" fmla="*/ 220 h 245"/>
                  <a:gd name="T88" fmla="*/ 159 w 281"/>
                  <a:gd name="T89" fmla="*/ 221 h 245"/>
                  <a:gd name="T90" fmla="*/ 137 w 281"/>
                  <a:gd name="T91" fmla="*/ 210 h 245"/>
                  <a:gd name="T92" fmla="*/ 128 w 281"/>
                  <a:gd name="T93" fmla="*/ 215 h 245"/>
                  <a:gd name="T94" fmla="*/ 119 w 281"/>
                  <a:gd name="T95" fmla="*/ 215 h 245"/>
                  <a:gd name="T96" fmla="*/ 112 w 281"/>
                  <a:gd name="T97" fmla="*/ 207 h 245"/>
                  <a:gd name="T98" fmla="*/ 93 w 281"/>
                  <a:gd name="T99" fmla="*/ 199 h 245"/>
                  <a:gd name="T100" fmla="*/ 74 w 281"/>
                  <a:gd name="T101" fmla="*/ 202 h 245"/>
                  <a:gd name="T102" fmla="*/ 69 w 281"/>
                  <a:gd name="T103" fmla="*/ 206 h 245"/>
                  <a:gd name="T104" fmla="*/ 67 w 281"/>
                  <a:gd name="T105" fmla="*/ 218 h 245"/>
                  <a:gd name="T106" fmla="*/ 61 w 281"/>
                  <a:gd name="T107" fmla="*/ 227 h 245"/>
                  <a:gd name="T108" fmla="*/ 60 w 281"/>
                  <a:gd name="T109" fmla="*/ 245 h 245"/>
                  <a:gd name="T110" fmla="*/ 46 w 281"/>
                  <a:gd name="T111" fmla="*/ 233 h 245"/>
                  <a:gd name="T112" fmla="*/ 40 w 281"/>
                  <a:gd name="T113" fmla="*/ 233 h 245"/>
                  <a:gd name="T114" fmla="*/ 34 w 281"/>
                  <a:gd name="T115"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45">
                    <a:moveTo>
                      <a:pt x="34" y="239"/>
                    </a:moveTo>
                    <a:lnTo>
                      <a:pt x="34" y="225"/>
                    </a:lnTo>
                    <a:lnTo>
                      <a:pt x="13" y="220"/>
                    </a:lnTo>
                    <a:lnTo>
                      <a:pt x="12" y="210"/>
                    </a:lnTo>
                    <a:lnTo>
                      <a:pt x="2" y="197"/>
                    </a:lnTo>
                    <a:lnTo>
                      <a:pt x="0" y="187"/>
                    </a:lnTo>
                    <a:lnTo>
                      <a:pt x="1" y="177"/>
                    </a:lnTo>
                    <a:lnTo>
                      <a:pt x="13" y="176"/>
                    </a:lnTo>
                    <a:lnTo>
                      <a:pt x="19" y="169"/>
                    </a:lnTo>
                    <a:lnTo>
                      <a:pt x="44" y="167"/>
                    </a:lnTo>
                    <a:lnTo>
                      <a:pt x="60" y="164"/>
                    </a:lnTo>
                    <a:lnTo>
                      <a:pt x="62" y="151"/>
                    </a:lnTo>
                    <a:lnTo>
                      <a:pt x="72" y="137"/>
                    </a:lnTo>
                    <a:lnTo>
                      <a:pt x="71" y="89"/>
                    </a:lnTo>
                    <a:lnTo>
                      <a:pt x="97" y="80"/>
                    </a:lnTo>
                    <a:lnTo>
                      <a:pt x="149" y="39"/>
                    </a:lnTo>
                    <a:lnTo>
                      <a:pt x="209" y="0"/>
                    </a:lnTo>
                    <a:lnTo>
                      <a:pt x="238" y="9"/>
                    </a:lnTo>
                    <a:lnTo>
                      <a:pt x="248" y="20"/>
                    </a:lnTo>
                    <a:lnTo>
                      <a:pt x="261" y="12"/>
                    </a:lnTo>
                    <a:lnTo>
                      <a:pt x="266" y="45"/>
                    </a:lnTo>
                    <a:lnTo>
                      <a:pt x="273" y="50"/>
                    </a:lnTo>
                    <a:lnTo>
                      <a:pt x="274" y="57"/>
                    </a:lnTo>
                    <a:lnTo>
                      <a:pt x="281" y="64"/>
                    </a:lnTo>
                    <a:lnTo>
                      <a:pt x="278" y="73"/>
                    </a:lnTo>
                    <a:lnTo>
                      <a:pt x="271" y="115"/>
                    </a:lnTo>
                    <a:lnTo>
                      <a:pt x="271" y="142"/>
                    </a:lnTo>
                    <a:lnTo>
                      <a:pt x="248" y="162"/>
                    </a:lnTo>
                    <a:lnTo>
                      <a:pt x="241" y="189"/>
                    </a:lnTo>
                    <a:lnTo>
                      <a:pt x="249" y="197"/>
                    </a:lnTo>
                    <a:lnTo>
                      <a:pt x="249" y="210"/>
                    </a:lnTo>
                    <a:lnTo>
                      <a:pt x="260" y="210"/>
                    </a:lnTo>
                    <a:lnTo>
                      <a:pt x="259" y="220"/>
                    </a:lnTo>
                    <a:lnTo>
                      <a:pt x="254" y="221"/>
                    </a:lnTo>
                    <a:lnTo>
                      <a:pt x="253" y="228"/>
                    </a:lnTo>
                    <a:lnTo>
                      <a:pt x="250" y="228"/>
                    </a:lnTo>
                    <a:lnTo>
                      <a:pt x="237" y="206"/>
                    </a:lnTo>
                    <a:lnTo>
                      <a:pt x="233" y="205"/>
                    </a:lnTo>
                    <a:lnTo>
                      <a:pt x="219" y="216"/>
                    </a:lnTo>
                    <a:lnTo>
                      <a:pt x="205" y="210"/>
                    </a:lnTo>
                    <a:lnTo>
                      <a:pt x="195" y="209"/>
                    </a:lnTo>
                    <a:lnTo>
                      <a:pt x="189" y="212"/>
                    </a:lnTo>
                    <a:lnTo>
                      <a:pt x="179" y="212"/>
                    </a:lnTo>
                    <a:lnTo>
                      <a:pt x="168" y="220"/>
                    </a:lnTo>
                    <a:lnTo>
                      <a:pt x="159" y="221"/>
                    </a:lnTo>
                    <a:lnTo>
                      <a:pt x="137" y="210"/>
                    </a:lnTo>
                    <a:lnTo>
                      <a:pt x="128" y="215"/>
                    </a:lnTo>
                    <a:lnTo>
                      <a:pt x="119" y="215"/>
                    </a:lnTo>
                    <a:lnTo>
                      <a:pt x="112" y="207"/>
                    </a:lnTo>
                    <a:lnTo>
                      <a:pt x="93" y="199"/>
                    </a:lnTo>
                    <a:lnTo>
                      <a:pt x="74" y="202"/>
                    </a:lnTo>
                    <a:lnTo>
                      <a:pt x="69" y="206"/>
                    </a:lnTo>
                    <a:lnTo>
                      <a:pt x="67" y="218"/>
                    </a:lnTo>
                    <a:lnTo>
                      <a:pt x="61" y="227"/>
                    </a:lnTo>
                    <a:lnTo>
                      <a:pt x="60" y="245"/>
                    </a:lnTo>
                    <a:lnTo>
                      <a:pt x="46" y="233"/>
                    </a:lnTo>
                    <a:lnTo>
                      <a:pt x="40" y="233"/>
                    </a:lnTo>
                    <a:lnTo>
                      <a:pt x="34" y="239"/>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34" name="Freeform 133"/>
              <p:cNvSpPr>
                <a:spLocks/>
              </p:cNvSpPr>
              <p:nvPr/>
            </p:nvSpPr>
            <p:spPr bwMode="auto">
              <a:xfrm>
                <a:off x="4591966" y="3737923"/>
                <a:ext cx="381335" cy="353088"/>
              </a:xfrm>
              <a:custGeom>
                <a:avLst/>
                <a:gdLst>
                  <a:gd name="T0" fmla="*/ 106 w 216"/>
                  <a:gd name="T1" fmla="*/ 189 h 200"/>
                  <a:gd name="T2" fmla="*/ 87 w 216"/>
                  <a:gd name="T3" fmla="*/ 197 h 200"/>
                  <a:gd name="T4" fmla="*/ 80 w 216"/>
                  <a:gd name="T5" fmla="*/ 196 h 200"/>
                  <a:gd name="T6" fmla="*/ 73 w 216"/>
                  <a:gd name="T7" fmla="*/ 200 h 200"/>
                  <a:gd name="T8" fmla="*/ 59 w 216"/>
                  <a:gd name="T9" fmla="*/ 200 h 200"/>
                  <a:gd name="T10" fmla="*/ 49 w 216"/>
                  <a:gd name="T11" fmla="*/ 187 h 200"/>
                  <a:gd name="T12" fmla="*/ 43 w 216"/>
                  <a:gd name="T13" fmla="*/ 172 h 200"/>
                  <a:gd name="T14" fmla="*/ 30 w 216"/>
                  <a:gd name="T15" fmla="*/ 158 h 200"/>
                  <a:gd name="T16" fmla="*/ 16 w 216"/>
                  <a:gd name="T17" fmla="*/ 158 h 200"/>
                  <a:gd name="T18" fmla="*/ 0 w 216"/>
                  <a:gd name="T19" fmla="*/ 158 h 200"/>
                  <a:gd name="T20" fmla="*/ 1 w 216"/>
                  <a:gd name="T21" fmla="*/ 125 h 200"/>
                  <a:gd name="T22" fmla="*/ 0 w 216"/>
                  <a:gd name="T23" fmla="*/ 112 h 200"/>
                  <a:gd name="T24" fmla="*/ 4 w 216"/>
                  <a:gd name="T25" fmla="*/ 98 h 200"/>
                  <a:gd name="T26" fmla="*/ 9 w 216"/>
                  <a:gd name="T27" fmla="*/ 92 h 200"/>
                  <a:gd name="T28" fmla="*/ 18 w 216"/>
                  <a:gd name="T29" fmla="*/ 79 h 200"/>
                  <a:gd name="T30" fmla="*/ 16 w 216"/>
                  <a:gd name="T31" fmla="*/ 74 h 200"/>
                  <a:gd name="T32" fmla="*/ 20 w 216"/>
                  <a:gd name="T33" fmla="*/ 65 h 200"/>
                  <a:gd name="T34" fmla="*/ 16 w 216"/>
                  <a:gd name="T35" fmla="*/ 53 h 200"/>
                  <a:gd name="T36" fmla="*/ 16 w 216"/>
                  <a:gd name="T37" fmla="*/ 46 h 200"/>
                  <a:gd name="T38" fmla="*/ 17 w 216"/>
                  <a:gd name="T39" fmla="*/ 28 h 200"/>
                  <a:gd name="T40" fmla="*/ 23 w 216"/>
                  <a:gd name="T41" fmla="*/ 19 h 200"/>
                  <a:gd name="T42" fmla="*/ 25 w 216"/>
                  <a:gd name="T43" fmla="*/ 7 h 200"/>
                  <a:gd name="T44" fmla="*/ 30 w 216"/>
                  <a:gd name="T45" fmla="*/ 3 h 200"/>
                  <a:gd name="T46" fmla="*/ 49 w 216"/>
                  <a:gd name="T47" fmla="*/ 0 h 200"/>
                  <a:gd name="T48" fmla="*/ 68 w 216"/>
                  <a:gd name="T49" fmla="*/ 8 h 200"/>
                  <a:gd name="T50" fmla="*/ 75 w 216"/>
                  <a:gd name="T51" fmla="*/ 16 h 200"/>
                  <a:gd name="T52" fmla="*/ 84 w 216"/>
                  <a:gd name="T53" fmla="*/ 16 h 200"/>
                  <a:gd name="T54" fmla="*/ 93 w 216"/>
                  <a:gd name="T55" fmla="*/ 11 h 200"/>
                  <a:gd name="T56" fmla="*/ 115 w 216"/>
                  <a:gd name="T57" fmla="*/ 22 h 200"/>
                  <a:gd name="T58" fmla="*/ 124 w 216"/>
                  <a:gd name="T59" fmla="*/ 21 h 200"/>
                  <a:gd name="T60" fmla="*/ 135 w 216"/>
                  <a:gd name="T61" fmla="*/ 13 h 200"/>
                  <a:gd name="T62" fmla="*/ 145 w 216"/>
                  <a:gd name="T63" fmla="*/ 13 h 200"/>
                  <a:gd name="T64" fmla="*/ 151 w 216"/>
                  <a:gd name="T65" fmla="*/ 10 h 200"/>
                  <a:gd name="T66" fmla="*/ 161 w 216"/>
                  <a:gd name="T67" fmla="*/ 11 h 200"/>
                  <a:gd name="T68" fmla="*/ 175 w 216"/>
                  <a:gd name="T69" fmla="*/ 17 h 200"/>
                  <a:gd name="T70" fmla="*/ 189 w 216"/>
                  <a:gd name="T71" fmla="*/ 6 h 200"/>
                  <a:gd name="T72" fmla="*/ 193 w 216"/>
                  <a:gd name="T73" fmla="*/ 7 h 200"/>
                  <a:gd name="T74" fmla="*/ 206 w 216"/>
                  <a:gd name="T75" fmla="*/ 29 h 200"/>
                  <a:gd name="T76" fmla="*/ 209 w 216"/>
                  <a:gd name="T77" fmla="*/ 29 h 200"/>
                  <a:gd name="T78" fmla="*/ 216 w 216"/>
                  <a:gd name="T79" fmla="*/ 37 h 200"/>
                  <a:gd name="T80" fmla="*/ 214 w 216"/>
                  <a:gd name="T81" fmla="*/ 41 h 200"/>
                  <a:gd name="T82" fmla="*/ 214 w 216"/>
                  <a:gd name="T83" fmla="*/ 48 h 200"/>
                  <a:gd name="T84" fmla="*/ 199 w 216"/>
                  <a:gd name="T85" fmla="*/ 64 h 200"/>
                  <a:gd name="T86" fmla="*/ 194 w 216"/>
                  <a:gd name="T87" fmla="*/ 77 h 200"/>
                  <a:gd name="T88" fmla="*/ 191 w 216"/>
                  <a:gd name="T89" fmla="*/ 88 h 200"/>
                  <a:gd name="T90" fmla="*/ 187 w 216"/>
                  <a:gd name="T91" fmla="*/ 93 h 200"/>
                  <a:gd name="T92" fmla="*/ 184 w 216"/>
                  <a:gd name="T93" fmla="*/ 107 h 200"/>
                  <a:gd name="T94" fmla="*/ 174 w 216"/>
                  <a:gd name="T95" fmla="*/ 116 h 200"/>
                  <a:gd name="T96" fmla="*/ 172 w 216"/>
                  <a:gd name="T97" fmla="*/ 126 h 200"/>
                  <a:gd name="T98" fmla="*/ 167 w 216"/>
                  <a:gd name="T99" fmla="*/ 135 h 200"/>
                  <a:gd name="T100" fmla="*/ 166 w 216"/>
                  <a:gd name="T101" fmla="*/ 143 h 200"/>
                  <a:gd name="T102" fmla="*/ 153 w 216"/>
                  <a:gd name="T103" fmla="*/ 150 h 200"/>
                  <a:gd name="T104" fmla="*/ 143 w 216"/>
                  <a:gd name="T105" fmla="*/ 142 h 200"/>
                  <a:gd name="T106" fmla="*/ 136 w 216"/>
                  <a:gd name="T107" fmla="*/ 142 h 200"/>
                  <a:gd name="T108" fmla="*/ 125 w 216"/>
                  <a:gd name="T109" fmla="*/ 154 h 200"/>
                  <a:gd name="T110" fmla="*/ 120 w 216"/>
                  <a:gd name="T111" fmla="*/ 155 h 200"/>
                  <a:gd name="T112" fmla="*/ 111 w 216"/>
                  <a:gd name="T113" fmla="*/ 175 h 200"/>
                  <a:gd name="T114" fmla="*/ 106 w 216"/>
                  <a:gd name="T115" fmla="*/ 1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00">
                    <a:moveTo>
                      <a:pt x="106" y="189"/>
                    </a:moveTo>
                    <a:lnTo>
                      <a:pt x="87" y="197"/>
                    </a:lnTo>
                    <a:lnTo>
                      <a:pt x="80" y="196"/>
                    </a:lnTo>
                    <a:lnTo>
                      <a:pt x="73" y="200"/>
                    </a:lnTo>
                    <a:lnTo>
                      <a:pt x="59" y="200"/>
                    </a:lnTo>
                    <a:lnTo>
                      <a:pt x="49" y="187"/>
                    </a:lnTo>
                    <a:lnTo>
                      <a:pt x="43" y="172"/>
                    </a:lnTo>
                    <a:lnTo>
                      <a:pt x="30" y="158"/>
                    </a:lnTo>
                    <a:lnTo>
                      <a:pt x="16" y="158"/>
                    </a:lnTo>
                    <a:lnTo>
                      <a:pt x="0" y="158"/>
                    </a:lnTo>
                    <a:lnTo>
                      <a:pt x="1" y="125"/>
                    </a:lnTo>
                    <a:lnTo>
                      <a:pt x="0" y="112"/>
                    </a:lnTo>
                    <a:lnTo>
                      <a:pt x="4" y="98"/>
                    </a:lnTo>
                    <a:lnTo>
                      <a:pt x="9" y="92"/>
                    </a:lnTo>
                    <a:lnTo>
                      <a:pt x="18" y="79"/>
                    </a:lnTo>
                    <a:lnTo>
                      <a:pt x="16" y="74"/>
                    </a:lnTo>
                    <a:lnTo>
                      <a:pt x="20" y="65"/>
                    </a:lnTo>
                    <a:lnTo>
                      <a:pt x="16" y="53"/>
                    </a:lnTo>
                    <a:lnTo>
                      <a:pt x="16" y="46"/>
                    </a:lnTo>
                    <a:lnTo>
                      <a:pt x="17" y="28"/>
                    </a:lnTo>
                    <a:lnTo>
                      <a:pt x="23" y="19"/>
                    </a:lnTo>
                    <a:lnTo>
                      <a:pt x="25" y="7"/>
                    </a:lnTo>
                    <a:lnTo>
                      <a:pt x="30" y="3"/>
                    </a:lnTo>
                    <a:lnTo>
                      <a:pt x="49" y="0"/>
                    </a:lnTo>
                    <a:lnTo>
                      <a:pt x="68" y="8"/>
                    </a:lnTo>
                    <a:lnTo>
                      <a:pt x="75" y="16"/>
                    </a:lnTo>
                    <a:lnTo>
                      <a:pt x="84" y="16"/>
                    </a:lnTo>
                    <a:lnTo>
                      <a:pt x="93" y="11"/>
                    </a:lnTo>
                    <a:lnTo>
                      <a:pt x="115" y="22"/>
                    </a:lnTo>
                    <a:lnTo>
                      <a:pt x="124" y="21"/>
                    </a:lnTo>
                    <a:lnTo>
                      <a:pt x="135" y="13"/>
                    </a:lnTo>
                    <a:lnTo>
                      <a:pt x="145" y="13"/>
                    </a:lnTo>
                    <a:lnTo>
                      <a:pt x="151" y="10"/>
                    </a:lnTo>
                    <a:lnTo>
                      <a:pt x="161" y="11"/>
                    </a:lnTo>
                    <a:lnTo>
                      <a:pt x="175" y="17"/>
                    </a:lnTo>
                    <a:lnTo>
                      <a:pt x="189" y="6"/>
                    </a:lnTo>
                    <a:lnTo>
                      <a:pt x="193" y="7"/>
                    </a:lnTo>
                    <a:lnTo>
                      <a:pt x="206" y="29"/>
                    </a:lnTo>
                    <a:lnTo>
                      <a:pt x="209" y="29"/>
                    </a:lnTo>
                    <a:lnTo>
                      <a:pt x="216" y="37"/>
                    </a:lnTo>
                    <a:lnTo>
                      <a:pt x="214" y="41"/>
                    </a:lnTo>
                    <a:lnTo>
                      <a:pt x="214" y="48"/>
                    </a:lnTo>
                    <a:lnTo>
                      <a:pt x="199" y="64"/>
                    </a:lnTo>
                    <a:lnTo>
                      <a:pt x="194" y="77"/>
                    </a:lnTo>
                    <a:lnTo>
                      <a:pt x="191" y="88"/>
                    </a:lnTo>
                    <a:lnTo>
                      <a:pt x="187" y="93"/>
                    </a:lnTo>
                    <a:lnTo>
                      <a:pt x="184" y="107"/>
                    </a:lnTo>
                    <a:lnTo>
                      <a:pt x="174" y="116"/>
                    </a:lnTo>
                    <a:lnTo>
                      <a:pt x="172" y="126"/>
                    </a:lnTo>
                    <a:lnTo>
                      <a:pt x="167" y="135"/>
                    </a:lnTo>
                    <a:lnTo>
                      <a:pt x="166" y="143"/>
                    </a:lnTo>
                    <a:lnTo>
                      <a:pt x="153" y="150"/>
                    </a:lnTo>
                    <a:lnTo>
                      <a:pt x="143" y="142"/>
                    </a:lnTo>
                    <a:lnTo>
                      <a:pt x="136" y="142"/>
                    </a:lnTo>
                    <a:lnTo>
                      <a:pt x="125" y="154"/>
                    </a:lnTo>
                    <a:lnTo>
                      <a:pt x="120" y="155"/>
                    </a:lnTo>
                    <a:lnTo>
                      <a:pt x="111" y="175"/>
                    </a:lnTo>
                    <a:lnTo>
                      <a:pt x="106" y="189"/>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35" name="Freeform 134"/>
              <p:cNvSpPr>
                <a:spLocks/>
              </p:cNvSpPr>
              <p:nvPr/>
            </p:nvSpPr>
            <p:spPr bwMode="auto">
              <a:xfrm>
                <a:off x="1680755" y="3695554"/>
                <a:ext cx="151828" cy="158890"/>
              </a:xfrm>
              <a:custGeom>
                <a:avLst/>
                <a:gdLst>
                  <a:gd name="T0" fmla="*/ 33 w 86"/>
                  <a:gd name="T1" fmla="*/ 82 h 90"/>
                  <a:gd name="T2" fmla="*/ 27 w 86"/>
                  <a:gd name="T3" fmla="*/ 75 h 90"/>
                  <a:gd name="T4" fmla="*/ 19 w 86"/>
                  <a:gd name="T5" fmla="*/ 67 h 90"/>
                  <a:gd name="T6" fmla="*/ 15 w 86"/>
                  <a:gd name="T7" fmla="*/ 60 h 90"/>
                  <a:gd name="T8" fmla="*/ 8 w 86"/>
                  <a:gd name="T9" fmla="*/ 54 h 90"/>
                  <a:gd name="T10" fmla="*/ 0 w 86"/>
                  <a:gd name="T11" fmla="*/ 44 h 90"/>
                  <a:gd name="T12" fmla="*/ 2 w 86"/>
                  <a:gd name="T13" fmla="*/ 41 h 90"/>
                  <a:gd name="T14" fmla="*/ 5 w 86"/>
                  <a:gd name="T15" fmla="*/ 44 h 90"/>
                  <a:gd name="T16" fmla="*/ 6 w 86"/>
                  <a:gd name="T17" fmla="*/ 43 h 90"/>
                  <a:gd name="T18" fmla="*/ 12 w 86"/>
                  <a:gd name="T19" fmla="*/ 42 h 90"/>
                  <a:gd name="T20" fmla="*/ 15 w 86"/>
                  <a:gd name="T21" fmla="*/ 37 h 90"/>
                  <a:gd name="T22" fmla="*/ 18 w 86"/>
                  <a:gd name="T23" fmla="*/ 37 h 90"/>
                  <a:gd name="T24" fmla="*/ 18 w 86"/>
                  <a:gd name="T25" fmla="*/ 27 h 90"/>
                  <a:gd name="T26" fmla="*/ 23 w 86"/>
                  <a:gd name="T27" fmla="*/ 26 h 90"/>
                  <a:gd name="T28" fmla="*/ 26 w 86"/>
                  <a:gd name="T29" fmla="*/ 26 h 90"/>
                  <a:gd name="T30" fmla="*/ 31 w 86"/>
                  <a:gd name="T31" fmla="*/ 21 h 90"/>
                  <a:gd name="T32" fmla="*/ 36 w 86"/>
                  <a:gd name="T33" fmla="*/ 25 h 90"/>
                  <a:gd name="T34" fmla="*/ 38 w 86"/>
                  <a:gd name="T35" fmla="*/ 22 h 90"/>
                  <a:gd name="T36" fmla="*/ 41 w 86"/>
                  <a:gd name="T37" fmla="*/ 20 h 90"/>
                  <a:gd name="T38" fmla="*/ 48 w 86"/>
                  <a:gd name="T39" fmla="*/ 14 h 90"/>
                  <a:gd name="T40" fmla="*/ 49 w 86"/>
                  <a:gd name="T41" fmla="*/ 10 h 90"/>
                  <a:gd name="T42" fmla="*/ 51 w 86"/>
                  <a:gd name="T43" fmla="*/ 10 h 90"/>
                  <a:gd name="T44" fmla="*/ 54 w 86"/>
                  <a:gd name="T45" fmla="*/ 5 h 90"/>
                  <a:gd name="T46" fmla="*/ 56 w 86"/>
                  <a:gd name="T47" fmla="*/ 5 h 90"/>
                  <a:gd name="T48" fmla="*/ 58 w 86"/>
                  <a:gd name="T49" fmla="*/ 8 h 90"/>
                  <a:gd name="T50" fmla="*/ 62 w 86"/>
                  <a:gd name="T51" fmla="*/ 9 h 90"/>
                  <a:gd name="T52" fmla="*/ 66 w 86"/>
                  <a:gd name="T53" fmla="*/ 6 h 90"/>
                  <a:gd name="T54" fmla="*/ 71 w 86"/>
                  <a:gd name="T55" fmla="*/ 6 h 90"/>
                  <a:gd name="T56" fmla="*/ 77 w 86"/>
                  <a:gd name="T57" fmla="*/ 3 h 90"/>
                  <a:gd name="T58" fmla="*/ 80 w 86"/>
                  <a:gd name="T59" fmla="*/ 0 h 90"/>
                  <a:gd name="T60" fmla="*/ 86 w 86"/>
                  <a:gd name="T61" fmla="*/ 1 h 90"/>
                  <a:gd name="T62" fmla="*/ 85 w 86"/>
                  <a:gd name="T63" fmla="*/ 3 h 90"/>
                  <a:gd name="T64" fmla="*/ 83 w 86"/>
                  <a:gd name="T65" fmla="*/ 8 h 90"/>
                  <a:gd name="T66" fmla="*/ 84 w 86"/>
                  <a:gd name="T67" fmla="*/ 15 h 90"/>
                  <a:gd name="T68" fmla="*/ 79 w 86"/>
                  <a:gd name="T69" fmla="*/ 22 h 90"/>
                  <a:gd name="T70" fmla="*/ 77 w 86"/>
                  <a:gd name="T71" fmla="*/ 30 h 90"/>
                  <a:gd name="T72" fmla="*/ 76 w 86"/>
                  <a:gd name="T73" fmla="*/ 40 h 90"/>
                  <a:gd name="T74" fmla="*/ 76 w 86"/>
                  <a:gd name="T75" fmla="*/ 45 h 90"/>
                  <a:gd name="T76" fmla="*/ 76 w 86"/>
                  <a:gd name="T77" fmla="*/ 54 h 90"/>
                  <a:gd name="T78" fmla="*/ 73 w 86"/>
                  <a:gd name="T79" fmla="*/ 56 h 90"/>
                  <a:gd name="T80" fmla="*/ 70 w 86"/>
                  <a:gd name="T81" fmla="*/ 65 h 90"/>
                  <a:gd name="T82" fmla="*/ 71 w 86"/>
                  <a:gd name="T83" fmla="*/ 71 h 90"/>
                  <a:gd name="T84" fmla="*/ 67 w 86"/>
                  <a:gd name="T85" fmla="*/ 76 h 90"/>
                  <a:gd name="T86" fmla="*/ 67 w 86"/>
                  <a:gd name="T87" fmla="*/ 82 h 90"/>
                  <a:gd name="T88" fmla="*/ 70 w 86"/>
                  <a:gd name="T89" fmla="*/ 85 h 90"/>
                  <a:gd name="T90" fmla="*/ 65 w 86"/>
                  <a:gd name="T91" fmla="*/ 90 h 90"/>
                  <a:gd name="T92" fmla="*/ 60 w 86"/>
                  <a:gd name="T93" fmla="*/ 88 h 90"/>
                  <a:gd name="T94" fmla="*/ 57 w 86"/>
                  <a:gd name="T95" fmla="*/ 84 h 90"/>
                  <a:gd name="T96" fmla="*/ 52 w 86"/>
                  <a:gd name="T97" fmla="*/ 82 h 90"/>
                  <a:gd name="T98" fmla="*/ 47 w 86"/>
                  <a:gd name="T99" fmla="*/ 85 h 90"/>
                  <a:gd name="T100" fmla="*/ 36 w 86"/>
                  <a:gd name="T101" fmla="*/ 79 h 90"/>
                  <a:gd name="T102" fmla="*/ 33 w 86"/>
                  <a:gd name="T103"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90">
                    <a:moveTo>
                      <a:pt x="33" y="82"/>
                    </a:moveTo>
                    <a:lnTo>
                      <a:pt x="27" y="75"/>
                    </a:lnTo>
                    <a:lnTo>
                      <a:pt x="19" y="67"/>
                    </a:lnTo>
                    <a:lnTo>
                      <a:pt x="15" y="60"/>
                    </a:lnTo>
                    <a:lnTo>
                      <a:pt x="8" y="54"/>
                    </a:lnTo>
                    <a:lnTo>
                      <a:pt x="0" y="44"/>
                    </a:lnTo>
                    <a:lnTo>
                      <a:pt x="2" y="41"/>
                    </a:lnTo>
                    <a:lnTo>
                      <a:pt x="5" y="44"/>
                    </a:lnTo>
                    <a:lnTo>
                      <a:pt x="6" y="43"/>
                    </a:lnTo>
                    <a:lnTo>
                      <a:pt x="12" y="42"/>
                    </a:lnTo>
                    <a:lnTo>
                      <a:pt x="15" y="37"/>
                    </a:lnTo>
                    <a:lnTo>
                      <a:pt x="18" y="37"/>
                    </a:lnTo>
                    <a:lnTo>
                      <a:pt x="18" y="27"/>
                    </a:lnTo>
                    <a:lnTo>
                      <a:pt x="23" y="26"/>
                    </a:lnTo>
                    <a:lnTo>
                      <a:pt x="26" y="26"/>
                    </a:lnTo>
                    <a:lnTo>
                      <a:pt x="31" y="21"/>
                    </a:lnTo>
                    <a:lnTo>
                      <a:pt x="36" y="25"/>
                    </a:lnTo>
                    <a:lnTo>
                      <a:pt x="38" y="22"/>
                    </a:lnTo>
                    <a:lnTo>
                      <a:pt x="41" y="20"/>
                    </a:lnTo>
                    <a:lnTo>
                      <a:pt x="48" y="14"/>
                    </a:lnTo>
                    <a:lnTo>
                      <a:pt x="49" y="10"/>
                    </a:lnTo>
                    <a:lnTo>
                      <a:pt x="51" y="10"/>
                    </a:lnTo>
                    <a:lnTo>
                      <a:pt x="54" y="5"/>
                    </a:lnTo>
                    <a:lnTo>
                      <a:pt x="56" y="5"/>
                    </a:lnTo>
                    <a:lnTo>
                      <a:pt x="58" y="8"/>
                    </a:lnTo>
                    <a:lnTo>
                      <a:pt x="62" y="9"/>
                    </a:lnTo>
                    <a:lnTo>
                      <a:pt x="66" y="6"/>
                    </a:lnTo>
                    <a:lnTo>
                      <a:pt x="71" y="6"/>
                    </a:lnTo>
                    <a:lnTo>
                      <a:pt x="77" y="3"/>
                    </a:lnTo>
                    <a:lnTo>
                      <a:pt x="80" y="0"/>
                    </a:lnTo>
                    <a:lnTo>
                      <a:pt x="86" y="1"/>
                    </a:lnTo>
                    <a:lnTo>
                      <a:pt x="85" y="3"/>
                    </a:lnTo>
                    <a:lnTo>
                      <a:pt x="83" y="8"/>
                    </a:lnTo>
                    <a:lnTo>
                      <a:pt x="84" y="15"/>
                    </a:lnTo>
                    <a:lnTo>
                      <a:pt x="79" y="22"/>
                    </a:lnTo>
                    <a:lnTo>
                      <a:pt x="77" y="30"/>
                    </a:lnTo>
                    <a:lnTo>
                      <a:pt x="76" y="40"/>
                    </a:lnTo>
                    <a:lnTo>
                      <a:pt x="76" y="45"/>
                    </a:lnTo>
                    <a:lnTo>
                      <a:pt x="76" y="54"/>
                    </a:lnTo>
                    <a:lnTo>
                      <a:pt x="73" y="56"/>
                    </a:lnTo>
                    <a:lnTo>
                      <a:pt x="70" y="65"/>
                    </a:lnTo>
                    <a:lnTo>
                      <a:pt x="71" y="71"/>
                    </a:lnTo>
                    <a:lnTo>
                      <a:pt x="67" y="76"/>
                    </a:lnTo>
                    <a:lnTo>
                      <a:pt x="67" y="82"/>
                    </a:lnTo>
                    <a:lnTo>
                      <a:pt x="70" y="85"/>
                    </a:lnTo>
                    <a:lnTo>
                      <a:pt x="65" y="90"/>
                    </a:lnTo>
                    <a:lnTo>
                      <a:pt x="60" y="88"/>
                    </a:lnTo>
                    <a:lnTo>
                      <a:pt x="57" y="84"/>
                    </a:lnTo>
                    <a:lnTo>
                      <a:pt x="52" y="82"/>
                    </a:lnTo>
                    <a:lnTo>
                      <a:pt x="47" y="85"/>
                    </a:lnTo>
                    <a:lnTo>
                      <a:pt x="36" y="79"/>
                    </a:lnTo>
                    <a:lnTo>
                      <a:pt x="33" y="8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36" name="Freeform 135"/>
              <p:cNvSpPr>
                <a:spLocks/>
              </p:cNvSpPr>
              <p:nvPr/>
            </p:nvSpPr>
            <p:spPr bwMode="auto">
              <a:xfrm>
                <a:off x="4597263" y="2297325"/>
                <a:ext cx="102395" cy="95334"/>
              </a:xfrm>
              <a:custGeom>
                <a:avLst/>
                <a:gdLst>
                  <a:gd name="T0" fmla="*/ 42 w 58"/>
                  <a:gd name="T1" fmla="*/ 0 h 54"/>
                  <a:gd name="T2" fmla="*/ 55 w 58"/>
                  <a:gd name="T3" fmla="*/ 0 h 54"/>
                  <a:gd name="T4" fmla="*/ 58 w 58"/>
                  <a:gd name="T5" fmla="*/ 7 h 54"/>
                  <a:gd name="T6" fmla="*/ 55 w 58"/>
                  <a:gd name="T7" fmla="*/ 25 h 54"/>
                  <a:gd name="T8" fmla="*/ 51 w 58"/>
                  <a:gd name="T9" fmla="*/ 33 h 54"/>
                  <a:gd name="T10" fmla="*/ 42 w 58"/>
                  <a:gd name="T11" fmla="*/ 33 h 54"/>
                  <a:gd name="T12" fmla="*/ 45 w 58"/>
                  <a:gd name="T13" fmla="*/ 54 h 54"/>
                  <a:gd name="T14" fmla="*/ 36 w 58"/>
                  <a:gd name="T15" fmla="*/ 49 h 54"/>
                  <a:gd name="T16" fmla="*/ 26 w 58"/>
                  <a:gd name="T17" fmla="*/ 40 h 54"/>
                  <a:gd name="T18" fmla="*/ 11 w 58"/>
                  <a:gd name="T19" fmla="*/ 44 h 54"/>
                  <a:gd name="T20" fmla="*/ 0 w 58"/>
                  <a:gd name="T21" fmla="*/ 43 h 54"/>
                  <a:gd name="T22" fmla="*/ 8 w 58"/>
                  <a:gd name="T23" fmla="*/ 37 h 54"/>
                  <a:gd name="T24" fmla="*/ 21 w 58"/>
                  <a:gd name="T25" fmla="*/ 8 h 54"/>
                  <a:gd name="T26" fmla="*/ 42 w 5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4">
                    <a:moveTo>
                      <a:pt x="42" y="0"/>
                    </a:moveTo>
                    <a:lnTo>
                      <a:pt x="55" y="0"/>
                    </a:lnTo>
                    <a:lnTo>
                      <a:pt x="58" y="7"/>
                    </a:lnTo>
                    <a:lnTo>
                      <a:pt x="55" y="25"/>
                    </a:lnTo>
                    <a:lnTo>
                      <a:pt x="51" y="33"/>
                    </a:lnTo>
                    <a:lnTo>
                      <a:pt x="42" y="33"/>
                    </a:lnTo>
                    <a:lnTo>
                      <a:pt x="45" y="54"/>
                    </a:lnTo>
                    <a:lnTo>
                      <a:pt x="36" y="49"/>
                    </a:lnTo>
                    <a:lnTo>
                      <a:pt x="26" y="40"/>
                    </a:lnTo>
                    <a:lnTo>
                      <a:pt x="11" y="44"/>
                    </a:lnTo>
                    <a:lnTo>
                      <a:pt x="0" y="43"/>
                    </a:lnTo>
                    <a:lnTo>
                      <a:pt x="8" y="37"/>
                    </a:lnTo>
                    <a:lnTo>
                      <a:pt x="21" y="8"/>
                    </a:lnTo>
                    <a:lnTo>
                      <a:pt x="42" y="0"/>
                    </a:lnTo>
                    <a:close/>
                  </a:path>
                </a:pathLst>
              </a:custGeom>
              <a:solidFill>
                <a:srgbClr val="1A7476">
                  <a:alpha val="20000"/>
                </a:srgb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37" name="Freeform 136"/>
              <p:cNvSpPr>
                <a:spLocks/>
              </p:cNvSpPr>
              <p:nvPr/>
            </p:nvSpPr>
            <p:spPr bwMode="auto">
              <a:xfrm>
                <a:off x="4655521" y="1694514"/>
                <a:ext cx="600250" cy="425471"/>
              </a:xfrm>
              <a:custGeom>
                <a:avLst/>
                <a:gdLst>
                  <a:gd name="T0" fmla="*/ 294 w 340"/>
                  <a:gd name="T1" fmla="*/ 0 h 241"/>
                  <a:gd name="T2" fmla="*/ 338 w 340"/>
                  <a:gd name="T3" fmla="*/ 13 h 241"/>
                  <a:gd name="T4" fmla="*/ 322 w 340"/>
                  <a:gd name="T5" fmla="*/ 17 h 241"/>
                  <a:gd name="T6" fmla="*/ 340 w 340"/>
                  <a:gd name="T7" fmla="*/ 28 h 241"/>
                  <a:gd name="T8" fmla="*/ 319 w 340"/>
                  <a:gd name="T9" fmla="*/ 35 h 241"/>
                  <a:gd name="T10" fmla="*/ 309 w 340"/>
                  <a:gd name="T11" fmla="*/ 37 h 241"/>
                  <a:gd name="T12" fmla="*/ 311 w 340"/>
                  <a:gd name="T13" fmla="*/ 24 h 241"/>
                  <a:gd name="T14" fmla="*/ 293 w 340"/>
                  <a:gd name="T15" fmla="*/ 18 h 241"/>
                  <a:gd name="T16" fmla="*/ 274 w 340"/>
                  <a:gd name="T17" fmla="*/ 23 h 241"/>
                  <a:gd name="T18" fmla="*/ 270 w 340"/>
                  <a:gd name="T19" fmla="*/ 36 h 241"/>
                  <a:gd name="T20" fmla="*/ 259 w 340"/>
                  <a:gd name="T21" fmla="*/ 44 h 241"/>
                  <a:gd name="T22" fmla="*/ 244 w 340"/>
                  <a:gd name="T23" fmla="*/ 40 h 241"/>
                  <a:gd name="T24" fmla="*/ 227 w 340"/>
                  <a:gd name="T25" fmla="*/ 40 h 241"/>
                  <a:gd name="T26" fmla="*/ 210 w 340"/>
                  <a:gd name="T27" fmla="*/ 31 h 241"/>
                  <a:gd name="T28" fmla="*/ 203 w 340"/>
                  <a:gd name="T29" fmla="*/ 36 h 241"/>
                  <a:gd name="T30" fmla="*/ 195 w 340"/>
                  <a:gd name="T31" fmla="*/ 37 h 241"/>
                  <a:gd name="T32" fmla="*/ 195 w 340"/>
                  <a:gd name="T33" fmla="*/ 48 h 241"/>
                  <a:gd name="T34" fmla="*/ 170 w 340"/>
                  <a:gd name="T35" fmla="*/ 45 h 241"/>
                  <a:gd name="T36" fmla="*/ 168 w 340"/>
                  <a:gd name="T37" fmla="*/ 55 h 241"/>
                  <a:gd name="T38" fmla="*/ 155 w 340"/>
                  <a:gd name="T39" fmla="*/ 55 h 241"/>
                  <a:gd name="T40" fmla="*/ 148 w 340"/>
                  <a:gd name="T41" fmla="*/ 68 h 241"/>
                  <a:gd name="T42" fmla="*/ 137 w 340"/>
                  <a:gd name="T43" fmla="*/ 88 h 241"/>
                  <a:gd name="T44" fmla="*/ 118 w 340"/>
                  <a:gd name="T45" fmla="*/ 114 h 241"/>
                  <a:gd name="T46" fmla="*/ 124 w 340"/>
                  <a:gd name="T47" fmla="*/ 120 h 241"/>
                  <a:gd name="T48" fmla="*/ 120 w 340"/>
                  <a:gd name="T49" fmla="*/ 127 h 241"/>
                  <a:gd name="T50" fmla="*/ 106 w 340"/>
                  <a:gd name="T51" fmla="*/ 127 h 241"/>
                  <a:gd name="T52" fmla="*/ 98 w 340"/>
                  <a:gd name="T53" fmla="*/ 145 h 241"/>
                  <a:gd name="T54" fmla="*/ 102 w 340"/>
                  <a:gd name="T55" fmla="*/ 170 h 241"/>
                  <a:gd name="T56" fmla="*/ 112 w 340"/>
                  <a:gd name="T57" fmla="*/ 179 h 241"/>
                  <a:gd name="T58" fmla="*/ 109 w 340"/>
                  <a:gd name="T59" fmla="*/ 202 h 241"/>
                  <a:gd name="T60" fmla="*/ 98 w 340"/>
                  <a:gd name="T61" fmla="*/ 215 h 241"/>
                  <a:gd name="T62" fmla="*/ 92 w 340"/>
                  <a:gd name="T63" fmla="*/ 226 h 241"/>
                  <a:gd name="T64" fmla="*/ 81 w 340"/>
                  <a:gd name="T65" fmla="*/ 214 h 241"/>
                  <a:gd name="T66" fmla="*/ 54 w 340"/>
                  <a:gd name="T67" fmla="*/ 237 h 241"/>
                  <a:gd name="T68" fmla="*/ 34 w 340"/>
                  <a:gd name="T69" fmla="*/ 241 h 241"/>
                  <a:gd name="T70" fmla="*/ 13 w 340"/>
                  <a:gd name="T71" fmla="*/ 231 h 241"/>
                  <a:gd name="T72" fmla="*/ 7 w 340"/>
                  <a:gd name="T73" fmla="*/ 211 h 241"/>
                  <a:gd name="T74" fmla="*/ 0 w 340"/>
                  <a:gd name="T75" fmla="*/ 166 h 241"/>
                  <a:gd name="T76" fmla="*/ 13 w 340"/>
                  <a:gd name="T77" fmla="*/ 154 h 241"/>
                  <a:gd name="T78" fmla="*/ 50 w 340"/>
                  <a:gd name="T79" fmla="*/ 139 h 241"/>
                  <a:gd name="T80" fmla="*/ 76 w 340"/>
                  <a:gd name="T81" fmla="*/ 119 h 241"/>
                  <a:gd name="T82" fmla="*/ 99 w 340"/>
                  <a:gd name="T83" fmla="*/ 94 h 241"/>
                  <a:gd name="T84" fmla="*/ 128 w 340"/>
                  <a:gd name="T85" fmla="*/ 59 h 241"/>
                  <a:gd name="T86" fmla="*/ 149 w 340"/>
                  <a:gd name="T87" fmla="*/ 45 h 241"/>
                  <a:gd name="T88" fmla="*/ 182 w 340"/>
                  <a:gd name="T89" fmla="*/ 24 h 241"/>
                  <a:gd name="T90" fmla="*/ 209 w 340"/>
                  <a:gd name="T91" fmla="*/ 16 h 241"/>
                  <a:gd name="T92" fmla="*/ 231 w 340"/>
                  <a:gd name="T93" fmla="*/ 17 h 241"/>
                  <a:gd name="T94" fmla="*/ 247 w 340"/>
                  <a:gd name="T95" fmla="*/ 3 h 241"/>
                  <a:gd name="T96" fmla="*/ 271 w 340"/>
                  <a:gd name="T97" fmla="*/ 3 h 241"/>
                  <a:gd name="T98" fmla="*/ 294 w 340"/>
                  <a:gd name="T9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41">
                    <a:moveTo>
                      <a:pt x="294" y="0"/>
                    </a:moveTo>
                    <a:lnTo>
                      <a:pt x="338" y="13"/>
                    </a:lnTo>
                    <a:lnTo>
                      <a:pt x="322" y="17"/>
                    </a:lnTo>
                    <a:lnTo>
                      <a:pt x="340" y="28"/>
                    </a:lnTo>
                    <a:lnTo>
                      <a:pt x="319" y="35"/>
                    </a:lnTo>
                    <a:lnTo>
                      <a:pt x="309" y="37"/>
                    </a:lnTo>
                    <a:lnTo>
                      <a:pt x="311" y="24"/>
                    </a:lnTo>
                    <a:lnTo>
                      <a:pt x="293" y="18"/>
                    </a:lnTo>
                    <a:lnTo>
                      <a:pt x="274" y="23"/>
                    </a:lnTo>
                    <a:lnTo>
                      <a:pt x="270" y="36"/>
                    </a:lnTo>
                    <a:lnTo>
                      <a:pt x="259" y="44"/>
                    </a:lnTo>
                    <a:lnTo>
                      <a:pt x="244" y="40"/>
                    </a:lnTo>
                    <a:lnTo>
                      <a:pt x="227" y="40"/>
                    </a:lnTo>
                    <a:lnTo>
                      <a:pt x="210" y="31"/>
                    </a:lnTo>
                    <a:lnTo>
                      <a:pt x="203" y="36"/>
                    </a:lnTo>
                    <a:lnTo>
                      <a:pt x="195" y="37"/>
                    </a:lnTo>
                    <a:lnTo>
                      <a:pt x="195" y="48"/>
                    </a:lnTo>
                    <a:lnTo>
                      <a:pt x="170" y="45"/>
                    </a:lnTo>
                    <a:lnTo>
                      <a:pt x="168" y="55"/>
                    </a:lnTo>
                    <a:lnTo>
                      <a:pt x="155" y="55"/>
                    </a:lnTo>
                    <a:lnTo>
                      <a:pt x="148" y="68"/>
                    </a:lnTo>
                    <a:lnTo>
                      <a:pt x="137" y="88"/>
                    </a:lnTo>
                    <a:lnTo>
                      <a:pt x="118" y="114"/>
                    </a:lnTo>
                    <a:lnTo>
                      <a:pt x="124" y="120"/>
                    </a:lnTo>
                    <a:lnTo>
                      <a:pt x="120" y="127"/>
                    </a:lnTo>
                    <a:lnTo>
                      <a:pt x="106" y="127"/>
                    </a:lnTo>
                    <a:lnTo>
                      <a:pt x="98" y="145"/>
                    </a:lnTo>
                    <a:lnTo>
                      <a:pt x="102" y="170"/>
                    </a:lnTo>
                    <a:lnTo>
                      <a:pt x="112" y="179"/>
                    </a:lnTo>
                    <a:lnTo>
                      <a:pt x="109" y="202"/>
                    </a:lnTo>
                    <a:lnTo>
                      <a:pt x="98" y="215"/>
                    </a:lnTo>
                    <a:lnTo>
                      <a:pt x="92" y="226"/>
                    </a:lnTo>
                    <a:lnTo>
                      <a:pt x="81" y="214"/>
                    </a:lnTo>
                    <a:lnTo>
                      <a:pt x="54" y="237"/>
                    </a:lnTo>
                    <a:lnTo>
                      <a:pt x="34" y="241"/>
                    </a:lnTo>
                    <a:lnTo>
                      <a:pt x="13" y="231"/>
                    </a:lnTo>
                    <a:lnTo>
                      <a:pt x="7" y="211"/>
                    </a:lnTo>
                    <a:lnTo>
                      <a:pt x="0" y="166"/>
                    </a:lnTo>
                    <a:lnTo>
                      <a:pt x="13" y="154"/>
                    </a:lnTo>
                    <a:lnTo>
                      <a:pt x="50" y="139"/>
                    </a:lnTo>
                    <a:lnTo>
                      <a:pt x="76" y="119"/>
                    </a:lnTo>
                    <a:lnTo>
                      <a:pt x="99" y="94"/>
                    </a:lnTo>
                    <a:lnTo>
                      <a:pt x="128" y="59"/>
                    </a:lnTo>
                    <a:lnTo>
                      <a:pt x="149" y="45"/>
                    </a:lnTo>
                    <a:lnTo>
                      <a:pt x="182" y="24"/>
                    </a:lnTo>
                    <a:lnTo>
                      <a:pt x="209" y="16"/>
                    </a:lnTo>
                    <a:lnTo>
                      <a:pt x="231" y="17"/>
                    </a:lnTo>
                    <a:lnTo>
                      <a:pt x="247" y="3"/>
                    </a:lnTo>
                    <a:lnTo>
                      <a:pt x="271" y="3"/>
                    </a:lnTo>
                    <a:lnTo>
                      <a:pt x="294" y="0"/>
                    </a:lnTo>
                    <a:close/>
                  </a:path>
                </a:pathLst>
              </a:custGeom>
              <a:solidFill>
                <a:srgbClr val="1A7476">
                  <a:alpha val="27000"/>
                </a:srgb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dirty="0">
                  <a:latin typeface="Trebuchet MS" charset="0"/>
                  <a:ea typeface="Trebuchet MS" charset="0"/>
                  <a:cs typeface="Trebuchet MS" charset="0"/>
                </a:endParaRPr>
              </a:p>
            </p:txBody>
          </p:sp>
          <p:sp>
            <p:nvSpPr>
              <p:cNvPr id="138" name="Freeform 137"/>
              <p:cNvSpPr>
                <a:spLocks/>
              </p:cNvSpPr>
              <p:nvPr/>
            </p:nvSpPr>
            <p:spPr bwMode="auto">
              <a:xfrm>
                <a:off x="4936226" y="1509938"/>
                <a:ext cx="84741" cy="26482"/>
              </a:xfrm>
              <a:custGeom>
                <a:avLst/>
                <a:gdLst>
                  <a:gd name="T0" fmla="*/ 48 w 48"/>
                  <a:gd name="T1" fmla="*/ 9 h 15"/>
                  <a:gd name="T2" fmla="*/ 23 w 48"/>
                  <a:gd name="T3" fmla="*/ 15 h 15"/>
                  <a:gd name="T4" fmla="*/ 1 w 48"/>
                  <a:gd name="T5" fmla="*/ 11 h 15"/>
                  <a:gd name="T6" fmla="*/ 8 w 48"/>
                  <a:gd name="T7" fmla="*/ 8 h 15"/>
                  <a:gd name="T8" fmla="*/ 0 w 48"/>
                  <a:gd name="T9" fmla="*/ 3 h 15"/>
                  <a:gd name="T10" fmla="*/ 24 w 48"/>
                  <a:gd name="T11" fmla="*/ 0 h 15"/>
                  <a:gd name="T12" fmla="*/ 30 w 48"/>
                  <a:gd name="T13" fmla="*/ 5 h 15"/>
                  <a:gd name="T14" fmla="*/ 48 w 48"/>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5">
                    <a:moveTo>
                      <a:pt x="48" y="9"/>
                    </a:moveTo>
                    <a:lnTo>
                      <a:pt x="23" y="15"/>
                    </a:lnTo>
                    <a:lnTo>
                      <a:pt x="1" y="11"/>
                    </a:lnTo>
                    <a:lnTo>
                      <a:pt x="8" y="8"/>
                    </a:lnTo>
                    <a:lnTo>
                      <a:pt x="0" y="3"/>
                    </a:lnTo>
                    <a:lnTo>
                      <a:pt x="24" y="0"/>
                    </a:lnTo>
                    <a:lnTo>
                      <a:pt x="30" y="5"/>
                    </a:lnTo>
                    <a:lnTo>
                      <a:pt x="48" y="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39" name="Freeform 138"/>
              <p:cNvSpPr>
                <a:spLocks/>
              </p:cNvSpPr>
              <p:nvPr/>
            </p:nvSpPr>
            <p:spPr bwMode="auto">
              <a:xfrm>
                <a:off x="4717313" y="1471099"/>
                <a:ext cx="229507" cy="82977"/>
              </a:xfrm>
              <a:custGeom>
                <a:avLst/>
                <a:gdLst>
                  <a:gd name="T0" fmla="*/ 89 w 130"/>
                  <a:gd name="T1" fmla="*/ 4 h 47"/>
                  <a:gd name="T2" fmla="*/ 130 w 130"/>
                  <a:gd name="T3" fmla="*/ 15 h 47"/>
                  <a:gd name="T4" fmla="*/ 102 w 130"/>
                  <a:gd name="T5" fmla="*/ 21 h 47"/>
                  <a:gd name="T6" fmla="*/ 98 w 130"/>
                  <a:gd name="T7" fmla="*/ 31 h 47"/>
                  <a:gd name="T8" fmla="*/ 88 w 130"/>
                  <a:gd name="T9" fmla="*/ 34 h 47"/>
                  <a:gd name="T10" fmla="*/ 85 w 130"/>
                  <a:gd name="T11" fmla="*/ 46 h 47"/>
                  <a:gd name="T12" fmla="*/ 70 w 130"/>
                  <a:gd name="T13" fmla="*/ 47 h 47"/>
                  <a:gd name="T14" fmla="*/ 43 w 130"/>
                  <a:gd name="T15" fmla="*/ 38 h 47"/>
                  <a:gd name="T16" fmla="*/ 53 w 130"/>
                  <a:gd name="T17" fmla="*/ 32 h 47"/>
                  <a:gd name="T18" fmla="*/ 35 w 130"/>
                  <a:gd name="T19" fmla="*/ 28 h 47"/>
                  <a:gd name="T20" fmla="*/ 10 w 130"/>
                  <a:gd name="T21" fmla="*/ 16 h 47"/>
                  <a:gd name="T22" fmla="*/ 0 w 130"/>
                  <a:gd name="T23" fmla="*/ 5 h 47"/>
                  <a:gd name="T24" fmla="*/ 30 w 130"/>
                  <a:gd name="T25" fmla="*/ 0 h 47"/>
                  <a:gd name="T26" fmla="*/ 37 w 130"/>
                  <a:gd name="T27" fmla="*/ 5 h 47"/>
                  <a:gd name="T28" fmla="*/ 54 w 130"/>
                  <a:gd name="T29" fmla="*/ 5 h 47"/>
                  <a:gd name="T30" fmla="*/ 57 w 130"/>
                  <a:gd name="T31" fmla="*/ 0 h 47"/>
                  <a:gd name="T32" fmla="*/ 74 w 130"/>
                  <a:gd name="T33" fmla="*/ 0 h 47"/>
                  <a:gd name="T34" fmla="*/ 89 w 1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47">
                    <a:moveTo>
                      <a:pt x="89" y="4"/>
                    </a:moveTo>
                    <a:lnTo>
                      <a:pt x="130" y="15"/>
                    </a:lnTo>
                    <a:lnTo>
                      <a:pt x="102" y="21"/>
                    </a:lnTo>
                    <a:lnTo>
                      <a:pt x="98" y="31"/>
                    </a:lnTo>
                    <a:lnTo>
                      <a:pt x="88" y="34"/>
                    </a:lnTo>
                    <a:lnTo>
                      <a:pt x="85" y="46"/>
                    </a:lnTo>
                    <a:lnTo>
                      <a:pt x="70" y="47"/>
                    </a:lnTo>
                    <a:lnTo>
                      <a:pt x="43" y="38"/>
                    </a:lnTo>
                    <a:lnTo>
                      <a:pt x="53" y="32"/>
                    </a:lnTo>
                    <a:lnTo>
                      <a:pt x="35" y="28"/>
                    </a:lnTo>
                    <a:lnTo>
                      <a:pt x="10" y="16"/>
                    </a:lnTo>
                    <a:lnTo>
                      <a:pt x="0" y="5"/>
                    </a:lnTo>
                    <a:lnTo>
                      <a:pt x="30" y="0"/>
                    </a:lnTo>
                    <a:lnTo>
                      <a:pt x="37" y="5"/>
                    </a:lnTo>
                    <a:lnTo>
                      <a:pt x="54" y="5"/>
                    </a:lnTo>
                    <a:lnTo>
                      <a:pt x="57" y="0"/>
                    </a:lnTo>
                    <a:lnTo>
                      <a:pt x="74" y="0"/>
                    </a:lnTo>
                    <a:lnTo>
                      <a:pt x="89" y="4"/>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40" name="Freeform 139"/>
              <p:cNvSpPr>
                <a:spLocks/>
              </p:cNvSpPr>
              <p:nvPr/>
            </p:nvSpPr>
            <p:spPr bwMode="auto">
              <a:xfrm>
                <a:off x="4853251" y="1456974"/>
                <a:ext cx="204791" cy="30013"/>
              </a:xfrm>
              <a:custGeom>
                <a:avLst/>
                <a:gdLst>
                  <a:gd name="T0" fmla="*/ 92 w 116"/>
                  <a:gd name="T1" fmla="*/ 3 h 17"/>
                  <a:gd name="T2" fmla="*/ 116 w 116"/>
                  <a:gd name="T3" fmla="*/ 8 h 17"/>
                  <a:gd name="T4" fmla="*/ 101 w 116"/>
                  <a:gd name="T5" fmla="*/ 15 h 17"/>
                  <a:gd name="T6" fmla="*/ 68 w 116"/>
                  <a:gd name="T7" fmla="*/ 17 h 17"/>
                  <a:gd name="T8" fmla="*/ 34 w 116"/>
                  <a:gd name="T9" fmla="*/ 14 h 17"/>
                  <a:gd name="T10" fmla="*/ 31 w 116"/>
                  <a:gd name="T11" fmla="*/ 11 h 17"/>
                  <a:gd name="T12" fmla="*/ 14 w 116"/>
                  <a:gd name="T13" fmla="*/ 11 h 17"/>
                  <a:gd name="T14" fmla="*/ 0 w 116"/>
                  <a:gd name="T15" fmla="*/ 4 h 17"/>
                  <a:gd name="T16" fmla="*/ 35 w 116"/>
                  <a:gd name="T17" fmla="*/ 1 h 17"/>
                  <a:gd name="T18" fmla="*/ 52 w 116"/>
                  <a:gd name="T19" fmla="*/ 4 h 17"/>
                  <a:gd name="T20" fmla="*/ 62 w 116"/>
                  <a:gd name="T21" fmla="*/ 0 h 17"/>
                  <a:gd name="T22" fmla="*/ 92 w 11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7">
                    <a:moveTo>
                      <a:pt x="92" y="3"/>
                    </a:moveTo>
                    <a:lnTo>
                      <a:pt x="116" y="8"/>
                    </a:lnTo>
                    <a:lnTo>
                      <a:pt x="101" y="15"/>
                    </a:lnTo>
                    <a:lnTo>
                      <a:pt x="68" y="17"/>
                    </a:lnTo>
                    <a:lnTo>
                      <a:pt x="34" y="14"/>
                    </a:lnTo>
                    <a:lnTo>
                      <a:pt x="31" y="11"/>
                    </a:lnTo>
                    <a:lnTo>
                      <a:pt x="14" y="11"/>
                    </a:lnTo>
                    <a:lnTo>
                      <a:pt x="0" y="4"/>
                    </a:lnTo>
                    <a:lnTo>
                      <a:pt x="35" y="1"/>
                    </a:lnTo>
                    <a:lnTo>
                      <a:pt x="52" y="4"/>
                    </a:lnTo>
                    <a:lnTo>
                      <a:pt x="62" y="0"/>
                    </a:lnTo>
                    <a:lnTo>
                      <a:pt x="92" y="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41" name="Freeform 140"/>
              <p:cNvSpPr>
                <a:spLocks/>
              </p:cNvSpPr>
              <p:nvPr/>
            </p:nvSpPr>
            <p:spPr bwMode="auto">
              <a:xfrm>
                <a:off x="7003558" y="3132377"/>
                <a:ext cx="268347" cy="146532"/>
              </a:xfrm>
              <a:custGeom>
                <a:avLst/>
                <a:gdLst>
                  <a:gd name="T0" fmla="*/ 146 w 152"/>
                  <a:gd name="T1" fmla="*/ 52 h 83"/>
                  <a:gd name="T2" fmla="*/ 146 w 152"/>
                  <a:gd name="T3" fmla="*/ 61 h 83"/>
                  <a:gd name="T4" fmla="*/ 152 w 152"/>
                  <a:gd name="T5" fmla="*/ 75 h 83"/>
                  <a:gd name="T6" fmla="*/ 151 w 152"/>
                  <a:gd name="T7" fmla="*/ 83 h 83"/>
                  <a:gd name="T8" fmla="*/ 136 w 152"/>
                  <a:gd name="T9" fmla="*/ 83 h 83"/>
                  <a:gd name="T10" fmla="*/ 114 w 152"/>
                  <a:gd name="T11" fmla="*/ 78 h 83"/>
                  <a:gd name="T12" fmla="*/ 100 w 152"/>
                  <a:gd name="T13" fmla="*/ 76 h 83"/>
                  <a:gd name="T14" fmla="*/ 88 w 152"/>
                  <a:gd name="T15" fmla="*/ 66 h 83"/>
                  <a:gd name="T16" fmla="*/ 63 w 152"/>
                  <a:gd name="T17" fmla="*/ 63 h 83"/>
                  <a:gd name="T18" fmla="*/ 37 w 152"/>
                  <a:gd name="T19" fmla="*/ 51 h 83"/>
                  <a:gd name="T20" fmla="*/ 18 w 152"/>
                  <a:gd name="T21" fmla="*/ 41 h 83"/>
                  <a:gd name="T22" fmla="*/ 0 w 152"/>
                  <a:gd name="T23" fmla="*/ 33 h 83"/>
                  <a:gd name="T24" fmla="*/ 3 w 152"/>
                  <a:gd name="T25" fmla="*/ 14 h 83"/>
                  <a:gd name="T26" fmla="*/ 12 w 152"/>
                  <a:gd name="T27" fmla="*/ 4 h 83"/>
                  <a:gd name="T28" fmla="*/ 18 w 152"/>
                  <a:gd name="T29" fmla="*/ 0 h 83"/>
                  <a:gd name="T30" fmla="*/ 34 w 152"/>
                  <a:gd name="T31" fmla="*/ 6 h 83"/>
                  <a:gd name="T32" fmla="*/ 54 w 152"/>
                  <a:gd name="T33" fmla="*/ 19 h 83"/>
                  <a:gd name="T34" fmla="*/ 65 w 152"/>
                  <a:gd name="T35" fmla="*/ 22 h 83"/>
                  <a:gd name="T36" fmla="*/ 73 w 152"/>
                  <a:gd name="T37" fmla="*/ 32 h 83"/>
                  <a:gd name="T38" fmla="*/ 88 w 152"/>
                  <a:gd name="T39" fmla="*/ 36 h 83"/>
                  <a:gd name="T40" fmla="*/ 104 w 152"/>
                  <a:gd name="T41" fmla="*/ 45 h 83"/>
                  <a:gd name="T42" fmla="*/ 125 w 152"/>
                  <a:gd name="T43" fmla="*/ 50 h 83"/>
                  <a:gd name="T44" fmla="*/ 146 w 152"/>
                  <a:gd name="T45"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83">
                    <a:moveTo>
                      <a:pt x="146" y="52"/>
                    </a:moveTo>
                    <a:lnTo>
                      <a:pt x="146" y="61"/>
                    </a:lnTo>
                    <a:lnTo>
                      <a:pt x="152" y="75"/>
                    </a:lnTo>
                    <a:lnTo>
                      <a:pt x="151" y="83"/>
                    </a:lnTo>
                    <a:lnTo>
                      <a:pt x="136" y="83"/>
                    </a:lnTo>
                    <a:lnTo>
                      <a:pt x="114" y="78"/>
                    </a:lnTo>
                    <a:lnTo>
                      <a:pt x="100" y="76"/>
                    </a:lnTo>
                    <a:lnTo>
                      <a:pt x="88" y="66"/>
                    </a:lnTo>
                    <a:lnTo>
                      <a:pt x="63" y="63"/>
                    </a:lnTo>
                    <a:lnTo>
                      <a:pt x="37" y="51"/>
                    </a:lnTo>
                    <a:lnTo>
                      <a:pt x="18" y="41"/>
                    </a:lnTo>
                    <a:lnTo>
                      <a:pt x="0" y="33"/>
                    </a:lnTo>
                    <a:lnTo>
                      <a:pt x="3" y="14"/>
                    </a:lnTo>
                    <a:lnTo>
                      <a:pt x="12" y="4"/>
                    </a:lnTo>
                    <a:lnTo>
                      <a:pt x="18" y="0"/>
                    </a:lnTo>
                    <a:lnTo>
                      <a:pt x="34" y="6"/>
                    </a:lnTo>
                    <a:lnTo>
                      <a:pt x="54" y="19"/>
                    </a:lnTo>
                    <a:lnTo>
                      <a:pt x="65" y="22"/>
                    </a:lnTo>
                    <a:lnTo>
                      <a:pt x="73" y="32"/>
                    </a:lnTo>
                    <a:lnTo>
                      <a:pt x="88" y="36"/>
                    </a:lnTo>
                    <a:lnTo>
                      <a:pt x="104" y="45"/>
                    </a:lnTo>
                    <a:lnTo>
                      <a:pt x="125" y="50"/>
                    </a:lnTo>
                    <a:lnTo>
                      <a:pt x="146" y="5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42" name="Freeform 141"/>
              <p:cNvSpPr>
                <a:spLocks noEditPoints="1"/>
              </p:cNvSpPr>
              <p:nvPr/>
            </p:nvSpPr>
            <p:spPr bwMode="auto">
              <a:xfrm>
                <a:off x="9319817" y="5510427"/>
                <a:ext cx="575534" cy="443126"/>
              </a:xfrm>
              <a:custGeom>
                <a:avLst/>
                <a:gdLst>
                  <a:gd name="T0" fmla="*/ 1141 w 1337"/>
                  <a:gd name="T1" fmla="*/ 233 h 1028"/>
                  <a:gd name="T2" fmla="*/ 1195 w 1337"/>
                  <a:gd name="T3" fmla="*/ 199 h 1028"/>
                  <a:gd name="T4" fmla="*/ 1204 w 1337"/>
                  <a:gd name="T5" fmla="*/ 290 h 1028"/>
                  <a:gd name="T6" fmla="*/ 1308 w 1337"/>
                  <a:gd name="T7" fmla="*/ 265 h 1028"/>
                  <a:gd name="T8" fmla="*/ 1271 w 1337"/>
                  <a:gd name="T9" fmla="*/ 350 h 1028"/>
                  <a:gd name="T10" fmla="*/ 1164 w 1337"/>
                  <a:gd name="T11" fmla="*/ 397 h 1028"/>
                  <a:gd name="T12" fmla="*/ 1109 w 1337"/>
                  <a:gd name="T13" fmla="*/ 459 h 1028"/>
                  <a:gd name="T14" fmla="*/ 1030 w 1337"/>
                  <a:gd name="T15" fmla="*/ 521 h 1028"/>
                  <a:gd name="T16" fmla="*/ 876 w 1337"/>
                  <a:gd name="T17" fmla="*/ 612 h 1028"/>
                  <a:gd name="T18" fmla="*/ 861 w 1337"/>
                  <a:gd name="T19" fmla="*/ 578 h 1028"/>
                  <a:gd name="T20" fmla="*/ 960 w 1337"/>
                  <a:gd name="T21" fmla="*/ 462 h 1028"/>
                  <a:gd name="T22" fmla="*/ 931 w 1337"/>
                  <a:gd name="T23" fmla="*/ 397 h 1028"/>
                  <a:gd name="T24" fmla="*/ 1055 w 1337"/>
                  <a:gd name="T25" fmla="*/ 303 h 1028"/>
                  <a:gd name="T26" fmla="*/ 1093 w 1337"/>
                  <a:gd name="T27" fmla="*/ 191 h 1028"/>
                  <a:gd name="T28" fmla="*/ 1092 w 1337"/>
                  <a:gd name="T29" fmla="*/ 141 h 1028"/>
                  <a:gd name="T30" fmla="*/ 1084 w 1337"/>
                  <a:gd name="T31" fmla="*/ 6 h 1028"/>
                  <a:gd name="T32" fmla="*/ 1126 w 1337"/>
                  <a:gd name="T33" fmla="*/ 47 h 1028"/>
                  <a:gd name="T34" fmla="*/ 1144 w 1337"/>
                  <a:gd name="T35" fmla="*/ 144 h 1028"/>
                  <a:gd name="T36" fmla="*/ 761 w 1337"/>
                  <a:gd name="T37" fmla="*/ 582 h 1028"/>
                  <a:gd name="T38" fmla="*/ 829 w 1337"/>
                  <a:gd name="T39" fmla="*/ 583 h 1028"/>
                  <a:gd name="T40" fmla="*/ 749 w 1337"/>
                  <a:gd name="T41" fmla="*/ 658 h 1028"/>
                  <a:gd name="T42" fmla="*/ 597 w 1337"/>
                  <a:gd name="T43" fmla="*/ 754 h 1028"/>
                  <a:gd name="T44" fmla="*/ 537 w 1337"/>
                  <a:gd name="T45" fmla="*/ 795 h 1028"/>
                  <a:gd name="T46" fmla="*/ 393 w 1337"/>
                  <a:gd name="T47" fmla="*/ 882 h 1028"/>
                  <a:gd name="T48" fmla="*/ 202 w 1337"/>
                  <a:gd name="T49" fmla="*/ 1004 h 1028"/>
                  <a:gd name="T50" fmla="*/ 88 w 1337"/>
                  <a:gd name="T51" fmla="*/ 1026 h 1028"/>
                  <a:gd name="T52" fmla="*/ 0 w 1337"/>
                  <a:gd name="T53" fmla="*/ 993 h 1028"/>
                  <a:gd name="T54" fmla="*/ 99 w 1337"/>
                  <a:gd name="T55" fmla="*/ 900 h 1028"/>
                  <a:gd name="T56" fmla="*/ 304 w 1337"/>
                  <a:gd name="T57" fmla="*/ 801 h 1028"/>
                  <a:gd name="T58" fmla="*/ 469 w 1337"/>
                  <a:gd name="T59" fmla="*/ 725 h 1028"/>
                  <a:gd name="T60" fmla="*/ 619 w 1337"/>
                  <a:gd name="T61" fmla="*/ 619 h 1028"/>
                  <a:gd name="T62" fmla="*/ 704 w 1337"/>
                  <a:gd name="T63" fmla="*/ 550 h 1028"/>
                  <a:gd name="T64" fmla="*/ 770 w 1337"/>
                  <a:gd name="T65" fmla="*/ 54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7" h="1028">
                    <a:moveTo>
                      <a:pt x="1144" y="144"/>
                    </a:moveTo>
                    <a:lnTo>
                      <a:pt x="1141" y="233"/>
                    </a:lnTo>
                    <a:lnTo>
                      <a:pt x="1178" y="176"/>
                    </a:lnTo>
                    <a:lnTo>
                      <a:pt x="1195" y="199"/>
                    </a:lnTo>
                    <a:lnTo>
                      <a:pt x="1166" y="263"/>
                    </a:lnTo>
                    <a:lnTo>
                      <a:pt x="1204" y="290"/>
                    </a:lnTo>
                    <a:lnTo>
                      <a:pt x="1247" y="297"/>
                    </a:lnTo>
                    <a:lnTo>
                      <a:pt x="1308" y="265"/>
                    </a:lnTo>
                    <a:lnTo>
                      <a:pt x="1337" y="275"/>
                    </a:lnTo>
                    <a:lnTo>
                      <a:pt x="1271" y="350"/>
                    </a:lnTo>
                    <a:lnTo>
                      <a:pt x="1216" y="399"/>
                    </a:lnTo>
                    <a:lnTo>
                      <a:pt x="1164" y="397"/>
                    </a:lnTo>
                    <a:lnTo>
                      <a:pt x="1128" y="423"/>
                    </a:lnTo>
                    <a:lnTo>
                      <a:pt x="1109" y="459"/>
                    </a:lnTo>
                    <a:lnTo>
                      <a:pt x="1088" y="475"/>
                    </a:lnTo>
                    <a:lnTo>
                      <a:pt x="1030" y="521"/>
                    </a:lnTo>
                    <a:lnTo>
                      <a:pt x="954" y="578"/>
                    </a:lnTo>
                    <a:lnTo>
                      <a:pt x="876" y="612"/>
                    </a:lnTo>
                    <a:lnTo>
                      <a:pt x="881" y="590"/>
                    </a:lnTo>
                    <a:lnTo>
                      <a:pt x="861" y="578"/>
                    </a:lnTo>
                    <a:lnTo>
                      <a:pt x="950" y="508"/>
                    </a:lnTo>
                    <a:lnTo>
                      <a:pt x="960" y="462"/>
                    </a:lnTo>
                    <a:lnTo>
                      <a:pt x="908" y="428"/>
                    </a:lnTo>
                    <a:lnTo>
                      <a:pt x="931" y="397"/>
                    </a:lnTo>
                    <a:lnTo>
                      <a:pt x="1001" y="368"/>
                    </a:lnTo>
                    <a:lnTo>
                      <a:pt x="1055" y="303"/>
                    </a:lnTo>
                    <a:lnTo>
                      <a:pt x="1087" y="248"/>
                    </a:lnTo>
                    <a:lnTo>
                      <a:pt x="1093" y="191"/>
                    </a:lnTo>
                    <a:lnTo>
                      <a:pt x="1104" y="176"/>
                    </a:lnTo>
                    <a:lnTo>
                      <a:pt x="1092" y="141"/>
                    </a:lnTo>
                    <a:lnTo>
                      <a:pt x="1080" y="66"/>
                    </a:lnTo>
                    <a:lnTo>
                      <a:pt x="1084" y="6"/>
                    </a:lnTo>
                    <a:lnTo>
                      <a:pt x="1114" y="0"/>
                    </a:lnTo>
                    <a:lnTo>
                      <a:pt x="1126" y="47"/>
                    </a:lnTo>
                    <a:lnTo>
                      <a:pt x="1169" y="69"/>
                    </a:lnTo>
                    <a:lnTo>
                      <a:pt x="1144" y="144"/>
                    </a:lnTo>
                    <a:moveTo>
                      <a:pt x="770" y="547"/>
                    </a:moveTo>
                    <a:lnTo>
                      <a:pt x="761" y="582"/>
                    </a:lnTo>
                    <a:lnTo>
                      <a:pt x="834" y="548"/>
                    </a:lnTo>
                    <a:lnTo>
                      <a:pt x="829" y="583"/>
                    </a:lnTo>
                    <a:lnTo>
                      <a:pt x="803" y="619"/>
                    </a:lnTo>
                    <a:lnTo>
                      <a:pt x="749" y="658"/>
                    </a:lnTo>
                    <a:lnTo>
                      <a:pt x="657" y="720"/>
                    </a:lnTo>
                    <a:lnTo>
                      <a:pt x="597" y="754"/>
                    </a:lnTo>
                    <a:lnTo>
                      <a:pt x="590" y="794"/>
                    </a:lnTo>
                    <a:lnTo>
                      <a:pt x="537" y="795"/>
                    </a:lnTo>
                    <a:lnTo>
                      <a:pt x="454" y="827"/>
                    </a:lnTo>
                    <a:lnTo>
                      <a:pt x="393" y="882"/>
                    </a:lnTo>
                    <a:lnTo>
                      <a:pt x="285" y="966"/>
                    </a:lnTo>
                    <a:lnTo>
                      <a:pt x="202" y="1004"/>
                    </a:lnTo>
                    <a:lnTo>
                      <a:pt x="148" y="1028"/>
                    </a:lnTo>
                    <a:lnTo>
                      <a:pt x="88" y="1026"/>
                    </a:lnTo>
                    <a:lnTo>
                      <a:pt x="68" y="998"/>
                    </a:lnTo>
                    <a:lnTo>
                      <a:pt x="0" y="993"/>
                    </a:lnTo>
                    <a:lnTo>
                      <a:pt x="13" y="962"/>
                    </a:lnTo>
                    <a:lnTo>
                      <a:pt x="99" y="900"/>
                    </a:lnTo>
                    <a:lnTo>
                      <a:pt x="248" y="817"/>
                    </a:lnTo>
                    <a:lnTo>
                      <a:pt x="304" y="801"/>
                    </a:lnTo>
                    <a:lnTo>
                      <a:pt x="378" y="769"/>
                    </a:lnTo>
                    <a:lnTo>
                      <a:pt x="469" y="725"/>
                    </a:lnTo>
                    <a:lnTo>
                      <a:pt x="543" y="681"/>
                    </a:lnTo>
                    <a:lnTo>
                      <a:pt x="619" y="619"/>
                    </a:lnTo>
                    <a:lnTo>
                      <a:pt x="661" y="597"/>
                    </a:lnTo>
                    <a:lnTo>
                      <a:pt x="704" y="550"/>
                    </a:lnTo>
                    <a:lnTo>
                      <a:pt x="780" y="511"/>
                    </a:lnTo>
                    <a:lnTo>
                      <a:pt x="770" y="547"/>
                    </a:lnTo>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43" name="Freeform 142"/>
              <p:cNvSpPr>
                <a:spLocks/>
              </p:cNvSpPr>
              <p:nvPr/>
            </p:nvSpPr>
            <p:spPr bwMode="auto">
              <a:xfrm>
                <a:off x="6164974" y="3333637"/>
                <a:ext cx="236569" cy="303656"/>
              </a:xfrm>
              <a:custGeom>
                <a:avLst/>
                <a:gdLst>
                  <a:gd name="T0" fmla="*/ 120 w 134"/>
                  <a:gd name="T1" fmla="*/ 79 h 172"/>
                  <a:gd name="T2" fmla="*/ 114 w 134"/>
                  <a:gd name="T3" fmla="*/ 93 h 172"/>
                  <a:gd name="T4" fmla="*/ 106 w 134"/>
                  <a:gd name="T5" fmla="*/ 92 h 172"/>
                  <a:gd name="T6" fmla="*/ 103 w 134"/>
                  <a:gd name="T7" fmla="*/ 97 h 172"/>
                  <a:gd name="T8" fmla="*/ 101 w 134"/>
                  <a:gd name="T9" fmla="*/ 107 h 172"/>
                  <a:gd name="T10" fmla="*/ 104 w 134"/>
                  <a:gd name="T11" fmla="*/ 121 h 172"/>
                  <a:gd name="T12" fmla="*/ 103 w 134"/>
                  <a:gd name="T13" fmla="*/ 124 h 172"/>
                  <a:gd name="T14" fmla="*/ 95 w 134"/>
                  <a:gd name="T15" fmla="*/ 124 h 172"/>
                  <a:gd name="T16" fmla="*/ 84 w 134"/>
                  <a:gd name="T17" fmla="*/ 132 h 172"/>
                  <a:gd name="T18" fmla="*/ 83 w 134"/>
                  <a:gd name="T19" fmla="*/ 142 h 172"/>
                  <a:gd name="T20" fmla="*/ 79 w 134"/>
                  <a:gd name="T21" fmla="*/ 146 h 172"/>
                  <a:gd name="T22" fmla="*/ 68 w 134"/>
                  <a:gd name="T23" fmla="*/ 146 h 172"/>
                  <a:gd name="T24" fmla="*/ 61 w 134"/>
                  <a:gd name="T25" fmla="*/ 151 h 172"/>
                  <a:gd name="T26" fmla="*/ 62 w 134"/>
                  <a:gd name="T27" fmla="*/ 159 h 172"/>
                  <a:gd name="T28" fmla="*/ 54 w 134"/>
                  <a:gd name="T29" fmla="*/ 165 h 172"/>
                  <a:gd name="T30" fmla="*/ 43 w 134"/>
                  <a:gd name="T31" fmla="*/ 163 h 172"/>
                  <a:gd name="T32" fmla="*/ 32 w 134"/>
                  <a:gd name="T33" fmla="*/ 170 h 172"/>
                  <a:gd name="T34" fmla="*/ 23 w 134"/>
                  <a:gd name="T35" fmla="*/ 172 h 172"/>
                  <a:gd name="T36" fmla="*/ 16 w 134"/>
                  <a:gd name="T37" fmla="*/ 157 h 172"/>
                  <a:gd name="T38" fmla="*/ 0 w 134"/>
                  <a:gd name="T39" fmla="*/ 123 h 172"/>
                  <a:gd name="T40" fmla="*/ 52 w 134"/>
                  <a:gd name="T41" fmla="*/ 102 h 172"/>
                  <a:gd name="T42" fmla="*/ 60 w 134"/>
                  <a:gd name="T43" fmla="*/ 60 h 172"/>
                  <a:gd name="T44" fmla="*/ 51 w 134"/>
                  <a:gd name="T45" fmla="*/ 46 h 172"/>
                  <a:gd name="T46" fmla="*/ 50 w 134"/>
                  <a:gd name="T47" fmla="*/ 37 h 172"/>
                  <a:gd name="T48" fmla="*/ 54 w 134"/>
                  <a:gd name="T49" fmla="*/ 29 h 172"/>
                  <a:gd name="T50" fmla="*/ 54 w 134"/>
                  <a:gd name="T51" fmla="*/ 20 h 172"/>
                  <a:gd name="T52" fmla="*/ 61 w 134"/>
                  <a:gd name="T53" fmla="*/ 16 h 172"/>
                  <a:gd name="T54" fmla="*/ 58 w 134"/>
                  <a:gd name="T55" fmla="*/ 13 h 172"/>
                  <a:gd name="T56" fmla="*/ 57 w 134"/>
                  <a:gd name="T57" fmla="*/ 0 h 172"/>
                  <a:gd name="T58" fmla="*/ 67 w 134"/>
                  <a:gd name="T59" fmla="*/ 0 h 172"/>
                  <a:gd name="T60" fmla="*/ 76 w 134"/>
                  <a:gd name="T61" fmla="*/ 14 h 172"/>
                  <a:gd name="T62" fmla="*/ 87 w 134"/>
                  <a:gd name="T63" fmla="*/ 21 h 172"/>
                  <a:gd name="T64" fmla="*/ 101 w 134"/>
                  <a:gd name="T65" fmla="*/ 24 h 172"/>
                  <a:gd name="T66" fmla="*/ 112 w 134"/>
                  <a:gd name="T67" fmla="*/ 28 h 172"/>
                  <a:gd name="T68" fmla="*/ 121 w 134"/>
                  <a:gd name="T69" fmla="*/ 40 h 172"/>
                  <a:gd name="T70" fmla="*/ 127 w 134"/>
                  <a:gd name="T71" fmla="*/ 47 h 172"/>
                  <a:gd name="T72" fmla="*/ 134 w 134"/>
                  <a:gd name="T73" fmla="*/ 49 h 172"/>
                  <a:gd name="T74" fmla="*/ 134 w 134"/>
                  <a:gd name="T75" fmla="*/ 54 h 172"/>
                  <a:gd name="T76" fmla="*/ 129 w 134"/>
                  <a:gd name="T77" fmla="*/ 66 h 172"/>
                  <a:gd name="T78" fmla="*/ 127 w 134"/>
                  <a:gd name="T79" fmla="*/ 72 h 172"/>
                  <a:gd name="T80" fmla="*/ 120 w 134"/>
                  <a:gd name="T81"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72">
                    <a:moveTo>
                      <a:pt x="120" y="79"/>
                    </a:moveTo>
                    <a:lnTo>
                      <a:pt x="114" y="93"/>
                    </a:lnTo>
                    <a:lnTo>
                      <a:pt x="106" y="92"/>
                    </a:lnTo>
                    <a:lnTo>
                      <a:pt x="103" y="97"/>
                    </a:lnTo>
                    <a:lnTo>
                      <a:pt x="101" y="107"/>
                    </a:lnTo>
                    <a:lnTo>
                      <a:pt x="104" y="121"/>
                    </a:lnTo>
                    <a:lnTo>
                      <a:pt x="103" y="124"/>
                    </a:lnTo>
                    <a:lnTo>
                      <a:pt x="95" y="124"/>
                    </a:lnTo>
                    <a:lnTo>
                      <a:pt x="84" y="132"/>
                    </a:lnTo>
                    <a:lnTo>
                      <a:pt x="83" y="142"/>
                    </a:lnTo>
                    <a:lnTo>
                      <a:pt x="79" y="146"/>
                    </a:lnTo>
                    <a:lnTo>
                      <a:pt x="68" y="146"/>
                    </a:lnTo>
                    <a:lnTo>
                      <a:pt x="61" y="151"/>
                    </a:lnTo>
                    <a:lnTo>
                      <a:pt x="62" y="159"/>
                    </a:lnTo>
                    <a:lnTo>
                      <a:pt x="54" y="165"/>
                    </a:lnTo>
                    <a:lnTo>
                      <a:pt x="43" y="163"/>
                    </a:lnTo>
                    <a:lnTo>
                      <a:pt x="32" y="170"/>
                    </a:lnTo>
                    <a:lnTo>
                      <a:pt x="23" y="172"/>
                    </a:lnTo>
                    <a:lnTo>
                      <a:pt x="16" y="157"/>
                    </a:lnTo>
                    <a:lnTo>
                      <a:pt x="0" y="123"/>
                    </a:lnTo>
                    <a:lnTo>
                      <a:pt x="52" y="102"/>
                    </a:lnTo>
                    <a:lnTo>
                      <a:pt x="60" y="60"/>
                    </a:lnTo>
                    <a:lnTo>
                      <a:pt x="51" y="46"/>
                    </a:lnTo>
                    <a:lnTo>
                      <a:pt x="50" y="37"/>
                    </a:lnTo>
                    <a:lnTo>
                      <a:pt x="54" y="29"/>
                    </a:lnTo>
                    <a:lnTo>
                      <a:pt x="54" y="20"/>
                    </a:lnTo>
                    <a:lnTo>
                      <a:pt x="61" y="16"/>
                    </a:lnTo>
                    <a:lnTo>
                      <a:pt x="58" y="13"/>
                    </a:lnTo>
                    <a:lnTo>
                      <a:pt x="57" y="0"/>
                    </a:lnTo>
                    <a:lnTo>
                      <a:pt x="67" y="0"/>
                    </a:lnTo>
                    <a:lnTo>
                      <a:pt x="76" y="14"/>
                    </a:lnTo>
                    <a:lnTo>
                      <a:pt x="87" y="21"/>
                    </a:lnTo>
                    <a:lnTo>
                      <a:pt x="101" y="24"/>
                    </a:lnTo>
                    <a:lnTo>
                      <a:pt x="112" y="28"/>
                    </a:lnTo>
                    <a:lnTo>
                      <a:pt x="121" y="40"/>
                    </a:lnTo>
                    <a:lnTo>
                      <a:pt x="127" y="47"/>
                    </a:lnTo>
                    <a:lnTo>
                      <a:pt x="134" y="49"/>
                    </a:lnTo>
                    <a:lnTo>
                      <a:pt x="134" y="54"/>
                    </a:lnTo>
                    <a:lnTo>
                      <a:pt x="129" y="66"/>
                    </a:lnTo>
                    <a:lnTo>
                      <a:pt x="127" y="72"/>
                    </a:lnTo>
                    <a:lnTo>
                      <a:pt x="120" y="7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44" name="Freeform 143"/>
              <p:cNvSpPr>
                <a:spLocks/>
              </p:cNvSpPr>
              <p:nvPr/>
            </p:nvSpPr>
            <p:spPr bwMode="auto">
              <a:xfrm>
                <a:off x="6398013" y="2886982"/>
                <a:ext cx="478435" cy="490793"/>
              </a:xfrm>
              <a:custGeom>
                <a:avLst/>
                <a:gdLst>
                  <a:gd name="T0" fmla="*/ 232 w 271"/>
                  <a:gd name="T1" fmla="*/ 9 h 278"/>
                  <a:gd name="T2" fmla="*/ 271 w 271"/>
                  <a:gd name="T3" fmla="*/ 33 h 278"/>
                  <a:gd name="T4" fmla="*/ 241 w 271"/>
                  <a:gd name="T5" fmla="*/ 54 h 278"/>
                  <a:gd name="T6" fmla="*/ 207 w 271"/>
                  <a:gd name="T7" fmla="*/ 58 h 278"/>
                  <a:gd name="T8" fmla="*/ 226 w 271"/>
                  <a:gd name="T9" fmla="*/ 90 h 278"/>
                  <a:gd name="T10" fmla="*/ 230 w 271"/>
                  <a:gd name="T11" fmla="*/ 112 h 278"/>
                  <a:gd name="T12" fmla="*/ 221 w 271"/>
                  <a:gd name="T13" fmla="*/ 148 h 278"/>
                  <a:gd name="T14" fmla="*/ 199 w 271"/>
                  <a:gd name="T15" fmla="*/ 191 h 278"/>
                  <a:gd name="T16" fmla="*/ 162 w 271"/>
                  <a:gd name="T17" fmla="*/ 211 h 278"/>
                  <a:gd name="T18" fmla="*/ 180 w 271"/>
                  <a:gd name="T19" fmla="*/ 236 h 278"/>
                  <a:gd name="T20" fmla="*/ 198 w 271"/>
                  <a:gd name="T21" fmla="*/ 265 h 278"/>
                  <a:gd name="T22" fmla="*/ 149 w 271"/>
                  <a:gd name="T23" fmla="*/ 278 h 278"/>
                  <a:gd name="T24" fmla="*/ 127 w 271"/>
                  <a:gd name="T25" fmla="*/ 258 h 278"/>
                  <a:gd name="T26" fmla="*/ 79 w 271"/>
                  <a:gd name="T27" fmla="*/ 246 h 278"/>
                  <a:gd name="T28" fmla="*/ 25 w 271"/>
                  <a:gd name="T29" fmla="*/ 249 h 278"/>
                  <a:gd name="T30" fmla="*/ 53 w 271"/>
                  <a:gd name="T31" fmla="*/ 214 h 278"/>
                  <a:gd name="T32" fmla="*/ 41 w 271"/>
                  <a:gd name="T33" fmla="*/ 202 h 278"/>
                  <a:gd name="T34" fmla="*/ 19 w 271"/>
                  <a:gd name="T35" fmla="*/ 174 h 278"/>
                  <a:gd name="T36" fmla="*/ 0 w 271"/>
                  <a:gd name="T37" fmla="*/ 151 h 278"/>
                  <a:gd name="T38" fmla="*/ 48 w 271"/>
                  <a:gd name="T39" fmla="*/ 158 h 278"/>
                  <a:gd name="T40" fmla="*/ 62 w 271"/>
                  <a:gd name="T41" fmla="*/ 156 h 278"/>
                  <a:gd name="T42" fmla="*/ 96 w 271"/>
                  <a:gd name="T43" fmla="*/ 150 h 278"/>
                  <a:gd name="T44" fmla="*/ 101 w 271"/>
                  <a:gd name="T45" fmla="*/ 120 h 278"/>
                  <a:gd name="T46" fmla="*/ 115 w 271"/>
                  <a:gd name="T47" fmla="*/ 114 h 278"/>
                  <a:gd name="T48" fmla="*/ 135 w 271"/>
                  <a:gd name="T49" fmla="*/ 114 h 278"/>
                  <a:gd name="T50" fmla="*/ 137 w 271"/>
                  <a:gd name="T51" fmla="*/ 95 h 278"/>
                  <a:gd name="T52" fmla="*/ 152 w 271"/>
                  <a:gd name="T53" fmla="*/ 78 h 278"/>
                  <a:gd name="T54" fmla="*/ 158 w 271"/>
                  <a:gd name="T55" fmla="*/ 65 h 278"/>
                  <a:gd name="T56" fmla="*/ 159 w 271"/>
                  <a:gd name="T57" fmla="*/ 49 h 278"/>
                  <a:gd name="T58" fmla="*/ 161 w 271"/>
                  <a:gd name="T59" fmla="*/ 30 h 278"/>
                  <a:gd name="T60" fmla="*/ 163 w 271"/>
                  <a:gd name="T61" fmla="*/ 12 h 278"/>
                  <a:gd name="T62" fmla="*/ 199 w 271"/>
                  <a:gd name="T63" fmla="*/ 6 h 278"/>
                  <a:gd name="T64" fmla="*/ 216 w 271"/>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78">
                    <a:moveTo>
                      <a:pt x="216" y="0"/>
                    </a:moveTo>
                    <a:lnTo>
                      <a:pt x="232" y="9"/>
                    </a:lnTo>
                    <a:lnTo>
                      <a:pt x="241" y="25"/>
                    </a:lnTo>
                    <a:lnTo>
                      <a:pt x="271" y="33"/>
                    </a:lnTo>
                    <a:lnTo>
                      <a:pt x="259" y="51"/>
                    </a:lnTo>
                    <a:lnTo>
                      <a:pt x="241" y="54"/>
                    </a:lnTo>
                    <a:lnTo>
                      <a:pt x="213" y="49"/>
                    </a:lnTo>
                    <a:lnTo>
                      <a:pt x="207" y="58"/>
                    </a:lnTo>
                    <a:lnTo>
                      <a:pt x="217" y="76"/>
                    </a:lnTo>
                    <a:lnTo>
                      <a:pt x="226" y="90"/>
                    </a:lnTo>
                    <a:lnTo>
                      <a:pt x="243" y="100"/>
                    </a:lnTo>
                    <a:lnTo>
                      <a:pt x="230" y="112"/>
                    </a:lnTo>
                    <a:lnTo>
                      <a:pt x="234" y="127"/>
                    </a:lnTo>
                    <a:lnTo>
                      <a:pt x="221" y="148"/>
                    </a:lnTo>
                    <a:lnTo>
                      <a:pt x="214" y="169"/>
                    </a:lnTo>
                    <a:lnTo>
                      <a:pt x="199" y="191"/>
                    </a:lnTo>
                    <a:lnTo>
                      <a:pt x="178" y="189"/>
                    </a:lnTo>
                    <a:lnTo>
                      <a:pt x="162" y="211"/>
                    </a:lnTo>
                    <a:lnTo>
                      <a:pt x="176" y="220"/>
                    </a:lnTo>
                    <a:lnTo>
                      <a:pt x="180" y="236"/>
                    </a:lnTo>
                    <a:lnTo>
                      <a:pt x="192" y="246"/>
                    </a:lnTo>
                    <a:lnTo>
                      <a:pt x="198" y="265"/>
                    </a:lnTo>
                    <a:lnTo>
                      <a:pt x="159" y="264"/>
                    </a:lnTo>
                    <a:lnTo>
                      <a:pt x="149" y="278"/>
                    </a:lnTo>
                    <a:lnTo>
                      <a:pt x="135" y="273"/>
                    </a:lnTo>
                    <a:lnTo>
                      <a:pt x="127" y="258"/>
                    </a:lnTo>
                    <a:lnTo>
                      <a:pt x="111" y="242"/>
                    </a:lnTo>
                    <a:lnTo>
                      <a:pt x="79" y="246"/>
                    </a:lnTo>
                    <a:lnTo>
                      <a:pt x="50" y="246"/>
                    </a:lnTo>
                    <a:lnTo>
                      <a:pt x="25" y="249"/>
                    </a:lnTo>
                    <a:lnTo>
                      <a:pt x="29" y="225"/>
                    </a:lnTo>
                    <a:lnTo>
                      <a:pt x="53" y="214"/>
                    </a:lnTo>
                    <a:lnTo>
                      <a:pt x="50" y="205"/>
                    </a:lnTo>
                    <a:lnTo>
                      <a:pt x="41" y="202"/>
                    </a:lnTo>
                    <a:lnTo>
                      <a:pt x="38" y="183"/>
                    </a:lnTo>
                    <a:lnTo>
                      <a:pt x="19" y="174"/>
                    </a:lnTo>
                    <a:lnTo>
                      <a:pt x="10" y="162"/>
                    </a:lnTo>
                    <a:lnTo>
                      <a:pt x="0" y="151"/>
                    </a:lnTo>
                    <a:lnTo>
                      <a:pt x="31" y="161"/>
                    </a:lnTo>
                    <a:lnTo>
                      <a:pt x="48" y="158"/>
                    </a:lnTo>
                    <a:lnTo>
                      <a:pt x="59" y="161"/>
                    </a:lnTo>
                    <a:lnTo>
                      <a:pt x="62" y="156"/>
                    </a:lnTo>
                    <a:lnTo>
                      <a:pt x="75" y="158"/>
                    </a:lnTo>
                    <a:lnTo>
                      <a:pt x="96" y="150"/>
                    </a:lnTo>
                    <a:lnTo>
                      <a:pt x="93" y="132"/>
                    </a:lnTo>
                    <a:lnTo>
                      <a:pt x="101" y="120"/>
                    </a:lnTo>
                    <a:lnTo>
                      <a:pt x="114" y="120"/>
                    </a:lnTo>
                    <a:lnTo>
                      <a:pt x="115" y="114"/>
                    </a:lnTo>
                    <a:lnTo>
                      <a:pt x="128" y="112"/>
                    </a:lnTo>
                    <a:lnTo>
                      <a:pt x="135" y="114"/>
                    </a:lnTo>
                    <a:lnTo>
                      <a:pt x="140" y="108"/>
                    </a:lnTo>
                    <a:lnTo>
                      <a:pt x="137" y="95"/>
                    </a:lnTo>
                    <a:lnTo>
                      <a:pt x="142" y="83"/>
                    </a:lnTo>
                    <a:lnTo>
                      <a:pt x="152" y="78"/>
                    </a:lnTo>
                    <a:lnTo>
                      <a:pt x="142" y="64"/>
                    </a:lnTo>
                    <a:lnTo>
                      <a:pt x="158" y="65"/>
                    </a:lnTo>
                    <a:lnTo>
                      <a:pt x="162" y="57"/>
                    </a:lnTo>
                    <a:lnTo>
                      <a:pt x="159" y="49"/>
                    </a:lnTo>
                    <a:lnTo>
                      <a:pt x="165" y="41"/>
                    </a:lnTo>
                    <a:lnTo>
                      <a:pt x="161" y="30"/>
                    </a:lnTo>
                    <a:lnTo>
                      <a:pt x="155" y="22"/>
                    </a:lnTo>
                    <a:lnTo>
                      <a:pt x="163" y="12"/>
                    </a:lnTo>
                    <a:lnTo>
                      <a:pt x="180" y="8"/>
                    </a:lnTo>
                    <a:lnTo>
                      <a:pt x="199" y="6"/>
                    </a:lnTo>
                    <a:lnTo>
                      <a:pt x="207" y="2"/>
                    </a:lnTo>
                    <a:lnTo>
                      <a:pt x="216" y="0"/>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45" name="Freeform 144"/>
              <p:cNvSpPr>
                <a:spLocks/>
              </p:cNvSpPr>
              <p:nvPr/>
            </p:nvSpPr>
            <p:spPr bwMode="auto">
              <a:xfrm>
                <a:off x="1820224" y="3895048"/>
                <a:ext cx="185372" cy="86507"/>
              </a:xfrm>
              <a:custGeom>
                <a:avLst/>
                <a:gdLst>
                  <a:gd name="T0" fmla="*/ 92 w 105"/>
                  <a:gd name="T1" fmla="*/ 49 h 49"/>
                  <a:gd name="T2" fmla="*/ 87 w 105"/>
                  <a:gd name="T3" fmla="*/ 43 h 49"/>
                  <a:gd name="T4" fmla="*/ 83 w 105"/>
                  <a:gd name="T5" fmla="*/ 32 h 49"/>
                  <a:gd name="T6" fmla="*/ 88 w 105"/>
                  <a:gd name="T7" fmla="*/ 27 h 49"/>
                  <a:gd name="T8" fmla="*/ 83 w 105"/>
                  <a:gd name="T9" fmla="*/ 25 h 49"/>
                  <a:gd name="T10" fmla="*/ 80 w 105"/>
                  <a:gd name="T11" fmla="*/ 18 h 49"/>
                  <a:gd name="T12" fmla="*/ 72 w 105"/>
                  <a:gd name="T13" fmla="*/ 12 h 49"/>
                  <a:gd name="T14" fmla="*/ 63 w 105"/>
                  <a:gd name="T15" fmla="*/ 14 h 49"/>
                  <a:gd name="T16" fmla="*/ 59 w 105"/>
                  <a:gd name="T17" fmla="*/ 21 h 49"/>
                  <a:gd name="T18" fmla="*/ 52 w 105"/>
                  <a:gd name="T19" fmla="*/ 26 h 49"/>
                  <a:gd name="T20" fmla="*/ 48 w 105"/>
                  <a:gd name="T21" fmla="*/ 27 h 49"/>
                  <a:gd name="T22" fmla="*/ 46 w 105"/>
                  <a:gd name="T23" fmla="*/ 31 h 49"/>
                  <a:gd name="T24" fmla="*/ 54 w 105"/>
                  <a:gd name="T25" fmla="*/ 43 h 49"/>
                  <a:gd name="T26" fmla="*/ 49 w 105"/>
                  <a:gd name="T27" fmla="*/ 45 h 49"/>
                  <a:gd name="T28" fmla="*/ 46 w 105"/>
                  <a:gd name="T29" fmla="*/ 48 h 49"/>
                  <a:gd name="T30" fmla="*/ 37 w 105"/>
                  <a:gd name="T31" fmla="*/ 49 h 49"/>
                  <a:gd name="T32" fmla="*/ 35 w 105"/>
                  <a:gd name="T33" fmla="*/ 37 h 49"/>
                  <a:gd name="T34" fmla="*/ 32 w 105"/>
                  <a:gd name="T35" fmla="*/ 40 h 49"/>
                  <a:gd name="T36" fmla="*/ 26 w 105"/>
                  <a:gd name="T37" fmla="*/ 39 h 49"/>
                  <a:gd name="T38" fmla="*/ 23 w 105"/>
                  <a:gd name="T39" fmla="*/ 31 h 49"/>
                  <a:gd name="T40" fmla="*/ 16 w 105"/>
                  <a:gd name="T41" fmla="*/ 29 h 49"/>
                  <a:gd name="T42" fmla="*/ 11 w 105"/>
                  <a:gd name="T43" fmla="*/ 27 h 49"/>
                  <a:gd name="T44" fmla="*/ 3 w 105"/>
                  <a:gd name="T45" fmla="*/ 27 h 49"/>
                  <a:gd name="T46" fmla="*/ 2 w 105"/>
                  <a:gd name="T47" fmla="*/ 32 h 49"/>
                  <a:gd name="T48" fmla="*/ 0 w 105"/>
                  <a:gd name="T49" fmla="*/ 29 h 49"/>
                  <a:gd name="T50" fmla="*/ 1 w 105"/>
                  <a:gd name="T51" fmla="*/ 24 h 49"/>
                  <a:gd name="T52" fmla="*/ 3 w 105"/>
                  <a:gd name="T53" fmla="*/ 20 h 49"/>
                  <a:gd name="T54" fmla="*/ 3 w 105"/>
                  <a:gd name="T55" fmla="*/ 16 h 49"/>
                  <a:gd name="T56" fmla="*/ 6 w 105"/>
                  <a:gd name="T57" fmla="*/ 14 h 49"/>
                  <a:gd name="T58" fmla="*/ 2 w 105"/>
                  <a:gd name="T59" fmla="*/ 11 h 49"/>
                  <a:gd name="T60" fmla="*/ 2 w 105"/>
                  <a:gd name="T61" fmla="*/ 2 h 49"/>
                  <a:gd name="T62" fmla="*/ 9 w 105"/>
                  <a:gd name="T63" fmla="*/ 1 h 49"/>
                  <a:gd name="T64" fmla="*/ 16 w 105"/>
                  <a:gd name="T65" fmla="*/ 8 h 49"/>
                  <a:gd name="T66" fmla="*/ 15 w 105"/>
                  <a:gd name="T67" fmla="*/ 12 h 49"/>
                  <a:gd name="T68" fmla="*/ 22 w 105"/>
                  <a:gd name="T69" fmla="*/ 13 h 49"/>
                  <a:gd name="T70" fmla="*/ 24 w 105"/>
                  <a:gd name="T71" fmla="*/ 12 h 49"/>
                  <a:gd name="T72" fmla="*/ 29 w 105"/>
                  <a:gd name="T73" fmla="*/ 17 h 49"/>
                  <a:gd name="T74" fmla="*/ 38 w 105"/>
                  <a:gd name="T75" fmla="*/ 15 h 49"/>
                  <a:gd name="T76" fmla="*/ 46 w 105"/>
                  <a:gd name="T77" fmla="*/ 10 h 49"/>
                  <a:gd name="T78" fmla="*/ 57 w 105"/>
                  <a:gd name="T79" fmla="*/ 6 h 49"/>
                  <a:gd name="T80" fmla="*/ 64 w 105"/>
                  <a:gd name="T81" fmla="*/ 0 h 49"/>
                  <a:gd name="T82" fmla="*/ 74 w 105"/>
                  <a:gd name="T83" fmla="*/ 1 h 49"/>
                  <a:gd name="T84" fmla="*/ 73 w 105"/>
                  <a:gd name="T85" fmla="*/ 3 h 49"/>
                  <a:gd name="T86" fmla="*/ 83 w 105"/>
                  <a:gd name="T87" fmla="*/ 4 h 49"/>
                  <a:gd name="T88" fmla="*/ 91 w 105"/>
                  <a:gd name="T89" fmla="*/ 7 h 49"/>
                  <a:gd name="T90" fmla="*/ 97 w 105"/>
                  <a:gd name="T91" fmla="*/ 14 h 49"/>
                  <a:gd name="T92" fmla="*/ 103 w 105"/>
                  <a:gd name="T93" fmla="*/ 19 h 49"/>
                  <a:gd name="T94" fmla="*/ 101 w 105"/>
                  <a:gd name="T95" fmla="*/ 22 h 49"/>
                  <a:gd name="T96" fmla="*/ 105 w 105"/>
                  <a:gd name="T97" fmla="*/ 35 h 49"/>
                  <a:gd name="T98" fmla="*/ 101 w 105"/>
                  <a:gd name="T99" fmla="*/ 41 h 49"/>
                  <a:gd name="T100" fmla="*/ 95 w 105"/>
                  <a:gd name="T101" fmla="*/ 39 h 49"/>
                  <a:gd name="T102" fmla="*/ 92 w 105"/>
                  <a:gd name="T10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49">
                    <a:moveTo>
                      <a:pt x="92" y="49"/>
                    </a:moveTo>
                    <a:lnTo>
                      <a:pt x="87" y="43"/>
                    </a:lnTo>
                    <a:lnTo>
                      <a:pt x="83" y="32"/>
                    </a:lnTo>
                    <a:lnTo>
                      <a:pt x="88" y="27"/>
                    </a:lnTo>
                    <a:lnTo>
                      <a:pt x="83" y="25"/>
                    </a:lnTo>
                    <a:lnTo>
                      <a:pt x="80" y="18"/>
                    </a:lnTo>
                    <a:lnTo>
                      <a:pt x="72" y="12"/>
                    </a:lnTo>
                    <a:lnTo>
                      <a:pt x="63" y="14"/>
                    </a:lnTo>
                    <a:lnTo>
                      <a:pt x="59" y="21"/>
                    </a:lnTo>
                    <a:lnTo>
                      <a:pt x="52" y="26"/>
                    </a:lnTo>
                    <a:lnTo>
                      <a:pt x="48" y="27"/>
                    </a:lnTo>
                    <a:lnTo>
                      <a:pt x="46" y="31"/>
                    </a:lnTo>
                    <a:lnTo>
                      <a:pt x="54" y="43"/>
                    </a:lnTo>
                    <a:lnTo>
                      <a:pt x="49" y="45"/>
                    </a:lnTo>
                    <a:lnTo>
                      <a:pt x="46" y="48"/>
                    </a:lnTo>
                    <a:lnTo>
                      <a:pt x="37" y="49"/>
                    </a:lnTo>
                    <a:lnTo>
                      <a:pt x="35" y="37"/>
                    </a:lnTo>
                    <a:lnTo>
                      <a:pt x="32" y="40"/>
                    </a:lnTo>
                    <a:lnTo>
                      <a:pt x="26" y="39"/>
                    </a:lnTo>
                    <a:lnTo>
                      <a:pt x="23" y="31"/>
                    </a:lnTo>
                    <a:lnTo>
                      <a:pt x="16" y="29"/>
                    </a:lnTo>
                    <a:lnTo>
                      <a:pt x="11" y="27"/>
                    </a:lnTo>
                    <a:lnTo>
                      <a:pt x="3" y="27"/>
                    </a:lnTo>
                    <a:lnTo>
                      <a:pt x="2" y="32"/>
                    </a:lnTo>
                    <a:lnTo>
                      <a:pt x="0" y="29"/>
                    </a:lnTo>
                    <a:lnTo>
                      <a:pt x="1" y="24"/>
                    </a:lnTo>
                    <a:lnTo>
                      <a:pt x="3" y="20"/>
                    </a:lnTo>
                    <a:lnTo>
                      <a:pt x="3" y="16"/>
                    </a:lnTo>
                    <a:lnTo>
                      <a:pt x="6" y="14"/>
                    </a:lnTo>
                    <a:lnTo>
                      <a:pt x="2" y="11"/>
                    </a:lnTo>
                    <a:lnTo>
                      <a:pt x="2" y="2"/>
                    </a:lnTo>
                    <a:lnTo>
                      <a:pt x="9" y="1"/>
                    </a:lnTo>
                    <a:lnTo>
                      <a:pt x="16" y="8"/>
                    </a:lnTo>
                    <a:lnTo>
                      <a:pt x="15" y="12"/>
                    </a:lnTo>
                    <a:lnTo>
                      <a:pt x="22" y="13"/>
                    </a:lnTo>
                    <a:lnTo>
                      <a:pt x="24" y="12"/>
                    </a:lnTo>
                    <a:lnTo>
                      <a:pt x="29" y="17"/>
                    </a:lnTo>
                    <a:lnTo>
                      <a:pt x="38" y="15"/>
                    </a:lnTo>
                    <a:lnTo>
                      <a:pt x="46" y="10"/>
                    </a:lnTo>
                    <a:lnTo>
                      <a:pt x="57" y="6"/>
                    </a:lnTo>
                    <a:lnTo>
                      <a:pt x="64" y="0"/>
                    </a:lnTo>
                    <a:lnTo>
                      <a:pt x="74" y="1"/>
                    </a:lnTo>
                    <a:lnTo>
                      <a:pt x="73" y="3"/>
                    </a:lnTo>
                    <a:lnTo>
                      <a:pt x="83" y="4"/>
                    </a:lnTo>
                    <a:lnTo>
                      <a:pt x="91" y="7"/>
                    </a:lnTo>
                    <a:lnTo>
                      <a:pt x="97" y="14"/>
                    </a:lnTo>
                    <a:lnTo>
                      <a:pt x="103" y="19"/>
                    </a:lnTo>
                    <a:lnTo>
                      <a:pt x="101" y="22"/>
                    </a:lnTo>
                    <a:lnTo>
                      <a:pt x="105" y="35"/>
                    </a:lnTo>
                    <a:lnTo>
                      <a:pt x="101" y="41"/>
                    </a:lnTo>
                    <a:lnTo>
                      <a:pt x="95" y="39"/>
                    </a:lnTo>
                    <a:lnTo>
                      <a:pt x="92" y="4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46" name="Freeform 145"/>
              <p:cNvSpPr>
                <a:spLocks/>
              </p:cNvSpPr>
              <p:nvPr/>
            </p:nvSpPr>
            <p:spPr bwMode="auto">
              <a:xfrm>
                <a:off x="1866127" y="4249901"/>
                <a:ext cx="427237" cy="670867"/>
              </a:xfrm>
              <a:custGeom>
                <a:avLst/>
                <a:gdLst>
                  <a:gd name="T0" fmla="*/ 229 w 242"/>
                  <a:gd name="T1" fmla="*/ 374 h 380"/>
                  <a:gd name="T2" fmla="*/ 201 w 242"/>
                  <a:gd name="T3" fmla="*/ 368 h 380"/>
                  <a:gd name="T4" fmla="*/ 160 w 242"/>
                  <a:gd name="T5" fmla="*/ 338 h 380"/>
                  <a:gd name="T6" fmla="*/ 111 w 242"/>
                  <a:gd name="T7" fmla="*/ 303 h 380"/>
                  <a:gd name="T8" fmla="*/ 104 w 242"/>
                  <a:gd name="T9" fmla="*/ 280 h 380"/>
                  <a:gd name="T10" fmla="*/ 66 w 242"/>
                  <a:gd name="T11" fmla="*/ 214 h 380"/>
                  <a:gd name="T12" fmla="*/ 38 w 242"/>
                  <a:gd name="T13" fmla="*/ 163 h 380"/>
                  <a:gd name="T14" fmla="*/ 17 w 242"/>
                  <a:gd name="T15" fmla="*/ 134 h 380"/>
                  <a:gd name="T16" fmla="*/ 9 w 242"/>
                  <a:gd name="T17" fmla="*/ 117 h 380"/>
                  <a:gd name="T18" fmla="*/ 5 w 242"/>
                  <a:gd name="T19" fmla="*/ 82 h 380"/>
                  <a:gd name="T20" fmla="*/ 22 w 242"/>
                  <a:gd name="T21" fmla="*/ 78 h 380"/>
                  <a:gd name="T22" fmla="*/ 17 w 242"/>
                  <a:gd name="T23" fmla="*/ 90 h 380"/>
                  <a:gd name="T24" fmla="*/ 33 w 242"/>
                  <a:gd name="T25" fmla="*/ 91 h 380"/>
                  <a:gd name="T26" fmla="*/ 51 w 242"/>
                  <a:gd name="T27" fmla="*/ 93 h 380"/>
                  <a:gd name="T28" fmla="*/ 65 w 242"/>
                  <a:gd name="T29" fmla="*/ 61 h 380"/>
                  <a:gd name="T30" fmla="*/ 106 w 242"/>
                  <a:gd name="T31" fmla="*/ 31 h 380"/>
                  <a:gd name="T32" fmla="*/ 109 w 242"/>
                  <a:gd name="T33" fmla="*/ 1 h 380"/>
                  <a:gd name="T34" fmla="*/ 127 w 242"/>
                  <a:gd name="T35" fmla="*/ 10 h 380"/>
                  <a:gd name="T36" fmla="*/ 141 w 242"/>
                  <a:gd name="T37" fmla="*/ 25 h 380"/>
                  <a:gd name="T38" fmla="*/ 166 w 242"/>
                  <a:gd name="T39" fmla="*/ 49 h 380"/>
                  <a:gd name="T40" fmla="*/ 182 w 242"/>
                  <a:gd name="T41" fmla="*/ 47 h 380"/>
                  <a:gd name="T42" fmla="*/ 208 w 242"/>
                  <a:gd name="T43" fmla="*/ 55 h 380"/>
                  <a:gd name="T44" fmla="*/ 202 w 242"/>
                  <a:gd name="T45" fmla="*/ 77 h 380"/>
                  <a:gd name="T46" fmla="*/ 194 w 242"/>
                  <a:gd name="T47" fmla="*/ 87 h 380"/>
                  <a:gd name="T48" fmla="*/ 177 w 242"/>
                  <a:gd name="T49" fmla="*/ 94 h 380"/>
                  <a:gd name="T50" fmla="*/ 156 w 242"/>
                  <a:gd name="T51" fmla="*/ 118 h 380"/>
                  <a:gd name="T52" fmla="*/ 153 w 242"/>
                  <a:gd name="T53" fmla="*/ 136 h 380"/>
                  <a:gd name="T54" fmla="*/ 143 w 242"/>
                  <a:gd name="T55" fmla="*/ 151 h 380"/>
                  <a:gd name="T56" fmla="*/ 147 w 242"/>
                  <a:gd name="T57" fmla="*/ 173 h 380"/>
                  <a:gd name="T58" fmla="*/ 154 w 242"/>
                  <a:gd name="T59" fmla="*/ 195 h 380"/>
                  <a:gd name="T60" fmla="*/ 174 w 242"/>
                  <a:gd name="T61" fmla="*/ 207 h 380"/>
                  <a:gd name="T62" fmla="*/ 204 w 242"/>
                  <a:gd name="T63" fmla="*/ 196 h 380"/>
                  <a:gd name="T64" fmla="*/ 213 w 242"/>
                  <a:gd name="T65" fmla="*/ 230 h 380"/>
                  <a:gd name="T66" fmla="*/ 241 w 242"/>
                  <a:gd name="T67" fmla="*/ 259 h 380"/>
                  <a:gd name="T68" fmla="*/ 238 w 242"/>
                  <a:gd name="T69" fmla="*/ 281 h 380"/>
                  <a:gd name="T70" fmla="*/ 233 w 242"/>
                  <a:gd name="T71" fmla="*/ 309 h 380"/>
                  <a:gd name="T72" fmla="*/ 233 w 242"/>
                  <a:gd name="T73" fmla="*/ 324 h 380"/>
                  <a:gd name="T74" fmla="*/ 233 w 242"/>
                  <a:gd name="T75" fmla="*/ 36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2" h="380">
                    <a:moveTo>
                      <a:pt x="233" y="364"/>
                    </a:moveTo>
                    <a:lnTo>
                      <a:pt x="229" y="374"/>
                    </a:lnTo>
                    <a:lnTo>
                      <a:pt x="220" y="380"/>
                    </a:lnTo>
                    <a:lnTo>
                      <a:pt x="201" y="368"/>
                    </a:lnTo>
                    <a:lnTo>
                      <a:pt x="199" y="359"/>
                    </a:lnTo>
                    <a:lnTo>
                      <a:pt x="160" y="338"/>
                    </a:lnTo>
                    <a:lnTo>
                      <a:pt x="126" y="315"/>
                    </a:lnTo>
                    <a:lnTo>
                      <a:pt x="111" y="303"/>
                    </a:lnTo>
                    <a:lnTo>
                      <a:pt x="102" y="286"/>
                    </a:lnTo>
                    <a:lnTo>
                      <a:pt x="104" y="280"/>
                    </a:lnTo>
                    <a:lnTo>
                      <a:pt x="87" y="252"/>
                    </a:lnTo>
                    <a:lnTo>
                      <a:pt x="66" y="214"/>
                    </a:lnTo>
                    <a:lnTo>
                      <a:pt x="46" y="173"/>
                    </a:lnTo>
                    <a:lnTo>
                      <a:pt x="38" y="163"/>
                    </a:lnTo>
                    <a:lnTo>
                      <a:pt x="32" y="148"/>
                    </a:lnTo>
                    <a:lnTo>
                      <a:pt x="17" y="134"/>
                    </a:lnTo>
                    <a:lnTo>
                      <a:pt x="4" y="126"/>
                    </a:lnTo>
                    <a:lnTo>
                      <a:pt x="9" y="117"/>
                    </a:lnTo>
                    <a:lnTo>
                      <a:pt x="0" y="97"/>
                    </a:lnTo>
                    <a:lnTo>
                      <a:pt x="5" y="82"/>
                    </a:lnTo>
                    <a:lnTo>
                      <a:pt x="20" y="69"/>
                    </a:lnTo>
                    <a:lnTo>
                      <a:pt x="22" y="78"/>
                    </a:lnTo>
                    <a:lnTo>
                      <a:pt x="17" y="83"/>
                    </a:lnTo>
                    <a:lnTo>
                      <a:pt x="17" y="90"/>
                    </a:lnTo>
                    <a:lnTo>
                      <a:pt x="25" y="89"/>
                    </a:lnTo>
                    <a:lnTo>
                      <a:pt x="33" y="91"/>
                    </a:lnTo>
                    <a:lnTo>
                      <a:pt x="41" y="101"/>
                    </a:lnTo>
                    <a:lnTo>
                      <a:pt x="51" y="93"/>
                    </a:lnTo>
                    <a:lnTo>
                      <a:pt x="54" y="79"/>
                    </a:lnTo>
                    <a:lnTo>
                      <a:pt x="65" y="61"/>
                    </a:lnTo>
                    <a:lnTo>
                      <a:pt x="87" y="53"/>
                    </a:lnTo>
                    <a:lnTo>
                      <a:pt x="106" y="31"/>
                    </a:lnTo>
                    <a:lnTo>
                      <a:pt x="112" y="17"/>
                    </a:lnTo>
                    <a:lnTo>
                      <a:pt x="109" y="1"/>
                    </a:lnTo>
                    <a:lnTo>
                      <a:pt x="114" y="0"/>
                    </a:lnTo>
                    <a:lnTo>
                      <a:pt x="127" y="10"/>
                    </a:lnTo>
                    <a:lnTo>
                      <a:pt x="132" y="19"/>
                    </a:lnTo>
                    <a:lnTo>
                      <a:pt x="141" y="25"/>
                    </a:lnTo>
                    <a:lnTo>
                      <a:pt x="152" y="46"/>
                    </a:lnTo>
                    <a:lnTo>
                      <a:pt x="166" y="49"/>
                    </a:lnTo>
                    <a:lnTo>
                      <a:pt x="176" y="43"/>
                    </a:lnTo>
                    <a:lnTo>
                      <a:pt x="182" y="47"/>
                    </a:lnTo>
                    <a:lnTo>
                      <a:pt x="193" y="45"/>
                    </a:lnTo>
                    <a:lnTo>
                      <a:pt x="208" y="55"/>
                    </a:lnTo>
                    <a:lnTo>
                      <a:pt x="196" y="76"/>
                    </a:lnTo>
                    <a:lnTo>
                      <a:pt x="202" y="77"/>
                    </a:lnTo>
                    <a:lnTo>
                      <a:pt x="211" y="88"/>
                    </a:lnTo>
                    <a:lnTo>
                      <a:pt x="194" y="87"/>
                    </a:lnTo>
                    <a:lnTo>
                      <a:pt x="192" y="90"/>
                    </a:lnTo>
                    <a:lnTo>
                      <a:pt x="177" y="94"/>
                    </a:lnTo>
                    <a:lnTo>
                      <a:pt x="157" y="108"/>
                    </a:lnTo>
                    <a:lnTo>
                      <a:pt x="156" y="118"/>
                    </a:lnTo>
                    <a:lnTo>
                      <a:pt x="151" y="125"/>
                    </a:lnTo>
                    <a:lnTo>
                      <a:pt x="153" y="136"/>
                    </a:lnTo>
                    <a:lnTo>
                      <a:pt x="142" y="142"/>
                    </a:lnTo>
                    <a:lnTo>
                      <a:pt x="143" y="151"/>
                    </a:lnTo>
                    <a:lnTo>
                      <a:pt x="138" y="155"/>
                    </a:lnTo>
                    <a:lnTo>
                      <a:pt x="147" y="173"/>
                    </a:lnTo>
                    <a:lnTo>
                      <a:pt x="157" y="186"/>
                    </a:lnTo>
                    <a:lnTo>
                      <a:pt x="154" y="195"/>
                    </a:lnTo>
                    <a:lnTo>
                      <a:pt x="166" y="196"/>
                    </a:lnTo>
                    <a:lnTo>
                      <a:pt x="174" y="207"/>
                    </a:lnTo>
                    <a:lnTo>
                      <a:pt x="190" y="208"/>
                    </a:lnTo>
                    <a:lnTo>
                      <a:pt x="204" y="196"/>
                    </a:lnTo>
                    <a:lnTo>
                      <a:pt x="205" y="227"/>
                    </a:lnTo>
                    <a:lnTo>
                      <a:pt x="213" y="230"/>
                    </a:lnTo>
                    <a:lnTo>
                      <a:pt x="223" y="226"/>
                    </a:lnTo>
                    <a:lnTo>
                      <a:pt x="241" y="259"/>
                    </a:lnTo>
                    <a:lnTo>
                      <a:pt x="238" y="266"/>
                    </a:lnTo>
                    <a:lnTo>
                      <a:pt x="238" y="281"/>
                    </a:lnTo>
                    <a:lnTo>
                      <a:pt x="239" y="299"/>
                    </a:lnTo>
                    <a:lnTo>
                      <a:pt x="233" y="309"/>
                    </a:lnTo>
                    <a:lnTo>
                      <a:pt x="236" y="317"/>
                    </a:lnTo>
                    <a:lnTo>
                      <a:pt x="233" y="324"/>
                    </a:lnTo>
                    <a:lnTo>
                      <a:pt x="242" y="341"/>
                    </a:lnTo>
                    <a:lnTo>
                      <a:pt x="233" y="364"/>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47" name="Freeform 146"/>
              <p:cNvSpPr>
                <a:spLocks noEditPoints="1"/>
              </p:cNvSpPr>
              <p:nvPr/>
            </p:nvSpPr>
            <p:spPr bwMode="auto">
              <a:xfrm>
                <a:off x="8294094" y="3568441"/>
                <a:ext cx="305422" cy="473138"/>
              </a:xfrm>
              <a:custGeom>
                <a:avLst/>
                <a:gdLst>
                  <a:gd name="T0" fmla="*/ 252 w 710"/>
                  <a:gd name="T1" fmla="*/ 24 h 1100"/>
                  <a:gd name="T2" fmla="*/ 282 w 710"/>
                  <a:gd name="T3" fmla="*/ 24 h 1100"/>
                  <a:gd name="T4" fmla="*/ 311 w 710"/>
                  <a:gd name="T5" fmla="*/ 120 h 1100"/>
                  <a:gd name="T6" fmla="*/ 264 w 710"/>
                  <a:gd name="T7" fmla="*/ 219 h 1100"/>
                  <a:gd name="T8" fmla="*/ 288 w 710"/>
                  <a:gd name="T9" fmla="*/ 355 h 1100"/>
                  <a:gd name="T10" fmla="*/ 361 w 710"/>
                  <a:gd name="T11" fmla="*/ 355 h 1100"/>
                  <a:gd name="T12" fmla="*/ 459 w 710"/>
                  <a:gd name="T13" fmla="*/ 448 h 1100"/>
                  <a:gd name="T14" fmla="*/ 483 w 710"/>
                  <a:gd name="T15" fmla="*/ 508 h 1100"/>
                  <a:gd name="T16" fmla="*/ 387 w 710"/>
                  <a:gd name="T17" fmla="*/ 421 h 1100"/>
                  <a:gd name="T18" fmla="*/ 317 w 710"/>
                  <a:gd name="T19" fmla="*/ 402 h 1100"/>
                  <a:gd name="T20" fmla="*/ 212 w 710"/>
                  <a:gd name="T21" fmla="*/ 395 h 1100"/>
                  <a:gd name="T22" fmla="*/ 231 w 710"/>
                  <a:gd name="T23" fmla="*/ 339 h 1100"/>
                  <a:gd name="T24" fmla="*/ 201 w 710"/>
                  <a:gd name="T25" fmla="*/ 350 h 1100"/>
                  <a:gd name="T26" fmla="*/ 141 w 710"/>
                  <a:gd name="T27" fmla="*/ 264 h 1100"/>
                  <a:gd name="T28" fmla="*/ 160 w 710"/>
                  <a:gd name="T29" fmla="*/ 210 h 1100"/>
                  <a:gd name="T30" fmla="*/ 157 w 710"/>
                  <a:gd name="T31" fmla="*/ 0 h 1100"/>
                  <a:gd name="T32" fmla="*/ 287 w 710"/>
                  <a:gd name="T33" fmla="*/ 463 h 1100"/>
                  <a:gd name="T34" fmla="*/ 239 w 710"/>
                  <a:gd name="T35" fmla="*/ 494 h 1100"/>
                  <a:gd name="T36" fmla="*/ 257 w 710"/>
                  <a:gd name="T37" fmla="*/ 432 h 1100"/>
                  <a:gd name="T38" fmla="*/ 594 w 710"/>
                  <a:gd name="T39" fmla="*/ 540 h 1100"/>
                  <a:gd name="T40" fmla="*/ 565 w 710"/>
                  <a:gd name="T41" fmla="*/ 612 h 1100"/>
                  <a:gd name="T42" fmla="*/ 593 w 710"/>
                  <a:gd name="T43" fmla="*/ 693 h 1100"/>
                  <a:gd name="T44" fmla="*/ 550 w 710"/>
                  <a:gd name="T45" fmla="*/ 653 h 1100"/>
                  <a:gd name="T46" fmla="*/ 510 w 710"/>
                  <a:gd name="T47" fmla="*/ 597 h 1100"/>
                  <a:gd name="T48" fmla="*/ 550 w 710"/>
                  <a:gd name="T49" fmla="*/ 571 h 1100"/>
                  <a:gd name="T50" fmla="*/ 569 w 710"/>
                  <a:gd name="T51" fmla="*/ 508 h 1100"/>
                  <a:gd name="T52" fmla="*/ 325 w 710"/>
                  <a:gd name="T53" fmla="*/ 563 h 1100"/>
                  <a:gd name="T54" fmla="*/ 421 w 710"/>
                  <a:gd name="T55" fmla="*/ 589 h 1100"/>
                  <a:gd name="T56" fmla="*/ 392 w 710"/>
                  <a:gd name="T57" fmla="*/ 661 h 1100"/>
                  <a:gd name="T58" fmla="*/ 341 w 710"/>
                  <a:gd name="T59" fmla="*/ 647 h 1100"/>
                  <a:gd name="T60" fmla="*/ 325 w 710"/>
                  <a:gd name="T61" fmla="*/ 563 h 1100"/>
                  <a:gd name="T62" fmla="*/ 0 w 710"/>
                  <a:gd name="T63" fmla="*/ 863 h 1100"/>
                  <a:gd name="T64" fmla="*/ 82 w 710"/>
                  <a:gd name="T65" fmla="*/ 751 h 1100"/>
                  <a:gd name="T66" fmla="*/ 153 w 710"/>
                  <a:gd name="T67" fmla="*/ 607 h 1100"/>
                  <a:gd name="T68" fmla="*/ 128 w 710"/>
                  <a:gd name="T69" fmla="*/ 724 h 1100"/>
                  <a:gd name="T70" fmla="*/ 497 w 710"/>
                  <a:gd name="T71" fmla="*/ 700 h 1100"/>
                  <a:gd name="T72" fmla="*/ 454 w 710"/>
                  <a:gd name="T73" fmla="*/ 782 h 1100"/>
                  <a:gd name="T74" fmla="*/ 381 w 710"/>
                  <a:gd name="T75" fmla="*/ 748 h 1100"/>
                  <a:gd name="T76" fmla="*/ 411 w 710"/>
                  <a:gd name="T77" fmla="*/ 702 h 1100"/>
                  <a:gd name="T78" fmla="*/ 455 w 710"/>
                  <a:gd name="T79" fmla="*/ 644 h 1100"/>
                  <a:gd name="T80" fmla="*/ 496 w 710"/>
                  <a:gd name="T81" fmla="*/ 619 h 1100"/>
                  <a:gd name="T82" fmla="*/ 690 w 710"/>
                  <a:gd name="T83" fmla="*/ 859 h 1100"/>
                  <a:gd name="T84" fmla="*/ 710 w 710"/>
                  <a:gd name="T85" fmla="*/ 963 h 1100"/>
                  <a:gd name="T86" fmla="*/ 657 w 710"/>
                  <a:gd name="T87" fmla="*/ 954 h 1100"/>
                  <a:gd name="T88" fmla="*/ 652 w 710"/>
                  <a:gd name="T89" fmla="*/ 1060 h 1100"/>
                  <a:gd name="T90" fmla="*/ 542 w 710"/>
                  <a:gd name="T91" fmla="*/ 1051 h 1100"/>
                  <a:gd name="T92" fmla="*/ 537 w 710"/>
                  <a:gd name="T93" fmla="*/ 949 h 1100"/>
                  <a:gd name="T94" fmla="*/ 466 w 710"/>
                  <a:gd name="T95" fmla="*/ 944 h 1100"/>
                  <a:gd name="T96" fmla="*/ 378 w 710"/>
                  <a:gd name="T97" fmla="*/ 988 h 1100"/>
                  <a:gd name="T98" fmla="*/ 388 w 710"/>
                  <a:gd name="T99" fmla="*/ 891 h 1100"/>
                  <a:gd name="T100" fmla="*/ 472 w 710"/>
                  <a:gd name="T101" fmla="*/ 835 h 1100"/>
                  <a:gd name="T102" fmla="*/ 557 w 710"/>
                  <a:gd name="T103" fmla="*/ 850 h 1100"/>
                  <a:gd name="T104" fmla="*/ 619 w 710"/>
                  <a:gd name="T105" fmla="*/ 810 h 1100"/>
                  <a:gd name="T106" fmla="*/ 673 w 710"/>
                  <a:gd name="T107" fmla="*/ 785 h 1100"/>
                  <a:gd name="T108" fmla="*/ 690 w 710"/>
                  <a:gd name="T109" fmla="*/ 85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0" h="1100">
                    <a:moveTo>
                      <a:pt x="202" y="0"/>
                    </a:moveTo>
                    <a:lnTo>
                      <a:pt x="252" y="24"/>
                    </a:lnTo>
                    <a:lnTo>
                      <a:pt x="271" y="2"/>
                    </a:lnTo>
                    <a:lnTo>
                      <a:pt x="282" y="24"/>
                    </a:lnTo>
                    <a:lnTo>
                      <a:pt x="276" y="59"/>
                    </a:lnTo>
                    <a:lnTo>
                      <a:pt x="311" y="120"/>
                    </a:lnTo>
                    <a:lnTo>
                      <a:pt x="303" y="191"/>
                    </a:lnTo>
                    <a:lnTo>
                      <a:pt x="264" y="219"/>
                    </a:lnTo>
                    <a:lnTo>
                      <a:pt x="262" y="288"/>
                    </a:lnTo>
                    <a:lnTo>
                      <a:pt x="288" y="355"/>
                    </a:lnTo>
                    <a:lnTo>
                      <a:pt x="329" y="365"/>
                    </a:lnTo>
                    <a:lnTo>
                      <a:pt x="361" y="355"/>
                    </a:lnTo>
                    <a:lnTo>
                      <a:pt x="460" y="402"/>
                    </a:lnTo>
                    <a:lnTo>
                      <a:pt x="459" y="448"/>
                    </a:lnTo>
                    <a:lnTo>
                      <a:pt x="486" y="469"/>
                    </a:lnTo>
                    <a:lnTo>
                      <a:pt x="483" y="508"/>
                    </a:lnTo>
                    <a:lnTo>
                      <a:pt x="420" y="466"/>
                    </a:lnTo>
                    <a:lnTo>
                      <a:pt x="387" y="421"/>
                    </a:lnTo>
                    <a:lnTo>
                      <a:pt x="371" y="453"/>
                    </a:lnTo>
                    <a:lnTo>
                      <a:pt x="317" y="402"/>
                    </a:lnTo>
                    <a:lnTo>
                      <a:pt x="251" y="414"/>
                    </a:lnTo>
                    <a:lnTo>
                      <a:pt x="212" y="395"/>
                    </a:lnTo>
                    <a:lnTo>
                      <a:pt x="211" y="360"/>
                    </a:lnTo>
                    <a:lnTo>
                      <a:pt x="231" y="339"/>
                    </a:lnTo>
                    <a:lnTo>
                      <a:pt x="206" y="319"/>
                    </a:lnTo>
                    <a:lnTo>
                      <a:pt x="201" y="350"/>
                    </a:lnTo>
                    <a:lnTo>
                      <a:pt x="157" y="301"/>
                    </a:lnTo>
                    <a:lnTo>
                      <a:pt x="141" y="264"/>
                    </a:lnTo>
                    <a:lnTo>
                      <a:pt x="126" y="182"/>
                    </a:lnTo>
                    <a:lnTo>
                      <a:pt x="160" y="210"/>
                    </a:lnTo>
                    <a:lnTo>
                      <a:pt x="146" y="77"/>
                    </a:lnTo>
                    <a:lnTo>
                      <a:pt x="157" y="0"/>
                    </a:lnTo>
                    <a:lnTo>
                      <a:pt x="202" y="0"/>
                    </a:lnTo>
                    <a:moveTo>
                      <a:pt x="287" y="463"/>
                    </a:moveTo>
                    <a:lnTo>
                      <a:pt x="276" y="536"/>
                    </a:lnTo>
                    <a:lnTo>
                      <a:pt x="239" y="494"/>
                    </a:lnTo>
                    <a:lnTo>
                      <a:pt x="193" y="429"/>
                    </a:lnTo>
                    <a:lnTo>
                      <a:pt x="257" y="432"/>
                    </a:lnTo>
                    <a:lnTo>
                      <a:pt x="287" y="463"/>
                    </a:lnTo>
                    <a:moveTo>
                      <a:pt x="594" y="540"/>
                    </a:moveTo>
                    <a:lnTo>
                      <a:pt x="625" y="635"/>
                    </a:lnTo>
                    <a:lnTo>
                      <a:pt x="565" y="612"/>
                    </a:lnTo>
                    <a:lnTo>
                      <a:pt x="570" y="641"/>
                    </a:lnTo>
                    <a:lnTo>
                      <a:pt x="593" y="693"/>
                    </a:lnTo>
                    <a:lnTo>
                      <a:pt x="559" y="712"/>
                    </a:lnTo>
                    <a:lnTo>
                      <a:pt x="550" y="653"/>
                    </a:lnTo>
                    <a:lnTo>
                      <a:pt x="527" y="648"/>
                    </a:lnTo>
                    <a:lnTo>
                      <a:pt x="510" y="597"/>
                    </a:lnTo>
                    <a:lnTo>
                      <a:pt x="555" y="603"/>
                    </a:lnTo>
                    <a:lnTo>
                      <a:pt x="550" y="571"/>
                    </a:lnTo>
                    <a:lnTo>
                      <a:pt x="497" y="506"/>
                    </a:lnTo>
                    <a:lnTo>
                      <a:pt x="569" y="508"/>
                    </a:lnTo>
                    <a:lnTo>
                      <a:pt x="594" y="540"/>
                    </a:lnTo>
                    <a:moveTo>
                      <a:pt x="325" y="563"/>
                    </a:moveTo>
                    <a:lnTo>
                      <a:pt x="373" y="589"/>
                    </a:lnTo>
                    <a:lnTo>
                      <a:pt x="421" y="589"/>
                    </a:lnTo>
                    <a:lnTo>
                      <a:pt x="423" y="625"/>
                    </a:lnTo>
                    <a:lnTo>
                      <a:pt x="392" y="661"/>
                    </a:lnTo>
                    <a:lnTo>
                      <a:pt x="347" y="686"/>
                    </a:lnTo>
                    <a:lnTo>
                      <a:pt x="341" y="647"/>
                    </a:lnTo>
                    <a:lnTo>
                      <a:pt x="341" y="603"/>
                    </a:lnTo>
                    <a:lnTo>
                      <a:pt x="325" y="563"/>
                    </a:lnTo>
                    <a:moveTo>
                      <a:pt x="94" y="782"/>
                    </a:moveTo>
                    <a:lnTo>
                      <a:pt x="0" y="863"/>
                    </a:lnTo>
                    <a:lnTo>
                      <a:pt x="32" y="803"/>
                    </a:lnTo>
                    <a:lnTo>
                      <a:pt x="82" y="751"/>
                    </a:lnTo>
                    <a:lnTo>
                      <a:pt x="122" y="692"/>
                    </a:lnTo>
                    <a:lnTo>
                      <a:pt x="153" y="607"/>
                    </a:lnTo>
                    <a:lnTo>
                      <a:pt x="173" y="677"/>
                    </a:lnTo>
                    <a:lnTo>
                      <a:pt x="128" y="724"/>
                    </a:lnTo>
                    <a:lnTo>
                      <a:pt x="94" y="782"/>
                    </a:lnTo>
                    <a:moveTo>
                      <a:pt x="497" y="700"/>
                    </a:moveTo>
                    <a:lnTo>
                      <a:pt x="473" y="728"/>
                    </a:lnTo>
                    <a:lnTo>
                      <a:pt x="454" y="782"/>
                    </a:lnTo>
                    <a:lnTo>
                      <a:pt x="433" y="807"/>
                    </a:lnTo>
                    <a:lnTo>
                      <a:pt x="381" y="748"/>
                    </a:lnTo>
                    <a:lnTo>
                      <a:pt x="395" y="726"/>
                    </a:lnTo>
                    <a:lnTo>
                      <a:pt x="411" y="702"/>
                    </a:lnTo>
                    <a:lnTo>
                      <a:pt x="414" y="649"/>
                    </a:lnTo>
                    <a:lnTo>
                      <a:pt x="455" y="644"/>
                    </a:lnTo>
                    <a:lnTo>
                      <a:pt x="449" y="701"/>
                    </a:lnTo>
                    <a:lnTo>
                      <a:pt x="496" y="619"/>
                    </a:lnTo>
                    <a:lnTo>
                      <a:pt x="497" y="700"/>
                    </a:lnTo>
                    <a:moveTo>
                      <a:pt x="690" y="859"/>
                    </a:moveTo>
                    <a:lnTo>
                      <a:pt x="702" y="916"/>
                    </a:lnTo>
                    <a:lnTo>
                      <a:pt x="710" y="963"/>
                    </a:lnTo>
                    <a:lnTo>
                      <a:pt x="690" y="1041"/>
                    </a:lnTo>
                    <a:lnTo>
                      <a:pt x="657" y="954"/>
                    </a:lnTo>
                    <a:lnTo>
                      <a:pt x="624" y="998"/>
                    </a:lnTo>
                    <a:lnTo>
                      <a:pt x="652" y="1060"/>
                    </a:lnTo>
                    <a:lnTo>
                      <a:pt x="633" y="1100"/>
                    </a:lnTo>
                    <a:lnTo>
                      <a:pt x="542" y="1051"/>
                    </a:lnTo>
                    <a:lnTo>
                      <a:pt x="517" y="989"/>
                    </a:lnTo>
                    <a:lnTo>
                      <a:pt x="537" y="949"/>
                    </a:lnTo>
                    <a:lnTo>
                      <a:pt x="487" y="908"/>
                    </a:lnTo>
                    <a:lnTo>
                      <a:pt x="466" y="944"/>
                    </a:lnTo>
                    <a:lnTo>
                      <a:pt x="430" y="940"/>
                    </a:lnTo>
                    <a:lnTo>
                      <a:pt x="378" y="988"/>
                    </a:lnTo>
                    <a:lnTo>
                      <a:pt x="364" y="963"/>
                    </a:lnTo>
                    <a:lnTo>
                      <a:pt x="388" y="891"/>
                    </a:lnTo>
                    <a:lnTo>
                      <a:pt x="433" y="867"/>
                    </a:lnTo>
                    <a:lnTo>
                      <a:pt x="472" y="835"/>
                    </a:lnTo>
                    <a:lnTo>
                      <a:pt x="501" y="874"/>
                    </a:lnTo>
                    <a:lnTo>
                      <a:pt x="557" y="850"/>
                    </a:lnTo>
                    <a:lnTo>
                      <a:pt x="566" y="812"/>
                    </a:lnTo>
                    <a:lnTo>
                      <a:pt x="619" y="810"/>
                    </a:lnTo>
                    <a:lnTo>
                      <a:pt x="608" y="744"/>
                    </a:lnTo>
                    <a:lnTo>
                      <a:pt x="673" y="785"/>
                    </a:lnTo>
                    <a:lnTo>
                      <a:pt x="683" y="828"/>
                    </a:lnTo>
                    <a:lnTo>
                      <a:pt x="690" y="859"/>
                    </a:lnTo>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48" name="Freeform 147"/>
              <p:cNvSpPr>
                <a:spLocks/>
              </p:cNvSpPr>
              <p:nvPr/>
            </p:nvSpPr>
            <p:spPr bwMode="auto">
              <a:xfrm>
                <a:off x="9510485" y="4431743"/>
                <a:ext cx="45902" cy="68853"/>
              </a:xfrm>
              <a:custGeom>
                <a:avLst/>
                <a:gdLst>
                  <a:gd name="T0" fmla="*/ 23 w 26"/>
                  <a:gd name="T1" fmla="*/ 37 h 39"/>
                  <a:gd name="T2" fmla="*/ 18 w 26"/>
                  <a:gd name="T3" fmla="*/ 39 h 39"/>
                  <a:gd name="T4" fmla="*/ 10 w 26"/>
                  <a:gd name="T5" fmla="*/ 31 h 39"/>
                  <a:gd name="T6" fmla="*/ 3 w 26"/>
                  <a:gd name="T7" fmla="*/ 18 h 39"/>
                  <a:gd name="T8" fmla="*/ 0 w 26"/>
                  <a:gd name="T9" fmla="*/ 2 h 39"/>
                  <a:gd name="T10" fmla="*/ 3 w 26"/>
                  <a:gd name="T11" fmla="*/ 0 h 39"/>
                  <a:gd name="T12" fmla="*/ 5 w 26"/>
                  <a:gd name="T13" fmla="*/ 6 h 39"/>
                  <a:gd name="T14" fmla="*/ 10 w 26"/>
                  <a:gd name="T15" fmla="*/ 11 h 39"/>
                  <a:gd name="T16" fmla="*/ 18 w 26"/>
                  <a:gd name="T17" fmla="*/ 24 h 39"/>
                  <a:gd name="T18" fmla="*/ 26 w 26"/>
                  <a:gd name="T19" fmla="*/ 31 h 39"/>
                  <a:gd name="T20" fmla="*/ 23 w 26"/>
                  <a:gd name="T2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3" y="37"/>
                    </a:moveTo>
                    <a:lnTo>
                      <a:pt x="18" y="39"/>
                    </a:lnTo>
                    <a:lnTo>
                      <a:pt x="10" y="31"/>
                    </a:lnTo>
                    <a:lnTo>
                      <a:pt x="3" y="18"/>
                    </a:lnTo>
                    <a:lnTo>
                      <a:pt x="0" y="2"/>
                    </a:lnTo>
                    <a:lnTo>
                      <a:pt x="3" y="0"/>
                    </a:lnTo>
                    <a:lnTo>
                      <a:pt x="5" y="6"/>
                    </a:lnTo>
                    <a:lnTo>
                      <a:pt x="10" y="11"/>
                    </a:lnTo>
                    <a:lnTo>
                      <a:pt x="18" y="24"/>
                    </a:lnTo>
                    <a:lnTo>
                      <a:pt x="26" y="31"/>
                    </a:lnTo>
                    <a:lnTo>
                      <a:pt x="23" y="3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49" name="Freeform 148"/>
              <p:cNvSpPr>
                <a:spLocks/>
              </p:cNvSpPr>
              <p:nvPr/>
            </p:nvSpPr>
            <p:spPr bwMode="auto">
              <a:xfrm>
                <a:off x="9309224" y="4399964"/>
                <a:ext cx="132409" cy="79445"/>
              </a:xfrm>
              <a:custGeom>
                <a:avLst/>
                <a:gdLst>
                  <a:gd name="T0" fmla="*/ 68 w 75"/>
                  <a:gd name="T1" fmla="*/ 27 h 45"/>
                  <a:gd name="T2" fmla="*/ 58 w 75"/>
                  <a:gd name="T3" fmla="*/ 29 h 45"/>
                  <a:gd name="T4" fmla="*/ 54 w 75"/>
                  <a:gd name="T5" fmla="*/ 35 h 45"/>
                  <a:gd name="T6" fmla="*/ 44 w 75"/>
                  <a:gd name="T7" fmla="*/ 40 h 45"/>
                  <a:gd name="T8" fmla="*/ 34 w 75"/>
                  <a:gd name="T9" fmla="*/ 45 h 45"/>
                  <a:gd name="T10" fmla="*/ 25 w 75"/>
                  <a:gd name="T11" fmla="*/ 45 h 45"/>
                  <a:gd name="T12" fmla="*/ 10 w 75"/>
                  <a:gd name="T13" fmla="*/ 39 h 45"/>
                  <a:gd name="T14" fmla="*/ 0 w 75"/>
                  <a:gd name="T15" fmla="*/ 33 h 45"/>
                  <a:gd name="T16" fmla="*/ 2 w 75"/>
                  <a:gd name="T17" fmla="*/ 26 h 45"/>
                  <a:gd name="T18" fmla="*/ 18 w 75"/>
                  <a:gd name="T19" fmla="*/ 29 h 45"/>
                  <a:gd name="T20" fmla="*/ 28 w 75"/>
                  <a:gd name="T21" fmla="*/ 28 h 45"/>
                  <a:gd name="T22" fmla="*/ 31 w 75"/>
                  <a:gd name="T23" fmla="*/ 18 h 45"/>
                  <a:gd name="T24" fmla="*/ 34 w 75"/>
                  <a:gd name="T25" fmla="*/ 17 h 45"/>
                  <a:gd name="T26" fmla="*/ 35 w 75"/>
                  <a:gd name="T27" fmla="*/ 28 h 45"/>
                  <a:gd name="T28" fmla="*/ 46 w 75"/>
                  <a:gd name="T29" fmla="*/ 27 h 45"/>
                  <a:gd name="T30" fmla="*/ 51 w 75"/>
                  <a:gd name="T31" fmla="*/ 20 h 45"/>
                  <a:gd name="T32" fmla="*/ 62 w 75"/>
                  <a:gd name="T33" fmla="*/ 12 h 45"/>
                  <a:gd name="T34" fmla="*/ 61 w 75"/>
                  <a:gd name="T35" fmla="*/ 0 h 45"/>
                  <a:gd name="T36" fmla="*/ 72 w 75"/>
                  <a:gd name="T37" fmla="*/ 0 h 45"/>
                  <a:gd name="T38" fmla="*/ 75 w 75"/>
                  <a:gd name="T39" fmla="*/ 3 h 45"/>
                  <a:gd name="T40" fmla="*/ 74 w 75"/>
                  <a:gd name="T41" fmla="*/ 15 h 45"/>
                  <a:gd name="T42" fmla="*/ 68 w 75"/>
                  <a:gd name="T43"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45">
                    <a:moveTo>
                      <a:pt x="68" y="27"/>
                    </a:moveTo>
                    <a:lnTo>
                      <a:pt x="58" y="29"/>
                    </a:lnTo>
                    <a:lnTo>
                      <a:pt x="54" y="35"/>
                    </a:lnTo>
                    <a:lnTo>
                      <a:pt x="44" y="40"/>
                    </a:lnTo>
                    <a:lnTo>
                      <a:pt x="34" y="45"/>
                    </a:lnTo>
                    <a:lnTo>
                      <a:pt x="25" y="45"/>
                    </a:lnTo>
                    <a:lnTo>
                      <a:pt x="10" y="39"/>
                    </a:lnTo>
                    <a:lnTo>
                      <a:pt x="0" y="33"/>
                    </a:lnTo>
                    <a:lnTo>
                      <a:pt x="2" y="26"/>
                    </a:lnTo>
                    <a:lnTo>
                      <a:pt x="18" y="29"/>
                    </a:lnTo>
                    <a:lnTo>
                      <a:pt x="28" y="28"/>
                    </a:lnTo>
                    <a:lnTo>
                      <a:pt x="31" y="18"/>
                    </a:lnTo>
                    <a:lnTo>
                      <a:pt x="34" y="17"/>
                    </a:lnTo>
                    <a:lnTo>
                      <a:pt x="35" y="28"/>
                    </a:lnTo>
                    <a:lnTo>
                      <a:pt x="46" y="27"/>
                    </a:lnTo>
                    <a:lnTo>
                      <a:pt x="51" y="20"/>
                    </a:lnTo>
                    <a:lnTo>
                      <a:pt x="62" y="12"/>
                    </a:lnTo>
                    <a:lnTo>
                      <a:pt x="61" y="0"/>
                    </a:lnTo>
                    <a:lnTo>
                      <a:pt x="72" y="0"/>
                    </a:lnTo>
                    <a:lnTo>
                      <a:pt x="75" y="3"/>
                    </a:lnTo>
                    <a:lnTo>
                      <a:pt x="74" y="15"/>
                    </a:lnTo>
                    <a:lnTo>
                      <a:pt x="68" y="2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50" name="Freeform 149"/>
              <p:cNvSpPr>
                <a:spLocks/>
              </p:cNvSpPr>
              <p:nvPr/>
            </p:nvSpPr>
            <p:spPr bwMode="auto">
              <a:xfrm>
                <a:off x="9063827" y="4341703"/>
                <a:ext cx="310718" cy="296594"/>
              </a:xfrm>
              <a:custGeom>
                <a:avLst/>
                <a:gdLst>
                  <a:gd name="T0" fmla="*/ 116 w 176"/>
                  <a:gd name="T1" fmla="*/ 100 h 168"/>
                  <a:gd name="T2" fmla="*/ 131 w 176"/>
                  <a:gd name="T3" fmla="*/ 114 h 168"/>
                  <a:gd name="T4" fmla="*/ 141 w 176"/>
                  <a:gd name="T5" fmla="*/ 136 h 168"/>
                  <a:gd name="T6" fmla="*/ 151 w 176"/>
                  <a:gd name="T7" fmla="*/ 135 h 168"/>
                  <a:gd name="T8" fmla="*/ 149 w 176"/>
                  <a:gd name="T9" fmla="*/ 144 h 168"/>
                  <a:gd name="T10" fmla="*/ 163 w 176"/>
                  <a:gd name="T11" fmla="*/ 148 h 168"/>
                  <a:gd name="T12" fmla="*/ 157 w 176"/>
                  <a:gd name="T13" fmla="*/ 151 h 168"/>
                  <a:gd name="T14" fmla="*/ 176 w 176"/>
                  <a:gd name="T15" fmla="*/ 160 h 168"/>
                  <a:gd name="T16" fmla="*/ 173 w 176"/>
                  <a:gd name="T17" fmla="*/ 166 h 168"/>
                  <a:gd name="T18" fmla="*/ 161 w 176"/>
                  <a:gd name="T19" fmla="*/ 168 h 168"/>
                  <a:gd name="T20" fmla="*/ 157 w 176"/>
                  <a:gd name="T21" fmla="*/ 162 h 168"/>
                  <a:gd name="T22" fmla="*/ 141 w 176"/>
                  <a:gd name="T23" fmla="*/ 160 h 168"/>
                  <a:gd name="T24" fmla="*/ 123 w 176"/>
                  <a:gd name="T25" fmla="*/ 157 h 168"/>
                  <a:gd name="T26" fmla="*/ 111 w 176"/>
                  <a:gd name="T27" fmla="*/ 144 h 168"/>
                  <a:gd name="T28" fmla="*/ 101 w 176"/>
                  <a:gd name="T29" fmla="*/ 132 h 168"/>
                  <a:gd name="T30" fmla="*/ 93 w 176"/>
                  <a:gd name="T31" fmla="*/ 114 h 168"/>
                  <a:gd name="T32" fmla="*/ 70 w 176"/>
                  <a:gd name="T33" fmla="*/ 105 h 168"/>
                  <a:gd name="T34" fmla="*/ 54 w 176"/>
                  <a:gd name="T35" fmla="*/ 111 h 168"/>
                  <a:gd name="T36" fmla="*/ 43 w 176"/>
                  <a:gd name="T37" fmla="*/ 118 h 168"/>
                  <a:gd name="T38" fmla="*/ 43 w 176"/>
                  <a:gd name="T39" fmla="*/ 133 h 168"/>
                  <a:gd name="T40" fmla="*/ 28 w 176"/>
                  <a:gd name="T41" fmla="*/ 140 h 168"/>
                  <a:gd name="T42" fmla="*/ 19 w 176"/>
                  <a:gd name="T43" fmla="*/ 137 h 168"/>
                  <a:gd name="T44" fmla="*/ 0 w 176"/>
                  <a:gd name="T45" fmla="*/ 136 h 168"/>
                  <a:gd name="T46" fmla="*/ 5 w 176"/>
                  <a:gd name="T47" fmla="*/ 68 h 168"/>
                  <a:gd name="T48" fmla="*/ 7 w 176"/>
                  <a:gd name="T49" fmla="*/ 0 h 168"/>
                  <a:gd name="T50" fmla="*/ 39 w 176"/>
                  <a:gd name="T51" fmla="*/ 15 h 168"/>
                  <a:gd name="T52" fmla="*/ 72 w 176"/>
                  <a:gd name="T53" fmla="*/ 27 h 168"/>
                  <a:gd name="T54" fmla="*/ 84 w 176"/>
                  <a:gd name="T55" fmla="*/ 37 h 168"/>
                  <a:gd name="T56" fmla="*/ 94 w 176"/>
                  <a:gd name="T57" fmla="*/ 48 h 168"/>
                  <a:gd name="T58" fmla="*/ 96 w 176"/>
                  <a:gd name="T59" fmla="*/ 60 h 168"/>
                  <a:gd name="T60" fmla="*/ 126 w 176"/>
                  <a:gd name="T61" fmla="*/ 73 h 168"/>
                  <a:gd name="T62" fmla="*/ 130 w 176"/>
                  <a:gd name="T63" fmla="*/ 84 h 168"/>
                  <a:gd name="T64" fmla="*/ 113 w 176"/>
                  <a:gd name="T65" fmla="*/ 86 h 168"/>
                  <a:gd name="T66" fmla="*/ 116 w 176"/>
                  <a:gd name="T67" fmla="*/ 10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8">
                    <a:moveTo>
                      <a:pt x="116" y="100"/>
                    </a:moveTo>
                    <a:lnTo>
                      <a:pt x="131" y="114"/>
                    </a:lnTo>
                    <a:lnTo>
                      <a:pt x="141" y="136"/>
                    </a:lnTo>
                    <a:lnTo>
                      <a:pt x="151" y="135"/>
                    </a:lnTo>
                    <a:lnTo>
                      <a:pt x="149" y="144"/>
                    </a:lnTo>
                    <a:lnTo>
                      <a:pt x="163" y="148"/>
                    </a:lnTo>
                    <a:lnTo>
                      <a:pt x="157" y="151"/>
                    </a:lnTo>
                    <a:lnTo>
                      <a:pt x="176" y="160"/>
                    </a:lnTo>
                    <a:lnTo>
                      <a:pt x="173" y="166"/>
                    </a:lnTo>
                    <a:lnTo>
                      <a:pt x="161" y="168"/>
                    </a:lnTo>
                    <a:lnTo>
                      <a:pt x="157" y="162"/>
                    </a:lnTo>
                    <a:lnTo>
                      <a:pt x="141" y="160"/>
                    </a:lnTo>
                    <a:lnTo>
                      <a:pt x="123" y="157"/>
                    </a:lnTo>
                    <a:lnTo>
                      <a:pt x="111" y="144"/>
                    </a:lnTo>
                    <a:lnTo>
                      <a:pt x="101" y="132"/>
                    </a:lnTo>
                    <a:lnTo>
                      <a:pt x="93" y="114"/>
                    </a:lnTo>
                    <a:lnTo>
                      <a:pt x="70" y="105"/>
                    </a:lnTo>
                    <a:lnTo>
                      <a:pt x="54" y="111"/>
                    </a:lnTo>
                    <a:lnTo>
                      <a:pt x="43" y="118"/>
                    </a:lnTo>
                    <a:lnTo>
                      <a:pt x="43" y="133"/>
                    </a:lnTo>
                    <a:lnTo>
                      <a:pt x="28" y="140"/>
                    </a:lnTo>
                    <a:lnTo>
                      <a:pt x="19" y="137"/>
                    </a:lnTo>
                    <a:lnTo>
                      <a:pt x="0" y="136"/>
                    </a:lnTo>
                    <a:lnTo>
                      <a:pt x="5" y="68"/>
                    </a:lnTo>
                    <a:lnTo>
                      <a:pt x="7" y="0"/>
                    </a:lnTo>
                    <a:lnTo>
                      <a:pt x="39" y="15"/>
                    </a:lnTo>
                    <a:lnTo>
                      <a:pt x="72" y="27"/>
                    </a:lnTo>
                    <a:lnTo>
                      <a:pt x="84" y="37"/>
                    </a:lnTo>
                    <a:lnTo>
                      <a:pt x="94" y="48"/>
                    </a:lnTo>
                    <a:lnTo>
                      <a:pt x="96" y="60"/>
                    </a:lnTo>
                    <a:lnTo>
                      <a:pt x="126" y="73"/>
                    </a:lnTo>
                    <a:lnTo>
                      <a:pt x="130" y="84"/>
                    </a:lnTo>
                    <a:lnTo>
                      <a:pt x="113" y="86"/>
                    </a:lnTo>
                    <a:lnTo>
                      <a:pt x="116" y="10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51" name="Freeform 150"/>
              <p:cNvSpPr>
                <a:spLocks/>
              </p:cNvSpPr>
              <p:nvPr/>
            </p:nvSpPr>
            <p:spPr bwMode="auto">
              <a:xfrm>
                <a:off x="9390434" y="4338174"/>
                <a:ext cx="77679" cy="82977"/>
              </a:xfrm>
              <a:custGeom>
                <a:avLst/>
                <a:gdLst>
                  <a:gd name="T0" fmla="*/ 44 w 44"/>
                  <a:gd name="T1" fmla="*/ 42 h 47"/>
                  <a:gd name="T2" fmla="*/ 38 w 44"/>
                  <a:gd name="T3" fmla="*/ 47 h 47"/>
                  <a:gd name="T4" fmla="*/ 35 w 44"/>
                  <a:gd name="T5" fmla="*/ 35 h 47"/>
                  <a:gd name="T6" fmla="*/ 31 w 44"/>
                  <a:gd name="T7" fmla="*/ 27 h 47"/>
                  <a:gd name="T8" fmla="*/ 23 w 44"/>
                  <a:gd name="T9" fmla="*/ 20 h 47"/>
                  <a:gd name="T10" fmla="*/ 13 w 44"/>
                  <a:gd name="T11" fmla="*/ 11 h 47"/>
                  <a:gd name="T12" fmla="*/ 0 w 44"/>
                  <a:gd name="T13" fmla="*/ 5 h 47"/>
                  <a:gd name="T14" fmla="*/ 5 w 44"/>
                  <a:gd name="T15" fmla="*/ 0 h 47"/>
                  <a:gd name="T16" fmla="*/ 15 w 44"/>
                  <a:gd name="T17" fmla="*/ 6 h 47"/>
                  <a:gd name="T18" fmla="*/ 21 w 44"/>
                  <a:gd name="T19" fmla="*/ 11 h 47"/>
                  <a:gd name="T20" fmla="*/ 28 w 44"/>
                  <a:gd name="T21" fmla="*/ 16 h 47"/>
                  <a:gd name="T22" fmla="*/ 35 w 44"/>
                  <a:gd name="T23" fmla="*/ 24 h 47"/>
                  <a:gd name="T24" fmla="*/ 42 w 44"/>
                  <a:gd name="T25" fmla="*/ 31 h 47"/>
                  <a:gd name="T26" fmla="*/ 44 w 44"/>
                  <a:gd name="T2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7">
                    <a:moveTo>
                      <a:pt x="44" y="42"/>
                    </a:moveTo>
                    <a:lnTo>
                      <a:pt x="38" y="47"/>
                    </a:lnTo>
                    <a:lnTo>
                      <a:pt x="35" y="35"/>
                    </a:lnTo>
                    <a:lnTo>
                      <a:pt x="31" y="27"/>
                    </a:lnTo>
                    <a:lnTo>
                      <a:pt x="23" y="20"/>
                    </a:lnTo>
                    <a:lnTo>
                      <a:pt x="13" y="11"/>
                    </a:lnTo>
                    <a:lnTo>
                      <a:pt x="0" y="5"/>
                    </a:lnTo>
                    <a:lnTo>
                      <a:pt x="5" y="0"/>
                    </a:lnTo>
                    <a:lnTo>
                      <a:pt x="15" y="6"/>
                    </a:lnTo>
                    <a:lnTo>
                      <a:pt x="21" y="11"/>
                    </a:lnTo>
                    <a:lnTo>
                      <a:pt x="28" y="16"/>
                    </a:lnTo>
                    <a:lnTo>
                      <a:pt x="35" y="24"/>
                    </a:lnTo>
                    <a:lnTo>
                      <a:pt x="42" y="31"/>
                    </a:lnTo>
                    <a:lnTo>
                      <a:pt x="44" y="4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52" name="Freeform 151"/>
              <p:cNvSpPr>
                <a:spLocks/>
              </p:cNvSpPr>
              <p:nvPr/>
            </p:nvSpPr>
            <p:spPr bwMode="auto">
              <a:xfrm>
                <a:off x="4892092" y="2249656"/>
                <a:ext cx="286001" cy="206557"/>
              </a:xfrm>
              <a:custGeom>
                <a:avLst/>
                <a:gdLst>
                  <a:gd name="T0" fmla="*/ 18 w 162"/>
                  <a:gd name="T1" fmla="*/ 75 h 117"/>
                  <a:gd name="T2" fmla="*/ 11 w 162"/>
                  <a:gd name="T3" fmla="*/ 62 h 117"/>
                  <a:gd name="T4" fmla="*/ 11 w 162"/>
                  <a:gd name="T5" fmla="*/ 55 h 117"/>
                  <a:gd name="T6" fmla="*/ 6 w 162"/>
                  <a:gd name="T7" fmla="*/ 44 h 117"/>
                  <a:gd name="T8" fmla="*/ 0 w 162"/>
                  <a:gd name="T9" fmla="*/ 37 h 117"/>
                  <a:gd name="T10" fmla="*/ 4 w 162"/>
                  <a:gd name="T11" fmla="*/ 32 h 117"/>
                  <a:gd name="T12" fmla="*/ 0 w 162"/>
                  <a:gd name="T13" fmla="*/ 22 h 117"/>
                  <a:gd name="T14" fmla="*/ 10 w 162"/>
                  <a:gd name="T15" fmla="*/ 16 h 117"/>
                  <a:gd name="T16" fmla="*/ 33 w 162"/>
                  <a:gd name="T17" fmla="*/ 7 h 117"/>
                  <a:gd name="T18" fmla="*/ 52 w 162"/>
                  <a:gd name="T19" fmla="*/ 0 h 117"/>
                  <a:gd name="T20" fmla="*/ 67 w 162"/>
                  <a:gd name="T21" fmla="*/ 3 h 117"/>
                  <a:gd name="T22" fmla="*/ 69 w 162"/>
                  <a:gd name="T23" fmla="*/ 8 h 117"/>
                  <a:gd name="T24" fmla="*/ 84 w 162"/>
                  <a:gd name="T25" fmla="*/ 8 h 117"/>
                  <a:gd name="T26" fmla="*/ 103 w 162"/>
                  <a:gd name="T27" fmla="*/ 10 h 117"/>
                  <a:gd name="T28" fmla="*/ 132 w 162"/>
                  <a:gd name="T29" fmla="*/ 10 h 117"/>
                  <a:gd name="T30" fmla="*/ 140 w 162"/>
                  <a:gd name="T31" fmla="*/ 12 h 117"/>
                  <a:gd name="T32" fmla="*/ 145 w 162"/>
                  <a:gd name="T33" fmla="*/ 18 h 117"/>
                  <a:gd name="T34" fmla="*/ 147 w 162"/>
                  <a:gd name="T35" fmla="*/ 27 h 117"/>
                  <a:gd name="T36" fmla="*/ 152 w 162"/>
                  <a:gd name="T37" fmla="*/ 35 h 117"/>
                  <a:gd name="T38" fmla="*/ 153 w 162"/>
                  <a:gd name="T39" fmla="*/ 43 h 117"/>
                  <a:gd name="T40" fmla="*/ 144 w 162"/>
                  <a:gd name="T41" fmla="*/ 47 h 117"/>
                  <a:gd name="T42" fmla="*/ 150 w 162"/>
                  <a:gd name="T43" fmla="*/ 56 h 117"/>
                  <a:gd name="T44" fmla="*/ 152 w 162"/>
                  <a:gd name="T45" fmla="*/ 65 h 117"/>
                  <a:gd name="T46" fmla="*/ 162 w 162"/>
                  <a:gd name="T47" fmla="*/ 83 h 117"/>
                  <a:gd name="T48" fmla="*/ 161 w 162"/>
                  <a:gd name="T49" fmla="*/ 89 h 117"/>
                  <a:gd name="T50" fmla="*/ 154 w 162"/>
                  <a:gd name="T51" fmla="*/ 91 h 117"/>
                  <a:gd name="T52" fmla="*/ 141 w 162"/>
                  <a:gd name="T53" fmla="*/ 108 h 117"/>
                  <a:gd name="T54" fmla="*/ 146 w 162"/>
                  <a:gd name="T55" fmla="*/ 117 h 117"/>
                  <a:gd name="T56" fmla="*/ 143 w 162"/>
                  <a:gd name="T57" fmla="*/ 116 h 117"/>
                  <a:gd name="T58" fmla="*/ 127 w 162"/>
                  <a:gd name="T59" fmla="*/ 108 h 117"/>
                  <a:gd name="T60" fmla="*/ 115 w 162"/>
                  <a:gd name="T61" fmla="*/ 110 h 117"/>
                  <a:gd name="T62" fmla="*/ 107 w 162"/>
                  <a:gd name="T63" fmla="*/ 109 h 117"/>
                  <a:gd name="T64" fmla="*/ 98 w 162"/>
                  <a:gd name="T65" fmla="*/ 113 h 117"/>
                  <a:gd name="T66" fmla="*/ 90 w 162"/>
                  <a:gd name="T67" fmla="*/ 106 h 117"/>
                  <a:gd name="T68" fmla="*/ 83 w 162"/>
                  <a:gd name="T69" fmla="*/ 109 h 117"/>
                  <a:gd name="T70" fmla="*/ 82 w 162"/>
                  <a:gd name="T71" fmla="*/ 107 h 117"/>
                  <a:gd name="T72" fmla="*/ 74 w 162"/>
                  <a:gd name="T73" fmla="*/ 97 h 117"/>
                  <a:gd name="T74" fmla="*/ 62 w 162"/>
                  <a:gd name="T75" fmla="*/ 96 h 117"/>
                  <a:gd name="T76" fmla="*/ 60 w 162"/>
                  <a:gd name="T77" fmla="*/ 90 h 117"/>
                  <a:gd name="T78" fmla="*/ 49 w 162"/>
                  <a:gd name="T79" fmla="*/ 88 h 117"/>
                  <a:gd name="T80" fmla="*/ 47 w 162"/>
                  <a:gd name="T81" fmla="*/ 93 h 117"/>
                  <a:gd name="T82" fmla="*/ 38 w 162"/>
                  <a:gd name="T83" fmla="*/ 89 h 117"/>
                  <a:gd name="T84" fmla="*/ 38 w 162"/>
                  <a:gd name="T85" fmla="*/ 83 h 117"/>
                  <a:gd name="T86" fmla="*/ 26 w 162"/>
                  <a:gd name="T87" fmla="*/ 81 h 117"/>
                  <a:gd name="T88" fmla="*/ 18 w 162"/>
                  <a:gd name="T89" fmla="*/ 7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17">
                    <a:moveTo>
                      <a:pt x="18" y="75"/>
                    </a:moveTo>
                    <a:lnTo>
                      <a:pt x="11" y="62"/>
                    </a:lnTo>
                    <a:lnTo>
                      <a:pt x="11" y="55"/>
                    </a:lnTo>
                    <a:lnTo>
                      <a:pt x="6" y="44"/>
                    </a:lnTo>
                    <a:lnTo>
                      <a:pt x="0" y="37"/>
                    </a:lnTo>
                    <a:lnTo>
                      <a:pt x="4" y="32"/>
                    </a:lnTo>
                    <a:lnTo>
                      <a:pt x="0" y="22"/>
                    </a:lnTo>
                    <a:lnTo>
                      <a:pt x="10" y="16"/>
                    </a:lnTo>
                    <a:lnTo>
                      <a:pt x="33" y="7"/>
                    </a:lnTo>
                    <a:lnTo>
                      <a:pt x="52" y="0"/>
                    </a:lnTo>
                    <a:lnTo>
                      <a:pt x="67" y="3"/>
                    </a:lnTo>
                    <a:lnTo>
                      <a:pt x="69" y="8"/>
                    </a:lnTo>
                    <a:lnTo>
                      <a:pt x="84" y="8"/>
                    </a:lnTo>
                    <a:lnTo>
                      <a:pt x="103" y="10"/>
                    </a:lnTo>
                    <a:lnTo>
                      <a:pt x="132" y="10"/>
                    </a:lnTo>
                    <a:lnTo>
                      <a:pt x="140" y="12"/>
                    </a:lnTo>
                    <a:lnTo>
                      <a:pt x="145" y="18"/>
                    </a:lnTo>
                    <a:lnTo>
                      <a:pt x="147" y="27"/>
                    </a:lnTo>
                    <a:lnTo>
                      <a:pt x="152" y="35"/>
                    </a:lnTo>
                    <a:lnTo>
                      <a:pt x="153" y="43"/>
                    </a:lnTo>
                    <a:lnTo>
                      <a:pt x="144" y="47"/>
                    </a:lnTo>
                    <a:lnTo>
                      <a:pt x="150" y="56"/>
                    </a:lnTo>
                    <a:lnTo>
                      <a:pt x="152" y="65"/>
                    </a:lnTo>
                    <a:lnTo>
                      <a:pt x="162" y="83"/>
                    </a:lnTo>
                    <a:lnTo>
                      <a:pt x="161" y="89"/>
                    </a:lnTo>
                    <a:lnTo>
                      <a:pt x="154" y="91"/>
                    </a:lnTo>
                    <a:lnTo>
                      <a:pt x="141" y="108"/>
                    </a:lnTo>
                    <a:lnTo>
                      <a:pt x="146" y="117"/>
                    </a:lnTo>
                    <a:lnTo>
                      <a:pt x="143" y="116"/>
                    </a:lnTo>
                    <a:lnTo>
                      <a:pt x="127" y="108"/>
                    </a:lnTo>
                    <a:lnTo>
                      <a:pt x="115" y="110"/>
                    </a:lnTo>
                    <a:lnTo>
                      <a:pt x="107" y="109"/>
                    </a:lnTo>
                    <a:lnTo>
                      <a:pt x="98" y="113"/>
                    </a:lnTo>
                    <a:lnTo>
                      <a:pt x="90" y="106"/>
                    </a:lnTo>
                    <a:lnTo>
                      <a:pt x="83" y="109"/>
                    </a:lnTo>
                    <a:lnTo>
                      <a:pt x="82" y="107"/>
                    </a:lnTo>
                    <a:lnTo>
                      <a:pt x="74" y="97"/>
                    </a:lnTo>
                    <a:lnTo>
                      <a:pt x="62" y="96"/>
                    </a:lnTo>
                    <a:lnTo>
                      <a:pt x="60" y="90"/>
                    </a:lnTo>
                    <a:lnTo>
                      <a:pt x="49" y="88"/>
                    </a:lnTo>
                    <a:lnTo>
                      <a:pt x="47" y="93"/>
                    </a:lnTo>
                    <a:lnTo>
                      <a:pt x="38" y="89"/>
                    </a:lnTo>
                    <a:lnTo>
                      <a:pt x="38" y="83"/>
                    </a:lnTo>
                    <a:lnTo>
                      <a:pt x="26" y="81"/>
                    </a:lnTo>
                    <a:lnTo>
                      <a:pt x="18" y="7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53" name="Freeform 152"/>
              <p:cNvSpPr>
                <a:spLocks/>
              </p:cNvSpPr>
              <p:nvPr/>
            </p:nvSpPr>
            <p:spPr bwMode="auto">
              <a:xfrm>
                <a:off x="2355153" y="3568442"/>
                <a:ext cx="52963" cy="19420"/>
              </a:xfrm>
              <a:custGeom>
                <a:avLst/>
                <a:gdLst>
                  <a:gd name="T0" fmla="*/ 18 w 30"/>
                  <a:gd name="T1" fmla="*/ 0 h 11"/>
                  <a:gd name="T2" fmla="*/ 27 w 30"/>
                  <a:gd name="T3" fmla="*/ 1 h 11"/>
                  <a:gd name="T4" fmla="*/ 30 w 30"/>
                  <a:gd name="T5" fmla="*/ 6 h 11"/>
                  <a:gd name="T6" fmla="*/ 24 w 30"/>
                  <a:gd name="T7" fmla="*/ 11 h 11"/>
                  <a:gd name="T8" fmla="*/ 11 w 30"/>
                  <a:gd name="T9" fmla="*/ 11 h 11"/>
                  <a:gd name="T10" fmla="*/ 0 w 30"/>
                  <a:gd name="T11" fmla="*/ 11 h 11"/>
                  <a:gd name="T12" fmla="*/ 0 w 30"/>
                  <a:gd name="T13" fmla="*/ 3 h 11"/>
                  <a:gd name="T14" fmla="*/ 3 w 30"/>
                  <a:gd name="T15" fmla="*/ 0 h 11"/>
                  <a:gd name="T16" fmla="*/ 18 w 3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18" y="0"/>
                    </a:moveTo>
                    <a:lnTo>
                      <a:pt x="27" y="1"/>
                    </a:lnTo>
                    <a:lnTo>
                      <a:pt x="30" y="6"/>
                    </a:lnTo>
                    <a:lnTo>
                      <a:pt x="24" y="11"/>
                    </a:lnTo>
                    <a:lnTo>
                      <a:pt x="11" y="11"/>
                    </a:lnTo>
                    <a:lnTo>
                      <a:pt x="0" y="11"/>
                    </a:lnTo>
                    <a:lnTo>
                      <a:pt x="0" y="3"/>
                    </a:lnTo>
                    <a:lnTo>
                      <a:pt x="3" y="0"/>
                    </a:lnTo>
                    <a:lnTo>
                      <a:pt x="18"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54" name="Freeform 153"/>
              <p:cNvSpPr>
                <a:spLocks/>
              </p:cNvSpPr>
              <p:nvPr/>
            </p:nvSpPr>
            <p:spPr bwMode="auto">
              <a:xfrm>
                <a:off x="8218181" y="2673363"/>
                <a:ext cx="150063" cy="194199"/>
              </a:xfrm>
              <a:custGeom>
                <a:avLst/>
                <a:gdLst>
                  <a:gd name="T0" fmla="*/ 81 w 85"/>
                  <a:gd name="T1" fmla="*/ 12 h 110"/>
                  <a:gd name="T2" fmla="*/ 85 w 85"/>
                  <a:gd name="T3" fmla="*/ 16 h 110"/>
                  <a:gd name="T4" fmla="*/ 78 w 85"/>
                  <a:gd name="T5" fmla="*/ 14 h 110"/>
                  <a:gd name="T6" fmla="*/ 75 w 85"/>
                  <a:gd name="T7" fmla="*/ 21 h 110"/>
                  <a:gd name="T8" fmla="*/ 74 w 85"/>
                  <a:gd name="T9" fmla="*/ 28 h 110"/>
                  <a:gd name="T10" fmla="*/ 82 w 85"/>
                  <a:gd name="T11" fmla="*/ 43 h 110"/>
                  <a:gd name="T12" fmla="*/ 76 w 85"/>
                  <a:gd name="T13" fmla="*/ 48 h 110"/>
                  <a:gd name="T14" fmla="*/ 75 w 85"/>
                  <a:gd name="T15" fmla="*/ 52 h 110"/>
                  <a:gd name="T16" fmla="*/ 72 w 85"/>
                  <a:gd name="T17" fmla="*/ 58 h 110"/>
                  <a:gd name="T18" fmla="*/ 62 w 85"/>
                  <a:gd name="T19" fmla="*/ 61 h 110"/>
                  <a:gd name="T20" fmla="*/ 58 w 85"/>
                  <a:gd name="T21" fmla="*/ 66 h 110"/>
                  <a:gd name="T22" fmla="*/ 61 w 85"/>
                  <a:gd name="T23" fmla="*/ 75 h 110"/>
                  <a:gd name="T24" fmla="*/ 61 w 85"/>
                  <a:gd name="T25" fmla="*/ 78 h 110"/>
                  <a:gd name="T26" fmla="*/ 69 w 85"/>
                  <a:gd name="T27" fmla="*/ 81 h 110"/>
                  <a:gd name="T28" fmla="*/ 83 w 85"/>
                  <a:gd name="T29" fmla="*/ 90 h 110"/>
                  <a:gd name="T30" fmla="*/ 83 w 85"/>
                  <a:gd name="T31" fmla="*/ 95 h 110"/>
                  <a:gd name="T32" fmla="*/ 76 w 85"/>
                  <a:gd name="T33" fmla="*/ 96 h 110"/>
                  <a:gd name="T34" fmla="*/ 65 w 85"/>
                  <a:gd name="T35" fmla="*/ 97 h 110"/>
                  <a:gd name="T36" fmla="*/ 62 w 85"/>
                  <a:gd name="T37" fmla="*/ 107 h 110"/>
                  <a:gd name="T38" fmla="*/ 55 w 85"/>
                  <a:gd name="T39" fmla="*/ 106 h 110"/>
                  <a:gd name="T40" fmla="*/ 54 w 85"/>
                  <a:gd name="T41" fmla="*/ 108 h 110"/>
                  <a:gd name="T42" fmla="*/ 44 w 85"/>
                  <a:gd name="T43" fmla="*/ 104 h 110"/>
                  <a:gd name="T44" fmla="*/ 44 w 85"/>
                  <a:gd name="T45" fmla="*/ 108 h 110"/>
                  <a:gd name="T46" fmla="*/ 40 w 85"/>
                  <a:gd name="T47" fmla="*/ 110 h 110"/>
                  <a:gd name="T48" fmla="*/ 37 w 85"/>
                  <a:gd name="T49" fmla="*/ 106 h 110"/>
                  <a:gd name="T50" fmla="*/ 32 w 85"/>
                  <a:gd name="T51" fmla="*/ 104 h 110"/>
                  <a:gd name="T52" fmla="*/ 26 w 85"/>
                  <a:gd name="T53" fmla="*/ 100 h 110"/>
                  <a:gd name="T54" fmla="*/ 26 w 85"/>
                  <a:gd name="T55" fmla="*/ 91 h 110"/>
                  <a:gd name="T56" fmla="*/ 29 w 85"/>
                  <a:gd name="T57" fmla="*/ 89 h 110"/>
                  <a:gd name="T58" fmla="*/ 26 w 85"/>
                  <a:gd name="T59" fmla="*/ 85 h 110"/>
                  <a:gd name="T60" fmla="*/ 25 w 85"/>
                  <a:gd name="T61" fmla="*/ 74 h 110"/>
                  <a:gd name="T62" fmla="*/ 22 w 85"/>
                  <a:gd name="T63" fmla="*/ 71 h 110"/>
                  <a:gd name="T64" fmla="*/ 11 w 85"/>
                  <a:gd name="T65" fmla="*/ 68 h 110"/>
                  <a:gd name="T66" fmla="*/ 0 w 85"/>
                  <a:gd name="T67" fmla="*/ 63 h 110"/>
                  <a:gd name="T68" fmla="*/ 8 w 85"/>
                  <a:gd name="T69" fmla="*/ 50 h 110"/>
                  <a:gd name="T70" fmla="*/ 20 w 85"/>
                  <a:gd name="T71" fmla="*/ 39 h 110"/>
                  <a:gd name="T72" fmla="*/ 24 w 85"/>
                  <a:gd name="T73" fmla="*/ 24 h 110"/>
                  <a:gd name="T74" fmla="*/ 36 w 85"/>
                  <a:gd name="T75" fmla="*/ 31 h 110"/>
                  <a:gd name="T76" fmla="*/ 51 w 85"/>
                  <a:gd name="T77" fmla="*/ 31 h 110"/>
                  <a:gd name="T78" fmla="*/ 42 w 85"/>
                  <a:gd name="T79" fmla="*/ 20 h 110"/>
                  <a:gd name="T80" fmla="*/ 63 w 85"/>
                  <a:gd name="T81" fmla="*/ 11 h 110"/>
                  <a:gd name="T82" fmla="*/ 63 w 85"/>
                  <a:gd name="T83" fmla="*/ 0 h 110"/>
                  <a:gd name="T84" fmla="*/ 81 w 85"/>
                  <a:gd name="T85" fmla="*/ 1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10">
                    <a:moveTo>
                      <a:pt x="81" y="12"/>
                    </a:moveTo>
                    <a:lnTo>
                      <a:pt x="85" y="16"/>
                    </a:lnTo>
                    <a:lnTo>
                      <a:pt x="78" y="14"/>
                    </a:lnTo>
                    <a:lnTo>
                      <a:pt x="75" y="21"/>
                    </a:lnTo>
                    <a:lnTo>
                      <a:pt x="74" y="28"/>
                    </a:lnTo>
                    <a:lnTo>
                      <a:pt x="82" y="43"/>
                    </a:lnTo>
                    <a:lnTo>
                      <a:pt x="76" y="48"/>
                    </a:lnTo>
                    <a:lnTo>
                      <a:pt x="75" y="52"/>
                    </a:lnTo>
                    <a:lnTo>
                      <a:pt x="72" y="58"/>
                    </a:lnTo>
                    <a:lnTo>
                      <a:pt x="62" y="61"/>
                    </a:lnTo>
                    <a:lnTo>
                      <a:pt x="58" y="66"/>
                    </a:lnTo>
                    <a:lnTo>
                      <a:pt x="61" y="75"/>
                    </a:lnTo>
                    <a:lnTo>
                      <a:pt x="61" y="78"/>
                    </a:lnTo>
                    <a:lnTo>
                      <a:pt x="69" y="81"/>
                    </a:lnTo>
                    <a:lnTo>
                      <a:pt x="83" y="90"/>
                    </a:lnTo>
                    <a:lnTo>
                      <a:pt x="83" y="95"/>
                    </a:lnTo>
                    <a:lnTo>
                      <a:pt x="76" y="96"/>
                    </a:lnTo>
                    <a:lnTo>
                      <a:pt x="65" y="97"/>
                    </a:lnTo>
                    <a:lnTo>
                      <a:pt x="62" y="107"/>
                    </a:lnTo>
                    <a:lnTo>
                      <a:pt x="55" y="106"/>
                    </a:lnTo>
                    <a:lnTo>
                      <a:pt x="54" y="108"/>
                    </a:lnTo>
                    <a:lnTo>
                      <a:pt x="44" y="104"/>
                    </a:lnTo>
                    <a:lnTo>
                      <a:pt x="44" y="108"/>
                    </a:lnTo>
                    <a:lnTo>
                      <a:pt x="40" y="110"/>
                    </a:lnTo>
                    <a:lnTo>
                      <a:pt x="37" y="106"/>
                    </a:lnTo>
                    <a:lnTo>
                      <a:pt x="32" y="104"/>
                    </a:lnTo>
                    <a:lnTo>
                      <a:pt x="26" y="100"/>
                    </a:lnTo>
                    <a:lnTo>
                      <a:pt x="26" y="91"/>
                    </a:lnTo>
                    <a:lnTo>
                      <a:pt x="29" y="89"/>
                    </a:lnTo>
                    <a:lnTo>
                      <a:pt x="26" y="85"/>
                    </a:lnTo>
                    <a:lnTo>
                      <a:pt x="25" y="74"/>
                    </a:lnTo>
                    <a:lnTo>
                      <a:pt x="22" y="71"/>
                    </a:lnTo>
                    <a:lnTo>
                      <a:pt x="11" y="68"/>
                    </a:lnTo>
                    <a:lnTo>
                      <a:pt x="0" y="63"/>
                    </a:lnTo>
                    <a:lnTo>
                      <a:pt x="8" y="50"/>
                    </a:lnTo>
                    <a:lnTo>
                      <a:pt x="20" y="39"/>
                    </a:lnTo>
                    <a:lnTo>
                      <a:pt x="24" y="24"/>
                    </a:lnTo>
                    <a:lnTo>
                      <a:pt x="36" y="31"/>
                    </a:lnTo>
                    <a:lnTo>
                      <a:pt x="51" y="31"/>
                    </a:lnTo>
                    <a:lnTo>
                      <a:pt x="42" y="20"/>
                    </a:lnTo>
                    <a:lnTo>
                      <a:pt x="63" y="11"/>
                    </a:lnTo>
                    <a:lnTo>
                      <a:pt x="63" y="0"/>
                    </a:lnTo>
                    <a:lnTo>
                      <a:pt x="81" y="1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55" name="Freeform 154"/>
              <p:cNvSpPr>
                <a:spLocks/>
              </p:cNvSpPr>
              <p:nvPr/>
            </p:nvSpPr>
            <p:spPr bwMode="auto">
              <a:xfrm>
                <a:off x="4217694" y="2698078"/>
                <a:ext cx="97100" cy="199495"/>
              </a:xfrm>
              <a:custGeom>
                <a:avLst/>
                <a:gdLst>
                  <a:gd name="T0" fmla="*/ 11 w 55"/>
                  <a:gd name="T1" fmla="*/ 9 h 113"/>
                  <a:gd name="T2" fmla="*/ 17 w 55"/>
                  <a:gd name="T3" fmla="*/ 3 h 113"/>
                  <a:gd name="T4" fmla="*/ 24 w 55"/>
                  <a:gd name="T5" fmla="*/ 0 h 113"/>
                  <a:gd name="T6" fmla="*/ 28 w 55"/>
                  <a:gd name="T7" fmla="*/ 10 h 113"/>
                  <a:gd name="T8" fmla="*/ 38 w 55"/>
                  <a:gd name="T9" fmla="*/ 10 h 113"/>
                  <a:gd name="T10" fmla="*/ 41 w 55"/>
                  <a:gd name="T11" fmla="*/ 8 h 113"/>
                  <a:gd name="T12" fmla="*/ 50 w 55"/>
                  <a:gd name="T13" fmla="*/ 9 h 113"/>
                  <a:gd name="T14" fmla="*/ 55 w 55"/>
                  <a:gd name="T15" fmla="*/ 19 h 113"/>
                  <a:gd name="T16" fmla="*/ 47 w 55"/>
                  <a:gd name="T17" fmla="*/ 25 h 113"/>
                  <a:gd name="T18" fmla="*/ 46 w 55"/>
                  <a:gd name="T19" fmla="*/ 41 h 113"/>
                  <a:gd name="T20" fmla="*/ 43 w 55"/>
                  <a:gd name="T21" fmla="*/ 44 h 113"/>
                  <a:gd name="T22" fmla="*/ 43 w 55"/>
                  <a:gd name="T23" fmla="*/ 53 h 113"/>
                  <a:gd name="T24" fmla="*/ 35 w 55"/>
                  <a:gd name="T25" fmla="*/ 55 h 113"/>
                  <a:gd name="T26" fmla="*/ 42 w 55"/>
                  <a:gd name="T27" fmla="*/ 67 h 113"/>
                  <a:gd name="T28" fmla="*/ 37 w 55"/>
                  <a:gd name="T29" fmla="*/ 81 h 113"/>
                  <a:gd name="T30" fmla="*/ 42 w 55"/>
                  <a:gd name="T31" fmla="*/ 87 h 113"/>
                  <a:gd name="T32" fmla="*/ 40 w 55"/>
                  <a:gd name="T33" fmla="*/ 93 h 113"/>
                  <a:gd name="T34" fmla="*/ 33 w 55"/>
                  <a:gd name="T35" fmla="*/ 100 h 113"/>
                  <a:gd name="T36" fmla="*/ 35 w 55"/>
                  <a:gd name="T37" fmla="*/ 107 h 113"/>
                  <a:gd name="T38" fmla="*/ 28 w 55"/>
                  <a:gd name="T39" fmla="*/ 113 h 113"/>
                  <a:gd name="T40" fmla="*/ 19 w 55"/>
                  <a:gd name="T41" fmla="*/ 110 h 113"/>
                  <a:gd name="T42" fmla="*/ 9 w 55"/>
                  <a:gd name="T43" fmla="*/ 112 h 113"/>
                  <a:gd name="T44" fmla="*/ 13 w 55"/>
                  <a:gd name="T45" fmla="*/ 96 h 113"/>
                  <a:gd name="T46" fmla="*/ 11 w 55"/>
                  <a:gd name="T47" fmla="*/ 83 h 113"/>
                  <a:gd name="T48" fmla="*/ 4 w 55"/>
                  <a:gd name="T49" fmla="*/ 81 h 113"/>
                  <a:gd name="T50" fmla="*/ 0 w 55"/>
                  <a:gd name="T51" fmla="*/ 73 h 113"/>
                  <a:gd name="T52" fmla="*/ 2 w 55"/>
                  <a:gd name="T53" fmla="*/ 60 h 113"/>
                  <a:gd name="T54" fmla="*/ 9 w 55"/>
                  <a:gd name="T55" fmla="*/ 52 h 113"/>
                  <a:gd name="T56" fmla="*/ 10 w 55"/>
                  <a:gd name="T57" fmla="*/ 44 h 113"/>
                  <a:gd name="T58" fmla="*/ 14 w 55"/>
                  <a:gd name="T59" fmla="*/ 32 h 113"/>
                  <a:gd name="T60" fmla="*/ 14 w 55"/>
                  <a:gd name="T61" fmla="*/ 23 h 113"/>
                  <a:gd name="T62" fmla="*/ 11 w 55"/>
                  <a:gd name="T63" fmla="*/ 16 h 113"/>
                  <a:gd name="T64" fmla="*/ 11 w 55"/>
                  <a:gd name="T65"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13">
                    <a:moveTo>
                      <a:pt x="11" y="9"/>
                    </a:moveTo>
                    <a:lnTo>
                      <a:pt x="17" y="3"/>
                    </a:lnTo>
                    <a:lnTo>
                      <a:pt x="24" y="0"/>
                    </a:lnTo>
                    <a:lnTo>
                      <a:pt x="28" y="10"/>
                    </a:lnTo>
                    <a:lnTo>
                      <a:pt x="38" y="10"/>
                    </a:lnTo>
                    <a:lnTo>
                      <a:pt x="41" y="8"/>
                    </a:lnTo>
                    <a:lnTo>
                      <a:pt x="50" y="9"/>
                    </a:lnTo>
                    <a:lnTo>
                      <a:pt x="55" y="19"/>
                    </a:lnTo>
                    <a:lnTo>
                      <a:pt x="47" y="25"/>
                    </a:lnTo>
                    <a:lnTo>
                      <a:pt x="46" y="41"/>
                    </a:lnTo>
                    <a:lnTo>
                      <a:pt x="43" y="44"/>
                    </a:lnTo>
                    <a:lnTo>
                      <a:pt x="43" y="53"/>
                    </a:lnTo>
                    <a:lnTo>
                      <a:pt x="35" y="55"/>
                    </a:lnTo>
                    <a:lnTo>
                      <a:pt x="42" y="67"/>
                    </a:lnTo>
                    <a:lnTo>
                      <a:pt x="37" y="81"/>
                    </a:lnTo>
                    <a:lnTo>
                      <a:pt x="42" y="87"/>
                    </a:lnTo>
                    <a:lnTo>
                      <a:pt x="40" y="93"/>
                    </a:lnTo>
                    <a:lnTo>
                      <a:pt x="33" y="100"/>
                    </a:lnTo>
                    <a:lnTo>
                      <a:pt x="35" y="107"/>
                    </a:lnTo>
                    <a:lnTo>
                      <a:pt x="28" y="113"/>
                    </a:lnTo>
                    <a:lnTo>
                      <a:pt x="19" y="110"/>
                    </a:lnTo>
                    <a:lnTo>
                      <a:pt x="9" y="112"/>
                    </a:lnTo>
                    <a:lnTo>
                      <a:pt x="13" y="96"/>
                    </a:lnTo>
                    <a:lnTo>
                      <a:pt x="11" y="83"/>
                    </a:lnTo>
                    <a:lnTo>
                      <a:pt x="4" y="81"/>
                    </a:lnTo>
                    <a:lnTo>
                      <a:pt x="0" y="73"/>
                    </a:lnTo>
                    <a:lnTo>
                      <a:pt x="2" y="60"/>
                    </a:lnTo>
                    <a:lnTo>
                      <a:pt x="9" y="52"/>
                    </a:lnTo>
                    <a:lnTo>
                      <a:pt x="10" y="44"/>
                    </a:lnTo>
                    <a:lnTo>
                      <a:pt x="14" y="32"/>
                    </a:lnTo>
                    <a:lnTo>
                      <a:pt x="14" y="23"/>
                    </a:lnTo>
                    <a:lnTo>
                      <a:pt x="11" y="16"/>
                    </a:lnTo>
                    <a:lnTo>
                      <a:pt x="11" y="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56" name="Freeform 155"/>
              <p:cNvSpPr>
                <a:spLocks/>
              </p:cNvSpPr>
              <p:nvPr/>
            </p:nvSpPr>
            <p:spPr bwMode="auto">
              <a:xfrm>
                <a:off x="2515808" y="4956078"/>
                <a:ext cx="275409" cy="301891"/>
              </a:xfrm>
              <a:custGeom>
                <a:avLst/>
                <a:gdLst>
                  <a:gd name="T0" fmla="*/ 0 w 156"/>
                  <a:gd name="T1" fmla="*/ 61 h 171"/>
                  <a:gd name="T2" fmla="*/ 4 w 156"/>
                  <a:gd name="T3" fmla="*/ 36 h 171"/>
                  <a:gd name="T4" fmla="*/ 3 w 156"/>
                  <a:gd name="T5" fmla="*/ 25 h 171"/>
                  <a:gd name="T6" fmla="*/ 10 w 156"/>
                  <a:gd name="T7" fmla="*/ 6 h 171"/>
                  <a:gd name="T8" fmla="*/ 41 w 156"/>
                  <a:gd name="T9" fmla="*/ 0 h 171"/>
                  <a:gd name="T10" fmla="*/ 58 w 156"/>
                  <a:gd name="T11" fmla="*/ 1 h 171"/>
                  <a:gd name="T12" fmla="*/ 76 w 156"/>
                  <a:gd name="T13" fmla="*/ 11 h 171"/>
                  <a:gd name="T14" fmla="*/ 77 w 156"/>
                  <a:gd name="T15" fmla="*/ 18 h 171"/>
                  <a:gd name="T16" fmla="*/ 83 w 156"/>
                  <a:gd name="T17" fmla="*/ 29 h 171"/>
                  <a:gd name="T18" fmla="*/ 85 w 156"/>
                  <a:gd name="T19" fmla="*/ 57 h 171"/>
                  <a:gd name="T20" fmla="*/ 104 w 156"/>
                  <a:gd name="T21" fmla="*/ 61 h 171"/>
                  <a:gd name="T22" fmla="*/ 111 w 156"/>
                  <a:gd name="T23" fmla="*/ 57 h 171"/>
                  <a:gd name="T24" fmla="*/ 124 w 156"/>
                  <a:gd name="T25" fmla="*/ 63 h 171"/>
                  <a:gd name="T26" fmla="*/ 128 w 156"/>
                  <a:gd name="T27" fmla="*/ 69 h 171"/>
                  <a:gd name="T28" fmla="*/ 132 w 156"/>
                  <a:gd name="T29" fmla="*/ 88 h 171"/>
                  <a:gd name="T30" fmla="*/ 135 w 156"/>
                  <a:gd name="T31" fmla="*/ 96 h 171"/>
                  <a:gd name="T32" fmla="*/ 141 w 156"/>
                  <a:gd name="T33" fmla="*/ 97 h 171"/>
                  <a:gd name="T34" fmla="*/ 148 w 156"/>
                  <a:gd name="T35" fmla="*/ 94 h 171"/>
                  <a:gd name="T36" fmla="*/ 155 w 156"/>
                  <a:gd name="T37" fmla="*/ 97 h 171"/>
                  <a:gd name="T38" fmla="*/ 156 w 156"/>
                  <a:gd name="T39" fmla="*/ 109 h 171"/>
                  <a:gd name="T40" fmla="*/ 155 w 156"/>
                  <a:gd name="T41" fmla="*/ 121 h 171"/>
                  <a:gd name="T42" fmla="*/ 153 w 156"/>
                  <a:gd name="T43" fmla="*/ 133 h 171"/>
                  <a:gd name="T44" fmla="*/ 152 w 156"/>
                  <a:gd name="T45" fmla="*/ 151 h 171"/>
                  <a:gd name="T46" fmla="*/ 138 w 156"/>
                  <a:gd name="T47" fmla="*/ 167 h 171"/>
                  <a:gd name="T48" fmla="*/ 124 w 156"/>
                  <a:gd name="T49" fmla="*/ 171 h 171"/>
                  <a:gd name="T50" fmla="*/ 104 w 156"/>
                  <a:gd name="T51" fmla="*/ 167 h 171"/>
                  <a:gd name="T52" fmla="*/ 85 w 156"/>
                  <a:gd name="T53" fmla="*/ 162 h 171"/>
                  <a:gd name="T54" fmla="*/ 99 w 156"/>
                  <a:gd name="T55" fmla="*/ 130 h 171"/>
                  <a:gd name="T56" fmla="*/ 95 w 156"/>
                  <a:gd name="T57" fmla="*/ 121 h 171"/>
                  <a:gd name="T58" fmla="*/ 76 w 156"/>
                  <a:gd name="T59" fmla="*/ 113 h 171"/>
                  <a:gd name="T60" fmla="*/ 52 w 156"/>
                  <a:gd name="T61" fmla="*/ 98 h 171"/>
                  <a:gd name="T62" fmla="*/ 37 w 156"/>
                  <a:gd name="T63" fmla="*/ 95 h 171"/>
                  <a:gd name="T64" fmla="*/ 0 w 156"/>
                  <a:gd name="T65"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1">
                    <a:moveTo>
                      <a:pt x="0" y="61"/>
                    </a:moveTo>
                    <a:lnTo>
                      <a:pt x="4" y="36"/>
                    </a:lnTo>
                    <a:lnTo>
                      <a:pt x="3" y="25"/>
                    </a:lnTo>
                    <a:lnTo>
                      <a:pt x="10" y="6"/>
                    </a:lnTo>
                    <a:lnTo>
                      <a:pt x="41" y="0"/>
                    </a:lnTo>
                    <a:lnTo>
                      <a:pt x="58" y="1"/>
                    </a:lnTo>
                    <a:lnTo>
                      <a:pt x="76" y="11"/>
                    </a:lnTo>
                    <a:lnTo>
                      <a:pt x="77" y="18"/>
                    </a:lnTo>
                    <a:lnTo>
                      <a:pt x="83" y="29"/>
                    </a:lnTo>
                    <a:lnTo>
                      <a:pt x="85" y="57"/>
                    </a:lnTo>
                    <a:lnTo>
                      <a:pt x="104" y="61"/>
                    </a:lnTo>
                    <a:lnTo>
                      <a:pt x="111" y="57"/>
                    </a:lnTo>
                    <a:lnTo>
                      <a:pt x="124" y="63"/>
                    </a:lnTo>
                    <a:lnTo>
                      <a:pt x="128" y="69"/>
                    </a:lnTo>
                    <a:lnTo>
                      <a:pt x="132" y="88"/>
                    </a:lnTo>
                    <a:lnTo>
                      <a:pt x="135" y="96"/>
                    </a:lnTo>
                    <a:lnTo>
                      <a:pt x="141" y="97"/>
                    </a:lnTo>
                    <a:lnTo>
                      <a:pt x="148" y="94"/>
                    </a:lnTo>
                    <a:lnTo>
                      <a:pt x="155" y="97"/>
                    </a:lnTo>
                    <a:lnTo>
                      <a:pt x="156" y="109"/>
                    </a:lnTo>
                    <a:lnTo>
                      <a:pt x="155" y="121"/>
                    </a:lnTo>
                    <a:lnTo>
                      <a:pt x="153" y="133"/>
                    </a:lnTo>
                    <a:lnTo>
                      <a:pt x="152" y="151"/>
                    </a:lnTo>
                    <a:lnTo>
                      <a:pt x="138" y="167"/>
                    </a:lnTo>
                    <a:lnTo>
                      <a:pt x="124" y="171"/>
                    </a:lnTo>
                    <a:lnTo>
                      <a:pt x="104" y="167"/>
                    </a:lnTo>
                    <a:lnTo>
                      <a:pt x="85" y="162"/>
                    </a:lnTo>
                    <a:lnTo>
                      <a:pt x="99" y="130"/>
                    </a:lnTo>
                    <a:lnTo>
                      <a:pt x="95" y="121"/>
                    </a:lnTo>
                    <a:lnTo>
                      <a:pt x="76" y="113"/>
                    </a:lnTo>
                    <a:lnTo>
                      <a:pt x="52" y="98"/>
                    </a:lnTo>
                    <a:lnTo>
                      <a:pt x="37" y="95"/>
                    </a:lnTo>
                    <a:lnTo>
                      <a:pt x="0" y="61"/>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57" name="Freeform 156"/>
              <p:cNvSpPr>
                <a:spLocks/>
              </p:cNvSpPr>
              <p:nvPr/>
            </p:nvSpPr>
            <p:spPr bwMode="auto">
              <a:xfrm>
                <a:off x="5584145" y="3054697"/>
                <a:ext cx="19420" cy="42370"/>
              </a:xfrm>
              <a:custGeom>
                <a:avLst/>
                <a:gdLst>
                  <a:gd name="T0" fmla="*/ 9 w 11"/>
                  <a:gd name="T1" fmla="*/ 3 h 24"/>
                  <a:gd name="T2" fmla="*/ 11 w 11"/>
                  <a:gd name="T3" fmla="*/ 15 h 24"/>
                  <a:gd name="T4" fmla="*/ 9 w 11"/>
                  <a:gd name="T5" fmla="*/ 21 h 24"/>
                  <a:gd name="T6" fmla="*/ 1 w 11"/>
                  <a:gd name="T7" fmla="*/ 24 h 24"/>
                  <a:gd name="T8" fmla="*/ 1 w 11"/>
                  <a:gd name="T9" fmla="*/ 19 h 24"/>
                  <a:gd name="T10" fmla="*/ 5 w 11"/>
                  <a:gd name="T11" fmla="*/ 16 h 24"/>
                  <a:gd name="T12" fmla="*/ 0 w 11"/>
                  <a:gd name="T13" fmla="*/ 14 h 24"/>
                  <a:gd name="T14" fmla="*/ 3 w 11"/>
                  <a:gd name="T15" fmla="*/ 0 h 24"/>
                  <a:gd name="T16" fmla="*/ 9 w 1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9" y="3"/>
                    </a:moveTo>
                    <a:lnTo>
                      <a:pt x="11" y="15"/>
                    </a:lnTo>
                    <a:lnTo>
                      <a:pt x="9" y="21"/>
                    </a:lnTo>
                    <a:lnTo>
                      <a:pt x="1" y="24"/>
                    </a:lnTo>
                    <a:lnTo>
                      <a:pt x="1" y="19"/>
                    </a:lnTo>
                    <a:lnTo>
                      <a:pt x="5" y="16"/>
                    </a:lnTo>
                    <a:lnTo>
                      <a:pt x="0" y="14"/>
                    </a:lnTo>
                    <a:lnTo>
                      <a:pt x="3" y="0"/>
                    </a:lnTo>
                    <a:lnTo>
                      <a:pt x="9" y="3"/>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58" name="Freeform 157"/>
              <p:cNvSpPr>
                <a:spLocks/>
              </p:cNvSpPr>
              <p:nvPr/>
            </p:nvSpPr>
            <p:spPr bwMode="auto">
              <a:xfrm>
                <a:off x="6101417" y="3289501"/>
                <a:ext cx="30013" cy="56494"/>
              </a:xfrm>
              <a:custGeom>
                <a:avLst/>
                <a:gdLst>
                  <a:gd name="T0" fmla="*/ 3 w 17"/>
                  <a:gd name="T1" fmla="*/ 28 h 32"/>
                  <a:gd name="T2" fmla="*/ 0 w 17"/>
                  <a:gd name="T3" fmla="*/ 13 h 32"/>
                  <a:gd name="T4" fmla="*/ 4 w 17"/>
                  <a:gd name="T5" fmla="*/ 2 h 32"/>
                  <a:gd name="T6" fmla="*/ 9 w 17"/>
                  <a:gd name="T7" fmla="*/ 0 h 32"/>
                  <a:gd name="T8" fmla="*/ 15 w 17"/>
                  <a:gd name="T9" fmla="*/ 7 h 32"/>
                  <a:gd name="T10" fmla="*/ 17 w 17"/>
                  <a:gd name="T11" fmla="*/ 18 h 32"/>
                  <a:gd name="T12" fmla="*/ 14 w 17"/>
                  <a:gd name="T13" fmla="*/ 31 h 32"/>
                  <a:gd name="T14" fmla="*/ 9 w 17"/>
                  <a:gd name="T15" fmla="*/ 32 h 32"/>
                  <a:gd name="T16" fmla="*/ 3 w 1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3" y="28"/>
                    </a:moveTo>
                    <a:lnTo>
                      <a:pt x="0" y="13"/>
                    </a:lnTo>
                    <a:lnTo>
                      <a:pt x="4" y="2"/>
                    </a:lnTo>
                    <a:lnTo>
                      <a:pt x="9" y="0"/>
                    </a:lnTo>
                    <a:lnTo>
                      <a:pt x="15" y="7"/>
                    </a:lnTo>
                    <a:lnTo>
                      <a:pt x="17" y="18"/>
                    </a:lnTo>
                    <a:lnTo>
                      <a:pt x="14" y="31"/>
                    </a:lnTo>
                    <a:lnTo>
                      <a:pt x="9" y="32"/>
                    </a:lnTo>
                    <a:lnTo>
                      <a:pt x="3" y="28"/>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59" name="Freeform 158"/>
              <p:cNvSpPr>
                <a:spLocks/>
              </p:cNvSpPr>
              <p:nvPr/>
            </p:nvSpPr>
            <p:spPr bwMode="auto">
              <a:xfrm>
                <a:off x="5088055" y="2484460"/>
                <a:ext cx="278939" cy="164187"/>
              </a:xfrm>
              <a:custGeom>
                <a:avLst/>
                <a:gdLst>
                  <a:gd name="T0" fmla="*/ 37 w 158"/>
                  <a:gd name="T1" fmla="*/ 7 h 93"/>
                  <a:gd name="T2" fmla="*/ 44 w 158"/>
                  <a:gd name="T3" fmla="*/ 3 h 93"/>
                  <a:gd name="T4" fmla="*/ 54 w 158"/>
                  <a:gd name="T5" fmla="*/ 5 h 93"/>
                  <a:gd name="T6" fmla="*/ 64 w 158"/>
                  <a:gd name="T7" fmla="*/ 5 h 93"/>
                  <a:gd name="T8" fmla="*/ 72 w 158"/>
                  <a:gd name="T9" fmla="*/ 10 h 93"/>
                  <a:gd name="T10" fmla="*/ 78 w 158"/>
                  <a:gd name="T11" fmla="*/ 7 h 93"/>
                  <a:gd name="T12" fmla="*/ 89 w 158"/>
                  <a:gd name="T13" fmla="*/ 5 h 93"/>
                  <a:gd name="T14" fmla="*/ 93 w 158"/>
                  <a:gd name="T15" fmla="*/ 0 h 93"/>
                  <a:gd name="T16" fmla="*/ 100 w 158"/>
                  <a:gd name="T17" fmla="*/ 0 h 93"/>
                  <a:gd name="T18" fmla="*/ 105 w 158"/>
                  <a:gd name="T19" fmla="*/ 2 h 93"/>
                  <a:gd name="T20" fmla="*/ 110 w 158"/>
                  <a:gd name="T21" fmla="*/ 8 h 93"/>
                  <a:gd name="T22" fmla="*/ 117 w 158"/>
                  <a:gd name="T23" fmla="*/ 17 h 93"/>
                  <a:gd name="T24" fmla="*/ 128 w 158"/>
                  <a:gd name="T25" fmla="*/ 29 h 93"/>
                  <a:gd name="T26" fmla="*/ 130 w 158"/>
                  <a:gd name="T27" fmla="*/ 38 h 93"/>
                  <a:gd name="T28" fmla="*/ 129 w 158"/>
                  <a:gd name="T29" fmla="*/ 47 h 93"/>
                  <a:gd name="T30" fmla="*/ 133 w 158"/>
                  <a:gd name="T31" fmla="*/ 56 h 93"/>
                  <a:gd name="T32" fmla="*/ 141 w 158"/>
                  <a:gd name="T33" fmla="*/ 59 h 93"/>
                  <a:gd name="T34" fmla="*/ 149 w 158"/>
                  <a:gd name="T35" fmla="*/ 56 h 93"/>
                  <a:gd name="T36" fmla="*/ 156 w 158"/>
                  <a:gd name="T37" fmla="*/ 60 h 93"/>
                  <a:gd name="T38" fmla="*/ 158 w 158"/>
                  <a:gd name="T39" fmla="*/ 65 h 93"/>
                  <a:gd name="T40" fmla="*/ 150 w 158"/>
                  <a:gd name="T41" fmla="*/ 69 h 93"/>
                  <a:gd name="T42" fmla="*/ 145 w 158"/>
                  <a:gd name="T43" fmla="*/ 67 h 93"/>
                  <a:gd name="T44" fmla="*/ 143 w 158"/>
                  <a:gd name="T45" fmla="*/ 92 h 93"/>
                  <a:gd name="T46" fmla="*/ 133 w 158"/>
                  <a:gd name="T47" fmla="*/ 90 h 93"/>
                  <a:gd name="T48" fmla="*/ 121 w 158"/>
                  <a:gd name="T49" fmla="*/ 83 h 93"/>
                  <a:gd name="T50" fmla="*/ 101 w 158"/>
                  <a:gd name="T51" fmla="*/ 87 h 93"/>
                  <a:gd name="T52" fmla="*/ 94 w 158"/>
                  <a:gd name="T53" fmla="*/ 93 h 93"/>
                  <a:gd name="T54" fmla="*/ 69 w 158"/>
                  <a:gd name="T55" fmla="*/ 91 h 93"/>
                  <a:gd name="T56" fmla="*/ 56 w 158"/>
                  <a:gd name="T57" fmla="*/ 88 h 93"/>
                  <a:gd name="T58" fmla="*/ 50 w 158"/>
                  <a:gd name="T59" fmla="*/ 90 h 93"/>
                  <a:gd name="T60" fmla="*/ 44 w 158"/>
                  <a:gd name="T61" fmla="*/ 81 h 93"/>
                  <a:gd name="T62" fmla="*/ 41 w 158"/>
                  <a:gd name="T63" fmla="*/ 78 h 93"/>
                  <a:gd name="T64" fmla="*/ 45 w 158"/>
                  <a:gd name="T65" fmla="*/ 74 h 93"/>
                  <a:gd name="T66" fmla="*/ 40 w 158"/>
                  <a:gd name="T67" fmla="*/ 72 h 93"/>
                  <a:gd name="T68" fmla="*/ 36 w 158"/>
                  <a:gd name="T69" fmla="*/ 76 h 93"/>
                  <a:gd name="T70" fmla="*/ 25 w 158"/>
                  <a:gd name="T71" fmla="*/ 70 h 93"/>
                  <a:gd name="T72" fmla="*/ 23 w 158"/>
                  <a:gd name="T73" fmla="*/ 62 h 93"/>
                  <a:gd name="T74" fmla="*/ 13 w 158"/>
                  <a:gd name="T75" fmla="*/ 57 h 93"/>
                  <a:gd name="T76" fmla="*/ 10 w 158"/>
                  <a:gd name="T77" fmla="*/ 51 h 93"/>
                  <a:gd name="T78" fmla="*/ 0 w 158"/>
                  <a:gd name="T79" fmla="*/ 43 h 93"/>
                  <a:gd name="T80" fmla="*/ 13 w 158"/>
                  <a:gd name="T81" fmla="*/ 39 h 93"/>
                  <a:gd name="T82" fmla="*/ 22 w 158"/>
                  <a:gd name="T83" fmla="*/ 25 h 93"/>
                  <a:gd name="T84" fmla="*/ 28 w 158"/>
                  <a:gd name="T85" fmla="*/ 11 h 93"/>
                  <a:gd name="T86" fmla="*/ 37 w 158"/>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93">
                    <a:moveTo>
                      <a:pt x="37" y="7"/>
                    </a:moveTo>
                    <a:lnTo>
                      <a:pt x="44" y="3"/>
                    </a:lnTo>
                    <a:lnTo>
                      <a:pt x="54" y="5"/>
                    </a:lnTo>
                    <a:lnTo>
                      <a:pt x="64" y="5"/>
                    </a:lnTo>
                    <a:lnTo>
                      <a:pt x="72" y="10"/>
                    </a:lnTo>
                    <a:lnTo>
                      <a:pt x="78" y="7"/>
                    </a:lnTo>
                    <a:lnTo>
                      <a:pt x="89" y="5"/>
                    </a:lnTo>
                    <a:lnTo>
                      <a:pt x="93" y="0"/>
                    </a:lnTo>
                    <a:lnTo>
                      <a:pt x="100" y="0"/>
                    </a:lnTo>
                    <a:lnTo>
                      <a:pt x="105" y="2"/>
                    </a:lnTo>
                    <a:lnTo>
                      <a:pt x="110" y="8"/>
                    </a:lnTo>
                    <a:lnTo>
                      <a:pt x="117" y="17"/>
                    </a:lnTo>
                    <a:lnTo>
                      <a:pt x="128" y="29"/>
                    </a:lnTo>
                    <a:lnTo>
                      <a:pt x="130" y="38"/>
                    </a:lnTo>
                    <a:lnTo>
                      <a:pt x="129" y="47"/>
                    </a:lnTo>
                    <a:lnTo>
                      <a:pt x="133" y="56"/>
                    </a:lnTo>
                    <a:lnTo>
                      <a:pt x="141" y="59"/>
                    </a:lnTo>
                    <a:lnTo>
                      <a:pt x="149" y="56"/>
                    </a:lnTo>
                    <a:lnTo>
                      <a:pt x="156" y="60"/>
                    </a:lnTo>
                    <a:lnTo>
                      <a:pt x="158" y="65"/>
                    </a:lnTo>
                    <a:lnTo>
                      <a:pt x="150" y="69"/>
                    </a:lnTo>
                    <a:lnTo>
                      <a:pt x="145" y="67"/>
                    </a:lnTo>
                    <a:lnTo>
                      <a:pt x="143" y="92"/>
                    </a:lnTo>
                    <a:lnTo>
                      <a:pt x="133" y="90"/>
                    </a:lnTo>
                    <a:lnTo>
                      <a:pt x="121" y="83"/>
                    </a:lnTo>
                    <a:lnTo>
                      <a:pt x="101" y="87"/>
                    </a:lnTo>
                    <a:lnTo>
                      <a:pt x="94" y="93"/>
                    </a:lnTo>
                    <a:lnTo>
                      <a:pt x="69" y="91"/>
                    </a:lnTo>
                    <a:lnTo>
                      <a:pt x="56" y="88"/>
                    </a:lnTo>
                    <a:lnTo>
                      <a:pt x="50" y="90"/>
                    </a:lnTo>
                    <a:lnTo>
                      <a:pt x="44" y="81"/>
                    </a:lnTo>
                    <a:lnTo>
                      <a:pt x="41" y="78"/>
                    </a:lnTo>
                    <a:lnTo>
                      <a:pt x="45" y="74"/>
                    </a:lnTo>
                    <a:lnTo>
                      <a:pt x="40" y="72"/>
                    </a:lnTo>
                    <a:lnTo>
                      <a:pt x="36" y="76"/>
                    </a:lnTo>
                    <a:lnTo>
                      <a:pt x="25" y="70"/>
                    </a:lnTo>
                    <a:lnTo>
                      <a:pt x="23" y="62"/>
                    </a:lnTo>
                    <a:lnTo>
                      <a:pt x="13" y="57"/>
                    </a:lnTo>
                    <a:lnTo>
                      <a:pt x="10" y="51"/>
                    </a:lnTo>
                    <a:lnTo>
                      <a:pt x="0" y="43"/>
                    </a:lnTo>
                    <a:lnTo>
                      <a:pt x="13" y="39"/>
                    </a:lnTo>
                    <a:lnTo>
                      <a:pt x="22" y="25"/>
                    </a:lnTo>
                    <a:lnTo>
                      <a:pt x="28" y="11"/>
                    </a:lnTo>
                    <a:lnTo>
                      <a:pt x="37" y="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0" name="Freeform 159"/>
              <p:cNvSpPr>
                <a:spLocks/>
              </p:cNvSpPr>
              <p:nvPr/>
            </p:nvSpPr>
            <p:spPr bwMode="auto">
              <a:xfrm>
                <a:off x="8387664" y="2265546"/>
                <a:ext cx="264816" cy="300125"/>
              </a:xfrm>
              <a:custGeom>
                <a:avLst/>
                <a:gdLst>
                  <a:gd name="T0" fmla="*/ 81 w 150"/>
                  <a:gd name="T1" fmla="*/ 73 h 170"/>
                  <a:gd name="T2" fmla="*/ 126 w 150"/>
                  <a:gd name="T3" fmla="*/ 109 h 170"/>
                  <a:gd name="T4" fmla="*/ 97 w 150"/>
                  <a:gd name="T5" fmla="*/ 102 h 170"/>
                  <a:gd name="T6" fmla="*/ 109 w 150"/>
                  <a:gd name="T7" fmla="*/ 131 h 170"/>
                  <a:gd name="T8" fmla="*/ 140 w 150"/>
                  <a:gd name="T9" fmla="*/ 152 h 170"/>
                  <a:gd name="T10" fmla="*/ 150 w 150"/>
                  <a:gd name="T11" fmla="*/ 166 h 170"/>
                  <a:gd name="T12" fmla="*/ 129 w 150"/>
                  <a:gd name="T13" fmla="*/ 154 h 170"/>
                  <a:gd name="T14" fmla="*/ 129 w 150"/>
                  <a:gd name="T15" fmla="*/ 170 h 170"/>
                  <a:gd name="T16" fmla="*/ 114 w 150"/>
                  <a:gd name="T17" fmla="*/ 153 h 170"/>
                  <a:gd name="T18" fmla="*/ 101 w 150"/>
                  <a:gd name="T19" fmla="*/ 133 h 170"/>
                  <a:gd name="T20" fmla="*/ 83 w 150"/>
                  <a:gd name="T21" fmla="*/ 111 h 170"/>
                  <a:gd name="T22" fmla="*/ 76 w 150"/>
                  <a:gd name="T23" fmla="*/ 96 h 170"/>
                  <a:gd name="T24" fmla="*/ 55 w 150"/>
                  <a:gd name="T25" fmla="*/ 69 h 170"/>
                  <a:gd name="T26" fmla="*/ 29 w 150"/>
                  <a:gd name="T27" fmla="*/ 49 h 170"/>
                  <a:gd name="T28" fmla="*/ 8 w 150"/>
                  <a:gd name="T29" fmla="*/ 22 h 170"/>
                  <a:gd name="T30" fmla="*/ 14 w 150"/>
                  <a:gd name="T31" fmla="*/ 12 h 170"/>
                  <a:gd name="T32" fmla="*/ 0 w 150"/>
                  <a:gd name="T33" fmla="*/ 3 h 170"/>
                  <a:gd name="T34" fmla="*/ 4 w 150"/>
                  <a:gd name="T35" fmla="*/ 0 h 170"/>
                  <a:gd name="T36" fmla="*/ 20 w 150"/>
                  <a:gd name="T37" fmla="*/ 14 h 170"/>
                  <a:gd name="T38" fmla="*/ 42 w 150"/>
                  <a:gd name="T39" fmla="*/ 33 h 170"/>
                  <a:gd name="T40" fmla="*/ 58 w 150"/>
                  <a:gd name="T41" fmla="*/ 53 h 170"/>
                  <a:gd name="T42" fmla="*/ 81 w 150"/>
                  <a:gd name="T43" fmla="*/ 7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70">
                    <a:moveTo>
                      <a:pt x="81" y="73"/>
                    </a:moveTo>
                    <a:lnTo>
                      <a:pt x="126" y="109"/>
                    </a:lnTo>
                    <a:lnTo>
                      <a:pt x="97" y="102"/>
                    </a:lnTo>
                    <a:lnTo>
                      <a:pt x="109" y="131"/>
                    </a:lnTo>
                    <a:lnTo>
                      <a:pt x="140" y="152"/>
                    </a:lnTo>
                    <a:lnTo>
                      <a:pt x="150" y="166"/>
                    </a:lnTo>
                    <a:lnTo>
                      <a:pt x="129" y="154"/>
                    </a:lnTo>
                    <a:lnTo>
                      <a:pt x="129" y="170"/>
                    </a:lnTo>
                    <a:lnTo>
                      <a:pt x="114" y="153"/>
                    </a:lnTo>
                    <a:lnTo>
                      <a:pt x="101" y="133"/>
                    </a:lnTo>
                    <a:lnTo>
                      <a:pt x="83" y="111"/>
                    </a:lnTo>
                    <a:lnTo>
                      <a:pt x="76" y="96"/>
                    </a:lnTo>
                    <a:lnTo>
                      <a:pt x="55" y="69"/>
                    </a:lnTo>
                    <a:lnTo>
                      <a:pt x="29" y="49"/>
                    </a:lnTo>
                    <a:lnTo>
                      <a:pt x="8" y="22"/>
                    </a:lnTo>
                    <a:lnTo>
                      <a:pt x="14" y="12"/>
                    </a:lnTo>
                    <a:lnTo>
                      <a:pt x="0" y="3"/>
                    </a:lnTo>
                    <a:lnTo>
                      <a:pt x="4" y="0"/>
                    </a:lnTo>
                    <a:lnTo>
                      <a:pt x="20" y="14"/>
                    </a:lnTo>
                    <a:lnTo>
                      <a:pt x="42" y="33"/>
                    </a:lnTo>
                    <a:lnTo>
                      <a:pt x="58" y="53"/>
                    </a:lnTo>
                    <a:lnTo>
                      <a:pt x="81" y="7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1" name="Freeform 160"/>
              <p:cNvSpPr>
                <a:spLocks/>
              </p:cNvSpPr>
              <p:nvPr/>
            </p:nvSpPr>
            <p:spPr bwMode="auto">
              <a:xfrm>
                <a:off x="5040388" y="2237298"/>
                <a:ext cx="84741" cy="30013"/>
              </a:xfrm>
              <a:custGeom>
                <a:avLst/>
                <a:gdLst>
                  <a:gd name="T0" fmla="*/ 48 w 48"/>
                  <a:gd name="T1" fmla="*/ 17 h 17"/>
                  <a:gd name="T2" fmla="*/ 19 w 48"/>
                  <a:gd name="T3" fmla="*/ 17 h 17"/>
                  <a:gd name="T4" fmla="*/ 0 w 48"/>
                  <a:gd name="T5" fmla="*/ 15 h 17"/>
                  <a:gd name="T6" fmla="*/ 2 w 48"/>
                  <a:gd name="T7" fmla="*/ 6 h 17"/>
                  <a:gd name="T8" fmla="*/ 23 w 48"/>
                  <a:gd name="T9" fmla="*/ 0 h 17"/>
                  <a:gd name="T10" fmla="*/ 39 w 48"/>
                  <a:gd name="T11" fmla="*/ 4 h 17"/>
                  <a:gd name="T12" fmla="*/ 47 w 48"/>
                  <a:gd name="T13" fmla="*/ 7 h 17"/>
                  <a:gd name="T14" fmla="*/ 46 w 48"/>
                  <a:gd name="T15" fmla="*/ 12 h 17"/>
                  <a:gd name="T16" fmla="*/ 48 w 4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7">
                    <a:moveTo>
                      <a:pt x="48" y="17"/>
                    </a:moveTo>
                    <a:lnTo>
                      <a:pt x="19" y="17"/>
                    </a:lnTo>
                    <a:lnTo>
                      <a:pt x="0" y="15"/>
                    </a:lnTo>
                    <a:lnTo>
                      <a:pt x="2" y="6"/>
                    </a:lnTo>
                    <a:lnTo>
                      <a:pt x="23" y="0"/>
                    </a:lnTo>
                    <a:lnTo>
                      <a:pt x="39" y="4"/>
                    </a:lnTo>
                    <a:lnTo>
                      <a:pt x="47" y="7"/>
                    </a:lnTo>
                    <a:lnTo>
                      <a:pt x="46" y="12"/>
                    </a:lnTo>
                    <a:lnTo>
                      <a:pt x="48" y="1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2" name="Freeform 161"/>
              <p:cNvSpPr>
                <a:spLocks/>
              </p:cNvSpPr>
              <p:nvPr/>
            </p:nvSpPr>
            <p:spPr bwMode="auto">
              <a:xfrm>
                <a:off x="7616167" y="1633519"/>
                <a:ext cx="90038" cy="19420"/>
              </a:xfrm>
              <a:custGeom>
                <a:avLst/>
                <a:gdLst>
                  <a:gd name="T0" fmla="*/ 51 w 51"/>
                  <a:gd name="T1" fmla="*/ 10 h 11"/>
                  <a:gd name="T2" fmla="*/ 32 w 51"/>
                  <a:gd name="T3" fmla="*/ 11 h 11"/>
                  <a:gd name="T4" fmla="*/ 3 w 51"/>
                  <a:gd name="T5" fmla="*/ 9 h 11"/>
                  <a:gd name="T6" fmla="*/ 0 w 51"/>
                  <a:gd name="T7" fmla="*/ 8 h 11"/>
                  <a:gd name="T8" fmla="*/ 2 w 51"/>
                  <a:gd name="T9" fmla="*/ 2 h 11"/>
                  <a:gd name="T10" fmla="*/ 15 w 51"/>
                  <a:gd name="T11" fmla="*/ 0 h 11"/>
                  <a:gd name="T12" fmla="*/ 43 w 51"/>
                  <a:gd name="T13" fmla="*/ 6 h 11"/>
                  <a:gd name="T14" fmla="*/ 51 w 51"/>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1">
                    <a:moveTo>
                      <a:pt x="51" y="10"/>
                    </a:moveTo>
                    <a:lnTo>
                      <a:pt x="32" y="11"/>
                    </a:lnTo>
                    <a:lnTo>
                      <a:pt x="3" y="9"/>
                    </a:lnTo>
                    <a:lnTo>
                      <a:pt x="0" y="8"/>
                    </a:lnTo>
                    <a:lnTo>
                      <a:pt x="2" y="2"/>
                    </a:lnTo>
                    <a:lnTo>
                      <a:pt x="15" y="0"/>
                    </a:lnTo>
                    <a:lnTo>
                      <a:pt x="43" y="6"/>
                    </a:lnTo>
                    <a:lnTo>
                      <a:pt x="51" y="1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3" name="Freeform 162"/>
              <p:cNvSpPr>
                <a:spLocks/>
              </p:cNvSpPr>
              <p:nvPr/>
            </p:nvSpPr>
            <p:spPr bwMode="auto">
              <a:xfrm>
                <a:off x="7665597" y="1587616"/>
                <a:ext cx="112989" cy="22951"/>
              </a:xfrm>
              <a:custGeom>
                <a:avLst/>
                <a:gdLst>
                  <a:gd name="T0" fmla="*/ 64 w 64"/>
                  <a:gd name="T1" fmla="*/ 7 h 13"/>
                  <a:gd name="T2" fmla="*/ 60 w 64"/>
                  <a:gd name="T3" fmla="*/ 13 h 13"/>
                  <a:gd name="T4" fmla="*/ 38 w 64"/>
                  <a:gd name="T5" fmla="*/ 11 h 13"/>
                  <a:gd name="T6" fmla="*/ 5 w 64"/>
                  <a:gd name="T7" fmla="*/ 5 h 13"/>
                  <a:gd name="T8" fmla="*/ 0 w 64"/>
                  <a:gd name="T9" fmla="*/ 0 h 13"/>
                  <a:gd name="T10" fmla="*/ 27 w 64"/>
                  <a:gd name="T11" fmla="*/ 2 h 13"/>
                  <a:gd name="T12" fmla="*/ 64 w 64"/>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64" h="13">
                    <a:moveTo>
                      <a:pt x="64" y="7"/>
                    </a:moveTo>
                    <a:lnTo>
                      <a:pt x="60" y="13"/>
                    </a:lnTo>
                    <a:lnTo>
                      <a:pt x="38" y="11"/>
                    </a:lnTo>
                    <a:lnTo>
                      <a:pt x="5" y="5"/>
                    </a:lnTo>
                    <a:lnTo>
                      <a:pt x="0" y="0"/>
                    </a:lnTo>
                    <a:lnTo>
                      <a:pt x="27" y="2"/>
                    </a:lnTo>
                    <a:lnTo>
                      <a:pt x="64" y="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4" name="Freeform 163"/>
              <p:cNvSpPr>
                <a:spLocks/>
              </p:cNvSpPr>
              <p:nvPr/>
            </p:nvSpPr>
            <p:spPr bwMode="auto">
              <a:xfrm>
                <a:off x="7455512" y="1569962"/>
                <a:ext cx="195964" cy="42370"/>
              </a:xfrm>
              <a:custGeom>
                <a:avLst/>
                <a:gdLst>
                  <a:gd name="T0" fmla="*/ 102 w 111"/>
                  <a:gd name="T1" fmla="*/ 9 h 24"/>
                  <a:gd name="T2" fmla="*/ 111 w 111"/>
                  <a:gd name="T3" fmla="*/ 21 h 24"/>
                  <a:gd name="T4" fmla="*/ 64 w 111"/>
                  <a:gd name="T5" fmla="*/ 20 h 24"/>
                  <a:gd name="T6" fmla="*/ 50 w 111"/>
                  <a:gd name="T7" fmla="*/ 24 h 24"/>
                  <a:gd name="T8" fmla="*/ 10 w 111"/>
                  <a:gd name="T9" fmla="*/ 14 h 24"/>
                  <a:gd name="T10" fmla="*/ 0 w 111"/>
                  <a:gd name="T11" fmla="*/ 3 h 24"/>
                  <a:gd name="T12" fmla="*/ 12 w 111"/>
                  <a:gd name="T13" fmla="*/ 0 h 24"/>
                  <a:gd name="T14" fmla="*/ 45 w 111"/>
                  <a:gd name="T15" fmla="*/ 1 h 24"/>
                  <a:gd name="T16" fmla="*/ 102 w 111"/>
                  <a:gd name="T1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
                    <a:moveTo>
                      <a:pt x="102" y="9"/>
                    </a:moveTo>
                    <a:lnTo>
                      <a:pt x="111" y="21"/>
                    </a:lnTo>
                    <a:lnTo>
                      <a:pt x="64" y="20"/>
                    </a:lnTo>
                    <a:lnTo>
                      <a:pt x="50" y="24"/>
                    </a:lnTo>
                    <a:lnTo>
                      <a:pt x="10" y="14"/>
                    </a:lnTo>
                    <a:lnTo>
                      <a:pt x="0" y="3"/>
                    </a:lnTo>
                    <a:lnTo>
                      <a:pt x="12" y="0"/>
                    </a:lnTo>
                    <a:lnTo>
                      <a:pt x="45" y="1"/>
                    </a:lnTo>
                    <a:lnTo>
                      <a:pt x="102" y="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5" name="Freeform 164"/>
              <p:cNvSpPr>
                <a:spLocks/>
              </p:cNvSpPr>
              <p:nvPr/>
            </p:nvSpPr>
            <p:spPr bwMode="auto">
              <a:xfrm>
                <a:off x="5670650" y="1548777"/>
                <a:ext cx="298360" cy="178310"/>
              </a:xfrm>
              <a:custGeom>
                <a:avLst/>
                <a:gdLst>
                  <a:gd name="T0" fmla="*/ 90 w 169"/>
                  <a:gd name="T1" fmla="*/ 100 h 101"/>
                  <a:gd name="T2" fmla="*/ 83 w 169"/>
                  <a:gd name="T3" fmla="*/ 101 h 101"/>
                  <a:gd name="T4" fmla="*/ 39 w 169"/>
                  <a:gd name="T5" fmla="*/ 99 h 101"/>
                  <a:gd name="T6" fmla="*/ 32 w 169"/>
                  <a:gd name="T7" fmla="*/ 92 h 101"/>
                  <a:gd name="T8" fmla="*/ 6 w 169"/>
                  <a:gd name="T9" fmla="*/ 87 h 101"/>
                  <a:gd name="T10" fmla="*/ 0 w 169"/>
                  <a:gd name="T11" fmla="*/ 78 h 101"/>
                  <a:gd name="T12" fmla="*/ 11 w 169"/>
                  <a:gd name="T13" fmla="*/ 75 h 101"/>
                  <a:gd name="T14" fmla="*/ 5 w 169"/>
                  <a:gd name="T15" fmla="*/ 66 h 101"/>
                  <a:gd name="T16" fmla="*/ 23 w 169"/>
                  <a:gd name="T17" fmla="*/ 52 h 101"/>
                  <a:gd name="T18" fmla="*/ 10 w 169"/>
                  <a:gd name="T19" fmla="*/ 50 h 101"/>
                  <a:gd name="T20" fmla="*/ 32 w 169"/>
                  <a:gd name="T21" fmla="*/ 36 h 101"/>
                  <a:gd name="T22" fmla="*/ 24 w 169"/>
                  <a:gd name="T23" fmla="*/ 29 h 101"/>
                  <a:gd name="T24" fmla="*/ 46 w 169"/>
                  <a:gd name="T25" fmla="*/ 20 h 101"/>
                  <a:gd name="T26" fmla="*/ 80 w 169"/>
                  <a:gd name="T27" fmla="*/ 10 h 101"/>
                  <a:gd name="T28" fmla="*/ 118 w 169"/>
                  <a:gd name="T29" fmla="*/ 8 h 101"/>
                  <a:gd name="T30" fmla="*/ 134 w 169"/>
                  <a:gd name="T31" fmla="*/ 2 h 101"/>
                  <a:gd name="T32" fmla="*/ 156 w 169"/>
                  <a:gd name="T33" fmla="*/ 0 h 101"/>
                  <a:gd name="T34" fmla="*/ 169 w 169"/>
                  <a:gd name="T35" fmla="*/ 6 h 101"/>
                  <a:gd name="T36" fmla="*/ 165 w 169"/>
                  <a:gd name="T37" fmla="*/ 11 h 101"/>
                  <a:gd name="T38" fmla="*/ 127 w 169"/>
                  <a:gd name="T39" fmla="*/ 18 h 101"/>
                  <a:gd name="T40" fmla="*/ 95 w 169"/>
                  <a:gd name="T41" fmla="*/ 26 h 101"/>
                  <a:gd name="T42" fmla="*/ 67 w 169"/>
                  <a:gd name="T43" fmla="*/ 41 h 101"/>
                  <a:gd name="T44" fmla="*/ 58 w 169"/>
                  <a:gd name="T45" fmla="*/ 56 h 101"/>
                  <a:gd name="T46" fmla="*/ 47 w 169"/>
                  <a:gd name="T47" fmla="*/ 72 h 101"/>
                  <a:gd name="T48" fmla="*/ 57 w 169"/>
                  <a:gd name="T49" fmla="*/ 86 h 101"/>
                  <a:gd name="T50" fmla="*/ 90 w 169"/>
                  <a:gd name="T5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01">
                    <a:moveTo>
                      <a:pt x="90" y="100"/>
                    </a:moveTo>
                    <a:lnTo>
                      <a:pt x="83" y="101"/>
                    </a:lnTo>
                    <a:lnTo>
                      <a:pt x="39" y="99"/>
                    </a:lnTo>
                    <a:lnTo>
                      <a:pt x="32" y="92"/>
                    </a:lnTo>
                    <a:lnTo>
                      <a:pt x="6" y="87"/>
                    </a:lnTo>
                    <a:lnTo>
                      <a:pt x="0" y="78"/>
                    </a:lnTo>
                    <a:lnTo>
                      <a:pt x="11" y="75"/>
                    </a:lnTo>
                    <a:lnTo>
                      <a:pt x="5" y="66"/>
                    </a:lnTo>
                    <a:lnTo>
                      <a:pt x="23" y="52"/>
                    </a:lnTo>
                    <a:lnTo>
                      <a:pt x="10" y="50"/>
                    </a:lnTo>
                    <a:lnTo>
                      <a:pt x="32" y="36"/>
                    </a:lnTo>
                    <a:lnTo>
                      <a:pt x="24" y="29"/>
                    </a:lnTo>
                    <a:lnTo>
                      <a:pt x="46" y="20"/>
                    </a:lnTo>
                    <a:lnTo>
                      <a:pt x="80" y="10"/>
                    </a:lnTo>
                    <a:lnTo>
                      <a:pt x="118" y="8"/>
                    </a:lnTo>
                    <a:lnTo>
                      <a:pt x="134" y="2"/>
                    </a:lnTo>
                    <a:lnTo>
                      <a:pt x="156" y="0"/>
                    </a:lnTo>
                    <a:lnTo>
                      <a:pt x="169" y="6"/>
                    </a:lnTo>
                    <a:lnTo>
                      <a:pt x="165" y="11"/>
                    </a:lnTo>
                    <a:lnTo>
                      <a:pt x="127" y="18"/>
                    </a:lnTo>
                    <a:lnTo>
                      <a:pt x="95" y="26"/>
                    </a:lnTo>
                    <a:lnTo>
                      <a:pt x="67" y="41"/>
                    </a:lnTo>
                    <a:lnTo>
                      <a:pt x="58" y="56"/>
                    </a:lnTo>
                    <a:lnTo>
                      <a:pt x="47" y="72"/>
                    </a:lnTo>
                    <a:lnTo>
                      <a:pt x="57" y="86"/>
                    </a:lnTo>
                    <a:lnTo>
                      <a:pt x="90" y="10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6" name="Freeform 165"/>
              <p:cNvSpPr>
                <a:spLocks/>
              </p:cNvSpPr>
              <p:nvPr/>
            </p:nvSpPr>
            <p:spPr bwMode="auto">
              <a:xfrm>
                <a:off x="6574557" y="1486986"/>
                <a:ext cx="109457" cy="37075"/>
              </a:xfrm>
              <a:custGeom>
                <a:avLst/>
                <a:gdLst>
                  <a:gd name="T0" fmla="*/ 62 w 62"/>
                  <a:gd name="T1" fmla="*/ 15 h 21"/>
                  <a:gd name="T2" fmla="*/ 2 w 62"/>
                  <a:gd name="T3" fmla="*/ 21 h 21"/>
                  <a:gd name="T4" fmla="*/ 0 w 62"/>
                  <a:gd name="T5" fmla="*/ 2 h 21"/>
                  <a:gd name="T6" fmla="*/ 8 w 62"/>
                  <a:gd name="T7" fmla="*/ 0 h 21"/>
                  <a:gd name="T8" fmla="*/ 18 w 62"/>
                  <a:gd name="T9" fmla="*/ 1 h 21"/>
                  <a:gd name="T10" fmla="*/ 58 w 62"/>
                  <a:gd name="T11" fmla="*/ 9 h 21"/>
                  <a:gd name="T12" fmla="*/ 62 w 6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62" h="21">
                    <a:moveTo>
                      <a:pt x="62" y="15"/>
                    </a:moveTo>
                    <a:lnTo>
                      <a:pt x="2" y="21"/>
                    </a:lnTo>
                    <a:lnTo>
                      <a:pt x="0" y="2"/>
                    </a:lnTo>
                    <a:lnTo>
                      <a:pt x="8" y="0"/>
                    </a:lnTo>
                    <a:lnTo>
                      <a:pt x="18" y="1"/>
                    </a:lnTo>
                    <a:lnTo>
                      <a:pt x="58" y="9"/>
                    </a:lnTo>
                    <a:lnTo>
                      <a:pt x="62" y="1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7" name="Freeform 166"/>
              <p:cNvSpPr>
                <a:spLocks/>
              </p:cNvSpPr>
              <p:nvPr/>
            </p:nvSpPr>
            <p:spPr bwMode="auto">
              <a:xfrm>
                <a:off x="5402304" y="1449912"/>
                <a:ext cx="132409" cy="21185"/>
              </a:xfrm>
              <a:custGeom>
                <a:avLst/>
                <a:gdLst>
                  <a:gd name="T0" fmla="*/ 72 w 75"/>
                  <a:gd name="T1" fmla="*/ 5 h 12"/>
                  <a:gd name="T2" fmla="*/ 58 w 75"/>
                  <a:gd name="T3" fmla="*/ 7 h 12"/>
                  <a:gd name="T4" fmla="*/ 48 w 75"/>
                  <a:gd name="T5" fmla="*/ 8 h 12"/>
                  <a:gd name="T6" fmla="*/ 48 w 75"/>
                  <a:gd name="T7" fmla="*/ 10 h 12"/>
                  <a:gd name="T8" fmla="*/ 36 w 75"/>
                  <a:gd name="T9" fmla="*/ 12 h 12"/>
                  <a:gd name="T10" fmla="*/ 22 w 75"/>
                  <a:gd name="T11" fmla="*/ 9 h 12"/>
                  <a:gd name="T12" fmla="*/ 26 w 75"/>
                  <a:gd name="T13" fmla="*/ 5 h 12"/>
                  <a:gd name="T14" fmla="*/ 0 w 75"/>
                  <a:gd name="T15" fmla="*/ 5 h 12"/>
                  <a:gd name="T16" fmla="*/ 21 w 75"/>
                  <a:gd name="T17" fmla="*/ 2 h 12"/>
                  <a:gd name="T18" fmla="*/ 38 w 75"/>
                  <a:gd name="T19" fmla="*/ 2 h 12"/>
                  <a:gd name="T20" fmla="*/ 43 w 75"/>
                  <a:gd name="T21" fmla="*/ 5 h 12"/>
                  <a:gd name="T22" fmla="*/ 47 w 75"/>
                  <a:gd name="T23" fmla="*/ 2 h 12"/>
                  <a:gd name="T24" fmla="*/ 56 w 75"/>
                  <a:gd name="T25" fmla="*/ 0 h 12"/>
                  <a:gd name="T26" fmla="*/ 75 w 75"/>
                  <a:gd name="T27" fmla="*/ 3 h 12"/>
                  <a:gd name="T28" fmla="*/ 72 w 75"/>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
                    <a:moveTo>
                      <a:pt x="72" y="5"/>
                    </a:moveTo>
                    <a:lnTo>
                      <a:pt x="58" y="7"/>
                    </a:lnTo>
                    <a:lnTo>
                      <a:pt x="48" y="8"/>
                    </a:lnTo>
                    <a:lnTo>
                      <a:pt x="48" y="10"/>
                    </a:lnTo>
                    <a:lnTo>
                      <a:pt x="36" y="12"/>
                    </a:lnTo>
                    <a:lnTo>
                      <a:pt x="22" y="9"/>
                    </a:lnTo>
                    <a:lnTo>
                      <a:pt x="26" y="5"/>
                    </a:lnTo>
                    <a:lnTo>
                      <a:pt x="0" y="5"/>
                    </a:lnTo>
                    <a:lnTo>
                      <a:pt x="21" y="2"/>
                    </a:lnTo>
                    <a:lnTo>
                      <a:pt x="38" y="2"/>
                    </a:lnTo>
                    <a:lnTo>
                      <a:pt x="43" y="5"/>
                    </a:lnTo>
                    <a:lnTo>
                      <a:pt x="47" y="2"/>
                    </a:lnTo>
                    <a:lnTo>
                      <a:pt x="56" y="0"/>
                    </a:lnTo>
                    <a:lnTo>
                      <a:pt x="75" y="3"/>
                    </a:lnTo>
                    <a:lnTo>
                      <a:pt x="72" y="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8" name="Freeform 167"/>
              <p:cNvSpPr>
                <a:spLocks/>
              </p:cNvSpPr>
              <p:nvPr/>
            </p:nvSpPr>
            <p:spPr bwMode="auto">
              <a:xfrm>
                <a:off x="6337986" y="1442852"/>
                <a:ext cx="220681" cy="60025"/>
              </a:xfrm>
              <a:custGeom>
                <a:avLst/>
                <a:gdLst>
                  <a:gd name="T0" fmla="*/ 125 w 125"/>
                  <a:gd name="T1" fmla="*/ 32 h 34"/>
                  <a:gd name="T2" fmla="*/ 102 w 125"/>
                  <a:gd name="T3" fmla="*/ 34 h 34"/>
                  <a:gd name="T4" fmla="*/ 65 w 125"/>
                  <a:gd name="T5" fmla="*/ 30 h 34"/>
                  <a:gd name="T6" fmla="*/ 39 w 125"/>
                  <a:gd name="T7" fmla="*/ 24 h 34"/>
                  <a:gd name="T8" fmla="*/ 19 w 125"/>
                  <a:gd name="T9" fmla="*/ 15 h 34"/>
                  <a:gd name="T10" fmla="*/ 0 w 125"/>
                  <a:gd name="T11" fmla="*/ 12 h 34"/>
                  <a:gd name="T12" fmla="*/ 19 w 125"/>
                  <a:gd name="T13" fmla="*/ 3 h 34"/>
                  <a:gd name="T14" fmla="*/ 39 w 125"/>
                  <a:gd name="T15" fmla="*/ 0 h 34"/>
                  <a:gd name="T16" fmla="*/ 70 w 125"/>
                  <a:gd name="T17" fmla="*/ 7 h 34"/>
                  <a:gd name="T18" fmla="*/ 113 w 125"/>
                  <a:gd name="T19" fmla="*/ 19 h 34"/>
                  <a:gd name="T20" fmla="*/ 125 w 125"/>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34">
                    <a:moveTo>
                      <a:pt x="125" y="32"/>
                    </a:moveTo>
                    <a:lnTo>
                      <a:pt x="102" y="34"/>
                    </a:lnTo>
                    <a:lnTo>
                      <a:pt x="65" y="30"/>
                    </a:lnTo>
                    <a:lnTo>
                      <a:pt x="39" y="24"/>
                    </a:lnTo>
                    <a:lnTo>
                      <a:pt x="19" y="15"/>
                    </a:lnTo>
                    <a:lnTo>
                      <a:pt x="0" y="12"/>
                    </a:lnTo>
                    <a:lnTo>
                      <a:pt x="19" y="3"/>
                    </a:lnTo>
                    <a:lnTo>
                      <a:pt x="39" y="0"/>
                    </a:lnTo>
                    <a:lnTo>
                      <a:pt x="70" y="7"/>
                    </a:lnTo>
                    <a:lnTo>
                      <a:pt x="113" y="19"/>
                    </a:lnTo>
                    <a:lnTo>
                      <a:pt x="125" y="3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69" name="Freeform 168"/>
              <p:cNvSpPr>
                <a:spLocks/>
              </p:cNvSpPr>
              <p:nvPr/>
            </p:nvSpPr>
            <p:spPr bwMode="auto">
              <a:xfrm>
                <a:off x="5446440" y="4288741"/>
                <a:ext cx="58260" cy="65322"/>
              </a:xfrm>
              <a:custGeom>
                <a:avLst/>
                <a:gdLst>
                  <a:gd name="T0" fmla="*/ 25 w 33"/>
                  <a:gd name="T1" fmla="*/ 0 h 37"/>
                  <a:gd name="T2" fmla="*/ 33 w 33"/>
                  <a:gd name="T3" fmla="*/ 12 h 37"/>
                  <a:gd name="T4" fmla="*/ 31 w 33"/>
                  <a:gd name="T5" fmla="*/ 24 h 37"/>
                  <a:gd name="T6" fmla="*/ 26 w 33"/>
                  <a:gd name="T7" fmla="*/ 27 h 37"/>
                  <a:gd name="T8" fmla="*/ 16 w 33"/>
                  <a:gd name="T9" fmla="*/ 25 h 37"/>
                  <a:gd name="T10" fmla="*/ 11 w 33"/>
                  <a:gd name="T11" fmla="*/ 37 h 37"/>
                  <a:gd name="T12" fmla="*/ 0 w 33"/>
                  <a:gd name="T13" fmla="*/ 35 h 37"/>
                  <a:gd name="T14" fmla="*/ 1 w 33"/>
                  <a:gd name="T15" fmla="*/ 24 h 37"/>
                  <a:gd name="T16" fmla="*/ 4 w 33"/>
                  <a:gd name="T17" fmla="*/ 22 h 37"/>
                  <a:gd name="T18" fmla="*/ 4 w 33"/>
                  <a:gd name="T19" fmla="*/ 10 h 37"/>
                  <a:gd name="T20" fmla="*/ 10 w 33"/>
                  <a:gd name="T21" fmla="*/ 4 h 37"/>
                  <a:gd name="T22" fmla="*/ 14 w 33"/>
                  <a:gd name="T23" fmla="*/ 6 h 37"/>
                  <a:gd name="T24" fmla="*/ 25 w 33"/>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7">
                    <a:moveTo>
                      <a:pt x="25" y="0"/>
                    </a:moveTo>
                    <a:lnTo>
                      <a:pt x="33" y="12"/>
                    </a:lnTo>
                    <a:lnTo>
                      <a:pt x="31" y="24"/>
                    </a:lnTo>
                    <a:lnTo>
                      <a:pt x="26" y="27"/>
                    </a:lnTo>
                    <a:lnTo>
                      <a:pt x="16" y="25"/>
                    </a:lnTo>
                    <a:lnTo>
                      <a:pt x="11" y="37"/>
                    </a:lnTo>
                    <a:lnTo>
                      <a:pt x="0" y="35"/>
                    </a:lnTo>
                    <a:lnTo>
                      <a:pt x="1" y="24"/>
                    </a:lnTo>
                    <a:lnTo>
                      <a:pt x="4" y="22"/>
                    </a:lnTo>
                    <a:lnTo>
                      <a:pt x="4" y="10"/>
                    </a:lnTo>
                    <a:lnTo>
                      <a:pt x="10" y="4"/>
                    </a:lnTo>
                    <a:lnTo>
                      <a:pt x="14" y="6"/>
                    </a:lnTo>
                    <a:lnTo>
                      <a:pt x="25" y="0"/>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70" name="Freeform 170"/>
              <p:cNvSpPr>
                <a:spLocks/>
              </p:cNvSpPr>
              <p:nvPr/>
            </p:nvSpPr>
            <p:spPr bwMode="auto">
              <a:xfrm>
                <a:off x="5587676" y="3068821"/>
                <a:ext cx="683226" cy="579065"/>
              </a:xfrm>
              <a:custGeom>
                <a:avLst/>
                <a:gdLst>
                  <a:gd name="T0" fmla="*/ 161 w 387"/>
                  <a:gd name="T1" fmla="*/ 319 h 328"/>
                  <a:gd name="T2" fmla="*/ 153 w 387"/>
                  <a:gd name="T3" fmla="*/ 304 h 328"/>
                  <a:gd name="T4" fmla="*/ 132 w 387"/>
                  <a:gd name="T5" fmla="*/ 280 h 328"/>
                  <a:gd name="T6" fmla="*/ 113 w 387"/>
                  <a:gd name="T7" fmla="*/ 248 h 328"/>
                  <a:gd name="T8" fmla="*/ 91 w 387"/>
                  <a:gd name="T9" fmla="*/ 225 h 328"/>
                  <a:gd name="T10" fmla="*/ 88 w 387"/>
                  <a:gd name="T11" fmla="*/ 198 h 328"/>
                  <a:gd name="T12" fmla="*/ 67 w 387"/>
                  <a:gd name="T13" fmla="*/ 167 h 328"/>
                  <a:gd name="T14" fmla="*/ 50 w 387"/>
                  <a:gd name="T15" fmla="*/ 151 h 328"/>
                  <a:gd name="T16" fmla="*/ 45 w 387"/>
                  <a:gd name="T17" fmla="*/ 135 h 328"/>
                  <a:gd name="T18" fmla="*/ 31 w 387"/>
                  <a:gd name="T19" fmla="*/ 115 h 328"/>
                  <a:gd name="T20" fmla="*/ 9 w 387"/>
                  <a:gd name="T21" fmla="*/ 84 h 328"/>
                  <a:gd name="T22" fmla="*/ 2 w 387"/>
                  <a:gd name="T23" fmla="*/ 73 h 328"/>
                  <a:gd name="T24" fmla="*/ 3 w 387"/>
                  <a:gd name="T25" fmla="*/ 58 h 328"/>
                  <a:gd name="T26" fmla="*/ 30 w 387"/>
                  <a:gd name="T27" fmla="*/ 55 h 328"/>
                  <a:gd name="T28" fmla="*/ 47 w 387"/>
                  <a:gd name="T29" fmla="*/ 44 h 328"/>
                  <a:gd name="T30" fmla="*/ 54 w 387"/>
                  <a:gd name="T31" fmla="*/ 34 h 328"/>
                  <a:gd name="T32" fmla="*/ 69 w 387"/>
                  <a:gd name="T33" fmla="*/ 3 h 328"/>
                  <a:gd name="T34" fmla="*/ 93 w 387"/>
                  <a:gd name="T35" fmla="*/ 5 h 328"/>
                  <a:gd name="T36" fmla="*/ 176 w 387"/>
                  <a:gd name="T37" fmla="*/ 61 h 328"/>
                  <a:gd name="T38" fmla="*/ 225 w 387"/>
                  <a:gd name="T39" fmla="*/ 65 h 328"/>
                  <a:gd name="T40" fmla="*/ 243 w 387"/>
                  <a:gd name="T41" fmla="*/ 74 h 328"/>
                  <a:gd name="T42" fmla="*/ 261 w 387"/>
                  <a:gd name="T43" fmla="*/ 97 h 328"/>
                  <a:gd name="T44" fmla="*/ 278 w 387"/>
                  <a:gd name="T45" fmla="*/ 113 h 328"/>
                  <a:gd name="T46" fmla="*/ 279 w 387"/>
                  <a:gd name="T47" fmla="*/ 128 h 328"/>
                  <a:gd name="T48" fmla="*/ 288 w 387"/>
                  <a:gd name="T49" fmla="*/ 141 h 328"/>
                  <a:gd name="T50" fmla="*/ 294 w 387"/>
                  <a:gd name="T51" fmla="*/ 153 h 328"/>
                  <a:gd name="T52" fmla="*/ 305 w 387"/>
                  <a:gd name="T53" fmla="*/ 156 h 328"/>
                  <a:gd name="T54" fmla="*/ 310 w 387"/>
                  <a:gd name="T55" fmla="*/ 169 h 328"/>
                  <a:gd name="T56" fmla="*/ 374 w 387"/>
                  <a:gd name="T57" fmla="*/ 200 h 328"/>
                  <a:gd name="T58" fmla="*/ 387 w 387"/>
                  <a:gd name="T59" fmla="*/ 210 h 328"/>
                  <a:gd name="T60" fmla="*/ 327 w 387"/>
                  <a:gd name="T61" fmla="*/ 273 h 328"/>
                  <a:gd name="T62" fmla="*/ 259 w 387"/>
                  <a:gd name="T63" fmla="*/ 290 h 328"/>
                  <a:gd name="T64" fmla="*/ 239 w 387"/>
                  <a:gd name="T65" fmla="*/ 315 h 328"/>
                  <a:gd name="T66" fmla="*/ 227 w 387"/>
                  <a:gd name="T67" fmla="*/ 309 h 328"/>
                  <a:gd name="T68" fmla="*/ 206 w 387"/>
                  <a:gd name="T69" fmla="*/ 305 h 328"/>
                  <a:gd name="T70" fmla="*/ 181 w 387"/>
                  <a:gd name="T71" fmla="*/ 308 h 328"/>
                  <a:gd name="T72" fmla="*/ 169 w 387"/>
                  <a:gd name="T73" fmla="*/ 312 h 328"/>
                  <a:gd name="T74" fmla="*/ 163 w 387"/>
                  <a:gd name="T75"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328">
                    <a:moveTo>
                      <a:pt x="163" y="328"/>
                    </a:moveTo>
                    <a:lnTo>
                      <a:pt x="161" y="319"/>
                    </a:lnTo>
                    <a:lnTo>
                      <a:pt x="155" y="313"/>
                    </a:lnTo>
                    <a:lnTo>
                      <a:pt x="153" y="304"/>
                    </a:lnTo>
                    <a:lnTo>
                      <a:pt x="143" y="297"/>
                    </a:lnTo>
                    <a:lnTo>
                      <a:pt x="132" y="280"/>
                    </a:lnTo>
                    <a:lnTo>
                      <a:pt x="126" y="263"/>
                    </a:lnTo>
                    <a:lnTo>
                      <a:pt x="113" y="248"/>
                    </a:lnTo>
                    <a:lnTo>
                      <a:pt x="104" y="245"/>
                    </a:lnTo>
                    <a:lnTo>
                      <a:pt x="91" y="225"/>
                    </a:lnTo>
                    <a:lnTo>
                      <a:pt x="88" y="211"/>
                    </a:lnTo>
                    <a:lnTo>
                      <a:pt x="88" y="198"/>
                    </a:lnTo>
                    <a:lnTo>
                      <a:pt x="76" y="175"/>
                    </a:lnTo>
                    <a:lnTo>
                      <a:pt x="67" y="167"/>
                    </a:lnTo>
                    <a:lnTo>
                      <a:pt x="57" y="163"/>
                    </a:lnTo>
                    <a:lnTo>
                      <a:pt x="50" y="151"/>
                    </a:lnTo>
                    <a:lnTo>
                      <a:pt x="51" y="146"/>
                    </a:lnTo>
                    <a:lnTo>
                      <a:pt x="45" y="135"/>
                    </a:lnTo>
                    <a:lnTo>
                      <a:pt x="39" y="131"/>
                    </a:lnTo>
                    <a:lnTo>
                      <a:pt x="31" y="115"/>
                    </a:lnTo>
                    <a:lnTo>
                      <a:pt x="19" y="99"/>
                    </a:lnTo>
                    <a:lnTo>
                      <a:pt x="9" y="84"/>
                    </a:lnTo>
                    <a:lnTo>
                      <a:pt x="0" y="85"/>
                    </a:lnTo>
                    <a:lnTo>
                      <a:pt x="2" y="73"/>
                    </a:lnTo>
                    <a:lnTo>
                      <a:pt x="2" y="66"/>
                    </a:lnTo>
                    <a:lnTo>
                      <a:pt x="3" y="58"/>
                    </a:lnTo>
                    <a:lnTo>
                      <a:pt x="23" y="61"/>
                    </a:lnTo>
                    <a:lnTo>
                      <a:pt x="30" y="55"/>
                    </a:lnTo>
                    <a:lnTo>
                      <a:pt x="34" y="47"/>
                    </a:lnTo>
                    <a:lnTo>
                      <a:pt x="47" y="44"/>
                    </a:lnTo>
                    <a:lnTo>
                      <a:pt x="49" y="37"/>
                    </a:lnTo>
                    <a:lnTo>
                      <a:pt x="54" y="34"/>
                    </a:lnTo>
                    <a:lnTo>
                      <a:pt x="35" y="13"/>
                    </a:lnTo>
                    <a:lnTo>
                      <a:pt x="69" y="3"/>
                    </a:lnTo>
                    <a:lnTo>
                      <a:pt x="72" y="0"/>
                    </a:lnTo>
                    <a:lnTo>
                      <a:pt x="93" y="5"/>
                    </a:lnTo>
                    <a:lnTo>
                      <a:pt x="121" y="20"/>
                    </a:lnTo>
                    <a:lnTo>
                      <a:pt x="176" y="61"/>
                    </a:lnTo>
                    <a:lnTo>
                      <a:pt x="209" y="63"/>
                    </a:lnTo>
                    <a:lnTo>
                      <a:pt x="225" y="65"/>
                    </a:lnTo>
                    <a:lnTo>
                      <a:pt x="230" y="75"/>
                    </a:lnTo>
                    <a:lnTo>
                      <a:pt x="243" y="74"/>
                    </a:lnTo>
                    <a:lnTo>
                      <a:pt x="252" y="92"/>
                    </a:lnTo>
                    <a:lnTo>
                      <a:pt x="261" y="97"/>
                    </a:lnTo>
                    <a:lnTo>
                      <a:pt x="265" y="104"/>
                    </a:lnTo>
                    <a:lnTo>
                      <a:pt x="278" y="113"/>
                    </a:lnTo>
                    <a:lnTo>
                      <a:pt x="280" y="121"/>
                    </a:lnTo>
                    <a:lnTo>
                      <a:pt x="279" y="128"/>
                    </a:lnTo>
                    <a:lnTo>
                      <a:pt x="282" y="135"/>
                    </a:lnTo>
                    <a:lnTo>
                      <a:pt x="288" y="141"/>
                    </a:lnTo>
                    <a:lnTo>
                      <a:pt x="291" y="148"/>
                    </a:lnTo>
                    <a:lnTo>
                      <a:pt x="294" y="153"/>
                    </a:lnTo>
                    <a:lnTo>
                      <a:pt x="300" y="157"/>
                    </a:lnTo>
                    <a:lnTo>
                      <a:pt x="305" y="156"/>
                    </a:lnTo>
                    <a:lnTo>
                      <a:pt x="309" y="164"/>
                    </a:lnTo>
                    <a:lnTo>
                      <a:pt x="310" y="169"/>
                    </a:lnTo>
                    <a:lnTo>
                      <a:pt x="319" y="190"/>
                    </a:lnTo>
                    <a:lnTo>
                      <a:pt x="374" y="200"/>
                    </a:lnTo>
                    <a:lnTo>
                      <a:pt x="378" y="196"/>
                    </a:lnTo>
                    <a:lnTo>
                      <a:pt x="387" y="210"/>
                    </a:lnTo>
                    <a:lnTo>
                      <a:pt x="379" y="252"/>
                    </a:lnTo>
                    <a:lnTo>
                      <a:pt x="327" y="273"/>
                    </a:lnTo>
                    <a:lnTo>
                      <a:pt x="275" y="281"/>
                    </a:lnTo>
                    <a:lnTo>
                      <a:pt x="259" y="290"/>
                    </a:lnTo>
                    <a:lnTo>
                      <a:pt x="247" y="312"/>
                    </a:lnTo>
                    <a:lnTo>
                      <a:pt x="239" y="315"/>
                    </a:lnTo>
                    <a:lnTo>
                      <a:pt x="234" y="308"/>
                    </a:lnTo>
                    <a:lnTo>
                      <a:pt x="227" y="309"/>
                    </a:lnTo>
                    <a:lnTo>
                      <a:pt x="210" y="307"/>
                    </a:lnTo>
                    <a:lnTo>
                      <a:pt x="206" y="305"/>
                    </a:lnTo>
                    <a:lnTo>
                      <a:pt x="185" y="306"/>
                    </a:lnTo>
                    <a:lnTo>
                      <a:pt x="181" y="308"/>
                    </a:lnTo>
                    <a:lnTo>
                      <a:pt x="173" y="302"/>
                    </a:lnTo>
                    <a:lnTo>
                      <a:pt x="169" y="312"/>
                    </a:lnTo>
                    <a:lnTo>
                      <a:pt x="171" y="321"/>
                    </a:lnTo>
                    <a:lnTo>
                      <a:pt x="163" y="328"/>
                    </a:lnTo>
                    <a:close/>
                  </a:path>
                </a:pathLst>
              </a:custGeom>
              <a:solidFill>
                <a:srgbClr val="1A7476">
                  <a:alpha val="38000"/>
                </a:srgbClr>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71" name="Freeform 171"/>
              <p:cNvSpPr>
                <a:spLocks/>
              </p:cNvSpPr>
              <p:nvPr/>
            </p:nvSpPr>
            <p:spPr bwMode="auto">
              <a:xfrm>
                <a:off x="5211636" y="3439564"/>
                <a:ext cx="520805" cy="490793"/>
              </a:xfrm>
              <a:custGeom>
                <a:avLst/>
                <a:gdLst>
                  <a:gd name="T0" fmla="*/ 218 w 295"/>
                  <a:gd name="T1" fmla="*/ 260 h 278"/>
                  <a:gd name="T2" fmla="*/ 216 w 295"/>
                  <a:gd name="T3" fmla="*/ 243 h 278"/>
                  <a:gd name="T4" fmla="*/ 204 w 295"/>
                  <a:gd name="T5" fmla="*/ 220 h 278"/>
                  <a:gd name="T6" fmla="*/ 197 w 295"/>
                  <a:gd name="T7" fmla="*/ 203 h 278"/>
                  <a:gd name="T8" fmla="*/ 185 w 295"/>
                  <a:gd name="T9" fmla="*/ 209 h 278"/>
                  <a:gd name="T10" fmla="*/ 192 w 295"/>
                  <a:gd name="T11" fmla="*/ 227 h 278"/>
                  <a:gd name="T12" fmla="*/ 173 w 295"/>
                  <a:gd name="T13" fmla="*/ 254 h 278"/>
                  <a:gd name="T14" fmla="*/ 148 w 295"/>
                  <a:gd name="T15" fmla="*/ 244 h 278"/>
                  <a:gd name="T16" fmla="*/ 139 w 295"/>
                  <a:gd name="T17" fmla="*/ 254 h 278"/>
                  <a:gd name="T18" fmla="*/ 130 w 295"/>
                  <a:gd name="T19" fmla="*/ 262 h 278"/>
                  <a:gd name="T20" fmla="*/ 109 w 295"/>
                  <a:gd name="T21" fmla="*/ 258 h 278"/>
                  <a:gd name="T22" fmla="*/ 89 w 295"/>
                  <a:gd name="T23" fmla="*/ 261 h 278"/>
                  <a:gd name="T24" fmla="*/ 74 w 295"/>
                  <a:gd name="T25" fmla="*/ 247 h 278"/>
                  <a:gd name="T26" fmla="*/ 58 w 295"/>
                  <a:gd name="T27" fmla="*/ 244 h 278"/>
                  <a:gd name="T28" fmla="*/ 49 w 295"/>
                  <a:gd name="T29" fmla="*/ 272 h 278"/>
                  <a:gd name="T30" fmla="*/ 37 w 295"/>
                  <a:gd name="T31" fmla="*/ 278 h 278"/>
                  <a:gd name="T32" fmla="*/ 29 w 295"/>
                  <a:gd name="T33" fmla="*/ 271 h 278"/>
                  <a:gd name="T34" fmla="*/ 30 w 295"/>
                  <a:gd name="T35" fmla="*/ 256 h 278"/>
                  <a:gd name="T36" fmla="*/ 20 w 295"/>
                  <a:gd name="T37" fmla="*/ 235 h 278"/>
                  <a:gd name="T38" fmla="*/ 17 w 295"/>
                  <a:gd name="T39" fmla="*/ 221 h 278"/>
                  <a:gd name="T40" fmla="*/ 10 w 295"/>
                  <a:gd name="T41" fmla="*/ 203 h 278"/>
                  <a:gd name="T42" fmla="*/ 0 w 295"/>
                  <a:gd name="T43" fmla="*/ 196 h 278"/>
                  <a:gd name="T44" fmla="*/ 6 w 295"/>
                  <a:gd name="T45" fmla="*/ 180 h 278"/>
                  <a:gd name="T46" fmla="*/ 9 w 295"/>
                  <a:gd name="T47" fmla="*/ 165 h 278"/>
                  <a:gd name="T48" fmla="*/ 10 w 295"/>
                  <a:gd name="T49" fmla="*/ 147 h 278"/>
                  <a:gd name="T50" fmla="*/ 34 w 295"/>
                  <a:gd name="T51" fmla="*/ 133 h 278"/>
                  <a:gd name="T52" fmla="*/ 30 w 295"/>
                  <a:gd name="T53" fmla="*/ 42 h 278"/>
                  <a:gd name="T54" fmla="*/ 49 w 295"/>
                  <a:gd name="T55" fmla="*/ 0 h 278"/>
                  <a:gd name="T56" fmla="*/ 191 w 295"/>
                  <a:gd name="T57" fmla="*/ 0 h 278"/>
                  <a:gd name="T58" fmla="*/ 269 w 295"/>
                  <a:gd name="T59" fmla="*/ 21 h 278"/>
                  <a:gd name="T60" fmla="*/ 270 w 295"/>
                  <a:gd name="T61" fmla="*/ 46 h 278"/>
                  <a:gd name="T62" fmla="*/ 285 w 295"/>
                  <a:gd name="T63" fmla="*/ 76 h 278"/>
                  <a:gd name="T64" fmla="*/ 287 w 295"/>
                  <a:gd name="T65" fmla="*/ 95 h 278"/>
                  <a:gd name="T66" fmla="*/ 268 w 295"/>
                  <a:gd name="T67" fmla="*/ 105 h 278"/>
                  <a:gd name="T68" fmla="*/ 260 w 295"/>
                  <a:gd name="T69" fmla="*/ 149 h 278"/>
                  <a:gd name="T70" fmla="*/ 260 w 295"/>
                  <a:gd name="T71" fmla="*/ 175 h 278"/>
                  <a:gd name="T72" fmla="*/ 243 w 295"/>
                  <a:gd name="T73" fmla="*/ 206 h 278"/>
                  <a:gd name="T74" fmla="*/ 234 w 295"/>
                  <a:gd name="T75" fmla="*/ 231 h 278"/>
                  <a:gd name="T76" fmla="*/ 221 w 295"/>
                  <a:gd name="T77"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5" h="278">
                    <a:moveTo>
                      <a:pt x="221" y="261"/>
                    </a:moveTo>
                    <a:lnTo>
                      <a:pt x="218" y="260"/>
                    </a:lnTo>
                    <a:lnTo>
                      <a:pt x="218" y="250"/>
                    </a:lnTo>
                    <a:lnTo>
                      <a:pt x="216" y="243"/>
                    </a:lnTo>
                    <a:lnTo>
                      <a:pt x="207" y="235"/>
                    </a:lnTo>
                    <a:lnTo>
                      <a:pt x="204" y="220"/>
                    </a:lnTo>
                    <a:lnTo>
                      <a:pt x="206" y="204"/>
                    </a:lnTo>
                    <a:lnTo>
                      <a:pt x="197" y="203"/>
                    </a:lnTo>
                    <a:lnTo>
                      <a:pt x="196" y="208"/>
                    </a:lnTo>
                    <a:lnTo>
                      <a:pt x="185" y="209"/>
                    </a:lnTo>
                    <a:lnTo>
                      <a:pt x="190" y="215"/>
                    </a:lnTo>
                    <a:lnTo>
                      <a:pt x="192" y="227"/>
                    </a:lnTo>
                    <a:lnTo>
                      <a:pt x="182" y="239"/>
                    </a:lnTo>
                    <a:lnTo>
                      <a:pt x="173" y="254"/>
                    </a:lnTo>
                    <a:lnTo>
                      <a:pt x="164" y="256"/>
                    </a:lnTo>
                    <a:lnTo>
                      <a:pt x="148" y="244"/>
                    </a:lnTo>
                    <a:lnTo>
                      <a:pt x="141" y="248"/>
                    </a:lnTo>
                    <a:lnTo>
                      <a:pt x="139" y="254"/>
                    </a:lnTo>
                    <a:lnTo>
                      <a:pt x="130" y="258"/>
                    </a:lnTo>
                    <a:lnTo>
                      <a:pt x="130" y="262"/>
                    </a:lnTo>
                    <a:lnTo>
                      <a:pt x="111" y="262"/>
                    </a:lnTo>
                    <a:lnTo>
                      <a:pt x="109" y="258"/>
                    </a:lnTo>
                    <a:lnTo>
                      <a:pt x="95" y="257"/>
                    </a:lnTo>
                    <a:lnTo>
                      <a:pt x="89" y="261"/>
                    </a:lnTo>
                    <a:lnTo>
                      <a:pt x="84" y="259"/>
                    </a:lnTo>
                    <a:lnTo>
                      <a:pt x="74" y="247"/>
                    </a:lnTo>
                    <a:lnTo>
                      <a:pt x="71" y="241"/>
                    </a:lnTo>
                    <a:lnTo>
                      <a:pt x="58" y="244"/>
                    </a:lnTo>
                    <a:lnTo>
                      <a:pt x="53" y="254"/>
                    </a:lnTo>
                    <a:lnTo>
                      <a:pt x="49" y="272"/>
                    </a:lnTo>
                    <a:lnTo>
                      <a:pt x="42" y="276"/>
                    </a:lnTo>
                    <a:lnTo>
                      <a:pt x="37" y="278"/>
                    </a:lnTo>
                    <a:lnTo>
                      <a:pt x="35" y="277"/>
                    </a:lnTo>
                    <a:lnTo>
                      <a:pt x="29" y="271"/>
                    </a:lnTo>
                    <a:lnTo>
                      <a:pt x="28" y="265"/>
                    </a:lnTo>
                    <a:lnTo>
                      <a:pt x="30" y="256"/>
                    </a:lnTo>
                    <a:lnTo>
                      <a:pt x="30" y="248"/>
                    </a:lnTo>
                    <a:lnTo>
                      <a:pt x="20" y="235"/>
                    </a:lnTo>
                    <a:lnTo>
                      <a:pt x="17" y="226"/>
                    </a:lnTo>
                    <a:lnTo>
                      <a:pt x="17" y="221"/>
                    </a:lnTo>
                    <a:lnTo>
                      <a:pt x="10" y="215"/>
                    </a:lnTo>
                    <a:lnTo>
                      <a:pt x="10" y="203"/>
                    </a:lnTo>
                    <a:lnTo>
                      <a:pt x="6" y="195"/>
                    </a:lnTo>
                    <a:lnTo>
                      <a:pt x="0" y="196"/>
                    </a:lnTo>
                    <a:lnTo>
                      <a:pt x="1" y="188"/>
                    </a:lnTo>
                    <a:lnTo>
                      <a:pt x="6" y="180"/>
                    </a:lnTo>
                    <a:lnTo>
                      <a:pt x="4" y="171"/>
                    </a:lnTo>
                    <a:lnTo>
                      <a:pt x="9" y="165"/>
                    </a:lnTo>
                    <a:lnTo>
                      <a:pt x="6" y="160"/>
                    </a:lnTo>
                    <a:lnTo>
                      <a:pt x="10" y="147"/>
                    </a:lnTo>
                    <a:lnTo>
                      <a:pt x="18" y="132"/>
                    </a:lnTo>
                    <a:lnTo>
                      <a:pt x="34" y="133"/>
                    </a:lnTo>
                    <a:lnTo>
                      <a:pt x="30" y="51"/>
                    </a:lnTo>
                    <a:lnTo>
                      <a:pt x="30" y="42"/>
                    </a:lnTo>
                    <a:lnTo>
                      <a:pt x="51" y="42"/>
                    </a:lnTo>
                    <a:lnTo>
                      <a:pt x="49" y="0"/>
                    </a:lnTo>
                    <a:lnTo>
                      <a:pt x="121" y="0"/>
                    </a:lnTo>
                    <a:lnTo>
                      <a:pt x="191" y="0"/>
                    </a:lnTo>
                    <a:lnTo>
                      <a:pt x="262" y="0"/>
                    </a:lnTo>
                    <a:lnTo>
                      <a:pt x="269" y="21"/>
                    </a:lnTo>
                    <a:lnTo>
                      <a:pt x="266" y="24"/>
                    </a:lnTo>
                    <a:lnTo>
                      <a:pt x="270" y="46"/>
                    </a:lnTo>
                    <a:lnTo>
                      <a:pt x="278" y="71"/>
                    </a:lnTo>
                    <a:lnTo>
                      <a:pt x="285" y="76"/>
                    </a:lnTo>
                    <a:lnTo>
                      <a:pt x="295" y="84"/>
                    </a:lnTo>
                    <a:lnTo>
                      <a:pt x="287" y="95"/>
                    </a:lnTo>
                    <a:lnTo>
                      <a:pt x="273" y="99"/>
                    </a:lnTo>
                    <a:lnTo>
                      <a:pt x="268" y="105"/>
                    </a:lnTo>
                    <a:lnTo>
                      <a:pt x="267" y="119"/>
                    </a:lnTo>
                    <a:lnTo>
                      <a:pt x="260" y="149"/>
                    </a:lnTo>
                    <a:lnTo>
                      <a:pt x="263" y="158"/>
                    </a:lnTo>
                    <a:lnTo>
                      <a:pt x="260" y="175"/>
                    </a:lnTo>
                    <a:lnTo>
                      <a:pt x="254" y="196"/>
                    </a:lnTo>
                    <a:lnTo>
                      <a:pt x="243" y="206"/>
                    </a:lnTo>
                    <a:lnTo>
                      <a:pt x="236" y="222"/>
                    </a:lnTo>
                    <a:lnTo>
                      <a:pt x="234" y="231"/>
                    </a:lnTo>
                    <a:lnTo>
                      <a:pt x="226" y="236"/>
                    </a:lnTo>
                    <a:lnTo>
                      <a:pt x="221" y="258"/>
                    </a:lnTo>
                    <a:lnTo>
                      <a:pt x="221" y="261"/>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72" name="Freeform 172"/>
              <p:cNvSpPr>
                <a:spLocks/>
              </p:cNvSpPr>
              <p:nvPr/>
            </p:nvSpPr>
            <p:spPr bwMode="auto">
              <a:xfrm>
                <a:off x="5276959" y="3797949"/>
                <a:ext cx="370743" cy="321310"/>
              </a:xfrm>
              <a:custGeom>
                <a:avLst/>
                <a:gdLst>
                  <a:gd name="T0" fmla="*/ 184 w 210"/>
                  <a:gd name="T1" fmla="*/ 58 h 182"/>
                  <a:gd name="T2" fmla="*/ 185 w 210"/>
                  <a:gd name="T3" fmla="*/ 74 h 182"/>
                  <a:gd name="T4" fmla="*/ 182 w 210"/>
                  <a:gd name="T5" fmla="*/ 80 h 182"/>
                  <a:gd name="T6" fmla="*/ 172 w 210"/>
                  <a:gd name="T7" fmla="*/ 81 h 182"/>
                  <a:gd name="T8" fmla="*/ 166 w 210"/>
                  <a:gd name="T9" fmla="*/ 93 h 182"/>
                  <a:gd name="T10" fmla="*/ 178 w 210"/>
                  <a:gd name="T11" fmla="*/ 94 h 182"/>
                  <a:gd name="T12" fmla="*/ 187 w 210"/>
                  <a:gd name="T13" fmla="*/ 104 h 182"/>
                  <a:gd name="T14" fmla="*/ 191 w 210"/>
                  <a:gd name="T15" fmla="*/ 113 h 182"/>
                  <a:gd name="T16" fmla="*/ 199 w 210"/>
                  <a:gd name="T17" fmla="*/ 117 h 182"/>
                  <a:gd name="T18" fmla="*/ 210 w 210"/>
                  <a:gd name="T19" fmla="*/ 140 h 182"/>
                  <a:gd name="T20" fmla="*/ 198 w 210"/>
                  <a:gd name="T21" fmla="*/ 154 h 182"/>
                  <a:gd name="T22" fmla="*/ 187 w 210"/>
                  <a:gd name="T23" fmla="*/ 166 h 182"/>
                  <a:gd name="T24" fmla="*/ 175 w 210"/>
                  <a:gd name="T25" fmla="*/ 176 h 182"/>
                  <a:gd name="T26" fmla="*/ 163 w 210"/>
                  <a:gd name="T27" fmla="*/ 176 h 182"/>
                  <a:gd name="T28" fmla="*/ 148 w 210"/>
                  <a:gd name="T29" fmla="*/ 180 h 182"/>
                  <a:gd name="T30" fmla="*/ 136 w 210"/>
                  <a:gd name="T31" fmla="*/ 176 h 182"/>
                  <a:gd name="T32" fmla="*/ 129 w 210"/>
                  <a:gd name="T33" fmla="*/ 182 h 182"/>
                  <a:gd name="T34" fmla="*/ 112 w 210"/>
                  <a:gd name="T35" fmla="*/ 168 h 182"/>
                  <a:gd name="T36" fmla="*/ 108 w 210"/>
                  <a:gd name="T37" fmla="*/ 159 h 182"/>
                  <a:gd name="T38" fmla="*/ 98 w 210"/>
                  <a:gd name="T39" fmla="*/ 163 h 182"/>
                  <a:gd name="T40" fmla="*/ 89 w 210"/>
                  <a:gd name="T41" fmla="*/ 162 h 182"/>
                  <a:gd name="T42" fmla="*/ 84 w 210"/>
                  <a:gd name="T43" fmla="*/ 165 h 182"/>
                  <a:gd name="T44" fmla="*/ 76 w 210"/>
                  <a:gd name="T45" fmla="*/ 163 h 182"/>
                  <a:gd name="T46" fmla="*/ 65 w 210"/>
                  <a:gd name="T47" fmla="*/ 146 h 182"/>
                  <a:gd name="T48" fmla="*/ 62 w 210"/>
                  <a:gd name="T49" fmla="*/ 139 h 182"/>
                  <a:gd name="T50" fmla="*/ 48 w 210"/>
                  <a:gd name="T51" fmla="*/ 131 h 182"/>
                  <a:gd name="T52" fmla="*/ 43 w 210"/>
                  <a:gd name="T53" fmla="*/ 118 h 182"/>
                  <a:gd name="T54" fmla="*/ 35 w 210"/>
                  <a:gd name="T55" fmla="*/ 109 h 182"/>
                  <a:gd name="T56" fmla="*/ 23 w 210"/>
                  <a:gd name="T57" fmla="*/ 99 h 182"/>
                  <a:gd name="T58" fmla="*/ 23 w 210"/>
                  <a:gd name="T59" fmla="*/ 92 h 182"/>
                  <a:gd name="T60" fmla="*/ 13 w 210"/>
                  <a:gd name="T61" fmla="*/ 84 h 182"/>
                  <a:gd name="T62" fmla="*/ 0 w 210"/>
                  <a:gd name="T63" fmla="*/ 75 h 182"/>
                  <a:gd name="T64" fmla="*/ 5 w 210"/>
                  <a:gd name="T65" fmla="*/ 73 h 182"/>
                  <a:gd name="T66" fmla="*/ 12 w 210"/>
                  <a:gd name="T67" fmla="*/ 69 h 182"/>
                  <a:gd name="T68" fmla="*/ 16 w 210"/>
                  <a:gd name="T69" fmla="*/ 51 h 182"/>
                  <a:gd name="T70" fmla="*/ 21 w 210"/>
                  <a:gd name="T71" fmla="*/ 41 h 182"/>
                  <a:gd name="T72" fmla="*/ 34 w 210"/>
                  <a:gd name="T73" fmla="*/ 38 h 182"/>
                  <a:gd name="T74" fmla="*/ 37 w 210"/>
                  <a:gd name="T75" fmla="*/ 44 h 182"/>
                  <a:gd name="T76" fmla="*/ 47 w 210"/>
                  <a:gd name="T77" fmla="*/ 56 h 182"/>
                  <a:gd name="T78" fmla="*/ 52 w 210"/>
                  <a:gd name="T79" fmla="*/ 58 h 182"/>
                  <a:gd name="T80" fmla="*/ 59 w 210"/>
                  <a:gd name="T81" fmla="*/ 54 h 182"/>
                  <a:gd name="T82" fmla="*/ 72 w 210"/>
                  <a:gd name="T83" fmla="*/ 55 h 182"/>
                  <a:gd name="T84" fmla="*/ 74 w 210"/>
                  <a:gd name="T85" fmla="*/ 59 h 182"/>
                  <a:gd name="T86" fmla="*/ 93 w 210"/>
                  <a:gd name="T87" fmla="*/ 59 h 182"/>
                  <a:gd name="T88" fmla="*/ 93 w 210"/>
                  <a:gd name="T89" fmla="*/ 55 h 182"/>
                  <a:gd name="T90" fmla="*/ 102 w 210"/>
                  <a:gd name="T91" fmla="*/ 51 h 182"/>
                  <a:gd name="T92" fmla="*/ 104 w 210"/>
                  <a:gd name="T93" fmla="*/ 45 h 182"/>
                  <a:gd name="T94" fmla="*/ 111 w 210"/>
                  <a:gd name="T95" fmla="*/ 41 h 182"/>
                  <a:gd name="T96" fmla="*/ 127 w 210"/>
                  <a:gd name="T97" fmla="*/ 53 h 182"/>
                  <a:gd name="T98" fmla="*/ 136 w 210"/>
                  <a:gd name="T99" fmla="*/ 51 h 182"/>
                  <a:gd name="T100" fmla="*/ 145 w 210"/>
                  <a:gd name="T101" fmla="*/ 36 h 182"/>
                  <a:gd name="T102" fmla="*/ 155 w 210"/>
                  <a:gd name="T103" fmla="*/ 24 h 182"/>
                  <a:gd name="T104" fmla="*/ 153 w 210"/>
                  <a:gd name="T105" fmla="*/ 12 h 182"/>
                  <a:gd name="T106" fmla="*/ 148 w 210"/>
                  <a:gd name="T107" fmla="*/ 6 h 182"/>
                  <a:gd name="T108" fmla="*/ 159 w 210"/>
                  <a:gd name="T109" fmla="*/ 5 h 182"/>
                  <a:gd name="T110" fmla="*/ 160 w 210"/>
                  <a:gd name="T111" fmla="*/ 0 h 182"/>
                  <a:gd name="T112" fmla="*/ 169 w 210"/>
                  <a:gd name="T113" fmla="*/ 1 h 182"/>
                  <a:gd name="T114" fmla="*/ 167 w 210"/>
                  <a:gd name="T115" fmla="*/ 17 h 182"/>
                  <a:gd name="T116" fmla="*/ 170 w 210"/>
                  <a:gd name="T117" fmla="*/ 32 h 182"/>
                  <a:gd name="T118" fmla="*/ 179 w 210"/>
                  <a:gd name="T119" fmla="*/ 40 h 182"/>
                  <a:gd name="T120" fmla="*/ 181 w 210"/>
                  <a:gd name="T121" fmla="*/ 47 h 182"/>
                  <a:gd name="T122" fmla="*/ 181 w 210"/>
                  <a:gd name="T123" fmla="*/ 57 h 182"/>
                  <a:gd name="T124" fmla="*/ 184 w 210"/>
                  <a:gd name="T12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 h="182">
                    <a:moveTo>
                      <a:pt x="184" y="58"/>
                    </a:moveTo>
                    <a:lnTo>
                      <a:pt x="185" y="74"/>
                    </a:lnTo>
                    <a:lnTo>
                      <a:pt x="182" y="80"/>
                    </a:lnTo>
                    <a:lnTo>
                      <a:pt x="172" y="81"/>
                    </a:lnTo>
                    <a:lnTo>
                      <a:pt x="166" y="93"/>
                    </a:lnTo>
                    <a:lnTo>
                      <a:pt x="178" y="94"/>
                    </a:lnTo>
                    <a:lnTo>
                      <a:pt x="187" y="104"/>
                    </a:lnTo>
                    <a:lnTo>
                      <a:pt x="191" y="113"/>
                    </a:lnTo>
                    <a:lnTo>
                      <a:pt x="199" y="117"/>
                    </a:lnTo>
                    <a:lnTo>
                      <a:pt x="210" y="140"/>
                    </a:lnTo>
                    <a:lnTo>
                      <a:pt x="198" y="154"/>
                    </a:lnTo>
                    <a:lnTo>
                      <a:pt x="187" y="166"/>
                    </a:lnTo>
                    <a:lnTo>
                      <a:pt x="175" y="176"/>
                    </a:lnTo>
                    <a:lnTo>
                      <a:pt x="163" y="176"/>
                    </a:lnTo>
                    <a:lnTo>
                      <a:pt x="148" y="180"/>
                    </a:lnTo>
                    <a:lnTo>
                      <a:pt x="136" y="176"/>
                    </a:lnTo>
                    <a:lnTo>
                      <a:pt x="129" y="182"/>
                    </a:lnTo>
                    <a:lnTo>
                      <a:pt x="112" y="168"/>
                    </a:lnTo>
                    <a:lnTo>
                      <a:pt x="108" y="159"/>
                    </a:lnTo>
                    <a:lnTo>
                      <a:pt x="98" y="163"/>
                    </a:lnTo>
                    <a:lnTo>
                      <a:pt x="89" y="162"/>
                    </a:lnTo>
                    <a:lnTo>
                      <a:pt x="84" y="165"/>
                    </a:lnTo>
                    <a:lnTo>
                      <a:pt x="76" y="163"/>
                    </a:lnTo>
                    <a:lnTo>
                      <a:pt x="65" y="146"/>
                    </a:lnTo>
                    <a:lnTo>
                      <a:pt x="62" y="139"/>
                    </a:lnTo>
                    <a:lnTo>
                      <a:pt x="48" y="131"/>
                    </a:lnTo>
                    <a:lnTo>
                      <a:pt x="43" y="118"/>
                    </a:lnTo>
                    <a:lnTo>
                      <a:pt x="35" y="109"/>
                    </a:lnTo>
                    <a:lnTo>
                      <a:pt x="23" y="99"/>
                    </a:lnTo>
                    <a:lnTo>
                      <a:pt x="23" y="92"/>
                    </a:lnTo>
                    <a:lnTo>
                      <a:pt x="13" y="84"/>
                    </a:lnTo>
                    <a:lnTo>
                      <a:pt x="0" y="75"/>
                    </a:lnTo>
                    <a:lnTo>
                      <a:pt x="5" y="73"/>
                    </a:lnTo>
                    <a:lnTo>
                      <a:pt x="12" y="69"/>
                    </a:lnTo>
                    <a:lnTo>
                      <a:pt x="16" y="51"/>
                    </a:lnTo>
                    <a:lnTo>
                      <a:pt x="21" y="41"/>
                    </a:lnTo>
                    <a:lnTo>
                      <a:pt x="34" y="38"/>
                    </a:lnTo>
                    <a:lnTo>
                      <a:pt x="37" y="44"/>
                    </a:lnTo>
                    <a:lnTo>
                      <a:pt x="47" y="56"/>
                    </a:lnTo>
                    <a:lnTo>
                      <a:pt x="52" y="58"/>
                    </a:lnTo>
                    <a:lnTo>
                      <a:pt x="59" y="54"/>
                    </a:lnTo>
                    <a:lnTo>
                      <a:pt x="72" y="55"/>
                    </a:lnTo>
                    <a:lnTo>
                      <a:pt x="74" y="59"/>
                    </a:lnTo>
                    <a:lnTo>
                      <a:pt x="93" y="59"/>
                    </a:lnTo>
                    <a:lnTo>
                      <a:pt x="93" y="55"/>
                    </a:lnTo>
                    <a:lnTo>
                      <a:pt x="102" y="51"/>
                    </a:lnTo>
                    <a:lnTo>
                      <a:pt x="104" y="45"/>
                    </a:lnTo>
                    <a:lnTo>
                      <a:pt x="111" y="41"/>
                    </a:lnTo>
                    <a:lnTo>
                      <a:pt x="127" y="53"/>
                    </a:lnTo>
                    <a:lnTo>
                      <a:pt x="136" y="51"/>
                    </a:lnTo>
                    <a:lnTo>
                      <a:pt x="145" y="36"/>
                    </a:lnTo>
                    <a:lnTo>
                      <a:pt x="155" y="24"/>
                    </a:lnTo>
                    <a:lnTo>
                      <a:pt x="153" y="12"/>
                    </a:lnTo>
                    <a:lnTo>
                      <a:pt x="148" y="6"/>
                    </a:lnTo>
                    <a:lnTo>
                      <a:pt x="159" y="5"/>
                    </a:lnTo>
                    <a:lnTo>
                      <a:pt x="160" y="0"/>
                    </a:lnTo>
                    <a:lnTo>
                      <a:pt x="169" y="1"/>
                    </a:lnTo>
                    <a:lnTo>
                      <a:pt x="167" y="17"/>
                    </a:lnTo>
                    <a:lnTo>
                      <a:pt x="170" y="32"/>
                    </a:lnTo>
                    <a:lnTo>
                      <a:pt x="179" y="40"/>
                    </a:lnTo>
                    <a:lnTo>
                      <a:pt x="181" y="47"/>
                    </a:lnTo>
                    <a:lnTo>
                      <a:pt x="181" y="57"/>
                    </a:lnTo>
                    <a:lnTo>
                      <a:pt x="184" y="58"/>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73" name="Freeform 173"/>
              <p:cNvSpPr>
                <a:spLocks/>
              </p:cNvSpPr>
              <p:nvPr/>
            </p:nvSpPr>
            <p:spPr bwMode="auto">
              <a:xfrm>
                <a:off x="3936987" y="3639059"/>
                <a:ext cx="197729" cy="155359"/>
              </a:xfrm>
              <a:custGeom>
                <a:avLst/>
                <a:gdLst>
                  <a:gd name="T0" fmla="*/ 17 w 112"/>
                  <a:gd name="T1" fmla="*/ 62 h 88"/>
                  <a:gd name="T2" fmla="*/ 10 w 112"/>
                  <a:gd name="T3" fmla="*/ 46 h 88"/>
                  <a:gd name="T4" fmla="*/ 0 w 112"/>
                  <a:gd name="T5" fmla="*/ 38 h 88"/>
                  <a:gd name="T6" fmla="*/ 9 w 112"/>
                  <a:gd name="T7" fmla="*/ 34 h 88"/>
                  <a:gd name="T8" fmla="*/ 18 w 112"/>
                  <a:gd name="T9" fmla="*/ 20 h 88"/>
                  <a:gd name="T10" fmla="*/ 22 w 112"/>
                  <a:gd name="T11" fmla="*/ 9 h 88"/>
                  <a:gd name="T12" fmla="*/ 29 w 112"/>
                  <a:gd name="T13" fmla="*/ 2 h 88"/>
                  <a:gd name="T14" fmla="*/ 38 w 112"/>
                  <a:gd name="T15" fmla="*/ 4 h 88"/>
                  <a:gd name="T16" fmla="*/ 47 w 112"/>
                  <a:gd name="T17" fmla="*/ 0 h 88"/>
                  <a:gd name="T18" fmla="*/ 57 w 112"/>
                  <a:gd name="T19" fmla="*/ 0 h 88"/>
                  <a:gd name="T20" fmla="*/ 65 w 112"/>
                  <a:gd name="T21" fmla="*/ 6 h 88"/>
                  <a:gd name="T22" fmla="*/ 77 w 112"/>
                  <a:gd name="T23" fmla="*/ 11 h 88"/>
                  <a:gd name="T24" fmla="*/ 88 w 112"/>
                  <a:gd name="T25" fmla="*/ 26 h 88"/>
                  <a:gd name="T26" fmla="*/ 100 w 112"/>
                  <a:gd name="T27" fmla="*/ 41 h 88"/>
                  <a:gd name="T28" fmla="*/ 100 w 112"/>
                  <a:gd name="T29" fmla="*/ 54 h 88"/>
                  <a:gd name="T30" fmla="*/ 104 w 112"/>
                  <a:gd name="T31" fmla="*/ 66 h 88"/>
                  <a:gd name="T32" fmla="*/ 111 w 112"/>
                  <a:gd name="T33" fmla="*/ 71 h 88"/>
                  <a:gd name="T34" fmla="*/ 112 w 112"/>
                  <a:gd name="T35" fmla="*/ 79 h 88"/>
                  <a:gd name="T36" fmla="*/ 111 w 112"/>
                  <a:gd name="T37" fmla="*/ 86 h 88"/>
                  <a:gd name="T38" fmla="*/ 109 w 112"/>
                  <a:gd name="T39" fmla="*/ 87 h 88"/>
                  <a:gd name="T40" fmla="*/ 99 w 112"/>
                  <a:gd name="T41" fmla="*/ 85 h 88"/>
                  <a:gd name="T42" fmla="*/ 97 w 112"/>
                  <a:gd name="T43" fmla="*/ 88 h 88"/>
                  <a:gd name="T44" fmla="*/ 93 w 112"/>
                  <a:gd name="T45" fmla="*/ 88 h 88"/>
                  <a:gd name="T46" fmla="*/ 80 w 112"/>
                  <a:gd name="T47" fmla="*/ 83 h 88"/>
                  <a:gd name="T48" fmla="*/ 71 w 112"/>
                  <a:gd name="T49" fmla="*/ 83 h 88"/>
                  <a:gd name="T50" fmla="*/ 38 w 112"/>
                  <a:gd name="T51" fmla="*/ 82 h 88"/>
                  <a:gd name="T52" fmla="*/ 33 w 112"/>
                  <a:gd name="T53" fmla="*/ 84 h 88"/>
                  <a:gd name="T54" fmla="*/ 27 w 112"/>
                  <a:gd name="T55" fmla="*/ 84 h 88"/>
                  <a:gd name="T56" fmla="*/ 17 w 112"/>
                  <a:gd name="T57" fmla="*/ 87 h 88"/>
                  <a:gd name="T58" fmla="*/ 14 w 112"/>
                  <a:gd name="T59" fmla="*/ 71 h 88"/>
                  <a:gd name="T60" fmla="*/ 31 w 112"/>
                  <a:gd name="T61" fmla="*/ 72 h 88"/>
                  <a:gd name="T62" fmla="*/ 35 w 112"/>
                  <a:gd name="T63" fmla="*/ 69 h 88"/>
                  <a:gd name="T64" fmla="*/ 39 w 112"/>
                  <a:gd name="T65" fmla="*/ 69 h 88"/>
                  <a:gd name="T66" fmla="*/ 45 w 112"/>
                  <a:gd name="T67" fmla="*/ 64 h 88"/>
                  <a:gd name="T68" fmla="*/ 53 w 112"/>
                  <a:gd name="T69" fmla="*/ 68 h 88"/>
                  <a:gd name="T70" fmla="*/ 61 w 112"/>
                  <a:gd name="T71" fmla="*/ 69 h 88"/>
                  <a:gd name="T72" fmla="*/ 69 w 112"/>
                  <a:gd name="T73" fmla="*/ 64 h 88"/>
                  <a:gd name="T74" fmla="*/ 65 w 112"/>
                  <a:gd name="T75" fmla="*/ 58 h 88"/>
                  <a:gd name="T76" fmla="*/ 59 w 112"/>
                  <a:gd name="T77" fmla="*/ 61 h 88"/>
                  <a:gd name="T78" fmla="*/ 54 w 112"/>
                  <a:gd name="T79" fmla="*/ 61 h 88"/>
                  <a:gd name="T80" fmla="*/ 47 w 112"/>
                  <a:gd name="T81" fmla="*/ 56 h 88"/>
                  <a:gd name="T82" fmla="*/ 41 w 112"/>
                  <a:gd name="T83" fmla="*/ 56 h 88"/>
                  <a:gd name="T84" fmla="*/ 37 w 112"/>
                  <a:gd name="T85" fmla="*/ 61 h 88"/>
                  <a:gd name="T86" fmla="*/ 17 w 112"/>
                  <a:gd name="T8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88">
                    <a:moveTo>
                      <a:pt x="17" y="62"/>
                    </a:moveTo>
                    <a:lnTo>
                      <a:pt x="10" y="46"/>
                    </a:lnTo>
                    <a:lnTo>
                      <a:pt x="0" y="38"/>
                    </a:lnTo>
                    <a:lnTo>
                      <a:pt x="9" y="34"/>
                    </a:lnTo>
                    <a:lnTo>
                      <a:pt x="18" y="20"/>
                    </a:lnTo>
                    <a:lnTo>
                      <a:pt x="22" y="9"/>
                    </a:lnTo>
                    <a:lnTo>
                      <a:pt x="29" y="2"/>
                    </a:lnTo>
                    <a:lnTo>
                      <a:pt x="38" y="4"/>
                    </a:lnTo>
                    <a:lnTo>
                      <a:pt x="47" y="0"/>
                    </a:lnTo>
                    <a:lnTo>
                      <a:pt x="57" y="0"/>
                    </a:lnTo>
                    <a:lnTo>
                      <a:pt x="65" y="6"/>
                    </a:lnTo>
                    <a:lnTo>
                      <a:pt x="77" y="11"/>
                    </a:lnTo>
                    <a:lnTo>
                      <a:pt x="88" y="26"/>
                    </a:lnTo>
                    <a:lnTo>
                      <a:pt x="100" y="41"/>
                    </a:lnTo>
                    <a:lnTo>
                      <a:pt x="100" y="54"/>
                    </a:lnTo>
                    <a:lnTo>
                      <a:pt x="104" y="66"/>
                    </a:lnTo>
                    <a:lnTo>
                      <a:pt x="111" y="71"/>
                    </a:lnTo>
                    <a:lnTo>
                      <a:pt x="112" y="79"/>
                    </a:lnTo>
                    <a:lnTo>
                      <a:pt x="111" y="86"/>
                    </a:lnTo>
                    <a:lnTo>
                      <a:pt x="109" y="87"/>
                    </a:lnTo>
                    <a:lnTo>
                      <a:pt x="99" y="85"/>
                    </a:lnTo>
                    <a:lnTo>
                      <a:pt x="97" y="88"/>
                    </a:lnTo>
                    <a:lnTo>
                      <a:pt x="93" y="88"/>
                    </a:lnTo>
                    <a:lnTo>
                      <a:pt x="80" y="83"/>
                    </a:lnTo>
                    <a:lnTo>
                      <a:pt x="71" y="83"/>
                    </a:lnTo>
                    <a:lnTo>
                      <a:pt x="38" y="82"/>
                    </a:lnTo>
                    <a:lnTo>
                      <a:pt x="33" y="84"/>
                    </a:lnTo>
                    <a:lnTo>
                      <a:pt x="27" y="84"/>
                    </a:lnTo>
                    <a:lnTo>
                      <a:pt x="17" y="87"/>
                    </a:lnTo>
                    <a:lnTo>
                      <a:pt x="14" y="71"/>
                    </a:lnTo>
                    <a:lnTo>
                      <a:pt x="31" y="72"/>
                    </a:lnTo>
                    <a:lnTo>
                      <a:pt x="35" y="69"/>
                    </a:lnTo>
                    <a:lnTo>
                      <a:pt x="39" y="69"/>
                    </a:lnTo>
                    <a:lnTo>
                      <a:pt x="45" y="64"/>
                    </a:lnTo>
                    <a:lnTo>
                      <a:pt x="53" y="68"/>
                    </a:lnTo>
                    <a:lnTo>
                      <a:pt x="61" y="69"/>
                    </a:lnTo>
                    <a:lnTo>
                      <a:pt x="69" y="64"/>
                    </a:lnTo>
                    <a:lnTo>
                      <a:pt x="65" y="58"/>
                    </a:lnTo>
                    <a:lnTo>
                      <a:pt x="59" y="61"/>
                    </a:lnTo>
                    <a:lnTo>
                      <a:pt x="54" y="61"/>
                    </a:lnTo>
                    <a:lnTo>
                      <a:pt x="47" y="56"/>
                    </a:lnTo>
                    <a:lnTo>
                      <a:pt x="41" y="56"/>
                    </a:lnTo>
                    <a:lnTo>
                      <a:pt x="37" y="61"/>
                    </a:lnTo>
                    <a:lnTo>
                      <a:pt x="17" y="62"/>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74" name="Freeform 174"/>
              <p:cNvSpPr>
                <a:spLocks/>
              </p:cNvSpPr>
              <p:nvPr/>
            </p:nvSpPr>
            <p:spPr bwMode="auto">
              <a:xfrm>
                <a:off x="9713510" y="4622409"/>
                <a:ext cx="31778" cy="21185"/>
              </a:xfrm>
              <a:custGeom>
                <a:avLst/>
                <a:gdLst>
                  <a:gd name="T0" fmla="*/ 14 w 18"/>
                  <a:gd name="T1" fmla="*/ 5 h 12"/>
                  <a:gd name="T2" fmla="*/ 18 w 18"/>
                  <a:gd name="T3" fmla="*/ 12 h 12"/>
                  <a:gd name="T4" fmla="*/ 6 w 18"/>
                  <a:gd name="T5" fmla="*/ 12 h 12"/>
                  <a:gd name="T6" fmla="*/ 0 w 18"/>
                  <a:gd name="T7" fmla="*/ 0 h 12"/>
                  <a:gd name="T8" fmla="*/ 11 w 18"/>
                  <a:gd name="T9" fmla="*/ 4 h 12"/>
                  <a:gd name="T10" fmla="*/ 14 w 18"/>
                  <a:gd name="T11" fmla="*/ 5 h 12"/>
                </a:gdLst>
                <a:ahLst/>
                <a:cxnLst>
                  <a:cxn ang="0">
                    <a:pos x="T0" y="T1"/>
                  </a:cxn>
                  <a:cxn ang="0">
                    <a:pos x="T2" y="T3"/>
                  </a:cxn>
                  <a:cxn ang="0">
                    <a:pos x="T4" y="T5"/>
                  </a:cxn>
                  <a:cxn ang="0">
                    <a:pos x="T6" y="T7"/>
                  </a:cxn>
                  <a:cxn ang="0">
                    <a:pos x="T8" y="T9"/>
                  </a:cxn>
                  <a:cxn ang="0">
                    <a:pos x="T10" y="T11"/>
                  </a:cxn>
                </a:cxnLst>
                <a:rect l="0" t="0" r="r" b="b"/>
                <a:pathLst>
                  <a:path w="18" h="12">
                    <a:moveTo>
                      <a:pt x="14" y="5"/>
                    </a:moveTo>
                    <a:lnTo>
                      <a:pt x="18" y="12"/>
                    </a:lnTo>
                    <a:lnTo>
                      <a:pt x="6" y="12"/>
                    </a:lnTo>
                    <a:lnTo>
                      <a:pt x="0" y="0"/>
                    </a:lnTo>
                    <a:lnTo>
                      <a:pt x="11" y="4"/>
                    </a:lnTo>
                    <a:lnTo>
                      <a:pt x="14" y="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75" name="Freeform 175"/>
              <p:cNvSpPr>
                <a:spLocks/>
              </p:cNvSpPr>
              <p:nvPr/>
            </p:nvSpPr>
            <p:spPr bwMode="auto">
              <a:xfrm>
                <a:off x="9662313" y="4587101"/>
                <a:ext cx="38840" cy="22951"/>
              </a:xfrm>
              <a:custGeom>
                <a:avLst/>
                <a:gdLst>
                  <a:gd name="T0" fmla="*/ 22 w 22"/>
                  <a:gd name="T1" fmla="*/ 12 h 13"/>
                  <a:gd name="T2" fmla="*/ 15 w 22"/>
                  <a:gd name="T3" fmla="*/ 13 h 13"/>
                  <a:gd name="T4" fmla="*/ 4 w 22"/>
                  <a:gd name="T5" fmla="*/ 11 h 13"/>
                  <a:gd name="T6" fmla="*/ 0 w 22"/>
                  <a:gd name="T7" fmla="*/ 8 h 13"/>
                  <a:gd name="T8" fmla="*/ 2 w 22"/>
                  <a:gd name="T9" fmla="*/ 0 h 13"/>
                  <a:gd name="T10" fmla="*/ 14 w 22"/>
                  <a:gd name="T11" fmla="*/ 3 h 13"/>
                  <a:gd name="T12" fmla="*/ 19 w 22"/>
                  <a:gd name="T13" fmla="*/ 7 h 13"/>
                  <a:gd name="T14" fmla="*/ 22 w 22"/>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2"/>
                    </a:moveTo>
                    <a:lnTo>
                      <a:pt x="15" y="13"/>
                    </a:lnTo>
                    <a:lnTo>
                      <a:pt x="4" y="11"/>
                    </a:lnTo>
                    <a:lnTo>
                      <a:pt x="0" y="8"/>
                    </a:lnTo>
                    <a:lnTo>
                      <a:pt x="2" y="0"/>
                    </a:lnTo>
                    <a:lnTo>
                      <a:pt x="14" y="3"/>
                    </a:lnTo>
                    <a:lnTo>
                      <a:pt x="19" y="7"/>
                    </a:lnTo>
                    <a:lnTo>
                      <a:pt x="22" y="1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76" name="Freeform 176"/>
              <p:cNvSpPr>
                <a:spLocks/>
              </p:cNvSpPr>
              <p:nvPr/>
            </p:nvSpPr>
            <p:spPr bwMode="auto">
              <a:xfrm>
                <a:off x="9697621" y="4551793"/>
                <a:ext cx="30013" cy="54729"/>
              </a:xfrm>
              <a:custGeom>
                <a:avLst/>
                <a:gdLst>
                  <a:gd name="T0" fmla="*/ 17 w 17"/>
                  <a:gd name="T1" fmla="*/ 27 h 31"/>
                  <a:gd name="T2" fmla="*/ 14 w 17"/>
                  <a:gd name="T3" fmla="*/ 31 h 31"/>
                  <a:gd name="T4" fmla="*/ 3 w 17"/>
                  <a:gd name="T5" fmla="*/ 13 h 31"/>
                  <a:gd name="T6" fmla="*/ 0 w 17"/>
                  <a:gd name="T7" fmla="*/ 0 h 31"/>
                  <a:gd name="T8" fmla="*/ 6 w 17"/>
                  <a:gd name="T9" fmla="*/ 0 h 31"/>
                  <a:gd name="T10" fmla="*/ 11 w 17"/>
                  <a:gd name="T11" fmla="*/ 17 h 31"/>
                  <a:gd name="T12" fmla="*/ 17 w 1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7" y="27"/>
                    </a:moveTo>
                    <a:lnTo>
                      <a:pt x="14" y="31"/>
                    </a:lnTo>
                    <a:lnTo>
                      <a:pt x="3" y="13"/>
                    </a:lnTo>
                    <a:lnTo>
                      <a:pt x="0" y="0"/>
                    </a:lnTo>
                    <a:lnTo>
                      <a:pt x="6" y="0"/>
                    </a:lnTo>
                    <a:lnTo>
                      <a:pt x="11" y="17"/>
                    </a:lnTo>
                    <a:lnTo>
                      <a:pt x="17" y="2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77" name="Freeform 177"/>
              <p:cNvSpPr>
                <a:spLocks/>
              </p:cNvSpPr>
              <p:nvPr/>
            </p:nvSpPr>
            <p:spPr bwMode="auto">
              <a:xfrm>
                <a:off x="9625237" y="4516483"/>
                <a:ext cx="51198" cy="44137"/>
              </a:xfrm>
              <a:custGeom>
                <a:avLst/>
                <a:gdLst>
                  <a:gd name="T0" fmla="*/ 28 w 29"/>
                  <a:gd name="T1" fmla="*/ 21 h 25"/>
                  <a:gd name="T2" fmla="*/ 29 w 29"/>
                  <a:gd name="T3" fmla="*/ 25 h 25"/>
                  <a:gd name="T4" fmla="*/ 15 w 29"/>
                  <a:gd name="T5" fmla="*/ 16 h 25"/>
                  <a:gd name="T6" fmla="*/ 6 w 29"/>
                  <a:gd name="T7" fmla="*/ 9 h 25"/>
                  <a:gd name="T8" fmla="*/ 0 w 29"/>
                  <a:gd name="T9" fmla="*/ 2 h 25"/>
                  <a:gd name="T10" fmla="*/ 3 w 29"/>
                  <a:gd name="T11" fmla="*/ 0 h 25"/>
                  <a:gd name="T12" fmla="*/ 11 w 29"/>
                  <a:gd name="T13" fmla="*/ 4 h 25"/>
                  <a:gd name="T14" fmla="*/ 25 w 29"/>
                  <a:gd name="T15" fmla="*/ 14 h 25"/>
                  <a:gd name="T16" fmla="*/ 28 w 2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28" y="21"/>
                    </a:moveTo>
                    <a:lnTo>
                      <a:pt x="29" y="25"/>
                    </a:lnTo>
                    <a:lnTo>
                      <a:pt x="15" y="16"/>
                    </a:lnTo>
                    <a:lnTo>
                      <a:pt x="6" y="9"/>
                    </a:lnTo>
                    <a:lnTo>
                      <a:pt x="0" y="2"/>
                    </a:lnTo>
                    <a:lnTo>
                      <a:pt x="3" y="0"/>
                    </a:lnTo>
                    <a:lnTo>
                      <a:pt x="11" y="4"/>
                    </a:lnTo>
                    <a:lnTo>
                      <a:pt x="25" y="14"/>
                    </a:lnTo>
                    <a:lnTo>
                      <a:pt x="28" y="2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78" name="Freeform 178"/>
              <p:cNvSpPr>
                <a:spLocks/>
              </p:cNvSpPr>
              <p:nvPr/>
            </p:nvSpPr>
            <p:spPr bwMode="auto">
              <a:xfrm>
                <a:off x="9570510" y="4488236"/>
                <a:ext cx="31778" cy="30013"/>
              </a:xfrm>
              <a:custGeom>
                <a:avLst/>
                <a:gdLst>
                  <a:gd name="T0" fmla="*/ 18 w 18"/>
                  <a:gd name="T1" fmla="*/ 16 h 17"/>
                  <a:gd name="T2" fmla="*/ 15 w 18"/>
                  <a:gd name="T3" fmla="*/ 17 h 17"/>
                  <a:gd name="T4" fmla="*/ 7 w 18"/>
                  <a:gd name="T5" fmla="*/ 13 h 17"/>
                  <a:gd name="T6" fmla="*/ 0 w 18"/>
                  <a:gd name="T7" fmla="*/ 4 h 17"/>
                  <a:gd name="T8" fmla="*/ 2 w 18"/>
                  <a:gd name="T9" fmla="*/ 0 h 17"/>
                  <a:gd name="T10" fmla="*/ 12 w 18"/>
                  <a:gd name="T11" fmla="*/ 9 h 17"/>
                  <a:gd name="T12" fmla="*/ 18 w 1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8" y="16"/>
                    </a:moveTo>
                    <a:lnTo>
                      <a:pt x="15" y="17"/>
                    </a:lnTo>
                    <a:lnTo>
                      <a:pt x="7" y="13"/>
                    </a:lnTo>
                    <a:lnTo>
                      <a:pt x="0" y="4"/>
                    </a:lnTo>
                    <a:lnTo>
                      <a:pt x="2" y="0"/>
                    </a:lnTo>
                    <a:lnTo>
                      <a:pt x="12" y="9"/>
                    </a:lnTo>
                    <a:lnTo>
                      <a:pt x="18" y="1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79" name="Freeform 179"/>
              <p:cNvSpPr>
                <a:spLocks/>
              </p:cNvSpPr>
              <p:nvPr/>
            </p:nvSpPr>
            <p:spPr bwMode="auto">
              <a:xfrm>
                <a:off x="4076458" y="3879158"/>
                <a:ext cx="97100" cy="120050"/>
              </a:xfrm>
              <a:custGeom>
                <a:avLst/>
                <a:gdLst>
                  <a:gd name="T0" fmla="*/ 33 w 55"/>
                  <a:gd name="T1" fmla="*/ 68 h 68"/>
                  <a:gd name="T2" fmla="*/ 28 w 55"/>
                  <a:gd name="T3" fmla="*/ 66 h 68"/>
                  <a:gd name="T4" fmla="*/ 15 w 55"/>
                  <a:gd name="T5" fmla="*/ 58 h 68"/>
                  <a:gd name="T6" fmla="*/ 5 w 55"/>
                  <a:gd name="T7" fmla="*/ 46 h 68"/>
                  <a:gd name="T8" fmla="*/ 2 w 55"/>
                  <a:gd name="T9" fmla="*/ 39 h 68"/>
                  <a:gd name="T10" fmla="*/ 0 w 55"/>
                  <a:gd name="T11" fmla="*/ 23 h 68"/>
                  <a:gd name="T12" fmla="*/ 10 w 55"/>
                  <a:gd name="T13" fmla="*/ 14 h 68"/>
                  <a:gd name="T14" fmla="*/ 12 w 55"/>
                  <a:gd name="T15" fmla="*/ 8 h 68"/>
                  <a:gd name="T16" fmla="*/ 15 w 55"/>
                  <a:gd name="T17" fmla="*/ 4 h 68"/>
                  <a:gd name="T18" fmla="*/ 20 w 55"/>
                  <a:gd name="T19" fmla="*/ 4 h 68"/>
                  <a:gd name="T20" fmla="*/ 24 w 55"/>
                  <a:gd name="T21" fmla="*/ 0 h 68"/>
                  <a:gd name="T22" fmla="*/ 39 w 55"/>
                  <a:gd name="T23" fmla="*/ 0 h 68"/>
                  <a:gd name="T24" fmla="*/ 44 w 55"/>
                  <a:gd name="T25" fmla="*/ 7 h 68"/>
                  <a:gd name="T26" fmla="*/ 48 w 55"/>
                  <a:gd name="T27" fmla="*/ 16 h 68"/>
                  <a:gd name="T28" fmla="*/ 47 w 55"/>
                  <a:gd name="T29" fmla="*/ 22 h 68"/>
                  <a:gd name="T30" fmla="*/ 50 w 55"/>
                  <a:gd name="T31" fmla="*/ 27 h 68"/>
                  <a:gd name="T32" fmla="*/ 50 w 55"/>
                  <a:gd name="T33" fmla="*/ 35 h 68"/>
                  <a:gd name="T34" fmla="*/ 55 w 55"/>
                  <a:gd name="T35" fmla="*/ 34 h 68"/>
                  <a:gd name="T36" fmla="*/ 46 w 55"/>
                  <a:gd name="T37" fmla="*/ 43 h 68"/>
                  <a:gd name="T38" fmla="*/ 38 w 55"/>
                  <a:gd name="T39" fmla="*/ 55 h 68"/>
                  <a:gd name="T40" fmla="*/ 37 w 55"/>
                  <a:gd name="T41" fmla="*/ 61 h 68"/>
                  <a:gd name="T42" fmla="*/ 33 w 55"/>
                  <a:gd name="T4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8">
                    <a:moveTo>
                      <a:pt x="33" y="68"/>
                    </a:moveTo>
                    <a:lnTo>
                      <a:pt x="28" y="66"/>
                    </a:lnTo>
                    <a:lnTo>
                      <a:pt x="15" y="58"/>
                    </a:lnTo>
                    <a:lnTo>
                      <a:pt x="5" y="46"/>
                    </a:lnTo>
                    <a:lnTo>
                      <a:pt x="2" y="39"/>
                    </a:lnTo>
                    <a:lnTo>
                      <a:pt x="0" y="23"/>
                    </a:lnTo>
                    <a:lnTo>
                      <a:pt x="10" y="14"/>
                    </a:lnTo>
                    <a:lnTo>
                      <a:pt x="12" y="8"/>
                    </a:lnTo>
                    <a:lnTo>
                      <a:pt x="15" y="4"/>
                    </a:lnTo>
                    <a:lnTo>
                      <a:pt x="20" y="4"/>
                    </a:lnTo>
                    <a:lnTo>
                      <a:pt x="24" y="0"/>
                    </a:lnTo>
                    <a:lnTo>
                      <a:pt x="39" y="0"/>
                    </a:lnTo>
                    <a:lnTo>
                      <a:pt x="44" y="7"/>
                    </a:lnTo>
                    <a:lnTo>
                      <a:pt x="48" y="16"/>
                    </a:lnTo>
                    <a:lnTo>
                      <a:pt x="47" y="22"/>
                    </a:lnTo>
                    <a:lnTo>
                      <a:pt x="50" y="27"/>
                    </a:lnTo>
                    <a:lnTo>
                      <a:pt x="50" y="35"/>
                    </a:lnTo>
                    <a:lnTo>
                      <a:pt x="55" y="34"/>
                    </a:lnTo>
                    <a:lnTo>
                      <a:pt x="46" y="43"/>
                    </a:lnTo>
                    <a:lnTo>
                      <a:pt x="38" y="55"/>
                    </a:lnTo>
                    <a:lnTo>
                      <a:pt x="37" y="61"/>
                    </a:lnTo>
                    <a:lnTo>
                      <a:pt x="33" y="68"/>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80" name="Freeform 180"/>
              <p:cNvSpPr>
                <a:spLocks/>
              </p:cNvSpPr>
              <p:nvPr/>
            </p:nvSpPr>
            <p:spPr bwMode="auto">
              <a:xfrm>
                <a:off x="1604840" y="3718504"/>
                <a:ext cx="77679" cy="45902"/>
              </a:xfrm>
              <a:custGeom>
                <a:avLst/>
                <a:gdLst>
                  <a:gd name="T0" fmla="*/ 42 w 44"/>
                  <a:gd name="T1" fmla="*/ 21 h 26"/>
                  <a:gd name="T2" fmla="*/ 39 w 44"/>
                  <a:gd name="T3" fmla="*/ 26 h 26"/>
                  <a:gd name="T4" fmla="*/ 29 w 44"/>
                  <a:gd name="T5" fmla="*/ 26 h 26"/>
                  <a:gd name="T6" fmla="*/ 22 w 44"/>
                  <a:gd name="T7" fmla="*/ 24 h 26"/>
                  <a:gd name="T8" fmla="*/ 15 w 44"/>
                  <a:gd name="T9" fmla="*/ 20 h 26"/>
                  <a:gd name="T10" fmla="*/ 5 w 44"/>
                  <a:gd name="T11" fmla="*/ 18 h 26"/>
                  <a:gd name="T12" fmla="*/ 0 w 44"/>
                  <a:gd name="T13" fmla="*/ 14 h 26"/>
                  <a:gd name="T14" fmla="*/ 1 w 44"/>
                  <a:gd name="T15" fmla="*/ 11 h 26"/>
                  <a:gd name="T16" fmla="*/ 8 w 44"/>
                  <a:gd name="T17" fmla="*/ 6 h 26"/>
                  <a:gd name="T18" fmla="*/ 12 w 44"/>
                  <a:gd name="T19" fmla="*/ 3 h 26"/>
                  <a:gd name="T20" fmla="*/ 11 w 44"/>
                  <a:gd name="T21" fmla="*/ 1 h 26"/>
                  <a:gd name="T22" fmla="*/ 15 w 44"/>
                  <a:gd name="T23" fmla="*/ 0 h 26"/>
                  <a:gd name="T24" fmla="*/ 20 w 44"/>
                  <a:gd name="T25" fmla="*/ 1 h 26"/>
                  <a:gd name="T26" fmla="*/ 24 w 44"/>
                  <a:gd name="T27" fmla="*/ 6 h 26"/>
                  <a:gd name="T28" fmla="*/ 29 w 44"/>
                  <a:gd name="T29" fmla="*/ 9 h 26"/>
                  <a:gd name="T30" fmla="*/ 29 w 44"/>
                  <a:gd name="T31" fmla="*/ 12 h 26"/>
                  <a:gd name="T32" fmla="*/ 38 w 44"/>
                  <a:gd name="T33" fmla="*/ 9 h 26"/>
                  <a:gd name="T34" fmla="*/ 41 w 44"/>
                  <a:gd name="T35" fmla="*/ 11 h 26"/>
                  <a:gd name="T36" fmla="*/ 44 w 44"/>
                  <a:gd name="T37" fmla="*/ 13 h 26"/>
                  <a:gd name="T38" fmla="*/ 42 w 44"/>
                  <a:gd name="T3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6">
                    <a:moveTo>
                      <a:pt x="42" y="21"/>
                    </a:moveTo>
                    <a:lnTo>
                      <a:pt x="39" y="26"/>
                    </a:lnTo>
                    <a:lnTo>
                      <a:pt x="29" y="26"/>
                    </a:lnTo>
                    <a:lnTo>
                      <a:pt x="22" y="24"/>
                    </a:lnTo>
                    <a:lnTo>
                      <a:pt x="15" y="20"/>
                    </a:lnTo>
                    <a:lnTo>
                      <a:pt x="5" y="18"/>
                    </a:lnTo>
                    <a:lnTo>
                      <a:pt x="0" y="14"/>
                    </a:lnTo>
                    <a:lnTo>
                      <a:pt x="1" y="11"/>
                    </a:lnTo>
                    <a:lnTo>
                      <a:pt x="8" y="6"/>
                    </a:lnTo>
                    <a:lnTo>
                      <a:pt x="12" y="3"/>
                    </a:lnTo>
                    <a:lnTo>
                      <a:pt x="11" y="1"/>
                    </a:lnTo>
                    <a:lnTo>
                      <a:pt x="15" y="0"/>
                    </a:lnTo>
                    <a:lnTo>
                      <a:pt x="20" y="1"/>
                    </a:lnTo>
                    <a:lnTo>
                      <a:pt x="24" y="6"/>
                    </a:lnTo>
                    <a:lnTo>
                      <a:pt x="29" y="9"/>
                    </a:lnTo>
                    <a:lnTo>
                      <a:pt x="29" y="12"/>
                    </a:lnTo>
                    <a:lnTo>
                      <a:pt x="38" y="9"/>
                    </a:lnTo>
                    <a:lnTo>
                      <a:pt x="41" y="11"/>
                    </a:lnTo>
                    <a:lnTo>
                      <a:pt x="44" y="13"/>
                    </a:lnTo>
                    <a:lnTo>
                      <a:pt x="42" y="21"/>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81" name="Freeform 181"/>
              <p:cNvSpPr>
                <a:spLocks/>
              </p:cNvSpPr>
              <p:nvPr/>
            </p:nvSpPr>
            <p:spPr bwMode="auto">
              <a:xfrm>
                <a:off x="5878971" y="3826195"/>
                <a:ext cx="206557" cy="127112"/>
              </a:xfrm>
              <a:custGeom>
                <a:avLst/>
                <a:gdLst>
                  <a:gd name="T0" fmla="*/ 117 w 117"/>
                  <a:gd name="T1" fmla="*/ 42 h 72"/>
                  <a:gd name="T2" fmla="*/ 109 w 117"/>
                  <a:gd name="T3" fmla="*/ 55 h 72"/>
                  <a:gd name="T4" fmla="*/ 97 w 117"/>
                  <a:gd name="T5" fmla="*/ 72 h 72"/>
                  <a:gd name="T6" fmla="*/ 82 w 117"/>
                  <a:gd name="T7" fmla="*/ 72 h 72"/>
                  <a:gd name="T8" fmla="*/ 21 w 117"/>
                  <a:gd name="T9" fmla="*/ 47 h 72"/>
                  <a:gd name="T10" fmla="*/ 14 w 117"/>
                  <a:gd name="T11" fmla="*/ 40 h 72"/>
                  <a:gd name="T12" fmla="*/ 7 w 117"/>
                  <a:gd name="T13" fmla="*/ 30 h 72"/>
                  <a:gd name="T14" fmla="*/ 0 w 117"/>
                  <a:gd name="T15" fmla="*/ 19 h 72"/>
                  <a:gd name="T16" fmla="*/ 3 w 117"/>
                  <a:gd name="T17" fmla="*/ 11 h 72"/>
                  <a:gd name="T18" fmla="*/ 10 w 117"/>
                  <a:gd name="T19" fmla="*/ 0 h 72"/>
                  <a:gd name="T20" fmla="*/ 16 w 117"/>
                  <a:gd name="T21" fmla="*/ 4 h 72"/>
                  <a:gd name="T22" fmla="*/ 20 w 117"/>
                  <a:gd name="T23" fmla="*/ 13 h 72"/>
                  <a:gd name="T24" fmla="*/ 28 w 117"/>
                  <a:gd name="T25" fmla="*/ 21 h 72"/>
                  <a:gd name="T26" fmla="*/ 37 w 117"/>
                  <a:gd name="T27" fmla="*/ 21 h 72"/>
                  <a:gd name="T28" fmla="*/ 54 w 117"/>
                  <a:gd name="T29" fmla="*/ 16 h 72"/>
                  <a:gd name="T30" fmla="*/ 74 w 117"/>
                  <a:gd name="T31" fmla="*/ 14 h 72"/>
                  <a:gd name="T32" fmla="*/ 90 w 117"/>
                  <a:gd name="T33" fmla="*/ 7 h 72"/>
                  <a:gd name="T34" fmla="*/ 99 w 117"/>
                  <a:gd name="T35" fmla="*/ 6 h 72"/>
                  <a:gd name="T36" fmla="*/ 105 w 117"/>
                  <a:gd name="T37" fmla="*/ 2 h 72"/>
                  <a:gd name="T38" fmla="*/ 116 w 117"/>
                  <a:gd name="T39" fmla="*/ 1 h 72"/>
                  <a:gd name="T40" fmla="*/ 116 w 117"/>
                  <a:gd name="T41" fmla="*/ 2 h 72"/>
                  <a:gd name="T42" fmla="*/ 116 w 117"/>
                  <a:gd name="T43" fmla="*/ 10 h 72"/>
                  <a:gd name="T44" fmla="*/ 117 w 117"/>
                  <a:gd name="T45" fmla="*/ 31 h 72"/>
                  <a:gd name="T46" fmla="*/ 117 w 117"/>
                  <a:gd name="T4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2">
                    <a:moveTo>
                      <a:pt x="117" y="42"/>
                    </a:moveTo>
                    <a:lnTo>
                      <a:pt x="109" y="55"/>
                    </a:lnTo>
                    <a:lnTo>
                      <a:pt x="97" y="72"/>
                    </a:lnTo>
                    <a:lnTo>
                      <a:pt x="82" y="72"/>
                    </a:lnTo>
                    <a:lnTo>
                      <a:pt x="21" y="47"/>
                    </a:lnTo>
                    <a:lnTo>
                      <a:pt x="14" y="40"/>
                    </a:lnTo>
                    <a:lnTo>
                      <a:pt x="7" y="30"/>
                    </a:lnTo>
                    <a:lnTo>
                      <a:pt x="0" y="19"/>
                    </a:lnTo>
                    <a:lnTo>
                      <a:pt x="3" y="11"/>
                    </a:lnTo>
                    <a:lnTo>
                      <a:pt x="10" y="0"/>
                    </a:lnTo>
                    <a:lnTo>
                      <a:pt x="16" y="4"/>
                    </a:lnTo>
                    <a:lnTo>
                      <a:pt x="20" y="13"/>
                    </a:lnTo>
                    <a:lnTo>
                      <a:pt x="28" y="21"/>
                    </a:lnTo>
                    <a:lnTo>
                      <a:pt x="37" y="21"/>
                    </a:lnTo>
                    <a:lnTo>
                      <a:pt x="54" y="16"/>
                    </a:lnTo>
                    <a:lnTo>
                      <a:pt x="74" y="14"/>
                    </a:lnTo>
                    <a:lnTo>
                      <a:pt x="90" y="7"/>
                    </a:lnTo>
                    <a:lnTo>
                      <a:pt x="99" y="6"/>
                    </a:lnTo>
                    <a:lnTo>
                      <a:pt x="105" y="2"/>
                    </a:lnTo>
                    <a:lnTo>
                      <a:pt x="116" y="1"/>
                    </a:lnTo>
                    <a:lnTo>
                      <a:pt x="116" y="2"/>
                    </a:lnTo>
                    <a:lnTo>
                      <a:pt x="116" y="10"/>
                    </a:lnTo>
                    <a:lnTo>
                      <a:pt x="117" y="31"/>
                    </a:lnTo>
                    <a:lnTo>
                      <a:pt x="117" y="42"/>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82" name="Freeform 182"/>
              <p:cNvSpPr>
                <a:spLocks/>
              </p:cNvSpPr>
              <p:nvPr/>
            </p:nvSpPr>
            <p:spPr bwMode="auto">
              <a:xfrm>
                <a:off x="5833070" y="3806775"/>
                <a:ext cx="319546" cy="501385"/>
              </a:xfrm>
              <a:custGeom>
                <a:avLst/>
                <a:gdLst>
                  <a:gd name="T0" fmla="*/ 156 w 181"/>
                  <a:gd name="T1" fmla="*/ 9 h 284"/>
                  <a:gd name="T2" fmla="*/ 166 w 181"/>
                  <a:gd name="T3" fmla="*/ 7 h 284"/>
                  <a:gd name="T4" fmla="*/ 174 w 181"/>
                  <a:gd name="T5" fmla="*/ 0 h 284"/>
                  <a:gd name="T6" fmla="*/ 181 w 181"/>
                  <a:gd name="T7" fmla="*/ 0 h 284"/>
                  <a:gd name="T8" fmla="*/ 181 w 181"/>
                  <a:gd name="T9" fmla="*/ 5 h 284"/>
                  <a:gd name="T10" fmla="*/ 180 w 181"/>
                  <a:gd name="T11" fmla="*/ 18 h 284"/>
                  <a:gd name="T12" fmla="*/ 181 w 181"/>
                  <a:gd name="T13" fmla="*/ 28 h 284"/>
                  <a:gd name="T14" fmla="*/ 177 w 181"/>
                  <a:gd name="T15" fmla="*/ 36 h 284"/>
                  <a:gd name="T16" fmla="*/ 173 w 181"/>
                  <a:gd name="T17" fmla="*/ 58 h 284"/>
                  <a:gd name="T18" fmla="*/ 165 w 181"/>
                  <a:gd name="T19" fmla="*/ 81 h 284"/>
                  <a:gd name="T20" fmla="*/ 154 w 181"/>
                  <a:gd name="T21" fmla="*/ 108 h 284"/>
                  <a:gd name="T22" fmla="*/ 139 w 181"/>
                  <a:gd name="T23" fmla="*/ 139 h 284"/>
                  <a:gd name="T24" fmla="*/ 124 w 181"/>
                  <a:gd name="T25" fmla="*/ 162 h 284"/>
                  <a:gd name="T26" fmla="*/ 103 w 181"/>
                  <a:gd name="T27" fmla="*/ 190 h 284"/>
                  <a:gd name="T28" fmla="*/ 85 w 181"/>
                  <a:gd name="T29" fmla="*/ 207 h 284"/>
                  <a:gd name="T30" fmla="*/ 57 w 181"/>
                  <a:gd name="T31" fmla="*/ 228 h 284"/>
                  <a:gd name="T32" fmla="*/ 40 w 181"/>
                  <a:gd name="T33" fmla="*/ 243 h 284"/>
                  <a:gd name="T34" fmla="*/ 20 w 181"/>
                  <a:gd name="T35" fmla="*/ 269 h 284"/>
                  <a:gd name="T36" fmla="*/ 15 w 181"/>
                  <a:gd name="T37" fmla="*/ 280 h 284"/>
                  <a:gd name="T38" fmla="*/ 11 w 181"/>
                  <a:gd name="T39" fmla="*/ 284 h 284"/>
                  <a:gd name="T40" fmla="*/ 1 w 181"/>
                  <a:gd name="T41" fmla="*/ 267 h 284"/>
                  <a:gd name="T42" fmla="*/ 0 w 181"/>
                  <a:gd name="T43" fmla="*/ 191 h 284"/>
                  <a:gd name="T44" fmla="*/ 16 w 181"/>
                  <a:gd name="T45" fmla="*/ 168 h 284"/>
                  <a:gd name="T46" fmla="*/ 21 w 181"/>
                  <a:gd name="T47" fmla="*/ 161 h 284"/>
                  <a:gd name="T48" fmla="*/ 33 w 181"/>
                  <a:gd name="T49" fmla="*/ 161 h 284"/>
                  <a:gd name="T50" fmla="*/ 49 w 181"/>
                  <a:gd name="T51" fmla="*/ 146 h 284"/>
                  <a:gd name="T52" fmla="*/ 73 w 181"/>
                  <a:gd name="T53" fmla="*/ 146 h 284"/>
                  <a:gd name="T54" fmla="*/ 123 w 181"/>
                  <a:gd name="T55" fmla="*/ 83 h 284"/>
                  <a:gd name="T56" fmla="*/ 135 w 181"/>
                  <a:gd name="T57" fmla="*/ 66 h 284"/>
                  <a:gd name="T58" fmla="*/ 143 w 181"/>
                  <a:gd name="T59" fmla="*/ 53 h 284"/>
                  <a:gd name="T60" fmla="*/ 143 w 181"/>
                  <a:gd name="T61" fmla="*/ 42 h 284"/>
                  <a:gd name="T62" fmla="*/ 142 w 181"/>
                  <a:gd name="T63" fmla="*/ 21 h 284"/>
                  <a:gd name="T64" fmla="*/ 142 w 181"/>
                  <a:gd name="T65" fmla="*/ 13 h 284"/>
                  <a:gd name="T66" fmla="*/ 142 w 181"/>
                  <a:gd name="T67" fmla="*/ 12 h 284"/>
                  <a:gd name="T68" fmla="*/ 148 w 181"/>
                  <a:gd name="T69" fmla="*/ 12 h 284"/>
                  <a:gd name="T70" fmla="*/ 156 w 181"/>
                  <a:gd name="T71" fmla="*/ 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284">
                    <a:moveTo>
                      <a:pt x="156" y="9"/>
                    </a:moveTo>
                    <a:lnTo>
                      <a:pt x="166" y="7"/>
                    </a:lnTo>
                    <a:lnTo>
                      <a:pt x="174" y="0"/>
                    </a:lnTo>
                    <a:lnTo>
                      <a:pt x="181" y="0"/>
                    </a:lnTo>
                    <a:lnTo>
                      <a:pt x="181" y="5"/>
                    </a:lnTo>
                    <a:lnTo>
                      <a:pt x="180" y="18"/>
                    </a:lnTo>
                    <a:lnTo>
                      <a:pt x="181" y="28"/>
                    </a:lnTo>
                    <a:lnTo>
                      <a:pt x="177" y="36"/>
                    </a:lnTo>
                    <a:lnTo>
                      <a:pt x="173" y="58"/>
                    </a:lnTo>
                    <a:lnTo>
                      <a:pt x="165" y="81"/>
                    </a:lnTo>
                    <a:lnTo>
                      <a:pt x="154" y="108"/>
                    </a:lnTo>
                    <a:lnTo>
                      <a:pt x="139" y="139"/>
                    </a:lnTo>
                    <a:lnTo>
                      <a:pt x="124" y="162"/>
                    </a:lnTo>
                    <a:lnTo>
                      <a:pt x="103" y="190"/>
                    </a:lnTo>
                    <a:lnTo>
                      <a:pt x="85" y="207"/>
                    </a:lnTo>
                    <a:lnTo>
                      <a:pt x="57" y="228"/>
                    </a:lnTo>
                    <a:lnTo>
                      <a:pt x="40" y="243"/>
                    </a:lnTo>
                    <a:lnTo>
                      <a:pt x="20" y="269"/>
                    </a:lnTo>
                    <a:lnTo>
                      <a:pt x="15" y="280"/>
                    </a:lnTo>
                    <a:lnTo>
                      <a:pt x="11" y="284"/>
                    </a:lnTo>
                    <a:lnTo>
                      <a:pt x="1" y="267"/>
                    </a:lnTo>
                    <a:lnTo>
                      <a:pt x="0" y="191"/>
                    </a:lnTo>
                    <a:lnTo>
                      <a:pt x="16" y="168"/>
                    </a:lnTo>
                    <a:lnTo>
                      <a:pt x="21" y="161"/>
                    </a:lnTo>
                    <a:lnTo>
                      <a:pt x="33" y="161"/>
                    </a:lnTo>
                    <a:lnTo>
                      <a:pt x="49" y="146"/>
                    </a:lnTo>
                    <a:lnTo>
                      <a:pt x="73" y="146"/>
                    </a:lnTo>
                    <a:lnTo>
                      <a:pt x="123" y="83"/>
                    </a:lnTo>
                    <a:lnTo>
                      <a:pt x="135" y="66"/>
                    </a:lnTo>
                    <a:lnTo>
                      <a:pt x="143" y="53"/>
                    </a:lnTo>
                    <a:lnTo>
                      <a:pt x="143" y="42"/>
                    </a:lnTo>
                    <a:lnTo>
                      <a:pt x="142" y="21"/>
                    </a:lnTo>
                    <a:lnTo>
                      <a:pt x="142" y="13"/>
                    </a:lnTo>
                    <a:lnTo>
                      <a:pt x="142" y="12"/>
                    </a:lnTo>
                    <a:lnTo>
                      <a:pt x="148" y="12"/>
                    </a:lnTo>
                    <a:lnTo>
                      <a:pt x="156" y="9"/>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83" name="Freeform 183"/>
              <p:cNvSpPr>
                <a:spLocks/>
              </p:cNvSpPr>
              <p:nvPr/>
            </p:nvSpPr>
            <p:spPr bwMode="auto">
              <a:xfrm>
                <a:off x="5049216" y="2558609"/>
                <a:ext cx="130642" cy="141235"/>
              </a:xfrm>
              <a:custGeom>
                <a:avLst/>
                <a:gdLst>
                  <a:gd name="T0" fmla="*/ 35 w 74"/>
                  <a:gd name="T1" fmla="*/ 15 h 80"/>
                  <a:gd name="T2" fmla="*/ 45 w 74"/>
                  <a:gd name="T3" fmla="*/ 20 h 80"/>
                  <a:gd name="T4" fmla="*/ 47 w 74"/>
                  <a:gd name="T5" fmla="*/ 28 h 80"/>
                  <a:gd name="T6" fmla="*/ 58 w 74"/>
                  <a:gd name="T7" fmla="*/ 34 h 80"/>
                  <a:gd name="T8" fmla="*/ 62 w 74"/>
                  <a:gd name="T9" fmla="*/ 30 h 80"/>
                  <a:gd name="T10" fmla="*/ 67 w 74"/>
                  <a:gd name="T11" fmla="*/ 32 h 80"/>
                  <a:gd name="T12" fmla="*/ 63 w 74"/>
                  <a:gd name="T13" fmla="*/ 36 h 80"/>
                  <a:gd name="T14" fmla="*/ 66 w 74"/>
                  <a:gd name="T15" fmla="*/ 39 h 80"/>
                  <a:gd name="T16" fmla="*/ 63 w 74"/>
                  <a:gd name="T17" fmla="*/ 44 h 80"/>
                  <a:gd name="T18" fmla="*/ 65 w 74"/>
                  <a:gd name="T19" fmla="*/ 52 h 80"/>
                  <a:gd name="T20" fmla="*/ 74 w 74"/>
                  <a:gd name="T21" fmla="*/ 60 h 80"/>
                  <a:gd name="T22" fmla="*/ 68 w 74"/>
                  <a:gd name="T23" fmla="*/ 67 h 80"/>
                  <a:gd name="T24" fmla="*/ 66 w 74"/>
                  <a:gd name="T25" fmla="*/ 73 h 80"/>
                  <a:gd name="T26" fmla="*/ 68 w 74"/>
                  <a:gd name="T27" fmla="*/ 76 h 80"/>
                  <a:gd name="T28" fmla="*/ 66 w 74"/>
                  <a:gd name="T29" fmla="*/ 79 h 80"/>
                  <a:gd name="T30" fmla="*/ 58 w 74"/>
                  <a:gd name="T31" fmla="*/ 79 h 80"/>
                  <a:gd name="T32" fmla="*/ 52 w 74"/>
                  <a:gd name="T33" fmla="*/ 80 h 80"/>
                  <a:gd name="T34" fmla="*/ 52 w 74"/>
                  <a:gd name="T35" fmla="*/ 79 h 80"/>
                  <a:gd name="T36" fmla="*/ 54 w 74"/>
                  <a:gd name="T37" fmla="*/ 76 h 80"/>
                  <a:gd name="T38" fmla="*/ 55 w 74"/>
                  <a:gd name="T39" fmla="*/ 71 h 80"/>
                  <a:gd name="T40" fmla="*/ 53 w 74"/>
                  <a:gd name="T41" fmla="*/ 71 h 80"/>
                  <a:gd name="T42" fmla="*/ 49 w 74"/>
                  <a:gd name="T43" fmla="*/ 67 h 80"/>
                  <a:gd name="T44" fmla="*/ 46 w 74"/>
                  <a:gd name="T45" fmla="*/ 66 h 80"/>
                  <a:gd name="T46" fmla="*/ 44 w 74"/>
                  <a:gd name="T47" fmla="*/ 63 h 80"/>
                  <a:gd name="T48" fmla="*/ 40 w 74"/>
                  <a:gd name="T49" fmla="*/ 62 h 80"/>
                  <a:gd name="T50" fmla="*/ 38 w 74"/>
                  <a:gd name="T51" fmla="*/ 59 h 80"/>
                  <a:gd name="T52" fmla="*/ 35 w 74"/>
                  <a:gd name="T53" fmla="*/ 60 h 80"/>
                  <a:gd name="T54" fmla="*/ 33 w 74"/>
                  <a:gd name="T55" fmla="*/ 67 h 80"/>
                  <a:gd name="T56" fmla="*/ 29 w 74"/>
                  <a:gd name="T57" fmla="*/ 68 h 80"/>
                  <a:gd name="T58" fmla="*/ 31 w 74"/>
                  <a:gd name="T59" fmla="*/ 67 h 80"/>
                  <a:gd name="T60" fmla="*/ 24 w 74"/>
                  <a:gd name="T61" fmla="*/ 63 h 80"/>
                  <a:gd name="T62" fmla="*/ 18 w 74"/>
                  <a:gd name="T63" fmla="*/ 60 h 80"/>
                  <a:gd name="T64" fmla="*/ 16 w 74"/>
                  <a:gd name="T65" fmla="*/ 57 h 80"/>
                  <a:gd name="T66" fmla="*/ 11 w 74"/>
                  <a:gd name="T67" fmla="*/ 54 h 80"/>
                  <a:gd name="T68" fmla="*/ 15 w 74"/>
                  <a:gd name="T69" fmla="*/ 53 h 80"/>
                  <a:gd name="T70" fmla="*/ 16 w 74"/>
                  <a:gd name="T71" fmla="*/ 43 h 80"/>
                  <a:gd name="T72" fmla="*/ 7 w 74"/>
                  <a:gd name="T73" fmla="*/ 35 h 80"/>
                  <a:gd name="T74" fmla="*/ 11 w 74"/>
                  <a:gd name="T75" fmla="*/ 26 h 80"/>
                  <a:gd name="T76" fmla="*/ 5 w 74"/>
                  <a:gd name="T77" fmla="*/ 26 h 80"/>
                  <a:gd name="T78" fmla="*/ 10 w 74"/>
                  <a:gd name="T79" fmla="*/ 19 h 80"/>
                  <a:gd name="T80" fmla="*/ 5 w 74"/>
                  <a:gd name="T81" fmla="*/ 13 h 80"/>
                  <a:gd name="T82" fmla="*/ 0 w 74"/>
                  <a:gd name="T83" fmla="*/ 5 h 80"/>
                  <a:gd name="T84" fmla="*/ 12 w 74"/>
                  <a:gd name="T85" fmla="*/ 0 h 80"/>
                  <a:gd name="T86" fmla="*/ 22 w 74"/>
                  <a:gd name="T87" fmla="*/ 1 h 80"/>
                  <a:gd name="T88" fmla="*/ 32 w 74"/>
                  <a:gd name="T89" fmla="*/ 9 h 80"/>
                  <a:gd name="T90" fmla="*/ 35 w 74"/>
                  <a:gd name="T91"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80">
                    <a:moveTo>
                      <a:pt x="35" y="15"/>
                    </a:moveTo>
                    <a:lnTo>
                      <a:pt x="45" y="20"/>
                    </a:lnTo>
                    <a:lnTo>
                      <a:pt x="47" y="28"/>
                    </a:lnTo>
                    <a:lnTo>
                      <a:pt x="58" y="34"/>
                    </a:lnTo>
                    <a:lnTo>
                      <a:pt x="62" y="30"/>
                    </a:lnTo>
                    <a:lnTo>
                      <a:pt x="67" y="32"/>
                    </a:lnTo>
                    <a:lnTo>
                      <a:pt x="63" y="36"/>
                    </a:lnTo>
                    <a:lnTo>
                      <a:pt x="66" y="39"/>
                    </a:lnTo>
                    <a:lnTo>
                      <a:pt x="63" y="44"/>
                    </a:lnTo>
                    <a:lnTo>
                      <a:pt x="65" y="52"/>
                    </a:lnTo>
                    <a:lnTo>
                      <a:pt x="74" y="60"/>
                    </a:lnTo>
                    <a:lnTo>
                      <a:pt x="68" y="67"/>
                    </a:lnTo>
                    <a:lnTo>
                      <a:pt x="66" y="73"/>
                    </a:lnTo>
                    <a:lnTo>
                      <a:pt x="68" y="76"/>
                    </a:lnTo>
                    <a:lnTo>
                      <a:pt x="66" y="79"/>
                    </a:lnTo>
                    <a:lnTo>
                      <a:pt x="58" y="79"/>
                    </a:lnTo>
                    <a:lnTo>
                      <a:pt x="52" y="80"/>
                    </a:lnTo>
                    <a:lnTo>
                      <a:pt x="52" y="79"/>
                    </a:lnTo>
                    <a:lnTo>
                      <a:pt x="54" y="76"/>
                    </a:lnTo>
                    <a:lnTo>
                      <a:pt x="55" y="71"/>
                    </a:lnTo>
                    <a:lnTo>
                      <a:pt x="53" y="71"/>
                    </a:lnTo>
                    <a:lnTo>
                      <a:pt x="49" y="67"/>
                    </a:lnTo>
                    <a:lnTo>
                      <a:pt x="46" y="66"/>
                    </a:lnTo>
                    <a:lnTo>
                      <a:pt x="44" y="63"/>
                    </a:lnTo>
                    <a:lnTo>
                      <a:pt x="40" y="62"/>
                    </a:lnTo>
                    <a:lnTo>
                      <a:pt x="38" y="59"/>
                    </a:lnTo>
                    <a:lnTo>
                      <a:pt x="35" y="60"/>
                    </a:lnTo>
                    <a:lnTo>
                      <a:pt x="33" y="67"/>
                    </a:lnTo>
                    <a:lnTo>
                      <a:pt x="29" y="68"/>
                    </a:lnTo>
                    <a:lnTo>
                      <a:pt x="31" y="67"/>
                    </a:lnTo>
                    <a:lnTo>
                      <a:pt x="24" y="63"/>
                    </a:lnTo>
                    <a:lnTo>
                      <a:pt x="18" y="60"/>
                    </a:lnTo>
                    <a:lnTo>
                      <a:pt x="16" y="57"/>
                    </a:lnTo>
                    <a:lnTo>
                      <a:pt x="11" y="54"/>
                    </a:lnTo>
                    <a:lnTo>
                      <a:pt x="15" y="53"/>
                    </a:lnTo>
                    <a:lnTo>
                      <a:pt x="16" y="43"/>
                    </a:lnTo>
                    <a:lnTo>
                      <a:pt x="7" y="35"/>
                    </a:lnTo>
                    <a:lnTo>
                      <a:pt x="11" y="26"/>
                    </a:lnTo>
                    <a:lnTo>
                      <a:pt x="5" y="26"/>
                    </a:lnTo>
                    <a:lnTo>
                      <a:pt x="10" y="19"/>
                    </a:lnTo>
                    <a:lnTo>
                      <a:pt x="5" y="13"/>
                    </a:lnTo>
                    <a:lnTo>
                      <a:pt x="0" y="5"/>
                    </a:lnTo>
                    <a:lnTo>
                      <a:pt x="12" y="0"/>
                    </a:lnTo>
                    <a:lnTo>
                      <a:pt x="22" y="1"/>
                    </a:lnTo>
                    <a:lnTo>
                      <a:pt x="32" y="9"/>
                    </a:lnTo>
                    <a:lnTo>
                      <a:pt x="35" y="15"/>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84" name="Freeform 184"/>
              <p:cNvSpPr>
                <a:spLocks/>
              </p:cNvSpPr>
              <p:nvPr/>
            </p:nvSpPr>
            <p:spPr bwMode="auto">
              <a:xfrm>
                <a:off x="2623500" y="4025690"/>
                <a:ext cx="132409" cy="155359"/>
              </a:xfrm>
              <a:custGeom>
                <a:avLst/>
                <a:gdLst>
                  <a:gd name="T0" fmla="*/ 17 w 75"/>
                  <a:gd name="T1" fmla="*/ 1 h 88"/>
                  <a:gd name="T2" fmla="*/ 39 w 75"/>
                  <a:gd name="T3" fmla="*/ 5 h 88"/>
                  <a:gd name="T4" fmla="*/ 41 w 75"/>
                  <a:gd name="T5" fmla="*/ 2 h 88"/>
                  <a:gd name="T6" fmla="*/ 56 w 75"/>
                  <a:gd name="T7" fmla="*/ 0 h 88"/>
                  <a:gd name="T8" fmla="*/ 75 w 75"/>
                  <a:gd name="T9" fmla="*/ 6 h 88"/>
                  <a:gd name="T10" fmla="*/ 65 w 75"/>
                  <a:gd name="T11" fmla="*/ 24 h 88"/>
                  <a:gd name="T12" fmla="*/ 66 w 75"/>
                  <a:gd name="T13" fmla="*/ 38 h 88"/>
                  <a:gd name="T14" fmla="*/ 74 w 75"/>
                  <a:gd name="T15" fmla="*/ 50 h 88"/>
                  <a:gd name="T16" fmla="*/ 70 w 75"/>
                  <a:gd name="T17" fmla="*/ 59 h 88"/>
                  <a:gd name="T18" fmla="*/ 68 w 75"/>
                  <a:gd name="T19" fmla="*/ 69 h 88"/>
                  <a:gd name="T20" fmla="*/ 64 w 75"/>
                  <a:gd name="T21" fmla="*/ 77 h 88"/>
                  <a:gd name="T22" fmla="*/ 53 w 75"/>
                  <a:gd name="T23" fmla="*/ 73 h 88"/>
                  <a:gd name="T24" fmla="*/ 45 w 75"/>
                  <a:gd name="T25" fmla="*/ 75 h 88"/>
                  <a:gd name="T26" fmla="*/ 37 w 75"/>
                  <a:gd name="T27" fmla="*/ 73 h 88"/>
                  <a:gd name="T28" fmla="*/ 35 w 75"/>
                  <a:gd name="T29" fmla="*/ 79 h 88"/>
                  <a:gd name="T30" fmla="*/ 38 w 75"/>
                  <a:gd name="T31" fmla="*/ 83 h 88"/>
                  <a:gd name="T32" fmla="*/ 37 w 75"/>
                  <a:gd name="T33" fmla="*/ 88 h 88"/>
                  <a:gd name="T34" fmla="*/ 27 w 75"/>
                  <a:gd name="T35" fmla="*/ 86 h 88"/>
                  <a:gd name="T36" fmla="*/ 16 w 75"/>
                  <a:gd name="T37" fmla="*/ 68 h 88"/>
                  <a:gd name="T38" fmla="*/ 13 w 75"/>
                  <a:gd name="T39" fmla="*/ 56 h 88"/>
                  <a:gd name="T40" fmla="*/ 7 w 75"/>
                  <a:gd name="T41" fmla="*/ 56 h 88"/>
                  <a:gd name="T42" fmla="*/ 0 w 75"/>
                  <a:gd name="T43" fmla="*/ 41 h 88"/>
                  <a:gd name="T44" fmla="*/ 3 w 75"/>
                  <a:gd name="T45" fmla="*/ 30 h 88"/>
                  <a:gd name="T46" fmla="*/ 2 w 75"/>
                  <a:gd name="T47" fmla="*/ 25 h 88"/>
                  <a:gd name="T48" fmla="*/ 13 w 75"/>
                  <a:gd name="T49" fmla="*/ 20 h 88"/>
                  <a:gd name="T50" fmla="*/ 17 w 75"/>
                  <a:gd name="T51"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88">
                    <a:moveTo>
                      <a:pt x="17" y="1"/>
                    </a:moveTo>
                    <a:lnTo>
                      <a:pt x="39" y="5"/>
                    </a:lnTo>
                    <a:lnTo>
                      <a:pt x="41" y="2"/>
                    </a:lnTo>
                    <a:lnTo>
                      <a:pt x="56" y="0"/>
                    </a:lnTo>
                    <a:lnTo>
                      <a:pt x="75" y="6"/>
                    </a:lnTo>
                    <a:lnTo>
                      <a:pt x="65" y="24"/>
                    </a:lnTo>
                    <a:lnTo>
                      <a:pt x="66" y="38"/>
                    </a:lnTo>
                    <a:lnTo>
                      <a:pt x="74" y="50"/>
                    </a:lnTo>
                    <a:lnTo>
                      <a:pt x="70" y="59"/>
                    </a:lnTo>
                    <a:lnTo>
                      <a:pt x="68" y="69"/>
                    </a:lnTo>
                    <a:lnTo>
                      <a:pt x="64" y="77"/>
                    </a:lnTo>
                    <a:lnTo>
                      <a:pt x="53" y="73"/>
                    </a:lnTo>
                    <a:lnTo>
                      <a:pt x="45" y="75"/>
                    </a:lnTo>
                    <a:lnTo>
                      <a:pt x="37" y="73"/>
                    </a:lnTo>
                    <a:lnTo>
                      <a:pt x="35" y="79"/>
                    </a:lnTo>
                    <a:lnTo>
                      <a:pt x="38" y="83"/>
                    </a:lnTo>
                    <a:lnTo>
                      <a:pt x="37" y="88"/>
                    </a:lnTo>
                    <a:lnTo>
                      <a:pt x="27" y="86"/>
                    </a:lnTo>
                    <a:lnTo>
                      <a:pt x="16" y="68"/>
                    </a:lnTo>
                    <a:lnTo>
                      <a:pt x="13" y="56"/>
                    </a:lnTo>
                    <a:lnTo>
                      <a:pt x="7" y="56"/>
                    </a:lnTo>
                    <a:lnTo>
                      <a:pt x="0" y="41"/>
                    </a:lnTo>
                    <a:lnTo>
                      <a:pt x="3" y="30"/>
                    </a:lnTo>
                    <a:lnTo>
                      <a:pt x="2" y="25"/>
                    </a:lnTo>
                    <a:lnTo>
                      <a:pt x="13" y="20"/>
                    </a:lnTo>
                    <a:lnTo>
                      <a:pt x="17" y="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85" name="Freeform 185"/>
              <p:cNvSpPr>
                <a:spLocks/>
              </p:cNvSpPr>
              <p:nvPr/>
            </p:nvSpPr>
            <p:spPr bwMode="auto">
              <a:xfrm>
                <a:off x="4985660" y="2436793"/>
                <a:ext cx="158890" cy="63555"/>
              </a:xfrm>
              <a:custGeom>
                <a:avLst/>
                <a:gdLst>
                  <a:gd name="T0" fmla="*/ 29 w 90"/>
                  <a:gd name="T1" fmla="*/ 1 h 36"/>
                  <a:gd name="T2" fmla="*/ 30 w 90"/>
                  <a:gd name="T3" fmla="*/ 3 h 36"/>
                  <a:gd name="T4" fmla="*/ 37 w 90"/>
                  <a:gd name="T5" fmla="*/ 0 h 36"/>
                  <a:gd name="T6" fmla="*/ 45 w 90"/>
                  <a:gd name="T7" fmla="*/ 7 h 36"/>
                  <a:gd name="T8" fmla="*/ 54 w 90"/>
                  <a:gd name="T9" fmla="*/ 3 h 36"/>
                  <a:gd name="T10" fmla="*/ 62 w 90"/>
                  <a:gd name="T11" fmla="*/ 4 h 36"/>
                  <a:gd name="T12" fmla="*/ 74 w 90"/>
                  <a:gd name="T13" fmla="*/ 2 h 36"/>
                  <a:gd name="T14" fmla="*/ 90 w 90"/>
                  <a:gd name="T15" fmla="*/ 10 h 36"/>
                  <a:gd name="T16" fmla="*/ 86 w 90"/>
                  <a:gd name="T17" fmla="*/ 15 h 36"/>
                  <a:gd name="T18" fmla="*/ 84 w 90"/>
                  <a:gd name="T19" fmla="*/ 23 h 36"/>
                  <a:gd name="T20" fmla="*/ 81 w 90"/>
                  <a:gd name="T21" fmla="*/ 25 h 36"/>
                  <a:gd name="T22" fmla="*/ 63 w 90"/>
                  <a:gd name="T23" fmla="*/ 19 h 36"/>
                  <a:gd name="T24" fmla="*/ 57 w 90"/>
                  <a:gd name="T25" fmla="*/ 20 h 36"/>
                  <a:gd name="T26" fmla="*/ 54 w 90"/>
                  <a:gd name="T27" fmla="*/ 25 h 36"/>
                  <a:gd name="T28" fmla="*/ 47 w 90"/>
                  <a:gd name="T29" fmla="*/ 27 h 36"/>
                  <a:gd name="T30" fmla="*/ 45 w 90"/>
                  <a:gd name="T31" fmla="*/ 26 h 36"/>
                  <a:gd name="T32" fmla="*/ 37 w 90"/>
                  <a:gd name="T33" fmla="*/ 29 h 36"/>
                  <a:gd name="T34" fmla="*/ 31 w 90"/>
                  <a:gd name="T35" fmla="*/ 30 h 36"/>
                  <a:gd name="T36" fmla="*/ 30 w 90"/>
                  <a:gd name="T37" fmla="*/ 34 h 36"/>
                  <a:gd name="T38" fmla="*/ 17 w 90"/>
                  <a:gd name="T39" fmla="*/ 36 h 36"/>
                  <a:gd name="T40" fmla="*/ 11 w 90"/>
                  <a:gd name="T41" fmla="*/ 34 h 36"/>
                  <a:gd name="T42" fmla="*/ 2 w 90"/>
                  <a:gd name="T43" fmla="*/ 29 h 36"/>
                  <a:gd name="T44" fmla="*/ 0 w 90"/>
                  <a:gd name="T45" fmla="*/ 22 h 36"/>
                  <a:gd name="T46" fmla="*/ 1 w 90"/>
                  <a:gd name="T47" fmla="*/ 19 h 36"/>
                  <a:gd name="T48" fmla="*/ 2 w 90"/>
                  <a:gd name="T49" fmla="*/ 15 h 36"/>
                  <a:gd name="T50" fmla="*/ 10 w 90"/>
                  <a:gd name="T51" fmla="*/ 15 h 36"/>
                  <a:gd name="T52" fmla="*/ 15 w 90"/>
                  <a:gd name="T53" fmla="*/ 13 h 36"/>
                  <a:gd name="T54" fmla="*/ 15 w 90"/>
                  <a:gd name="T55" fmla="*/ 11 h 36"/>
                  <a:gd name="T56" fmla="*/ 18 w 90"/>
                  <a:gd name="T57" fmla="*/ 10 h 36"/>
                  <a:gd name="T58" fmla="*/ 19 w 90"/>
                  <a:gd name="T59" fmla="*/ 6 h 36"/>
                  <a:gd name="T60" fmla="*/ 22 w 90"/>
                  <a:gd name="T61" fmla="*/ 5 h 36"/>
                  <a:gd name="T62" fmla="*/ 25 w 90"/>
                  <a:gd name="T63" fmla="*/ 1 h 36"/>
                  <a:gd name="T64" fmla="*/ 29 w 90"/>
                  <a:gd name="T6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36">
                    <a:moveTo>
                      <a:pt x="29" y="1"/>
                    </a:moveTo>
                    <a:lnTo>
                      <a:pt x="30" y="3"/>
                    </a:lnTo>
                    <a:lnTo>
                      <a:pt x="37" y="0"/>
                    </a:lnTo>
                    <a:lnTo>
                      <a:pt x="45" y="7"/>
                    </a:lnTo>
                    <a:lnTo>
                      <a:pt x="54" y="3"/>
                    </a:lnTo>
                    <a:lnTo>
                      <a:pt x="62" y="4"/>
                    </a:lnTo>
                    <a:lnTo>
                      <a:pt x="74" y="2"/>
                    </a:lnTo>
                    <a:lnTo>
                      <a:pt x="90" y="10"/>
                    </a:lnTo>
                    <a:lnTo>
                      <a:pt x="86" y="15"/>
                    </a:lnTo>
                    <a:lnTo>
                      <a:pt x="84" y="23"/>
                    </a:lnTo>
                    <a:lnTo>
                      <a:pt x="81" y="25"/>
                    </a:lnTo>
                    <a:lnTo>
                      <a:pt x="63" y="19"/>
                    </a:lnTo>
                    <a:lnTo>
                      <a:pt x="57" y="20"/>
                    </a:lnTo>
                    <a:lnTo>
                      <a:pt x="54" y="25"/>
                    </a:lnTo>
                    <a:lnTo>
                      <a:pt x="47" y="27"/>
                    </a:lnTo>
                    <a:lnTo>
                      <a:pt x="45" y="26"/>
                    </a:lnTo>
                    <a:lnTo>
                      <a:pt x="37" y="29"/>
                    </a:lnTo>
                    <a:lnTo>
                      <a:pt x="31" y="30"/>
                    </a:lnTo>
                    <a:lnTo>
                      <a:pt x="30" y="34"/>
                    </a:lnTo>
                    <a:lnTo>
                      <a:pt x="17" y="36"/>
                    </a:lnTo>
                    <a:lnTo>
                      <a:pt x="11" y="34"/>
                    </a:lnTo>
                    <a:lnTo>
                      <a:pt x="2" y="29"/>
                    </a:lnTo>
                    <a:lnTo>
                      <a:pt x="0" y="22"/>
                    </a:lnTo>
                    <a:lnTo>
                      <a:pt x="1" y="19"/>
                    </a:lnTo>
                    <a:lnTo>
                      <a:pt x="2" y="15"/>
                    </a:lnTo>
                    <a:lnTo>
                      <a:pt x="10" y="15"/>
                    </a:lnTo>
                    <a:lnTo>
                      <a:pt x="15" y="13"/>
                    </a:lnTo>
                    <a:lnTo>
                      <a:pt x="15" y="11"/>
                    </a:lnTo>
                    <a:lnTo>
                      <a:pt x="18" y="10"/>
                    </a:lnTo>
                    <a:lnTo>
                      <a:pt x="19" y="6"/>
                    </a:lnTo>
                    <a:lnTo>
                      <a:pt x="22" y="5"/>
                    </a:lnTo>
                    <a:lnTo>
                      <a:pt x="25" y="1"/>
                    </a:lnTo>
                    <a:lnTo>
                      <a:pt x="29" y="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86" name="Freeform 186"/>
              <p:cNvSpPr>
                <a:spLocks/>
              </p:cNvSpPr>
              <p:nvPr/>
            </p:nvSpPr>
            <p:spPr bwMode="auto">
              <a:xfrm>
                <a:off x="4900919" y="2533892"/>
                <a:ext cx="81210" cy="51198"/>
              </a:xfrm>
              <a:custGeom>
                <a:avLst/>
                <a:gdLst>
                  <a:gd name="T0" fmla="*/ 1 w 46"/>
                  <a:gd name="T1" fmla="*/ 7 h 29"/>
                  <a:gd name="T2" fmla="*/ 15 w 46"/>
                  <a:gd name="T3" fmla="*/ 9 h 29"/>
                  <a:gd name="T4" fmla="*/ 22 w 46"/>
                  <a:gd name="T5" fmla="*/ 4 h 29"/>
                  <a:gd name="T6" fmla="*/ 37 w 46"/>
                  <a:gd name="T7" fmla="*/ 3 h 29"/>
                  <a:gd name="T8" fmla="*/ 39 w 46"/>
                  <a:gd name="T9" fmla="*/ 0 h 29"/>
                  <a:gd name="T10" fmla="*/ 42 w 46"/>
                  <a:gd name="T11" fmla="*/ 0 h 29"/>
                  <a:gd name="T12" fmla="*/ 46 w 46"/>
                  <a:gd name="T13" fmla="*/ 7 h 29"/>
                  <a:gd name="T14" fmla="*/ 33 w 46"/>
                  <a:gd name="T15" fmla="*/ 12 h 29"/>
                  <a:gd name="T16" fmla="*/ 32 w 46"/>
                  <a:gd name="T17" fmla="*/ 21 h 29"/>
                  <a:gd name="T18" fmla="*/ 27 w 46"/>
                  <a:gd name="T19" fmla="*/ 23 h 29"/>
                  <a:gd name="T20" fmla="*/ 27 w 46"/>
                  <a:gd name="T21" fmla="*/ 29 h 29"/>
                  <a:gd name="T22" fmla="*/ 21 w 46"/>
                  <a:gd name="T23" fmla="*/ 28 h 29"/>
                  <a:gd name="T24" fmla="*/ 15 w 46"/>
                  <a:gd name="T25" fmla="*/ 25 h 29"/>
                  <a:gd name="T26" fmla="*/ 12 w 46"/>
                  <a:gd name="T27" fmla="*/ 28 h 29"/>
                  <a:gd name="T28" fmla="*/ 1 w 46"/>
                  <a:gd name="T29" fmla="*/ 28 h 29"/>
                  <a:gd name="T30" fmla="*/ 4 w 46"/>
                  <a:gd name="T31" fmla="*/ 26 h 29"/>
                  <a:gd name="T32" fmla="*/ 0 w 46"/>
                  <a:gd name="T33" fmla="*/ 17 h 29"/>
                  <a:gd name="T34" fmla="*/ 1 w 46"/>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9">
                    <a:moveTo>
                      <a:pt x="1" y="7"/>
                    </a:moveTo>
                    <a:lnTo>
                      <a:pt x="15" y="9"/>
                    </a:lnTo>
                    <a:lnTo>
                      <a:pt x="22" y="4"/>
                    </a:lnTo>
                    <a:lnTo>
                      <a:pt x="37" y="3"/>
                    </a:lnTo>
                    <a:lnTo>
                      <a:pt x="39" y="0"/>
                    </a:lnTo>
                    <a:lnTo>
                      <a:pt x="42" y="0"/>
                    </a:lnTo>
                    <a:lnTo>
                      <a:pt x="46" y="7"/>
                    </a:lnTo>
                    <a:lnTo>
                      <a:pt x="33" y="12"/>
                    </a:lnTo>
                    <a:lnTo>
                      <a:pt x="32" y="21"/>
                    </a:lnTo>
                    <a:lnTo>
                      <a:pt x="27" y="23"/>
                    </a:lnTo>
                    <a:lnTo>
                      <a:pt x="27" y="29"/>
                    </a:lnTo>
                    <a:lnTo>
                      <a:pt x="21" y="28"/>
                    </a:lnTo>
                    <a:lnTo>
                      <a:pt x="15" y="25"/>
                    </a:lnTo>
                    <a:lnTo>
                      <a:pt x="12" y="28"/>
                    </a:lnTo>
                    <a:lnTo>
                      <a:pt x="1" y="28"/>
                    </a:lnTo>
                    <a:lnTo>
                      <a:pt x="4" y="26"/>
                    </a:lnTo>
                    <a:lnTo>
                      <a:pt x="0" y="17"/>
                    </a:lnTo>
                    <a:lnTo>
                      <a:pt x="1" y="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87" name="Freeform 187"/>
              <p:cNvSpPr>
                <a:spLocks/>
              </p:cNvSpPr>
              <p:nvPr/>
            </p:nvSpPr>
            <p:spPr bwMode="auto">
              <a:xfrm>
                <a:off x="4793227" y="1774754"/>
                <a:ext cx="293063" cy="457250"/>
              </a:xfrm>
              <a:custGeom>
                <a:avLst/>
                <a:gdLst>
                  <a:gd name="T0" fmla="*/ 144 w 166"/>
                  <a:gd name="T1" fmla="*/ 61 h 259"/>
                  <a:gd name="T2" fmla="*/ 132 w 166"/>
                  <a:gd name="T3" fmla="*/ 73 h 259"/>
                  <a:gd name="T4" fmla="*/ 137 w 166"/>
                  <a:gd name="T5" fmla="*/ 84 h 259"/>
                  <a:gd name="T6" fmla="*/ 117 w 166"/>
                  <a:gd name="T7" fmla="*/ 100 h 259"/>
                  <a:gd name="T8" fmla="*/ 92 w 166"/>
                  <a:gd name="T9" fmla="*/ 116 h 259"/>
                  <a:gd name="T10" fmla="*/ 85 w 166"/>
                  <a:gd name="T11" fmla="*/ 142 h 259"/>
                  <a:gd name="T12" fmla="*/ 97 w 166"/>
                  <a:gd name="T13" fmla="*/ 156 h 259"/>
                  <a:gd name="T14" fmla="*/ 112 w 166"/>
                  <a:gd name="T15" fmla="*/ 166 h 259"/>
                  <a:gd name="T16" fmla="*/ 102 w 166"/>
                  <a:gd name="T17" fmla="*/ 188 h 259"/>
                  <a:gd name="T18" fmla="*/ 87 w 166"/>
                  <a:gd name="T19" fmla="*/ 193 h 259"/>
                  <a:gd name="T20" fmla="*/ 85 w 166"/>
                  <a:gd name="T21" fmla="*/ 226 h 259"/>
                  <a:gd name="T22" fmla="*/ 78 w 166"/>
                  <a:gd name="T23" fmla="*/ 244 h 259"/>
                  <a:gd name="T24" fmla="*/ 59 w 166"/>
                  <a:gd name="T25" fmla="*/ 242 h 259"/>
                  <a:gd name="T26" fmla="*/ 52 w 166"/>
                  <a:gd name="T27" fmla="*/ 258 h 259"/>
                  <a:gd name="T28" fmla="*/ 35 w 166"/>
                  <a:gd name="T29" fmla="*/ 259 h 259"/>
                  <a:gd name="T30" fmla="*/ 28 w 166"/>
                  <a:gd name="T31" fmla="*/ 240 h 259"/>
                  <a:gd name="T32" fmla="*/ 14 w 166"/>
                  <a:gd name="T33" fmla="*/ 218 h 259"/>
                  <a:gd name="T34" fmla="*/ 0 w 166"/>
                  <a:gd name="T35" fmla="*/ 190 h 259"/>
                  <a:gd name="T36" fmla="*/ 6 w 166"/>
                  <a:gd name="T37" fmla="*/ 179 h 259"/>
                  <a:gd name="T38" fmla="*/ 17 w 166"/>
                  <a:gd name="T39" fmla="*/ 166 h 259"/>
                  <a:gd name="T40" fmla="*/ 20 w 166"/>
                  <a:gd name="T41" fmla="*/ 143 h 259"/>
                  <a:gd name="T42" fmla="*/ 10 w 166"/>
                  <a:gd name="T43" fmla="*/ 134 h 259"/>
                  <a:gd name="T44" fmla="*/ 6 w 166"/>
                  <a:gd name="T45" fmla="*/ 109 h 259"/>
                  <a:gd name="T46" fmla="*/ 14 w 166"/>
                  <a:gd name="T47" fmla="*/ 91 h 259"/>
                  <a:gd name="T48" fmla="*/ 28 w 166"/>
                  <a:gd name="T49" fmla="*/ 91 h 259"/>
                  <a:gd name="T50" fmla="*/ 32 w 166"/>
                  <a:gd name="T51" fmla="*/ 84 h 259"/>
                  <a:gd name="T52" fmla="*/ 26 w 166"/>
                  <a:gd name="T53" fmla="*/ 78 h 259"/>
                  <a:gd name="T54" fmla="*/ 45 w 166"/>
                  <a:gd name="T55" fmla="*/ 52 h 259"/>
                  <a:gd name="T56" fmla="*/ 56 w 166"/>
                  <a:gd name="T57" fmla="*/ 32 h 259"/>
                  <a:gd name="T58" fmla="*/ 63 w 166"/>
                  <a:gd name="T59" fmla="*/ 19 h 259"/>
                  <a:gd name="T60" fmla="*/ 76 w 166"/>
                  <a:gd name="T61" fmla="*/ 19 h 259"/>
                  <a:gd name="T62" fmla="*/ 78 w 166"/>
                  <a:gd name="T63" fmla="*/ 9 h 259"/>
                  <a:gd name="T64" fmla="*/ 103 w 166"/>
                  <a:gd name="T65" fmla="*/ 12 h 259"/>
                  <a:gd name="T66" fmla="*/ 103 w 166"/>
                  <a:gd name="T67" fmla="*/ 1 h 259"/>
                  <a:gd name="T68" fmla="*/ 111 w 166"/>
                  <a:gd name="T69" fmla="*/ 0 h 259"/>
                  <a:gd name="T70" fmla="*/ 131 w 166"/>
                  <a:gd name="T71" fmla="*/ 9 h 259"/>
                  <a:gd name="T72" fmla="*/ 154 w 166"/>
                  <a:gd name="T73" fmla="*/ 21 h 259"/>
                  <a:gd name="T74" fmla="*/ 160 w 166"/>
                  <a:gd name="T75" fmla="*/ 48 h 259"/>
                  <a:gd name="T76" fmla="*/ 166 w 166"/>
                  <a:gd name="T77" fmla="*/ 55 h 259"/>
                  <a:gd name="T78" fmla="*/ 144 w 166"/>
                  <a:gd name="T79" fmla="*/ 6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259">
                    <a:moveTo>
                      <a:pt x="144" y="61"/>
                    </a:moveTo>
                    <a:lnTo>
                      <a:pt x="132" y="73"/>
                    </a:lnTo>
                    <a:lnTo>
                      <a:pt x="137" y="84"/>
                    </a:lnTo>
                    <a:lnTo>
                      <a:pt x="117" y="100"/>
                    </a:lnTo>
                    <a:lnTo>
                      <a:pt x="92" y="116"/>
                    </a:lnTo>
                    <a:lnTo>
                      <a:pt x="85" y="142"/>
                    </a:lnTo>
                    <a:lnTo>
                      <a:pt x="97" y="156"/>
                    </a:lnTo>
                    <a:lnTo>
                      <a:pt x="112" y="166"/>
                    </a:lnTo>
                    <a:lnTo>
                      <a:pt x="102" y="188"/>
                    </a:lnTo>
                    <a:lnTo>
                      <a:pt x="87" y="193"/>
                    </a:lnTo>
                    <a:lnTo>
                      <a:pt x="85" y="226"/>
                    </a:lnTo>
                    <a:lnTo>
                      <a:pt x="78" y="244"/>
                    </a:lnTo>
                    <a:lnTo>
                      <a:pt x="59" y="242"/>
                    </a:lnTo>
                    <a:lnTo>
                      <a:pt x="52" y="258"/>
                    </a:lnTo>
                    <a:lnTo>
                      <a:pt x="35" y="259"/>
                    </a:lnTo>
                    <a:lnTo>
                      <a:pt x="28" y="240"/>
                    </a:lnTo>
                    <a:lnTo>
                      <a:pt x="14" y="218"/>
                    </a:lnTo>
                    <a:lnTo>
                      <a:pt x="0" y="190"/>
                    </a:lnTo>
                    <a:lnTo>
                      <a:pt x="6" y="179"/>
                    </a:lnTo>
                    <a:lnTo>
                      <a:pt x="17" y="166"/>
                    </a:lnTo>
                    <a:lnTo>
                      <a:pt x="20" y="143"/>
                    </a:lnTo>
                    <a:lnTo>
                      <a:pt x="10" y="134"/>
                    </a:lnTo>
                    <a:lnTo>
                      <a:pt x="6" y="109"/>
                    </a:lnTo>
                    <a:lnTo>
                      <a:pt x="14" y="91"/>
                    </a:lnTo>
                    <a:lnTo>
                      <a:pt x="28" y="91"/>
                    </a:lnTo>
                    <a:lnTo>
                      <a:pt x="32" y="84"/>
                    </a:lnTo>
                    <a:lnTo>
                      <a:pt x="26" y="78"/>
                    </a:lnTo>
                    <a:lnTo>
                      <a:pt x="45" y="52"/>
                    </a:lnTo>
                    <a:lnTo>
                      <a:pt x="56" y="32"/>
                    </a:lnTo>
                    <a:lnTo>
                      <a:pt x="63" y="19"/>
                    </a:lnTo>
                    <a:lnTo>
                      <a:pt x="76" y="19"/>
                    </a:lnTo>
                    <a:lnTo>
                      <a:pt x="78" y="9"/>
                    </a:lnTo>
                    <a:lnTo>
                      <a:pt x="103" y="12"/>
                    </a:lnTo>
                    <a:lnTo>
                      <a:pt x="103" y="1"/>
                    </a:lnTo>
                    <a:lnTo>
                      <a:pt x="111" y="0"/>
                    </a:lnTo>
                    <a:lnTo>
                      <a:pt x="131" y="9"/>
                    </a:lnTo>
                    <a:lnTo>
                      <a:pt x="154" y="21"/>
                    </a:lnTo>
                    <a:lnTo>
                      <a:pt x="160" y="48"/>
                    </a:lnTo>
                    <a:lnTo>
                      <a:pt x="166" y="55"/>
                    </a:lnTo>
                    <a:lnTo>
                      <a:pt x="144" y="61"/>
                    </a:lnTo>
                    <a:close/>
                  </a:path>
                </a:pathLst>
              </a:custGeom>
              <a:solidFill>
                <a:srgbClr val="1A7476">
                  <a:alpha val="45000"/>
                </a:srgb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88" name="Freeform 188"/>
              <p:cNvSpPr>
                <a:spLocks/>
              </p:cNvSpPr>
              <p:nvPr/>
            </p:nvSpPr>
            <p:spPr bwMode="auto">
              <a:xfrm>
                <a:off x="5467625" y="5187352"/>
                <a:ext cx="42370" cy="60025"/>
              </a:xfrm>
              <a:custGeom>
                <a:avLst/>
                <a:gdLst>
                  <a:gd name="T0" fmla="*/ 24 w 24"/>
                  <a:gd name="T1" fmla="*/ 23 h 34"/>
                  <a:gd name="T2" fmla="*/ 20 w 24"/>
                  <a:gd name="T3" fmla="*/ 32 h 34"/>
                  <a:gd name="T4" fmla="*/ 10 w 24"/>
                  <a:gd name="T5" fmla="*/ 34 h 34"/>
                  <a:gd name="T6" fmla="*/ 0 w 24"/>
                  <a:gd name="T7" fmla="*/ 23 h 34"/>
                  <a:gd name="T8" fmla="*/ 0 w 24"/>
                  <a:gd name="T9" fmla="*/ 16 h 34"/>
                  <a:gd name="T10" fmla="*/ 6 w 24"/>
                  <a:gd name="T11" fmla="*/ 8 h 34"/>
                  <a:gd name="T12" fmla="*/ 8 w 24"/>
                  <a:gd name="T13" fmla="*/ 2 h 34"/>
                  <a:gd name="T14" fmla="*/ 13 w 24"/>
                  <a:gd name="T15" fmla="*/ 0 h 34"/>
                  <a:gd name="T16" fmla="*/ 22 w 24"/>
                  <a:gd name="T17" fmla="*/ 4 h 34"/>
                  <a:gd name="T18" fmla="*/ 24 w 24"/>
                  <a:gd name="T19" fmla="*/ 14 h 34"/>
                  <a:gd name="T20" fmla="*/ 24 w 24"/>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4">
                    <a:moveTo>
                      <a:pt x="24" y="23"/>
                    </a:moveTo>
                    <a:lnTo>
                      <a:pt x="20" y="32"/>
                    </a:lnTo>
                    <a:lnTo>
                      <a:pt x="10" y="34"/>
                    </a:lnTo>
                    <a:lnTo>
                      <a:pt x="0" y="23"/>
                    </a:lnTo>
                    <a:lnTo>
                      <a:pt x="0" y="16"/>
                    </a:lnTo>
                    <a:lnTo>
                      <a:pt x="6" y="8"/>
                    </a:lnTo>
                    <a:lnTo>
                      <a:pt x="8" y="2"/>
                    </a:lnTo>
                    <a:lnTo>
                      <a:pt x="13" y="0"/>
                    </a:lnTo>
                    <a:lnTo>
                      <a:pt x="22" y="4"/>
                    </a:lnTo>
                    <a:lnTo>
                      <a:pt x="24" y="14"/>
                    </a:lnTo>
                    <a:lnTo>
                      <a:pt x="24" y="2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89" name="Freeform 189"/>
              <p:cNvSpPr>
                <a:spLocks/>
              </p:cNvSpPr>
              <p:nvPr/>
            </p:nvSpPr>
            <p:spPr bwMode="auto">
              <a:xfrm>
                <a:off x="5598268" y="2883450"/>
                <a:ext cx="187137" cy="178310"/>
              </a:xfrm>
              <a:custGeom>
                <a:avLst/>
                <a:gdLst>
                  <a:gd name="T0" fmla="*/ 56 w 106"/>
                  <a:gd name="T1" fmla="*/ 79 h 101"/>
                  <a:gd name="T2" fmla="*/ 24 w 106"/>
                  <a:gd name="T3" fmla="*/ 101 h 101"/>
                  <a:gd name="T4" fmla="*/ 4 w 106"/>
                  <a:gd name="T5" fmla="*/ 93 h 101"/>
                  <a:gd name="T6" fmla="*/ 3 w 106"/>
                  <a:gd name="T7" fmla="*/ 93 h 101"/>
                  <a:gd name="T8" fmla="*/ 5 w 106"/>
                  <a:gd name="T9" fmla="*/ 90 h 101"/>
                  <a:gd name="T10" fmla="*/ 4 w 106"/>
                  <a:gd name="T11" fmla="*/ 81 h 101"/>
                  <a:gd name="T12" fmla="*/ 7 w 106"/>
                  <a:gd name="T13" fmla="*/ 70 h 101"/>
                  <a:gd name="T14" fmla="*/ 16 w 106"/>
                  <a:gd name="T15" fmla="*/ 62 h 101"/>
                  <a:gd name="T16" fmla="*/ 12 w 106"/>
                  <a:gd name="T17" fmla="*/ 54 h 101"/>
                  <a:gd name="T18" fmla="*/ 4 w 106"/>
                  <a:gd name="T19" fmla="*/ 53 h 101"/>
                  <a:gd name="T20" fmla="*/ 0 w 106"/>
                  <a:gd name="T21" fmla="*/ 37 h 101"/>
                  <a:gd name="T22" fmla="*/ 4 w 106"/>
                  <a:gd name="T23" fmla="*/ 29 h 101"/>
                  <a:gd name="T24" fmla="*/ 8 w 106"/>
                  <a:gd name="T25" fmla="*/ 24 h 101"/>
                  <a:gd name="T26" fmla="*/ 12 w 106"/>
                  <a:gd name="T27" fmla="*/ 20 h 101"/>
                  <a:gd name="T28" fmla="*/ 11 w 106"/>
                  <a:gd name="T29" fmla="*/ 8 h 101"/>
                  <a:gd name="T30" fmla="*/ 17 w 106"/>
                  <a:gd name="T31" fmla="*/ 12 h 101"/>
                  <a:gd name="T32" fmla="*/ 36 w 106"/>
                  <a:gd name="T33" fmla="*/ 6 h 101"/>
                  <a:gd name="T34" fmla="*/ 45 w 106"/>
                  <a:gd name="T35" fmla="*/ 10 h 101"/>
                  <a:gd name="T36" fmla="*/ 59 w 106"/>
                  <a:gd name="T37" fmla="*/ 10 h 101"/>
                  <a:gd name="T38" fmla="*/ 78 w 106"/>
                  <a:gd name="T39" fmla="*/ 3 h 101"/>
                  <a:gd name="T40" fmla="*/ 87 w 106"/>
                  <a:gd name="T41" fmla="*/ 3 h 101"/>
                  <a:gd name="T42" fmla="*/ 106 w 106"/>
                  <a:gd name="T43" fmla="*/ 0 h 101"/>
                  <a:gd name="T44" fmla="*/ 99 w 106"/>
                  <a:gd name="T45" fmla="*/ 13 h 101"/>
                  <a:gd name="T46" fmla="*/ 91 w 106"/>
                  <a:gd name="T47" fmla="*/ 18 h 101"/>
                  <a:gd name="T48" fmla="*/ 94 w 106"/>
                  <a:gd name="T49" fmla="*/ 33 h 101"/>
                  <a:gd name="T50" fmla="*/ 91 w 106"/>
                  <a:gd name="T51" fmla="*/ 58 h 101"/>
                  <a:gd name="T52" fmla="*/ 56 w 106"/>
                  <a:gd name="T53"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01">
                    <a:moveTo>
                      <a:pt x="56" y="79"/>
                    </a:moveTo>
                    <a:lnTo>
                      <a:pt x="24" y="101"/>
                    </a:lnTo>
                    <a:lnTo>
                      <a:pt x="4" y="93"/>
                    </a:lnTo>
                    <a:lnTo>
                      <a:pt x="3" y="93"/>
                    </a:lnTo>
                    <a:lnTo>
                      <a:pt x="5" y="90"/>
                    </a:lnTo>
                    <a:lnTo>
                      <a:pt x="4" y="81"/>
                    </a:lnTo>
                    <a:lnTo>
                      <a:pt x="7" y="70"/>
                    </a:lnTo>
                    <a:lnTo>
                      <a:pt x="16" y="62"/>
                    </a:lnTo>
                    <a:lnTo>
                      <a:pt x="12" y="54"/>
                    </a:lnTo>
                    <a:lnTo>
                      <a:pt x="4" y="53"/>
                    </a:lnTo>
                    <a:lnTo>
                      <a:pt x="0" y="37"/>
                    </a:lnTo>
                    <a:lnTo>
                      <a:pt x="4" y="29"/>
                    </a:lnTo>
                    <a:lnTo>
                      <a:pt x="8" y="24"/>
                    </a:lnTo>
                    <a:lnTo>
                      <a:pt x="12" y="20"/>
                    </a:lnTo>
                    <a:lnTo>
                      <a:pt x="11" y="8"/>
                    </a:lnTo>
                    <a:lnTo>
                      <a:pt x="17" y="12"/>
                    </a:lnTo>
                    <a:lnTo>
                      <a:pt x="36" y="6"/>
                    </a:lnTo>
                    <a:lnTo>
                      <a:pt x="45" y="10"/>
                    </a:lnTo>
                    <a:lnTo>
                      <a:pt x="59" y="10"/>
                    </a:lnTo>
                    <a:lnTo>
                      <a:pt x="78" y="3"/>
                    </a:lnTo>
                    <a:lnTo>
                      <a:pt x="87" y="3"/>
                    </a:lnTo>
                    <a:lnTo>
                      <a:pt x="106" y="0"/>
                    </a:lnTo>
                    <a:lnTo>
                      <a:pt x="99" y="13"/>
                    </a:lnTo>
                    <a:lnTo>
                      <a:pt x="91" y="18"/>
                    </a:lnTo>
                    <a:lnTo>
                      <a:pt x="94" y="33"/>
                    </a:lnTo>
                    <a:lnTo>
                      <a:pt x="91" y="58"/>
                    </a:lnTo>
                    <a:lnTo>
                      <a:pt x="56" y="7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90" name="Freeform 190"/>
              <p:cNvSpPr>
                <a:spLocks/>
              </p:cNvSpPr>
              <p:nvPr/>
            </p:nvSpPr>
            <p:spPr bwMode="auto">
              <a:xfrm>
                <a:off x="4939757" y="3388366"/>
                <a:ext cx="331903" cy="586127"/>
              </a:xfrm>
              <a:custGeom>
                <a:avLst/>
                <a:gdLst>
                  <a:gd name="T0" fmla="*/ 18 w 188"/>
                  <a:gd name="T1" fmla="*/ 219 h 332"/>
                  <a:gd name="T2" fmla="*/ 19 w 188"/>
                  <a:gd name="T3" fmla="*/ 209 h 332"/>
                  <a:gd name="T4" fmla="*/ 8 w 188"/>
                  <a:gd name="T5" fmla="*/ 209 h 332"/>
                  <a:gd name="T6" fmla="*/ 8 w 188"/>
                  <a:gd name="T7" fmla="*/ 196 h 332"/>
                  <a:gd name="T8" fmla="*/ 0 w 188"/>
                  <a:gd name="T9" fmla="*/ 188 h 332"/>
                  <a:gd name="T10" fmla="*/ 7 w 188"/>
                  <a:gd name="T11" fmla="*/ 161 h 332"/>
                  <a:gd name="T12" fmla="*/ 30 w 188"/>
                  <a:gd name="T13" fmla="*/ 141 h 332"/>
                  <a:gd name="T14" fmla="*/ 30 w 188"/>
                  <a:gd name="T15" fmla="*/ 114 h 332"/>
                  <a:gd name="T16" fmla="*/ 37 w 188"/>
                  <a:gd name="T17" fmla="*/ 72 h 332"/>
                  <a:gd name="T18" fmla="*/ 40 w 188"/>
                  <a:gd name="T19" fmla="*/ 63 h 332"/>
                  <a:gd name="T20" fmla="*/ 33 w 188"/>
                  <a:gd name="T21" fmla="*/ 56 h 332"/>
                  <a:gd name="T22" fmla="*/ 32 w 188"/>
                  <a:gd name="T23" fmla="*/ 49 h 332"/>
                  <a:gd name="T24" fmla="*/ 25 w 188"/>
                  <a:gd name="T25" fmla="*/ 44 h 332"/>
                  <a:gd name="T26" fmla="*/ 20 w 188"/>
                  <a:gd name="T27" fmla="*/ 11 h 332"/>
                  <a:gd name="T28" fmla="*/ 38 w 188"/>
                  <a:gd name="T29" fmla="*/ 0 h 332"/>
                  <a:gd name="T30" fmla="*/ 111 w 188"/>
                  <a:gd name="T31" fmla="*/ 40 h 332"/>
                  <a:gd name="T32" fmla="*/ 184 w 188"/>
                  <a:gd name="T33" fmla="*/ 80 h 332"/>
                  <a:gd name="T34" fmla="*/ 188 w 188"/>
                  <a:gd name="T35" fmla="*/ 162 h 332"/>
                  <a:gd name="T36" fmla="*/ 172 w 188"/>
                  <a:gd name="T37" fmla="*/ 161 h 332"/>
                  <a:gd name="T38" fmla="*/ 164 w 188"/>
                  <a:gd name="T39" fmla="*/ 176 h 332"/>
                  <a:gd name="T40" fmla="*/ 160 w 188"/>
                  <a:gd name="T41" fmla="*/ 189 h 332"/>
                  <a:gd name="T42" fmla="*/ 163 w 188"/>
                  <a:gd name="T43" fmla="*/ 194 h 332"/>
                  <a:gd name="T44" fmla="*/ 158 w 188"/>
                  <a:gd name="T45" fmla="*/ 200 h 332"/>
                  <a:gd name="T46" fmla="*/ 160 w 188"/>
                  <a:gd name="T47" fmla="*/ 209 h 332"/>
                  <a:gd name="T48" fmla="*/ 155 w 188"/>
                  <a:gd name="T49" fmla="*/ 217 h 332"/>
                  <a:gd name="T50" fmla="*/ 154 w 188"/>
                  <a:gd name="T51" fmla="*/ 225 h 332"/>
                  <a:gd name="T52" fmla="*/ 160 w 188"/>
                  <a:gd name="T53" fmla="*/ 224 h 332"/>
                  <a:gd name="T54" fmla="*/ 164 w 188"/>
                  <a:gd name="T55" fmla="*/ 232 h 332"/>
                  <a:gd name="T56" fmla="*/ 164 w 188"/>
                  <a:gd name="T57" fmla="*/ 244 h 332"/>
                  <a:gd name="T58" fmla="*/ 171 w 188"/>
                  <a:gd name="T59" fmla="*/ 250 h 332"/>
                  <a:gd name="T60" fmla="*/ 171 w 188"/>
                  <a:gd name="T61" fmla="*/ 255 h 332"/>
                  <a:gd name="T62" fmla="*/ 160 w 188"/>
                  <a:gd name="T63" fmla="*/ 258 h 332"/>
                  <a:gd name="T64" fmla="*/ 151 w 188"/>
                  <a:gd name="T65" fmla="*/ 267 h 332"/>
                  <a:gd name="T66" fmla="*/ 138 w 188"/>
                  <a:gd name="T67" fmla="*/ 290 h 332"/>
                  <a:gd name="T68" fmla="*/ 121 w 188"/>
                  <a:gd name="T69" fmla="*/ 299 h 332"/>
                  <a:gd name="T70" fmla="*/ 103 w 188"/>
                  <a:gd name="T71" fmla="*/ 298 h 332"/>
                  <a:gd name="T72" fmla="*/ 98 w 188"/>
                  <a:gd name="T73" fmla="*/ 300 h 332"/>
                  <a:gd name="T74" fmla="*/ 100 w 188"/>
                  <a:gd name="T75" fmla="*/ 307 h 332"/>
                  <a:gd name="T76" fmla="*/ 90 w 188"/>
                  <a:gd name="T77" fmla="*/ 314 h 332"/>
                  <a:gd name="T78" fmla="*/ 83 w 188"/>
                  <a:gd name="T79" fmla="*/ 323 h 332"/>
                  <a:gd name="T80" fmla="*/ 59 w 188"/>
                  <a:gd name="T81" fmla="*/ 330 h 332"/>
                  <a:gd name="T82" fmla="*/ 55 w 188"/>
                  <a:gd name="T83" fmla="*/ 326 h 332"/>
                  <a:gd name="T84" fmla="*/ 52 w 188"/>
                  <a:gd name="T85" fmla="*/ 325 h 332"/>
                  <a:gd name="T86" fmla="*/ 48 w 188"/>
                  <a:gd name="T87" fmla="*/ 331 h 332"/>
                  <a:gd name="T88" fmla="*/ 33 w 188"/>
                  <a:gd name="T89" fmla="*/ 332 h 332"/>
                  <a:gd name="T90" fmla="*/ 36 w 188"/>
                  <a:gd name="T91" fmla="*/ 326 h 332"/>
                  <a:gd name="T92" fmla="*/ 30 w 188"/>
                  <a:gd name="T93" fmla="*/ 312 h 332"/>
                  <a:gd name="T94" fmla="*/ 28 w 188"/>
                  <a:gd name="T95" fmla="*/ 304 h 332"/>
                  <a:gd name="T96" fmla="*/ 20 w 188"/>
                  <a:gd name="T97" fmla="*/ 300 h 332"/>
                  <a:gd name="T98" fmla="*/ 9 w 188"/>
                  <a:gd name="T99" fmla="*/ 288 h 332"/>
                  <a:gd name="T100" fmla="*/ 13 w 188"/>
                  <a:gd name="T101" fmla="*/ 278 h 332"/>
                  <a:gd name="T102" fmla="*/ 21 w 188"/>
                  <a:gd name="T103" fmla="*/ 280 h 332"/>
                  <a:gd name="T104" fmla="*/ 26 w 188"/>
                  <a:gd name="T105" fmla="*/ 279 h 332"/>
                  <a:gd name="T106" fmla="*/ 36 w 188"/>
                  <a:gd name="T107" fmla="*/ 279 h 332"/>
                  <a:gd name="T108" fmla="*/ 26 w 188"/>
                  <a:gd name="T109" fmla="*/ 260 h 332"/>
                  <a:gd name="T110" fmla="*/ 27 w 188"/>
                  <a:gd name="T111" fmla="*/ 246 h 332"/>
                  <a:gd name="T112" fmla="*/ 25 w 188"/>
                  <a:gd name="T113" fmla="*/ 233 h 332"/>
                  <a:gd name="T114" fmla="*/ 18 w 188"/>
                  <a:gd name="T115"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 h="332">
                    <a:moveTo>
                      <a:pt x="18" y="219"/>
                    </a:moveTo>
                    <a:lnTo>
                      <a:pt x="19" y="209"/>
                    </a:lnTo>
                    <a:lnTo>
                      <a:pt x="8" y="209"/>
                    </a:lnTo>
                    <a:lnTo>
                      <a:pt x="8" y="196"/>
                    </a:lnTo>
                    <a:lnTo>
                      <a:pt x="0" y="188"/>
                    </a:lnTo>
                    <a:lnTo>
                      <a:pt x="7" y="161"/>
                    </a:lnTo>
                    <a:lnTo>
                      <a:pt x="30" y="141"/>
                    </a:lnTo>
                    <a:lnTo>
                      <a:pt x="30" y="114"/>
                    </a:lnTo>
                    <a:lnTo>
                      <a:pt x="37" y="72"/>
                    </a:lnTo>
                    <a:lnTo>
                      <a:pt x="40" y="63"/>
                    </a:lnTo>
                    <a:lnTo>
                      <a:pt x="33" y="56"/>
                    </a:lnTo>
                    <a:lnTo>
                      <a:pt x="32" y="49"/>
                    </a:lnTo>
                    <a:lnTo>
                      <a:pt x="25" y="44"/>
                    </a:lnTo>
                    <a:lnTo>
                      <a:pt x="20" y="11"/>
                    </a:lnTo>
                    <a:lnTo>
                      <a:pt x="38" y="0"/>
                    </a:lnTo>
                    <a:lnTo>
                      <a:pt x="111" y="40"/>
                    </a:lnTo>
                    <a:lnTo>
                      <a:pt x="184" y="80"/>
                    </a:lnTo>
                    <a:lnTo>
                      <a:pt x="188" y="162"/>
                    </a:lnTo>
                    <a:lnTo>
                      <a:pt x="172" y="161"/>
                    </a:lnTo>
                    <a:lnTo>
                      <a:pt x="164" y="176"/>
                    </a:lnTo>
                    <a:lnTo>
                      <a:pt x="160" y="189"/>
                    </a:lnTo>
                    <a:lnTo>
                      <a:pt x="163" y="194"/>
                    </a:lnTo>
                    <a:lnTo>
                      <a:pt x="158" y="200"/>
                    </a:lnTo>
                    <a:lnTo>
                      <a:pt x="160" y="209"/>
                    </a:lnTo>
                    <a:lnTo>
                      <a:pt x="155" y="217"/>
                    </a:lnTo>
                    <a:lnTo>
                      <a:pt x="154" y="225"/>
                    </a:lnTo>
                    <a:lnTo>
                      <a:pt x="160" y="224"/>
                    </a:lnTo>
                    <a:lnTo>
                      <a:pt x="164" y="232"/>
                    </a:lnTo>
                    <a:lnTo>
                      <a:pt x="164" y="244"/>
                    </a:lnTo>
                    <a:lnTo>
                      <a:pt x="171" y="250"/>
                    </a:lnTo>
                    <a:lnTo>
                      <a:pt x="171" y="255"/>
                    </a:lnTo>
                    <a:lnTo>
                      <a:pt x="160" y="258"/>
                    </a:lnTo>
                    <a:lnTo>
                      <a:pt x="151" y="267"/>
                    </a:lnTo>
                    <a:lnTo>
                      <a:pt x="138" y="290"/>
                    </a:lnTo>
                    <a:lnTo>
                      <a:pt x="121" y="299"/>
                    </a:lnTo>
                    <a:lnTo>
                      <a:pt x="103" y="298"/>
                    </a:lnTo>
                    <a:lnTo>
                      <a:pt x="98" y="300"/>
                    </a:lnTo>
                    <a:lnTo>
                      <a:pt x="100" y="307"/>
                    </a:lnTo>
                    <a:lnTo>
                      <a:pt x="90" y="314"/>
                    </a:lnTo>
                    <a:lnTo>
                      <a:pt x="83" y="323"/>
                    </a:lnTo>
                    <a:lnTo>
                      <a:pt x="59" y="330"/>
                    </a:lnTo>
                    <a:lnTo>
                      <a:pt x="55" y="326"/>
                    </a:lnTo>
                    <a:lnTo>
                      <a:pt x="52" y="325"/>
                    </a:lnTo>
                    <a:lnTo>
                      <a:pt x="48" y="331"/>
                    </a:lnTo>
                    <a:lnTo>
                      <a:pt x="33" y="332"/>
                    </a:lnTo>
                    <a:lnTo>
                      <a:pt x="36" y="326"/>
                    </a:lnTo>
                    <a:lnTo>
                      <a:pt x="30" y="312"/>
                    </a:lnTo>
                    <a:lnTo>
                      <a:pt x="28" y="304"/>
                    </a:lnTo>
                    <a:lnTo>
                      <a:pt x="20" y="300"/>
                    </a:lnTo>
                    <a:lnTo>
                      <a:pt x="9" y="288"/>
                    </a:lnTo>
                    <a:lnTo>
                      <a:pt x="13" y="278"/>
                    </a:lnTo>
                    <a:lnTo>
                      <a:pt x="21" y="280"/>
                    </a:lnTo>
                    <a:lnTo>
                      <a:pt x="26" y="279"/>
                    </a:lnTo>
                    <a:lnTo>
                      <a:pt x="36" y="279"/>
                    </a:lnTo>
                    <a:lnTo>
                      <a:pt x="26" y="260"/>
                    </a:lnTo>
                    <a:lnTo>
                      <a:pt x="27" y="246"/>
                    </a:lnTo>
                    <a:lnTo>
                      <a:pt x="25" y="233"/>
                    </a:lnTo>
                    <a:lnTo>
                      <a:pt x="18" y="219"/>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91" name="Freeform 191"/>
              <p:cNvSpPr>
                <a:spLocks/>
              </p:cNvSpPr>
              <p:nvPr/>
            </p:nvSpPr>
            <p:spPr bwMode="auto">
              <a:xfrm>
                <a:off x="4501929" y="3842086"/>
                <a:ext cx="61791" cy="187137"/>
              </a:xfrm>
              <a:custGeom>
                <a:avLst/>
                <a:gdLst>
                  <a:gd name="T0" fmla="*/ 35 w 35"/>
                  <a:gd name="T1" fmla="*/ 102 h 106"/>
                  <a:gd name="T2" fmla="*/ 21 w 35"/>
                  <a:gd name="T3" fmla="*/ 106 h 106"/>
                  <a:gd name="T4" fmla="*/ 17 w 35"/>
                  <a:gd name="T5" fmla="*/ 99 h 106"/>
                  <a:gd name="T6" fmla="*/ 12 w 35"/>
                  <a:gd name="T7" fmla="*/ 86 h 106"/>
                  <a:gd name="T8" fmla="*/ 10 w 35"/>
                  <a:gd name="T9" fmla="*/ 75 h 106"/>
                  <a:gd name="T10" fmla="*/ 14 w 35"/>
                  <a:gd name="T11" fmla="*/ 57 h 106"/>
                  <a:gd name="T12" fmla="*/ 10 w 35"/>
                  <a:gd name="T13" fmla="*/ 49 h 106"/>
                  <a:gd name="T14" fmla="*/ 8 w 35"/>
                  <a:gd name="T15" fmla="*/ 33 h 106"/>
                  <a:gd name="T16" fmla="*/ 8 w 35"/>
                  <a:gd name="T17" fmla="*/ 18 h 106"/>
                  <a:gd name="T18" fmla="*/ 0 w 35"/>
                  <a:gd name="T19" fmla="*/ 7 h 106"/>
                  <a:gd name="T20" fmla="*/ 2 w 35"/>
                  <a:gd name="T21" fmla="*/ 0 h 106"/>
                  <a:gd name="T22" fmla="*/ 18 w 35"/>
                  <a:gd name="T23" fmla="*/ 1 h 106"/>
                  <a:gd name="T24" fmla="*/ 15 w 35"/>
                  <a:gd name="T25" fmla="*/ 12 h 106"/>
                  <a:gd name="T26" fmla="*/ 21 w 35"/>
                  <a:gd name="T27" fmla="*/ 18 h 106"/>
                  <a:gd name="T28" fmla="*/ 27 w 35"/>
                  <a:gd name="T29" fmla="*/ 25 h 106"/>
                  <a:gd name="T30" fmla="*/ 28 w 35"/>
                  <a:gd name="T31" fmla="*/ 36 h 106"/>
                  <a:gd name="T32" fmla="*/ 32 w 35"/>
                  <a:gd name="T33" fmla="*/ 40 h 106"/>
                  <a:gd name="T34" fmla="*/ 31 w 35"/>
                  <a:gd name="T35" fmla="*/ 88 h 106"/>
                  <a:gd name="T36" fmla="*/ 35 w 35"/>
                  <a:gd name="T37"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06">
                    <a:moveTo>
                      <a:pt x="35" y="102"/>
                    </a:moveTo>
                    <a:lnTo>
                      <a:pt x="21" y="106"/>
                    </a:lnTo>
                    <a:lnTo>
                      <a:pt x="17" y="99"/>
                    </a:lnTo>
                    <a:lnTo>
                      <a:pt x="12" y="86"/>
                    </a:lnTo>
                    <a:lnTo>
                      <a:pt x="10" y="75"/>
                    </a:lnTo>
                    <a:lnTo>
                      <a:pt x="14" y="57"/>
                    </a:lnTo>
                    <a:lnTo>
                      <a:pt x="10" y="49"/>
                    </a:lnTo>
                    <a:lnTo>
                      <a:pt x="8" y="33"/>
                    </a:lnTo>
                    <a:lnTo>
                      <a:pt x="8" y="18"/>
                    </a:lnTo>
                    <a:lnTo>
                      <a:pt x="0" y="7"/>
                    </a:lnTo>
                    <a:lnTo>
                      <a:pt x="2" y="0"/>
                    </a:lnTo>
                    <a:lnTo>
                      <a:pt x="18" y="1"/>
                    </a:lnTo>
                    <a:lnTo>
                      <a:pt x="15" y="12"/>
                    </a:lnTo>
                    <a:lnTo>
                      <a:pt x="21" y="18"/>
                    </a:lnTo>
                    <a:lnTo>
                      <a:pt x="27" y="25"/>
                    </a:lnTo>
                    <a:lnTo>
                      <a:pt x="28" y="36"/>
                    </a:lnTo>
                    <a:lnTo>
                      <a:pt x="32" y="40"/>
                    </a:lnTo>
                    <a:lnTo>
                      <a:pt x="31" y="88"/>
                    </a:lnTo>
                    <a:lnTo>
                      <a:pt x="35" y="102"/>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92" name="Freeform 192"/>
              <p:cNvSpPr>
                <a:spLocks/>
              </p:cNvSpPr>
              <p:nvPr/>
            </p:nvSpPr>
            <p:spPr bwMode="auto">
              <a:xfrm>
                <a:off x="7616167" y="3497824"/>
                <a:ext cx="280706" cy="540225"/>
              </a:xfrm>
              <a:custGeom>
                <a:avLst/>
                <a:gdLst>
                  <a:gd name="T0" fmla="*/ 93 w 159"/>
                  <a:gd name="T1" fmla="*/ 162 h 306"/>
                  <a:gd name="T2" fmla="*/ 78 w 159"/>
                  <a:gd name="T3" fmla="*/ 146 h 306"/>
                  <a:gd name="T4" fmla="*/ 63 w 159"/>
                  <a:gd name="T5" fmla="*/ 169 h 306"/>
                  <a:gd name="T6" fmla="*/ 52 w 159"/>
                  <a:gd name="T7" fmla="*/ 217 h 306"/>
                  <a:gd name="T8" fmla="*/ 66 w 159"/>
                  <a:gd name="T9" fmla="*/ 233 h 306"/>
                  <a:gd name="T10" fmla="*/ 79 w 159"/>
                  <a:gd name="T11" fmla="*/ 270 h 306"/>
                  <a:gd name="T12" fmla="*/ 101 w 159"/>
                  <a:gd name="T13" fmla="*/ 284 h 306"/>
                  <a:gd name="T14" fmla="*/ 106 w 159"/>
                  <a:gd name="T15" fmla="*/ 304 h 306"/>
                  <a:gd name="T16" fmla="*/ 91 w 159"/>
                  <a:gd name="T17" fmla="*/ 295 h 306"/>
                  <a:gd name="T18" fmla="*/ 73 w 159"/>
                  <a:gd name="T19" fmla="*/ 290 h 306"/>
                  <a:gd name="T20" fmla="*/ 62 w 159"/>
                  <a:gd name="T21" fmla="*/ 272 h 306"/>
                  <a:gd name="T22" fmla="*/ 42 w 159"/>
                  <a:gd name="T23" fmla="*/ 250 h 306"/>
                  <a:gd name="T24" fmla="*/ 36 w 159"/>
                  <a:gd name="T25" fmla="*/ 251 h 306"/>
                  <a:gd name="T26" fmla="*/ 41 w 159"/>
                  <a:gd name="T27" fmla="*/ 218 h 306"/>
                  <a:gd name="T28" fmla="*/ 56 w 159"/>
                  <a:gd name="T29" fmla="*/ 177 h 306"/>
                  <a:gd name="T30" fmla="*/ 46 w 159"/>
                  <a:gd name="T31" fmla="*/ 149 h 306"/>
                  <a:gd name="T32" fmla="*/ 29 w 159"/>
                  <a:gd name="T33" fmla="*/ 121 h 306"/>
                  <a:gd name="T34" fmla="*/ 30 w 159"/>
                  <a:gd name="T35" fmla="*/ 106 h 306"/>
                  <a:gd name="T36" fmla="*/ 25 w 159"/>
                  <a:gd name="T37" fmla="*/ 75 h 306"/>
                  <a:gd name="T38" fmla="*/ 0 w 159"/>
                  <a:gd name="T39" fmla="*/ 41 h 306"/>
                  <a:gd name="T40" fmla="*/ 12 w 159"/>
                  <a:gd name="T41" fmla="*/ 15 h 306"/>
                  <a:gd name="T42" fmla="*/ 34 w 159"/>
                  <a:gd name="T43" fmla="*/ 5 h 306"/>
                  <a:gd name="T44" fmla="*/ 52 w 159"/>
                  <a:gd name="T45" fmla="*/ 7 h 306"/>
                  <a:gd name="T46" fmla="*/ 67 w 159"/>
                  <a:gd name="T47" fmla="*/ 20 h 306"/>
                  <a:gd name="T48" fmla="*/ 69 w 159"/>
                  <a:gd name="T49" fmla="*/ 61 h 306"/>
                  <a:gd name="T50" fmla="*/ 93 w 159"/>
                  <a:gd name="T51" fmla="*/ 52 h 306"/>
                  <a:gd name="T52" fmla="*/ 106 w 159"/>
                  <a:gd name="T53" fmla="*/ 44 h 306"/>
                  <a:gd name="T54" fmla="*/ 136 w 159"/>
                  <a:gd name="T55" fmla="*/ 62 h 306"/>
                  <a:gd name="T56" fmla="*/ 157 w 159"/>
                  <a:gd name="T57" fmla="*/ 101 h 306"/>
                  <a:gd name="T58" fmla="*/ 154 w 159"/>
                  <a:gd name="T59" fmla="*/ 128 h 306"/>
                  <a:gd name="T60" fmla="*/ 113 w 159"/>
                  <a:gd name="T61" fmla="*/ 129 h 306"/>
                  <a:gd name="T62" fmla="*/ 110 w 159"/>
                  <a:gd name="T63" fmla="*/ 1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306">
                    <a:moveTo>
                      <a:pt x="110" y="171"/>
                    </a:moveTo>
                    <a:lnTo>
                      <a:pt x="93" y="162"/>
                    </a:lnTo>
                    <a:lnTo>
                      <a:pt x="78" y="162"/>
                    </a:lnTo>
                    <a:lnTo>
                      <a:pt x="78" y="146"/>
                    </a:lnTo>
                    <a:lnTo>
                      <a:pt x="62" y="146"/>
                    </a:lnTo>
                    <a:lnTo>
                      <a:pt x="63" y="169"/>
                    </a:lnTo>
                    <a:lnTo>
                      <a:pt x="56" y="199"/>
                    </a:lnTo>
                    <a:lnTo>
                      <a:pt x="52" y="217"/>
                    </a:lnTo>
                    <a:lnTo>
                      <a:pt x="54" y="233"/>
                    </a:lnTo>
                    <a:lnTo>
                      <a:pt x="66" y="233"/>
                    </a:lnTo>
                    <a:lnTo>
                      <a:pt x="75" y="252"/>
                    </a:lnTo>
                    <a:lnTo>
                      <a:pt x="79" y="270"/>
                    </a:lnTo>
                    <a:lnTo>
                      <a:pt x="90" y="282"/>
                    </a:lnTo>
                    <a:lnTo>
                      <a:pt x="101" y="284"/>
                    </a:lnTo>
                    <a:lnTo>
                      <a:pt x="111" y="295"/>
                    </a:lnTo>
                    <a:lnTo>
                      <a:pt x="106" y="304"/>
                    </a:lnTo>
                    <a:lnTo>
                      <a:pt x="93" y="306"/>
                    </a:lnTo>
                    <a:lnTo>
                      <a:pt x="91" y="295"/>
                    </a:lnTo>
                    <a:lnTo>
                      <a:pt x="76" y="286"/>
                    </a:lnTo>
                    <a:lnTo>
                      <a:pt x="73" y="290"/>
                    </a:lnTo>
                    <a:lnTo>
                      <a:pt x="66" y="282"/>
                    </a:lnTo>
                    <a:lnTo>
                      <a:pt x="62" y="272"/>
                    </a:lnTo>
                    <a:lnTo>
                      <a:pt x="51" y="260"/>
                    </a:lnTo>
                    <a:lnTo>
                      <a:pt x="42" y="250"/>
                    </a:lnTo>
                    <a:lnTo>
                      <a:pt x="40" y="263"/>
                    </a:lnTo>
                    <a:lnTo>
                      <a:pt x="36" y="251"/>
                    </a:lnTo>
                    <a:lnTo>
                      <a:pt x="37" y="238"/>
                    </a:lnTo>
                    <a:lnTo>
                      <a:pt x="41" y="218"/>
                    </a:lnTo>
                    <a:lnTo>
                      <a:pt x="48" y="197"/>
                    </a:lnTo>
                    <a:lnTo>
                      <a:pt x="56" y="177"/>
                    </a:lnTo>
                    <a:lnTo>
                      <a:pt x="47" y="158"/>
                    </a:lnTo>
                    <a:lnTo>
                      <a:pt x="46" y="149"/>
                    </a:lnTo>
                    <a:lnTo>
                      <a:pt x="43" y="137"/>
                    </a:lnTo>
                    <a:lnTo>
                      <a:pt x="29" y="121"/>
                    </a:lnTo>
                    <a:lnTo>
                      <a:pt x="24" y="110"/>
                    </a:lnTo>
                    <a:lnTo>
                      <a:pt x="30" y="106"/>
                    </a:lnTo>
                    <a:lnTo>
                      <a:pt x="34" y="88"/>
                    </a:lnTo>
                    <a:lnTo>
                      <a:pt x="25" y="75"/>
                    </a:lnTo>
                    <a:lnTo>
                      <a:pt x="11" y="60"/>
                    </a:lnTo>
                    <a:lnTo>
                      <a:pt x="0" y="41"/>
                    </a:lnTo>
                    <a:lnTo>
                      <a:pt x="7" y="37"/>
                    </a:lnTo>
                    <a:lnTo>
                      <a:pt x="12" y="15"/>
                    </a:lnTo>
                    <a:lnTo>
                      <a:pt x="25" y="14"/>
                    </a:lnTo>
                    <a:lnTo>
                      <a:pt x="34" y="5"/>
                    </a:lnTo>
                    <a:lnTo>
                      <a:pt x="43" y="0"/>
                    </a:lnTo>
                    <a:lnTo>
                      <a:pt x="52" y="7"/>
                    </a:lnTo>
                    <a:lnTo>
                      <a:pt x="55" y="19"/>
                    </a:lnTo>
                    <a:lnTo>
                      <a:pt x="67" y="20"/>
                    </a:lnTo>
                    <a:lnTo>
                      <a:pt x="66" y="42"/>
                    </a:lnTo>
                    <a:lnTo>
                      <a:pt x="69" y="61"/>
                    </a:lnTo>
                    <a:lnTo>
                      <a:pt x="87" y="48"/>
                    </a:lnTo>
                    <a:lnTo>
                      <a:pt x="93" y="52"/>
                    </a:lnTo>
                    <a:lnTo>
                      <a:pt x="103" y="51"/>
                    </a:lnTo>
                    <a:lnTo>
                      <a:pt x="106" y="44"/>
                    </a:lnTo>
                    <a:lnTo>
                      <a:pt x="120" y="45"/>
                    </a:lnTo>
                    <a:lnTo>
                      <a:pt x="136" y="62"/>
                    </a:lnTo>
                    <a:lnTo>
                      <a:pt x="140" y="83"/>
                    </a:lnTo>
                    <a:lnTo>
                      <a:pt x="157" y="101"/>
                    </a:lnTo>
                    <a:lnTo>
                      <a:pt x="159" y="119"/>
                    </a:lnTo>
                    <a:lnTo>
                      <a:pt x="154" y="128"/>
                    </a:lnTo>
                    <a:lnTo>
                      <a:pt x="136" y="125"/>
                    </a:lnTo>
                    <a:lnTo>
                      <a:pt x="113" y="129"/>
                    </a:lnTo>
                    <a:lnTo>
                      <a:pt x="103" y="146"/>
                    </a:lnTo>
                    <a:lnTo>
                      <a:pt x="110" y="171"/>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93" name="Freeform 193"/>
              <p:cNvSpPr>
                <a:spLocks/>
              </p:cNvSpPr>
              <p:nvPr/>
            </p:nvSpPr>
            <p:spPr bwMode="auto">
              <a:xfrm>
                <a:off x="6528655" y="2745746"/>
                <a:ext cx="243631" cy="155359"/>
              </a:xfrm>
              <a:custGeom>
                <a:avLst/>
                <a:gdLst>
                  <a:gd name="T0" fmla="*/ 54 w 138"/>
                  <a:gd name="T1" fmla="*/ 15 h 88"/>
                  <a:gd name="T2" fmla="*/ 50 w 138"/>
                  <a:gd name="T3" fmla="*/ 22 h 88"/>
                  <a:gd name="T4" fmla="*/ 30 w 138"/>
                  <a:gd name="T5" fmla="*/ 18 h 88"/>
                  <a:gd name="T6" fmla="*/ 32 w 138"/>
                  <a:gd name="T7" fmla="*/ 30 h 88"/>
                  <a:gd name="T8" fmla="*/ 50 w 138"/>
                  <a:gd name="T9" fmla="*/ 29 h 88"/>
                  <a:gd name="T10" fmla="*/ 73 w 138"/>
                  <a:gd name="T11" fmla="*/ 35 h 88"/>
                  <a:gd name="T12" fmla="*/ 104 w 138"/>
                  <a:gd name="T13" fmla="*/ 32 h 88"/>
                  <a:gd name="T14" fmla="*/ 113 w 138"/>
                  <a:gd name="T15" fmla="*/ 51 h 88"/>
                  <a:gd name="T16" fmla="*/ 119 w 138"/>
                  <a:gd name="T17" fmla="*/ 49 h 88"/>
                  <a:gd name="T18" fmla="*/ 130 w 138"/>
                  <a:gd name="T19" fmla="*/ 54 h 88"/>
                  <a:gd name="T20" fmla="*/ 132 w 138"/>
                  <a:gd name="T21" fmla="*/ 62 h 88"/>
                  <a:gd name="T22" fmla="*/ 138 w 138"/>
                  <a:gd name="T23" fmla="*/ 74 h 88"/>
                  <a:gd name="T24" fmla="*/ 120 w 138"/>
                  <a:gd name="T25" fmla="*/ 74 h 88"/>
                  <a:gd name="T26" fmla="*/ 108 w 138"/>
                  <a:gd name="T27" fmla="*/ 72 h 88"/>
                  <a:gd name="T28" fmla="*/ 99 w 138"/>
                  <a:gd name="T29" fmla="*/ 81 h 88"/>
                  <a:gd name="T30" fmla="*/ 92 w 138"/>
                  <a:gd name="T31" fmla="*/ 83 h 88"/>
                  <a:gd name="T32" fmla="*/ 88 w 138"/>
                  <a:gd name="T33" fmla="*/ 88 h 88"/>
                  <a:gd name="T34" fmla="*/ 79 w 138"/>
                  <a:gd name="T35" fmla="*/ 81 h 88"/>
                  <a:gd name="T36" fmla="*/ 76 w 138"/>
                  <a:gd name="T37" fmla="*/ 64 h 88"/>
                  <a:gd name="T38" fmla="*/ 71 w 138"/>
                  <a:gd name="T39" fmla="*/ 63 h 88"/>
                  <a:gd name="T40" fmla="*/ 71 w 138"/>
                  <a:gd name="T41" fmla="*/ 56 h 88"/>
                  <a:gd name="T42" fmla="*/ 60 w 138"/>
                  <a:gd name="T43" fmla="*/ 51 h 88"/>
                  <a:gd name="T44" fmla="*/ 55 w 138"/>
                  <a:gd name="T45" fmla="*/ 59 h 88"/>
                  <a:gd name="T46" fmla="*/ 55 w 138"/>
                  <a:gd name="T47" fmla="*/ 67 h 88"/>
                  <a:gd name="T48" fmla="*/ 53 w 138"/>
                  <a:gd name="T49" fmla="*/ 70 h 88"/>
                  <a:gd name="T50" fmla="*/ 43 w 138"/>
                  <a:gd name="T51" fmla="*/ 70 h 88"/>
                  <a:gd name="T52" fmla="*/ 40 w 138"/>
                  <a:gd name="T53" fmla="*/ 79 h 88"/>
                  <a:gd name="T54" fmla="*/ 33 w 138"/>
                  <a:gd name="T55" fmla="*/ 75 h 88"/>
                  <a:gd name="T56" fmla="*/ 22 w 138"/>
                  <a:gd name="T57" fmla="*/ 82 h 88"/>
                  <a:gd name="T58" fmla="*/ 16 w 138"/>
                  <a:gd name="T59" fmla="*/ 79 h 88"/>
                  <a:gd name="T60" fmla="*/ 21 w 138"/>
                  <a:gd name="T61" fmla="*/ 58 h 88"/>
                  <a:gd name="T62" fmla="*/ 13 w 138"/>
                  <a:gd name="T63" fmla="*/ 43 h 88"/>
                  <a:gd name="T64" fmla="*/ 0 w 138"/>
                  <a:gd name="T65" fmla="*/ 38 h 88"/>
                  <a:gd name="T66" fmla="*/ 2 w 138"/>
                  <a:gd name="T67" fmla="*/ 29 h 88"/>
                  <a:gd name="T68" fmla="*/ 16 w 138"/>
                  <a:gd name="T69" fmla="*/ 30 h 88"/>
                  <a:gd name="T70" fmla="*/ 21 w 138"/>
                  <a:gd name="T71" fmla="*/ 19 h 88"/>
                  <a:gd name="T72" fmla="*/ 23 w 138"/>
                  <a:gd name="T73" fmla="*/ 5 h 88"/>
                  <a:gd name="T74" fmla="*/ 44 w 138"/>
                  <a:gd name="T75" fmla="*/ 0 h 88"/>
                  <a:gd name="T76" fmla="*/ 43 w 138"/>
                  <a:gd name="T77" fmla="*/ 10 h 88"/>
                  <a:gd name="T78" fmla="*/ 47 w 138"/>
                  <a:gd name="T79" fmla="*/ 16 h 88"/>
                  <a:gd name="T80" fmla="*/ 54 w 138"/>
                  <a:gd name="T81"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88">
                    <a:moveTo>
                      <a:pt x="54" y="15"/>
                    </a:moveTo>
                    <a:lnTo>
                      <a:pt x="50" y="22"/>
                    </a:lnTo>
                    <a:lnTo>
                      <a:pt x="30" y="18"/>
                    </a:lnTo>
                    <a:lnTo>
                      <a:pt x="32" y="30"/>
                    </a:lnTo>
                    <a:lnTo>
                      <a:pt x="50" y="29"/>
                    </a:lnTo>
                    <a:lnTo>
                      <a:pt x="73" y="35"/>
                    </a:lnTo>
                    <a:lnTo>
                      <a:pt x="104" y="32"/>
                    </a:lnTo>
                    <a:lnTo>
                      <a:pt x="113" y="51"/>
                    </a:lnTo>
                    <a:lnTo>
                      <a:pt x="119" y="49"/>
                    </a:lnTo>
                    <a:lnTo>
                      <a:pt x="130" y="54"/>
                    </a:lnTo>
                    <a:lnTo>
                      <a:pt x="132" y="62"/>
                    </a:lnTo>
                    <a:lnTo>
                      <a:pt x="138" y="74"/>
                    </a:lnTo>
                    <a:lnTo>
                      <a:pt x="120" y="74"/>
                    </a:lnTo>
                    <a:lnTo>
                      <a:pt x="108" y="72"/>
                    </a:lnTo>
                    <a:lnTo>
                      <a:pt x="99" y="81"/>
                    </a:lnTo>
                    <a:lnTo>
                      <a:pt x="92" y="83"/>
                    </a:lnTo>
                    <a:lnTo>
                      <a:pt x="88" y="88"/>
                    </a:lnTo>
                    <a:lnTo>
                      <a:pt x="79" y="81"/>
                    </a:lnTo>
                    <a:lnTo>
                      <a:pt x="76" y="64"/>
                    </a:lnTo>
                    <a:lnTo>
                      <a:pt x="71" y="63"/>
                    </a:lnTo>
                    <a:lnTo>
                      <a:pt x="71" y="56"/>
                    </a:lnTo>
                    <a:lnTo>
                      <a:pt x="60" y="51"/>
                    </a:lnTo>
                    <a:lnTo>
                      <a:pt x="55" y="59"/>
                    </a:lnTo>
                    <a:lnTo>
                      <a:pt x="55" y="67"/>
                    </a:lnTo>
                    <a:lnTo>
                      <a:pt x="53" y="70"/>
                    </a:lnTo>
                    <a:lnTo>
                      <a:pt x="43" y="70"/>
                    </a:lnTo>
                    <a:lnTo>
                      <a:pt x="40" y="79"/>
                    </a:lnTo>
                    <a:lnTo>
                      <a:pt x="33" y="75"/>
                    </a:lnTo>
                    <a:lnTo>
                      <a:pt x="22" y="82"/>
                    </a:lnTo>
                    <a:lnTo>
                      <a:pt x="16" y="79"/>
                    </a:lnTo>
                    <a:lnTo>
                      <a:pt x="21" y="58"/>
                    </a:lnTo>
                    <a:lnTo>
                      <a:pt x="13" y="43"/>
                    </a:lnTo>
                    <a:lnTo>
                      <a:pt x="0" y="38"/>
                    </a:lnTo>
                    <a:lnTo>
                      <a:pt x="2" y="29"/>
                    </a:lnTo>
                    <a:lnTo>
                      <a:pt x="16" y="30"/>
                    </a:lnTo>
                    <a:lnTo>
                      <a:pt x="21" y="19"/>
                    </a:lnTo>
                    <a:lnTo>
                      <a:pt x="23" y="5"/>
                    </a:lnTo>
                    <a:lnTo>
                      <a:pt x="44" y="0"/>
                    </a:lnTo>
                    <a:lnTo>
                      <a:pt x="43" y="10"/>
                    </a:lnTo>
                    <a:lnTo>
                      <a:pt x="47" y="16"/>
                    </a:lnTo>
                    <a:lnTo>
                      <a:pt x="54" y="15"/>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94" name="Freeform 194"/>
              <p:cNvSpPr>
                <a:spLocks/>
              </p:cNvSpPr>
              <p:nvPr/>
            </p:nvSpPr>
            <p:spPr bwMode="auto">
              <a:xfrm>
                <a:off x="6059048" y="2682191"/>
                <a:ext cx="457250" cy="271878"/>
              </a:xfrm>
              <a:custGeom>
                <a:avLst/>
                <a:gdLst>
                  <a:gd name="T0" fmla="*/ 176 w 259"/>
                  <a:gd name="T1" fmla="*/ 146 h 154"/>
                  <a:gd name="T2" fmla="*/ 170 w 259"/>
                  <a:gd name="T3" fmla="*/ 129 h 154"/>
                  <a:gd name="T4" fmla="*/ 157 w 259"/>
                  <a:gd name="T5" fmla="*/ 128 h 154"/>
                  <a:gd name="T6" fmla="*/ 134 w 259"/>
                  <a:gd name="T7" fmla="*/ 110 h 154"/>
                  <a:gd name="T8" fmla="*/ 120 w 259"/>
                  <a:gd name="T9" fmla="*/ 107 h 154"/>
                  <a:gd name="T10" fmla="*/ 99 w 259"/>
                  <a:gd name="T11" fmla="*/ 97 h 154"/>
                  <a:gd name="T12" fmla="*/ 86 w 259"/>
                  <a:gd name="T13" fmla="*/ 95 h 154"/>
                  <a:gd name="T14" fmla="*/ 79 w 259"/>
                  <a:gd name="T15" fmla="*/ 99 h 154"/>
                  <a:gd name="T16" fmla="*/ 68 w 259"/>
                  <a:gd name="T17" fmla="*/ 98 h 154"/>
                  <a:gd name="T18" fmla="*/ 58 w 259"/>
                  <a:gd name="T19" fmla="*/ 110 h 154"/>
                  <a:gd name="T20" fmla="*/ 44 w 259"/>
                  <a:gd name="T21" fmla="*/ 114 h 154"/>
                  <a:gd name="T22" fmla="*/ 38 w 259"/>
                  <a:gd name="T23" fmla="*/ 100 h 154"/>
                  <a:gd name="T24" fmla="*/ 36 w 259"/>
                  <a:gd name="T25" fmla="*/ 78 h 154"/>
                  <a:gd name="T26" fmla="*/ 21 w 259"/>
                  <a:gd name="T27" fmla="*/ 71 h 154"/>
                  <a:gd name="T28" fmla="*/ 23 w 259"/>
                  <a:gd name="T29" fmla="*/ 57 h 154"/>
                  <a:gd name="T30" fmla="*/ 11 w 259"/>
                  <a:gd name="T31" fmla="*/ 56 h 154"/>
                  <a:gd name="T32" fmla="*/ 11 w 259"/>
                  <a:gd name="T33" fmla="*/ 38 h 154"/>
                  <a:gd name="T34" fmla="*/ 28 w 259"/>
                  <a:gd name="T35" fmla="*/ 43 h 154"/>
                  <a:gd name="T36" fmla="*/ 41 w 259"/>
                  <a:gd name="T37" fmla="*/ 37 h 154"/>
                  <a:gd name="T38" fmla="*/ 27 w 259"/>
                  <a:gd name="T39" fmla="*/ 25 h 154"/>
                  <a:gd name="T40" fmla="*/ 19 w 259"/>
                  <a:gd name="T41" fmla="*/ 13 h 154"/>
                  <a:gd name="T42" fmla="*/ 7 w 259"/>
                  <a:gd name="T43" fmla="*/ 18 h 154"/>
                  <a:gd name="T44" fmla="*/ 8 w 259"/>
                  <a:gd name="T45" fmla="*/ 33 h 154"/>
                  <a:gd name="T46" fmla="*/ 0 w 259"/>
                  <a:gd name="T47" fmla="*/ 20 h 154"/>
                  <a:gd name="T48" fmla="*/ 6 w 259"/>
                  <a:gd name="T49" fmla="*/ 13 h 154"/>
                  <a:gd name="T50" fmla="*/ 24 w 259"/>
                  <a:gd name="T51" fmla="*/ 9 h 154"/>
                  <a:gd name="T52" fmla="*/ 37 w 259"/>
                  <a:gd name="T53" fmla="*/ 14 h 154"/>
                  <a:gd name="T54" fmla="*/ 52 w 259"/>
                  <a:gd name="T55" fmla="*/ 30 h 154"/>
                  <a:gd name="T56" fmla="*/ 61 w 259"/>
                  <a:gd name="T57" fmla="*/ 29 h 154"/>
                  <a:gd name="T58" fmla="*/ 80 w 259"/>
                  <a:gd name="T59" fmla="*/ 29 h 154"/>
                  <a:gd name="T60" fmla="*/ 74 w 259"/>
                  <a:gd name="T61" fmla="*/ 19 h 154"/>
                  <a:gd name="T62" fmla="*/ 87 w 259"/>
                  <a:gd name="T63" fmla="*/ 12 h 154"/>
                  <a:gd name="T64" fmla="*/ 98 w 259"/>
                  <a:gd name="T65" fmla="*/ 0 h 154"/>
                  <a:gd name="T66" fmla="*/ 123 w 259"/>
                  <a:gd name="T67" fmla="*/ 11 h 154"/>
                  <a:gd name="T68" fmla="*/ 129 w 259"/>
                  <a:gd name="T69" fmla="*/ 27 h 154"/>
                  <a:gd name="T70" fmla="*/ 137 w 259"/>
                  <a:gd name="T71" fmla="*/ 31 h 154"/>
                  <a:gd name="T72" fmla="*/ 155 w 259"/>
                  <a:gd name="T73" fmla="*/ 30 h 154"/>
                  <a:gd name="T74" fmla="*/ 161 w 259"/>
                  <a:gd name="T75" fmla="*/ 34 h 154"/>
                  <a:gd name="T76" fmla="*/ 175 w 259"/>
                  <a:gd name="T77" fmla="*/ 55 h 154"/>
                  <a:gd name="T78" fmla="*/ 198 w 259"/>
                  <a:gd name="T79" fmla="*/ 69 h 154"/>
                  <a:gd name="T80" fmla="*/ 211 w 259"/>
                  <a:gd name="T81" fmla="*/ 79 h 154"/>
                  <a:gd name="T82" fmla="*/ 231 w 259"/>
                  <a:gd name="T83" fmla="*/ 89 h 154"/>
                  <a:gd name="T84" fmla="*/ 256 w 259"/>
                  <a:gd name="T85" fmla="*/ 98 h 154"/>
                  <a:gd name="T86" fmla="*/ 259 w 259"/>
                  <a:gd name="T87" fmla="*/ 111 h 154"/>
                  <a:gd name="T88" fmla="*/ 254 w 259"/>
                  <a:gd name="T89" fmla="*/ 110 h 154"/>
                  <a:gd name="T90" fmla="*/ 244 w 259"/>
                  <a:gd name="T91" fmla="*/ 105 h 154"/>
                  <a:gd name="T92" fmla="*/ 243 w 259"/>
                  <a:gd name="T93" fmla="*/ 112 h 154"/>
                  <a:gd name="T94" fmla="*/ 230 w 259"/>
                  <a:gd name="T95" fmla="*/ 116 h 154"/>
                  <a:gd name="T96" fmla="*/ 230 w 259"/>
                  <a:gd name="T97" fmla="*/ 133 h 154"/>
                  <a:gd name="T98" fmla="*/ 222 w 259"/>
                  <a:gd name="T99" fmla="*/ 139 h 154"/>
                  <a:gd name="T100" fmla="*/ 209 w 259"/>
                  <a:gd name="T101" fmla="*/ 142 h 154"/>
                  <a:gd name="T102" fmla="*/ 207 w 259"/>
                  <a:gd name="T103" fmla="*/ 151 h 154"/>
                  <a:gd name="T104" fmla="*/ 195 w 259"/>
                  <a:gd name="T105" fmla="*/ 154 h 154"/>
                  <a:gd name="T106" fmla="*/ 176 w 259"/>
                  <a:gd name="T107"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154">
                    <a:moveTo>
                      <a:pt x="176" y="146"/>
                    </a:moveTo>
                    <a:lnTo>
                      <a:pt x="170" y="129"/>
                    </a:lnTo>
                    <a:lnTo>
                      <a:pt x="157" y="128"/>
                    </a:lnTo>
                    <a:lnTo>
                      <a:pt x="134" y="110"/>
                    </a:lnTo>
                    <a:lnTo>
                      <a:pt x="120" y="107"/>
                    </a:lnTo>
                    <a:lnTo>
                      <a:pt x="99" y="97"/>
                    </a:lnTo>
                    <a:lnTo>
                      <a:pt x="86" y="95"/>
                    </a:lnTo>
                    <a:lnTo>
                      <a:pt x="79" y="99"/>
                    </a:lnTo>
                    <a:lnTo>
                      <a:pt x="68" y="98"/>
                    </a:lnTo>
                    <a:lnTo>
                      <a:pt x="58" y="110"/>
                    </a:lnTo>
                    <a:lnTo>
                      <a:pt x="44" y="114"/>
                    </a:lnTo>
                    <a:lnTo>
                      <a:pt x="38" y="100"/>
                    </a:lnTo>
                    <a:lnTo>
                      <a:pt x="36" y="78"/>
                    </a:lnTo>
                    <a:lnTo>
                      <a:pt x="21" y="71"/>
                    </a:lnTo>
                    <a:lnTo>
                      <a:pt x="23" y="57"/>
                    </a:lnTo>
                    <a:lnTo>
                      <a:pt x="11" y="56"/>
                    </a:lnTo>
                    <a:lnTo>
                      <a:pt x="11" y="38"/>
                    </a:lnTo>
                    <a:lnTo>
                      <a:pt x="28" y="43"/>
                    </a:lnTo>
                    <a:lnTo>
                      <a:pt x="41" y="37"/>
                    </a:lnTo>
                    <a:lnTo>
                      <a:pt x="27" y="25"/>
                    </a:lnTo>
                    <a:lnTo>
                      <a:pt x="19" y="13"/>
                    </a:lnTo>
                    <a:lnTo>
                      <a:pt x="7" y="18"/>
                    </a:lnTo>
                    <a:lnTo>
                      <a:pt x="8" y="33"/>
                    </a:lnTo>
                    <a:lnTo>
                      <a:pt x="0" y="20"/>
                    </a:lnTo>
                    <a:lnTo>
                      <a:pt x="6" y="13"/>
                    </a:lnTo>
                    <a:lnTo>
                      <a:pt x="24" y="9"/>
                    </a:lnTo>
                    <a:lnTo>
                      <a:pt x="37" y="14"/>
                    </a:lnTo>
                    <a:lnTo>
                      <a:pt x="52" y="30"/>
                    </a:lnTo>
                    <a:lnTo>
                      <a:pt x="61" y="29"/>
                    </a:lnTo>
                    <a:lnTo>
                      <a:pt x="80" y="29"/>
                    </a:lnTo>
                    <a:lnTo>
                      <a:pt x="74" y="19"/>
                    </a:lnTo>
                    <a:lnTo>
                      <a:pt x="87" y="12"/>
                    </a:lnTo>
                    <a:lnTo>
                      <a:pt x="98" y="0"/>
                    </a:lnTo>
                    <a:lnTo>
                      <a:pt x="123" y="11"/>
                    </a:lnTo>
                    <a:lnTo>
                      <a:pt x="129" y="27"/>
                    </a:lnTo>
                    <a:lnTo>
                      <a:pt x="137" y="31"/>
                    </a:lnTo>
                    <a:lnTo>
                      <a:pt x="155" y="30"/>
                    </a:lnTo>
                    <a:lnTo>
                      <a:pt x="161" y="34"/>
                    </a:lnTo>
                    <a:lnTo>
                      <a:pt x="175" y="55"/>
                    </a:lnTo>
                    <a:lnTo>
                      <a:pt x="198" y="69"/>
                    </a:lnTo>
                    <a:lnTo>
                      <a:pt x="211" y="79"/>
                    </a:lnTo>
                    <a:lnTo>
                      <a:pt x="231" y="89"/>
                    </a:lnTo>
                    <a:lnTo>
                      <a:pt x="256" y="98"/>
                    </a:lnTo>
                    <a:lnTo>
                      <a:pt x="259" y="111"/>
                    </a:lnTo>
                    <a:lnTo>
                      <a:pt x="254" y="110"/>
                    </a:lnTo>
                    <a:lnTo>
                      <a:pt x="244" y="105"/>
                    </a:lnTo>
                    <a:lnTo>
                      <a:pt x="243" y="112"/>
                    </a:lnTo>
                    <a:lnTo>
                      <a:pt x="230" y="116"/>
                    </a:lnTo>
                    <a:lnTo>
                      <a:pt x="230" y="133"/>
                    </a:lnTo>
                    <a:lnTo>
                      <a:pt x="222" y="139"/>
                    </a:lnTo>
                    <a:lnTo>
                      <a:pt x="209" y="142"/>
                    </a:lnTo>
                    <a:lnTo>
                      <a:pt x="207" y="151"/>
                    </a:lnTo>
                    <a:lnTo>
                      <a:pt x="195" y="154"/>
                    </a:lnTo>
                    <a:lnTo>
                      <a:pt x="176" y="14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95" name="Freeform 195"/>
              <p:cNvSpPr>
                <a:spLocks/>
              </p:cNvSpPr>
              <p:nvPr/>
            </p:nvSpPr>
            <p:spPr bwMode="auto">
              <a:xfrm>
                <a:off x="8544787" y="4550027"/>
                <a:ext cx="77679" cy="40605"/>
              </a:xfrm>
              <a:custGeom>
                <a:avLst/>
                <a:gdLst>
                  <a:gd name="T0" fmla="*/ 0 w 44"/>
                  <a:gd name="T1" fmla="*/ 13 h 23"/>
                  <a:gd name="T2" fmla="*/ 2 w 44"/>
                  <a:gd name="T3" fmla="*/ 8 h 23"/>
                  <a:gd name="T4" fmla="*/ 19 w 44"/>
                  <a:gd name="T5" fmla="*/ 4 h 23"/>
                  <a:gd name="T6" fmla="*/ 32 w 44"/>
                  <a:gd name="T7" fmla="*/ 3 h 23"/>
                  <a:gd name="T8" fmla="*/ 37 w 44"/>
                  <a:gd name="T9" fmla="*/ 0 h 23"/>
                  <a:gd name="T10" fmla="*/ 44 w 44"/>
                  <a:gd name="T11" fmla="*/ 3 h 23"/>
                  <a:gd name="T12" fmla="*/ 37 w 44"/>
                  <a:gd name="T13" fmla="*/ 9 h 23"/>
                  <a:gd name="T14" fmla="*/ 17 w 44"/>
                  <a:gd name="T15" fmla="*/ 18 h 23"/>
                  <a:gd name="T16" fmla="*/ 1 w 44"/>
                  <a:gd name="T17" fmla="*/ 23 h 23"/>
                  <a:gd name="T18" fmla="*/ 1 w 44"/>
                  <a:gd name="T19" fmla="*/ 17 h 23"/>
                  <a:gd name="T20" fmla="*/ 0 w 44"/>
                  <a:gd name="T2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3">
                    <a:moveTo>
                      <a:pt x="0" y="13"/>
                    </a:moveTo>
                    <a:lnTo>
                      <a:pt x="2" y="8"/>
                    </a:lnTo>
                    <a:lnTo>
                      <a:pt x="19" y="4"/>
                    </a:lnTo>
                    <a:lnTo>
                      <a:pt x="32" y="3"/>
                    </a:lnTo>
                    <a:lnTo>
                      <a:pt x="37" y="0"/>
                    </a:lnTo>
                    <a:lnTo>
                      <a:pt x="44" y="3"/>
                    </a:lnTo>
                    <a:lnTo>
                      <a:pt x="37" y="9"/>
                    </a:lnTo>
                    <a:lnTo>
                      <a:pt x="17" y="18"/>
                    </a:lnTo>
                    <a:lnTo>
                      <a:pt x="1" y="23"/>
                    </a:lnTo>
                    <a:lnTo>
                      <a:pt x="1" y="17"/>
                    </a:lnTo>
                    <a:lnTo>
                      <a:pt x="0" y="1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96" name="Freeform 196"/>
              <p:cNvSpPr>
                <a:spLocks/>
              </p:cNvSpPr>
              <p:nvPr/>
            </p:nvSpPr>
            <p:spPr bwMode="auto">
              <a:xfrm>
                <a:off x="2503449" y="3847381"/>
                <a:ext cx="35309" cy="33544"/>
              </a:xfrm>
              <a:custGeom>
                <a:avLst/>
                <a:gdLst>
                  <a:gd name="T0" fmla="*/ 6 w 20"/>
                  <a:gd name="T1" fmla="*/ 3 h 19"/>
                  <a:gd name="T2" fmla="*/ 16 w 20"/>
                  <a:gd name="T3" fmla="*/ 0 h 19"/>
                  <a:gd name="T4" fmla="*/ 20 w 20"/>
                  <a:gd name="T5" fmla="*/ 1 h 19"/>
                  <a:gd name="T6" fmla="*/ 19 w 20"/>
                  <a:gd name="T7" fmla="*/ 16 h 19"/>
                  <a:gd name="T8" fmla="*/ 3 w 20"/>
                  <a:gd name="T9" fmla="*/ 19 h 19"/>
                  <a:gd name="T10" fmla="*/ 0 w 20"/>
                  <a:gd name="T11" fmla="*/ 17 h 19"/>
                  <a:gd name="T12" fmla="*/ 6 w 20"/>
                  <a:gd name="T13" fmla="*/ 11 h 19"/>
                  <a:gd name="T14" fmla="*/ 6 w 20"/>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6" y="3"/>
                    </a:moveTo>
                    <a:lnTo>
                      <a:pt x="16" y="0"/>
                    </a:lnTo>
                    <a:lnTo>
                      <a:pt x="20" y="1"/>
                    </a:lnTo>
                    <a:lnTo>
                      <a:pt x="19" y="16"/>
                    </a:lnTo>
                    <a:lnTo>
                      <a:pt x="3" y="19"/>
                    </a:lnTo>
                    <a:lnTo>
                      <a:pt x="0" y="17"/>
                    </a:lnTo>
                    <a:lnTo>
                      <a:pt x="6" y="11"/>
                    </a:lnTo>
                    <a:lnTo>
                      <a:pt x="6" y="3"/>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197" name="Freeform 198"/>
              <p:cNvSpPr>
                <a:spLocks/>
              </p:cNvSpPr>
              <p:nvPr/>
            </p:nvSpPr>
            <p:spPr bwMode="auto">
              <a:xfrm>
                <a:off x="5287549" y="2706906"/>
                <a:ext cx="572003" cy="227742"/>
              </a:xfrm>
              <a:custGeom>
                <a:avLst/>
                <a:gdLst>
                  <a:gd name="T0" fmla="*/ 177 w 324"/>
                  <a:gd name="T1" fmla="*/ 15 h 129"/>
                  <a:gd name="T2" fmla="*/ 202 w 324"/>
                  <a:gd name="T3" fmla="*/ 23 h 129"/>
                  <a:gd name="T4" fmla="*/ 222 w 324"/>
                  <a:gd name="T5" fmla="*/ 20 h 129"/>
                  <a:gd name="T6" fmla="*/ 236 w 324"/>
                  <a:gd name="T7" fmla="*/ 22 h 129"/>
                  <a:gd name="T8" fmla="*/ 254 w 324"/>
                  <a:gd name="T9" fmla="*/ 11 h 129"/>
                  <a:gd name="T10" fmla="*/ 272 w 324"/>
                  <a:gd name="T11" fmla="*/ 10 h 129"/>
                  <a:gd name="T12" fmla="*/ 290 w 324"/>
                  <a:gd name="T13" fmla="*/ 20 h 129"/>
                  <a:gd name="T14" fmla="*/ 294 w 324"/>
                  <a:gd name="T15" fmla="*/ 27 h 129"/>
                  <a:gd name="T16" fmla="*/ 294 w 324"/>
                  <a:gd name="T17" fmla="*/ 37 h 129"/>
                  <a:gd name="T18" fmla="*/ 308 w 324"/>
                  <a:gd name="T19" fmla="*/ 42 h 129"/>
                  <a:gd name="T20" fmla="*/ 316 w 324"/>
                  <a:gd name="T21" fmla="*/ 48 h 129"/>
                  <a:gd name="T22" fmla="*/ 305 w 324"/>
                  <a:gd name="T23" fmla="*/ 54 h 129"/>
                  <a:gd name="T24" fmla="*/ 314 w 324"/>
                  <a:gd name="T25" fmla="*/ 78 h 129"/>
                  <a:gd name="T26" fmla="*/ 312 w 324"/>
                  <a:gd name="T27" fmla="*/ 84 h 129"/>
                  <a:gd name="T28" fmla="*/ 324 w 324"/>
                  <a:gd name="T29" fmla="*/ 101 h 129"/>
                  <a:gd name="T30" fmla="*/ 316 w 324"/>
                  <a:gd name="T31" fmla="*/ 104 h 129"/>
                  <a:gd name="T32" fmla="*/ 310 w 324"/>
                  <a:gd name="T33" fmla="*/ 99 h 129"/>
                  <a:gd name="T34" fmla="*/ 289 w 324"/>
                  <a:gd name="T35" fmla="*/ 96 h 129"/>
                  <a:gd name="T36" fmla="*/ 282 w 324"/>
                  <a:gd name="T37" fmla="*/ 100 h 129"/>
                  <a:gd name="T38" fmla="*/ 263 w 324"/>
                  <a:gd name="T39" fmla="*/ 103 h 129"/>
                  <a:gd name="T40" fmla="*/ 254 w 324"/>
                  <a:gd name="T41" fmla="*/ 103 h 129"/>
                  <a:gd name="T42" fmla="*/ 235 w 324"/>
                  <a:gd name="T43" fmla="*/ 110 h 129"/>
                  <a:gd name="T44" fmla="*/ 221 w 324"/>
                  <a:gd name="T45" fmla="*/ 110 h 129"/>
                  <a:gd name="T46" fmla="*/ 212 w 324"/>
                  <a:gd name="T47" fmla="*/ 106 h 129"/>
                  <a:gd name="T48" fmla="*/ 193 w 324"/>
                  <a:gd name="T49" fmla="*/ 112 h 129"/>
                  <a:gd name="T50" fmla="*/ 187 w 324"/>
                  <a:gd name="T51" fmla="*/ 108 h 129"/>
                  <a:gd name="T52" fmla="*/ 188 w 324"/>
                  <a:gd name="T53" fmla="*/ 120 h 129"/>
                  <a:gd name="T54" fmla="*/ 184 w 324"/>
                  <a:gd name="T55" fmla="*/ 124 h 129"/>
                  <a:gd name="T56" fmla="*/ 180 w 324"/>
                  <a:gd name="T57" fmla="*/ 129 h 129"/>
                  <a:gd name="T58" fmla="*/ 172 w 324"/>
                  <a:gd name="T59" fmla="*/ 119 h 129"/>
                  <a:gd name="T60" fmla="*/ 178 w 324"/>
                  <a:gd name="T61" fmla="*/ 112 h 129"/>
                  <a:gd name="T62" fmla="*/ 167 w 324"/>
                  <a:gd name="T63" fmla="*/ 113 h 129"/>
                  <a:gd name="T64" fmla="*/ 153 w 324"/>
                  <a:gd name="T65" fmla="*/ 109 h 129"/>
                  <a:gd name="T66" fmla="*/ 142 w 324"/>
                  <a:gd name="T67" fmla="*/ 120 h 129"/>
                  <a:gd name="T68" fmla="*/ 116 w 324"/>
                  <a:gd name="T69" fmla="*/ 123 h 129"/>
                  <a:gd name="T70" fmla="*/ 101 w 324"/>
                  <a:gd name="T71" fmla="*/ 112 h 129"/>
                  <a:gd name="T72" fmla="*/ 82 w 324"/>
                  <a:gd name="T73" fmla="*/ 111 h 129"/>
                  <a:gd name="T74" fmla="*/ 80 w 324"/>
                  <a:gd name="T75" fmla="*/ 120 h 129"/>
                  <a:gd name="T76" fmla="*/ 68 w 324"/>
                  <a:gd name="T77" fmla="*/ 122 h 129"/>
                  <a:gd name="T78" fmla="*/ 50 w 324"/>
                  <a:gd name="T79" fmla="*/ 111 h 129"/>
                  <a:gd name="T80" fmla="*/ 31 w 324"/>
                  <a:gd name="T81" fmla="*/ 111 h 129"/>
                  <a:gd name="T82" fmla="*/ 19 w 324"/>
                  <a:gd name="T83" fmla="*/ 91 h 129"/>
                  <a:gd name="T84" fmla="*/ 6 w 324"/>
                  <a:gd name="T85" fmla="*/ 79 h 129"/>
                  <a:gd name="T86" fmla="*/ 12 w 324"/>
                  <a:gd name="T87" fmla="*/ 63 h 129"/>
                  <a:gd name="T88" fmla="*/ 0 w 324"/>
                  <a:gd name="T89" fmla="*/ 53 h 129"/>
                  <a:gd name="T90" fmla="*/ 17 w 324"/>
                  <a:gd name="T91" fmla="*/ 34 h 129"/>
                  <a:gd name="T92" fmla="*/ 43 w 324"/>
                  <a:gd name="T93" fmla="*/ 33 h 129"/>
                  <a:gd name="T94" fmla="*/ 48 w 324"/>
                  <a:gd name="T95" fmla="*/ 17 h 129"/>
                  <a:gd name="T96" fmla="*/ 81 w 324"/>
                  <a:gd name="T97" fmla="*/ 20 h 129"/>
                  <a:gd name="T98" fmla="*/ 99 w 324"/>
                  <a:gd name="T99" fmla="*/ 7 h 129"/>
                  <a:gd name="T100" fmla="*/ 118 w 324"/>
                  <a:gd name="T101" fmla="*/ 1 h 129"/>
                  <a:gd name="T102" fmla="*/ 145 w 324"/>
                  <a:gd name="T103" fmla="*/ 0 h 129"/>
                  <a:gd name="T104" fmla="*/ 177 w 324"/>
                  <a:gd name="T10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29">
                    <a:moveTo>
                      <a:pt x="177" y="15"/>
                    </a:moveTo>
                    <a:lnTo>
                      <a:pt x="202" y="23"/>
                    </a:lnTo>
                    <a:lnTo>
                      <a:pt x="222" y="20"/>
                    </a:lnTo>
                    <a:lnTo>
                      <a:pt x="236" y="22"/>
                    </a:lnTo>
                    <a:lnTo>
                      <a:pt x="254" y="11"/>
                    </a:lnTo>
                    <a:lnTo>
                      <a:pt x="272" y="10"/>
                    </a:lnTo>
                    <a:lnTo>
                      <a:pt x="290" y="20"/>
                    </a:lnTo>
                    <a:lnTo>
                      <a:pt x="294" y="27"/>
                    </a:lnTo>
                    <a:lnTo>
                      <a:pt x="294" y="37"/>
                    </a:lnTo>
                    <a:lnTo>
                      <a:pt x="308" y="42"/>
                    </a:lnTo>
                    <a:lnTo>
                      <a:pt x="316" y="48"/>
                    </a:lnTo>
                    <a:lnTo>
                      <a:pt x="305" y="54"/>
                    </a:lnTo>
                    <a:lnTo>
                      <a:pt x="314" y="78"/>
                    </a:lnTo>
                    <a:lnTo>
                      <a:pt x="312" y="84"/>
                    </a:lnTo>
                    <a:lnTo>
                      <a:pt x="324" y="101"/>
                    </a:lnTo>
                    <a:lnTo>
                      <a:pt x="316" y="104"/>
                    </a:lnTo>
                    <a:lnTo>
                      <a:pt x="310" y="99"/>
                    </a:lnTo>
                    <a:lnTo>
                      <a:pt x="289" y="96"/>
                    </a:lnTo>
                    <a:lnTo>
                      <a:pt x="282" y="100"/>
                    </a:lnTo>
                    <a:lnTo>
                      <a:pt x="263" y="103"/>
                    </a:lnTo>
                    <a:lnTo>
                      <a:pt x="254" y="103"/>
                    </a:lnTo>
                    <a:lnTo>
                      <a:pt x="235" y="110"/>
                    </a:lnTo>
                    <a:lnTo>
                      <a:pt x="221" y="110"/>
                    </a:lnTo>
                    <a:lnTo>
                      <a:pt x="212" y="106"/>
                    </a:lnTo>
                    <a:lnTo>
                      <a:pt x="193" y="112"/>
                    </a:lnTo>
                    <a:lnTo>
                      <a:pt x="187" y="108"/>
                    </a:lnTo>
                    <a:lnTo>
                      <a:pt x="188" y="120"/>
                    </a:lnTo>
                    <a:lnTo>
                      <a:pt x="184" y="124"/>
                    </a:lnTo>
                    <a:lnTo>
                      <a:pt x="180" y="129"/>
                    </a:lnTo>
                    <a:lnTo>
                      <a:pt x="172" y="119"/>
                    </a:lnTo>
                    <a:lnTo>
                      <a:pt x="178" y="112"/>
                    </a:lnTo>
                    <a:lnTo>
                      <a:pt x="167" y="113"/>
                    </a:lnTo>
                    <a:lnTo>
                      <a:pt x="153" y="109"/>
                    </a:lnTo>
                    <a:lnTo>
                      <a:pt x="142" y="120"/>
                    </a:lnTo>
                    <a:lnTo>
                      <a:pt x="116" y="123"/>
                    </a:lnTo>
                    <a:lnTo>
                      <a:pt x="101" y="112"/>
                    </a:lnTo>
                    <a:lnTo>
                      <a:pt x="82" y="111"/>
                    </a:lnTo>
                    <a:lnTo>
                      <a:pt x="80" y="120"/>
                    </a:lnTo>
                    <a:lnTo>
                      <a:pt x="68" y="122"/>
                    </a:lnTo>
                    <a:lnTo>
                      <a:pt x="50" y="111"/>
                    </a:lnTo>
                    <a:lnTo>
                      <a:pt x="31" y="111"/>
                    </a:lnTo>
                    <a:lnTo>
                      <a:pt x="19" y="91"/>
                    </a:lnTo>
                    <a:lnTo>
                      <a:pt x="6" y="79"/>
                    </a:lnTo>
                    <a:lnTo>
                      <a:pt x="12" y="63"/>
                    </a:lnTo>
                    <a:lnTo>
                      <a:pt x="0" y="53"/>
                    </a:lnTo>
                    <a:lnTo>
                      <a:pt x="17" y="34"/>
                    </a:lnTo>
                    <a:lnTo>
                      <a:pt x="43" y="33"/>
                    </a:lnTo>
                    <a:lnTo>
                      <a:pt x="48" y="17"/>
                    </a:lnTo>
                    <a:lnTo>
                      <a:pt x="81" y="20"/>
                    </a:lnTo>
                    <a:lnTo>
                      <a:pt x="99" y="7"/>
                    </a:lnTo>
                    <a:lnTo>
                      <a:pt x="118" y="1"/>
                    </a:lnTo>
                    <a:lnTo>
                      <a:pt x="145" y="0"/>
                    </a:lnTo>
                    <a:lnTo>
                      <a:pt x="177" y="15"/>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98" name="Freeform 199"/>
              <p:cNvSpPr>
                <a:spLocks/>
              </p:cNvSpPr>
              <p:nvPr/>
            </p:nvSpPr>
            <p:spPr bwMode="auto">
              <a:xfrm>
                <a:off x="5276959" y="2703375"/>
                <a:ext cx="88272" cy="72384"/>
              </a:xfrm>
              <a:custGeom>
                <a:avLst/>
                <a:gdLst>
                  <a:gd name="T0" fmla="*/ 21 w 50"/>
                  <a:gd name="T1" fmla="*/ 30 h 41"/>
                  <a:gd name="T2" fmla="*/ 8 w 50"/>
                  <a:gd name="T3" fmla="*/ 41 h 41"/>
                  <a:gd name="T4" fmla="*/ 2 w 50"/>
                  <a:gd name="T5" fmla="*/ 32 h 41"/>
                  <a:gd name="T6" fmla="*/ 2 w 50"/>
                  <a:gd name="T7" fmla="*/ 27 h 41"/>
                  <a:gd name="T8" fmla="*/ 5 w 50"/>
                  <a:gd name="T9" fmla="*/ 25 h 41"/>
                  <a:gd name="T10" fmla="*/ 9 w 50"/>
                  <a:gd name="T11" fmla="*/ 12 h 41"/>
                  <a:gd name="T12" fmla="*/ 0 w 50"/>
                  <a:gd name="T13" fmla="*/ 7 h 41"/>
                  <a:gd name="T14" fmla="*/ 17 w 50"/>
                  <a:gd name="T15" fmla="*/ 0 h 41"/>
                  <a:gd name="T16" fmla="*/ 32 w 50"/>
                  <a:gd name="T17" fmla="*/ 3 h 41"/>
                  <a:gd name="T18" fmla="*/ 35 w 50"/>
                  <a:gd name="T19" fmla="*/ 11 h 41"/>
                  <a:gd name="T20" fmla="*/ 50 w 50"/>
                  <a:gd name="T21" fmla="*/ 18 h 41"/>
                  <a:gd name="T22" fmla="*/ 47 w 50"/>
                  <a:gd name="T23" fmla="*/ 23 h 41"/>
                  <a:gd name="T24" fmla="*/ 28 w 50"/>
                  <a:gd name="T25" fmla="*/ 24 h 41"/>
                  <a:gd name="T26" fmla="*/ 21 w 50"/>
                  <a:gd name="T2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1">
                    <a:moveTo>
                      <a:pt x="21" y="30"/>
                    </a:moveTo>
                    <a:lnTo>
                      <a:pt x="8" y="41"/>
                    </a:lnTo>
                    <a:lnTo>
                      <a:pt x="2" y="32"/>
                    </a:lnTo>
                    <a:lnTo>
                      <a:pt x="2" y="27"/>
                    </a:lnTo>
                    <a:lnTo>
                      <a:pt x="5" y="25"/>
                    </a:lnTo>
                    <a:lnTo>
                      <a:pt x="9" y="12"/>
                    </a:lnTo>
                    <a:lnTo>
                      <a:pt x="0" y="7"/>
                    </a:lnTo>
                    <a:lnTo>
                      <a:pt x="17" y="0"/>
                    </a:lnTo>
                    <a:lnTo>
                      <a:pt x="32" y="3"/>
                    </a:lnTo>
                    <a:lnTo>
                      <a:pt x="35" y="11"/>
                    </a:lnTo>
                    <a:lnTo>
                      <a:pt x="50" y="18"/>
                    </a:lnTo>
                    <a:lnTo>
                      <a:pt x="47" y="23"/>
                    </a:lnTo>
                    <a:lnTo>
                      <a:pt x="28" y="24"/>
                    </a:lnTo>
                    <a:lnTo>
                      <a:pt x="21" y="30"/>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199" name="Freeform 200"/>
              <p:cNvSpPr>
                <a:spLocks/>
              </p:cNvSpPr>
              <p:nvPr/>
            </p:nvSpPr>
            <p:spPr bwMode="auto">
              <a:xfrm>
                <a:off x="8304688" y="3319513"/>
                <a:ext cx="44137" cy="121816"/>
              </a:xfrm>
              <a:custGeom>
                <a:avLst/>
                <a:gdLst>
                  <a:gd name="T0" fmla="*/ 25 w 25"/>
                  <a:gd name="T1" fmla="*/ 19 h 69"/>
                  <a:gd name="T2" fmla="*/ 22 w 25"/>
                  <a:gd name="T3" fmla="*/ 52 h 69"/>
                  <a:gd name="T4" fmla="*/ 19 w 25"/>
                  <a:gd name="T5" fmla="*/ 69 h 69"/>
                  <a:gd name="T6" fmla="*/ 5 w 25"/>
                  <a:gd name="T7" fmla="*/ 51 h 69"/>
                  <a:gd name="T8" fmla="*/ 0 w 25"/>
                  <a:gd name="T9" fmla="*/ 36 h 69"/>
                  <a:gd name="T10" fmla="*/ 5 w 25"/>
                  <a:gd name="T11" fmla="*/ 16 h 69"/>
                  <a:gd name="T12" fmla="*/ 15 w 25"/>
                  <a:gd name="T13" fmla="*/ 0 h 69"/>
                  <a:gd name="T14" fmla="*/ 25 w 25"/>
                  <a:gd name="T15" fmla="*/ 6 h 69"/>
                  <a:gd name="T16" fmla="*/ 25 w 25"/>
                  <a:gd name="T1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9">
                    <a:moveTo>
                      <a:pt x="25" y="19"/>
                    </a:moveTo>
                    <a:lnTo>
                      <a:pt x="22" y="52"/>
                    </a:lnTo>
                    <a:lnTo>
                      <a:pt x="19" y="69"/>
                    </a:lnTo>
                    <a:lnTo>
                      <a:pt x="5" y="51"/>
                    </a:lnTo>
                    <a:lnTo>
                      <a:pt x="0" y="36"/>
                    </a:lnTo>
                    <a:lnTo>
                      <a:pt x="5" y="16"/>
                    </a:lnTo>
                    <a:lnTo>
                      <a:pt x="15" y="0"/>
                    </a:lnTo>
                    <a:lnTo>
                      <a:pt x="25" y="6"/>
                    </a:lnTo>
                    <a:lnTo>
                      <a:pt x="25" y="1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00" name="Freeform 201"/>
              <p:cNvSpPr>
                <a:spLocks/>
              </p:cNvSpPr>
              <p:nvPr/>
            </p:nvSpPr>
            <p:spPr bwMode="auto">
              <a:xfrm>
                <a:off x="5455267" y="4281679"/>
                <a:ext cx="351323" cy="395458"/>
              </a:xfrm>
              <a:custGeom>
                <a:avLst/>
                <a:gdLst>
                  <a:gd name="T0" fmla="*/ 84 w 199"/>
                  <a:gd name="T1" fmla="*/ 0 h 224"/>
                  <a:gd name="T2" fmla="*/ 87 w 199"/>
                  <a:gd name="T3" fmla="*/ 2 h 224"/>
                  <a:gd name="T4" fmla="*/ 154 w 199"/>
                  <a:gd name="T5" fmla="*/ 45 h 224"/>
                  <a:gd name="T6" fmla="*/ 155 w 199"/>
                  <a:gd name="T7" fmla="*/ 57 h 224"/>
                  <a:gd name="T8" fmla="*/ 181 w 199"/>
                  <a:gd name="T9" fmla="*/ 78 h 224"/>
                  <a:gd name="T10" fmla="*/ 172 w 199"/>
                  <a:gd name="T11" fmla="*/ 103 h 224"/>
                  <a:gd name="T12" fmla="*/ 173 w 199"/>
                  <a:gd name="T13" fmla="*/ 115 h 224"/>
                  <a:gd name="T14" fmla="*/ 184 w 199"/>
                  <a:gd name="T15" fmla="*/ 123 h 224"/>
                  <a:gd name="T16" fmla="*/ 185 w 199"/>
                  <a:gd name="T17" fmla="*/ 128 h 224"/>
                  <a:gd name="T18" fmla="*/ 180 w 199"/>
                  <a:gd name="T19" fmla="*/ 141 h 224"/>
                  <a:gd name="T20" fmla="*/ 181 w 199"/>
                  <a:gd name="T21" fmla="*/ 147 h 224"/>
                  <a:gd name="T22" fmla="*/ 179 w 199"/>
                  <a:gd name="T23" fmla="*/ 157 h 224"/>
                  <a:gd name="T24" fmla="*/ 185 w 199"/>
                  <a:gd name="T25" fmla="*/ 170 h 224"/>
                  <a:gd name="T26" fmla="*/ 192 w 199"/>
                  <a:gd name="T27" fmla="*/ 190 h 224"/>
                  <a:gd name="T28" fmla="*/ 199 w 199"/>
                  <a:gd name="T29" fmla="*/ 195 h 224"/>
                  <a:gd name="T30" fmla="*/ 184 w 199"/>
                  <a:gd name="T31" fmla="*/ 207 h 224"/>
                  <a:gd name="T32" fmla="*/ 164 w 199"/>
                  <a:gd name="T33" fmla="*/ 215 h 224"/>
                  <a:gd name="T34" fmla="*/ 153 w 199"/>
                  <a:gd name="T35" fmla="*/ 215 h 224"/>
                  <a:gd name="T36" fmla="*/ 146 w 199"/>
                  <a:gd name="T37" fmla="*/ 221 h 224"/>
                  <a:gd name="T38" fmla="*/ 133 w 199"/>
                  <a:gd name="T39" fmla="*/ 221 h 224"/>
                  <a:gd name="T40" fmla="*/ 128 w 199"/>
                  <a:gd name="T41" fmla="*/ 224 h 224"/>
                  <a:gd name="T42" fmla="*/ 107 w 199"/>
                  <a:gd name="T43" fmla="*/ 218 h 224"/>
                  <a:gd name="T44" fmla="*/ 93 w 199"/>
                  <a:gd name="T45" fmla="*/ 220 h 224"/>
                  <a:gd name="T46" fmla="*/ 89 w 199"/>
                  <a:gd name="T47" fmla="*/ 192 h 224"/>
                  <a:gd name="T48" fmla="*/ 82 w 199"/>
                  <a:gd name="T49" fmla="*/ 182 h 224"/>
                  <a:gd name="T50" fmla="*/ 79 w 199"/>
                  <a:gd name="T51" fmla="*/ 176 h 224"/>
                  <a:gd name="T52" fmla="*/ 61 w 199"/>
                  <a:gd name="T53" fmla="*/ 172 h 224"/>
                  <a:gd name="T54" fmla="*/ 51 w 199"/>
                  <a:gd name="T55" fmla="*/ 166 h 224"/>
                  <a:gd name="T56" fmla="*/ 39 w 199"/>
                  <a:gd name="T57" fmla="*/ 163 h 224"/>
                  <a:gd name="T58" fmla="*/ 32 w 199"/>
                  <a:gd name="T59" fmla="*/ 159 h 224"/>
                  <a:gd name="T60" fmla="*/ 25 w 199"/>
                  <a:gd name="T61" fmla="*/ 154 h 224"/>
                  <a:gd name="T62" fmla="*/ 15 w 199"/>
                  <a:gd name="T63" fmla="*/ 127 h 224"/>
                  <a:gd name="T64" fmla="*/ 5 w 199"/>
                  <a:gd name="T65" fmla="*/ 116 h 224"/>
                  <a:gd name="T66" fmla="*/ 1 w 199"/>
                  <a:gd name="T67" fmla="*/ 104 h 224"/>
                  <a:gd name="T68" fmla="*/ 3 w 199"/>
                  <a:gd name="T69" fmla="*/ 93 h 224"/>
                  <a:gd name="T70" fmla="*/ 0 w 199"/>
                  <a:gd name="T71" fmla="*/ 74 h 224"/>
                  <a:gd name="T72" fmla="*/ 7 w 199"/>
                  <a:gd name="T73" fmla="*/ 73 h 224"/>
                  <a:gd name="T74" fmla="*/ 14 w 199"/>
                  <a:gd name="T75" fmla="*/ 65 h 224"/>
                  <a:gd name="T76" fmla="*/ 22 w 199"/>
                  <a:gd name="T77" fmla="*/ 54 h 224"/>
                  <a:gd name="T78" fmla="*/ 26 w 199"/>
                  <a:gd name="T79" fmla="*/ 50 h 224"/>
                  <a:gd name="T80" fmla="*/ 26 w 199"/>
                  <a:gd name="T81" fmla="*/ 43 h 224"/>
                  <a:gd name="T82" fmla="*/ 22 w 199"/>
                  <a:gd name="T83" fmla="*/ 39 h 224"/>
                  <a:gd name="T84" fmla="*/ 21 w 199"/>
                  <a:gd name="T85" fmla="*/ 31 h 224"/>
                  <a:gd name="T86" fmla="*/ 26 w 199"/>
                  <a:gd name="T87" fmla="*/ 28 h 224"/>
                  <a:gd name="T88" fmla="*/ 28 w 199"/>
                  <a:gd name="T89" fmla="*/ 16 h 224"/>
                  <a:gd name="T90" fmla="*/ 20 w 199"/>
                  <a:gd name="T91" fmla="*/ 4 h 224"/>
                  <a:gd name="T92" fmla="*/ 27 w 199"/>
                  <a:gd name="T93" fmla="*/ 2 h 224"/>
                  <a:gd name="T94" fmla="*/ 47 w 199"/>
                  <a:gd name="T95" fmla="*/ 2 h 224"/>
                  <a:gd name="T96" fmla="*/ 84 w 199"/>
                  <a:gd name="T9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24">
                    <a:moveTo>
                      <a:pt x="84" y="0"/>
                    </a:moveTo>
                    <a:lnTo>
                      <a:pt x="87" y="2"/>
                    </a:lnTo>
                    <a:lnTo>
                      <a:pt x="154" y="45"/>
                    </a:lnTo>
                    <a:lnTo>
                      <a:pt x="155" y="57"/>
                    </a:lnTo>
                    <a:lnTo>
                      <a:pt x="181" y="78"/>
                    </a:lnTo>
                    <a:lnTo>
                      <a:pt x="172" y="103"/>
                    </a:lnTo>
                    <a:lnTo>
                      <a:pt x="173" y="115"/>
                    </a:lnTo>
                    <a:lnTo>
                      <a:pt x="184" y="123"/>
                    </a:lnTo>
                    <a:lnTo>
                      <a:pt x="185" y="128"/>
                    </a:lnTo>
                    <a:lnTo>
                      <a:pt x="180" y="141"/>
                    </a:lnTo>
                    <a:lnTo>
                      <a:pt x="181" y="147"/>
                    </a:lnTo>
                    <a:lnTo>
                      <a:pt x="179" y="157"/>
                    </a:lnTo>
                    <a:lnTo>
                      <a:pt x="185" y="170"/>
                    </a:lnTo>
                    <a:lnTo>
                      <a:pt x="192" y="190"/>
                    </a:lnTo>
                    <a:lnTo>
                      <a:pt x="199" y="195"/>
                    </a:lnTo>
                    <a:lnTo>
                      <a:pt x="184" y="207"/>
                    </a:lnTo>
                    <a:lnTo>
                      <a:pt x="164" y="215"/>
                    </a:lnTo>
                    <a:lnTo>
                      <a:pt x="153" y="215"/>
                    </a:lnTo>
                    <a:lnTo>
                      <a:pt x="146" y="221"/>
                    </a:lnTo>
                    <a:lnTo>
                      <a:pt x="133" y="221"/>
                    </a:lnTo>
                    <a:lnTo>
                      <a:pt x="128" y="224"/>
                    </a:lnTo>
                    <a:lnTo>
                      <a:pt x="107" y="218"/>
                    </a:lnTo>
                    <a:lnTo>
                      <a:pt x="93" y="220"/>
                    </a:lnTo>
                    <a:lnTo>
                      <a:pt x="89" y="192"/>
                    </a:lnTo>
                    <a:lnTo>
                      <a:pt x="82" y="182"/>
                    </a:lnTo>
                    <a:lnTo>
                      <a:pt x="79" y="176"/>
                    </a:lnTo>
                    <a:lnTo>
                      <a:pt x="61" y="172"/>
                    </a:lnTo>
                    <a:lnTo>
                      <a:pt x="51" y="166"/>
                    </a:lnTo>
                    <a:lnTo>
                      <a:pt x="39" y="163"/>
                    </a:lnTo>
                    <a:lnTo>
                      <a:pt x="32" y="159"/>
                    </a:lnTo>
                    <a:lnTo>
                      <a:pt x="25" y="154"/>
                    </a:lnTo>
                    <a:lnTo>
                      <a:pt x="15" y="127"/>
                    </a:lnTo>
                    <a:lnTo>
                      <a:pt x="5" y="116"/>
                    </a:lnTo>
                    <a:lnTo>
                      <a:pt x="1" y="104"/>
                    </a:lnTo>
                    <a:lnTo>
                      <a:pt x="3" y="93"/>
                    </a:lnTo>
                    <a:lnTo>
                      <a:pt x="0" y="74"/>
                    </a:lnTo>
                    <a:lnTo>
                      <a:pt x="7" y="73"/>
                    </a:lnTo>
                    <a:lnTo>
                      <a:pt x="14" y="65"/>
                    </a:lnTo>
                    <a:lnTo>
                      <a:pt x="22" y="54"/>
                    </a:lnTo>
                    <a:lnTo>
                      <a:pt x="26" y="50"/>
                    </a:lnTo>
                    <a:lnTo>
                      <a:pt x="26" y="43"/>
                    </a:lnTo>
                    <a:lnTo>
                      <a:pt x="22" y="39"/>
                    </a:lnTo>
                    <a:lnTo>
                      <a:pt x="21" y="31"/>
                    </a:lnTo>
                    <a:lnTo>
                      <a:pt x="26" y="28"/>
                    </a:lnTo>
                    <a:lnTo>
                      <a:pt x="28" y="16"/>
                    </a:lnTo>
                    <a:lnTo>
                      <a:pt x="20" y="4"/>
                    </a:lnTo>
                    <a:lnTo>
                      <a:pt x="27" y="2"/>
                    </a:lnTo>
                    <a:lnTo>
                      <a:pt x="47" y="2"/>
                    </a:lnTo>
                    <a:lnTo>
                      <a:pt x="84" y="0"/>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201" name="Freeform 202"/>
              <p:cNvSpPr>
                <a:spLocks/>
              </p:cNvSpPr>
              <p:nvPr/>
            </p:nvSpPr>
            <p:spPr bwMode="auto">
              <a:xfrm>
                <a:off x="5464093" y="4091012"/>
                <a:ext cx="176544" cy="208322"/>
              </a:xfrm>
              <a:custGeom>
                <a:avLst/>
                <a:gdLst>
                  <a:gd name="T0" fmla="*/ 42 w 100"/>
                  <a:gd name="T1" fmla="*/ 110 h 118"/>
                  <a:gd name="T2" fmla="*/ 22 w 100"/>
                  <a:gd name="T3" fmla="*/ 110 h 118"/>
                  <a:gd name="T4" fmla="*/ 15 w 100"/>
                  <a:gd name="T5" fmla="*/ 112 h 118"/>
                  <a:gd name="T6" fmla="*/ 4 w 100"/>
                  <a:gd name="T7" fmla="*/ 118 h 118"/>
                  <a:gd name="T8" fmla="*/ 0 w 100"/>
                  <a:gd name="T9" fmla="*/ 116 h 118"/>
                  <a:gd name="T10" fmla="*/ 0 w 100"/>
                  <a:gd name="T11" fmla="*/ 101 h 118"/>
                  <a:gd name="T12" fmla="*/ 4 w 100"/>
                  <a:gd name="T13" fmla="*/ 93 h 118"/>
                  <a:gd name="T14" fmla="*/ 5 w 100"/>
                  <a:gd name="T15" fmla="*/ 76 h 118"/>
                  <a:gd name="T16" fmla="*/ 9 w 100"/>
                  <a:gd name="T17" fmla="*/ 66 h 118"/>
                  <a:gd name="T18" fmla="*/ 16 w 100"/>
                  <a:gd name="T19" fmla="*/ 56 h 118"/>
                  <a:gd name="T20" fmla="*/ 23 w 100"/>
                  <a:gd name="T21" fmla="*/ 50 h 118"/>
                  <a:gd name="T22" fmla="*/ 29 w 100"/>
                  <a:gd name="T23" fmla="*/ 43 h 118"/>
                  <a:gd name="T24" fmla="*/ 22 w 100"/>
                  <a:gd name="T25" fmla="*/ 40 h 118"/>
                  <a:gd name="T26" fmla="*/ 23 w 100"/>
                  <a:gd name="T27" fmla="*/ 16 h 118"/>
                  <a:gd name="T28" fmla="*/ 30 w 100"/>
                  <a:gd name="T29" fmla="*/ 10 h 118"/>
                  <a:gd name="T30" fmla="*/ 42 w 100"/>
                  <a:gd name="T31" fmla="*/ 14 h 118"/>
                  <a:gd name="T32" fmla="*/ 57 w 100"/>
                  <a:gd name="T33" fmla="*/ 10 h 118"/>
                  <a:gd name="T34" fmla="*/ 69 w 100"/>
                  <a:gd name="T35" fmla="*/ 10 h 118"/>
                  <a:gd name="T36" fmla="*/ 81 w 100"/>
                  <a:gd name="T37" fmla="*/ 0 h 118"/>
                  <a:gd name="T38" fmla="*/ 90 w 100"/>
                  <a:gd name="T39" fmla="*/ 15 h 118"/>
                  <a:gd name="T40" fmla="*/ 92 w 100"/>
                  <a:gd name="T41" fmla="*/ 25 h 118"/>
                  <a:gd name="T42" fmla="*/ 100 w 100"/>
                  <a:gd name="T43" fmla="*/ 49 h 118"/>
                  <a:gd name="T44" fmla="*/ 93 w 100"/>
                  <a:gd name="T45" fmla="*/ 64 h 118"/>
                  <a:gd name="T46" fmla="*/ 84 w 100"/>
                  <a:gd name="T47" fmla="*/ 78 h 118"/>
                  <a:gd name="T48" fmla="*/ 79 w 100"/>
                  <a:gd name="T49" fmla="*/ 86 h 118"/>
                  <a:gd name="T50" fmla="*/ 79 w 100"/>
                  <a:gd name="T51" fmla="*/ 108 h 118"/>
                  <a:gd name="T52" fmla="*/ 42 w 100"/>
                  <a:gd name="T5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18">
                    <a:moveTo>
                      <a:pt x="42" y="110"/>
                    </a:moveTo>
                    <a:lnTo>
                      <a:pt x="22" y="110"/>
                    </a:lnTo>
                    <a:lnTo>
                      <a:pt x="15" y="112"/>
                    </a:lnTo>
                    <a:lnTo>
                      <a:pt x="4" y="118"/>
                    </a:lnTo>
                    <a:lnTo>
                      <a:pt x="0" y="116"/>
                    </a:lnTo>
                    <a:lnTo>
                      <a:pt x="0" y="101"/>
                    </a:lnTo>
                    <a:lnTo>
                      <a:pt x="4" y="93"/>
                    </a:lnTo>
                    <a:lnTo>
                      <a:pt x="5" y="76"/>
                    </a:lnTo>
                    <a:lnTo>
                      <a:pt x="9" y="66"/>
                    </a:lnTo>
                    <a:lnTo>
                      <a:pt x="16" y="56"/>
                    </a:lnTo>
                    <a:lnTo>
                      <a:pt x="23" y="50"/>
                    </a:lnTo>
                    <a:lnTo>
                      <a:pt x="29" y="43"/>
                    </a:lnTo>
                    <a:lnTo>
                      <a:pt x="22" y="40"/>
                    </a:lnTo>
                    <a:lnTo>
                      <a:pt x="23" y="16"/>
                    </a:lnTo>
                    <a:lnTo>
                      <a:pt x="30" y="10"/>
                    </a:lnTo>
                    <a:lnTo>
                      <a:pt x="42" y="14"/>
                    </a:lnTo>
                    <a:lnTo>
                      <a:pt x="57" y="10"/>
                    </a:lnTo>
                    <a:lnTo>
                      <a:pt x="69" y="10"/>
                    </a:lnTo>
                    <a:lnTo>
                      <a:pt x="81" y="0"/>
                    </a:lnTo>
                    <a:lnTo>
                      <a:pt x="90" y="15"/>
                    </a:lnTo>
                    <a:lnTo>
                      <a:pt x="92" y="25"/>
                    </a:lnTo>
                    <a:lnTo>
                      <a:pt x="100" y="49"/>
                    </a:lnTo>
                    <a:lnTo>
                      <a:pt x="93" y="64"/>
                    </a:lnTo>
                    <a:lnTo>
                      <a:pt x="84" y="78"/>
                    </a:lnTo>
                    <a:lnTo>
                      <a:pt x="79" y="86"/>
                    </a:lnTo>
                    <a:lnTo>
                      <a:pt x="79" y="108"/>
                    </a:lnTo>
                    <a:lnTo>
                      <a:pt x="42" y="110"/>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202" name="Freeform 203"/>
              <p:cNvSpPr>
                <a:spLocks/>
              </p:cNvSpPr>
              <p:nvPr/>
            </p:nvSpPr>
            <p:spPr bwMode="auto">
              <a:xfrm>
                <a:off x="5133956" y="2337930"/>
                <a:ext cx="508447" cy="286001"/>
              </a:xfrm>
              <a:custGeom>
                <a:avLst/>
                <a:gdLst>
                  <a:gd name="T0" fmla="*/ 149 w 288"/>
                  <a:gd name="T1" fmla="*/ 6 h 162"/>
                  <a:gd name="T2" fmla="*/ 157 w 288"/>
                  <a:gd name="T3" fmla="*/ 2 h 162"/>
                  <a:gd name="T4" fmla="*/ 186 w 288"/>
                  <a:gd name="T5" fmla="*/ 11 h 162"/>
                  <a:gd name="T6" fmla="*/ 185 w 288"/>
                  <a:gd name="T7" fmla="*/ 22 h 162"/>
                  <a:gd name="T8" fmla="*/ 205 w 288"/>
                  <a:gd name="T9" fmla="*/ 31 h 162"/>
                  <a:gd name="T10" fmla="*/ 227 w 288"/>
                  <a:gd name="T11" fmla="*/ 42 h 162"/>
                  <a:gd name="T12" fmla="*/ 251 w 288"/>
                  <a:gd name="T13" fmla="*/ 49 h 162"/>
                  <a:gd name="T14" fmla="*/ 285 w 288"/>
                  <a:gd name="T15" fmla="*/ 55 h 162"/>
                  <a:gd name="T16" fmla="*/ 282 w 288"/>
                  <a:gd name="T17" fmla="*/ 72 h 162"/>
                  <a:gd name="T18" fmla="*/ 287 w 288"/>
                  <a:gd name="T19" fmla="*/ 89 h 162"/>
                  <a:gd name="T20" fmla="*/ 264 w 288"/>
                  <a:gd name="T21" fmla="*/ 97 h 162"/>
                  <a:gd name="T22" fmla="*/ 253 w 288"/>
                  <a:gd name="T23" fmla="*/ 107 h 162"/>
                  <a:gd name="T24" fmla="*/ 228 w 288"/>
                  <a:gd name="T25" fmla="*/ 115 h 162"/>
                  <a:gd name="T26" fmla="*/ 218 w 288"/>
                  <a:gd name="T27" fmla="*/ 135 h 162"/>
                  <a:gd name="T28" fmla="*/ 244 w 288"/>
                  <a:gd name="T29" fmla="*/ 139 h 162"/>
                  <a:gd name="T30" fmla="*/ 224 w 288"/>
                  <a:gd name="T31" fmla="*/ 150 h 162"/>
                  <a:gd name="T32" fmla="*/ 194 w 288"/>
                  <a:gd name="T33" fmla="*/ 158 h 162"/>
                  <a:gd name="T34" fmla="*/ 177 w 288"/>
                  <a:gd name="T35" fmla="*/ 142 h 162"/>
                  <a:gd name="T36" fmla="*/ 194 w 288"/>
                  <a:gd name="T37" fmla="*/ 131 h 162"/>
                  <a:gd name="T38" fmla="*/ 162 w 288"/>
                  <a:gd name="T39" fmla="*/ 121 h 162"/>
                  <a:gd name="T40" fmla="*/ 145 w 288"/>
                  <a:gd name="T41" fmla="*/ 116 h 162"/>
                  <a:gd name="T42" fmla="*/ 130 w 288"/>
                  <a:gd name="T43" fmla="*/ 143 h 162"/>
                  <a:gd name="T44" fmla="*/ 115 w 288"/>
                  <a:gd name="T45" fmla="*/ 142 h 162"/>
                  <a:gd name="T46" fmla="*/ 111 w 288"/>
                  <a:gd name="T47" fmla="*/ 137 h 162"/>
                  <a:gd name="T48" fmla="*/ 117 w 288"/>
                  <a:gd name="T49" fmla="*/ 123 h 162"/>
                  <a:gd name="T50" fmla="*/ 118 w 288"/>
                  <a:gd name="T51" fmla="*/ 118 h 162"/>
                  <a:gd name="T52" fmla="*/ 130 w 288"/>
                  <a:gd name="T53" fmla="*/ 121 h 162"/>
                  <a:gd name="T54" fmla="*/ 131 w 288"/>
                  <a:gd name="T55" fmla="*/ 118 h 162"/>
                  <a:gd name="T56" fmla="*/ 125 w 288"/>
                  <a:gd name="T57" fmla="*/ 109 h 162"/>
                  <a:gd name="T58" fmla="*/ 115 w 288"/>
                  <a:gd name="T59" fmla="*/ 98 h 162"/>
                  <a:gd name="T60" fmla="*/ 107 w 288"/>
                  <a:gd name="T61" fmla="*/ 85 h 162"/>
                  <a:gd name="T62" fmla="*/ 87 w 288"/>
                  <a:gd name="T63" fmla="*/ 78 h 162"/>
                  <a:gd name="T64" fmla="*/ 74 w 288"/>
                  <a:gd name="T65" fmla="*/ 83 h 162"/>
                  <a:gd name="T66" fmla="*/ 63 w 288"/>
                  <a:gd name="T67" fmla="*/ 88 h 162"/>
                  <a:gd name="T68" fmla="*/ 46 w 288"/>
                  <a:gd name="T69" fmla="*/ 93 h 162"/>
                  <a:gd name="T70" fmla="*/ 28 w 288"/>
                  <a:gd name="T71" fmla="*/ 88 h 162"/>
                  <a:gd name="T72" fmla="*/ 11 w 288"/>
                  <a:gd name="T73" fmla="*/ 90 h 162"/>
                  <a:gd name="T74" fmla="*/ 0 w 288"/>
                  <a:gd name="T75" fmla="*/ 79 h 162"/>
                  <a:gd name="T76" fmla="*/ 6 w 288"/>
                  <a:gd name="T77" fmla="*/ 66 h 162"/>
                  <a:gd name="T78" fmla="*/ 4 w 288"/>
                  <a:gd name="T79" fmla="*/ 58 h 162"/>
                  <a:gd name="T80" fmla="*/ 24 w 288"/>
                  <a:gd name="T81" fmla="*/ 39 h 162"/>
                  <a:gd name="T82" fmla="*/ 15 w 288"/>
                  <a:gd name="T83" fmla="*/ 15 h 162"/>
                  <a:gd name="T84" fmla="*/ 30 w 288"/>
                  <a:gd name="T85" fmla="*/ 9 h 162"/>
                  <a:gd name="T86" fmla="*/ 58 w 288"/>
                  <a:gd name="T87" fmla="*/ 10 h 162"/>
                  <a:gd name="T88" fmla="*/ 89 w 288"/>
                  <a:gd name="T89" fmla="*/ 15 h 162"/>
                  <a:gd name="T90" fmla="*/ 101 w 288"/>
                  <a:gd name="T91" fmla="*/ 15 h 162"/>
                  <a:gd name="T92" fmla="*/ 120 w 288"/>
                  <a:gd name="T93" fmla="*/ 19 h 162"/>
                  <a:gd name="T94" fmla="*/ 126 w 288"/>
                  <a:gd name="T95" fmla="*/ 10 h 162"/>
                  <a:gd name="T96" fmla="*/ 143 w 288"/>
                  <a:gd name="T97"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62">
                    <a:moveTo>
                      <a:pt x="143" y="5"/>
                    </a:moveTo>
                    <a:lnTo>
                      <a:pt x="149" y="6"/>
                    </a:lnTo>
                    <a:lnTo>
                      <a:pt x="152" y="1"/>
                    </a:lnTo>
                    <a:lnTo>
                      <a:pt x="157" y="2"/>
                    </a:lnTo>
                    <a:lnTo>
                      <a:pt x="173" y="0"/>
                    </a:lnTo>
                    <a:lnTo>
                      <a:pt x="186" y="11"/>
                    </a:lnTo>
                    <a:lnTo>
                      <a:pt x="182" y="15"/>
                    </a:lnTo>
                    <a:lnTo>
                      <a:pt x="185" y="22"/>
                    </a:lnTo>
                    <a:lnTo>
                      <a:pt x="198" y="23"/>
                    </a:lnTo>
                    <a:lnTo>
                      <a:pt x="205" y="31"/>
                    </a:lnTo>
                    <a:lnTo>
                      <a:pt x="206" y="35"/>
                    </a:lnTo>
                    <a:lnTo>
                      <a:pt x="227" y="42"/>
                    </a:lnTo>
                    <a:lnTo>
                      <a:pt x="239" y="39"/>
                    </a:lnTo>
                    <a:lnTo>
                      <a:pt x="251" y="49"/>
                    </a:lnTo>
                    <a:lnTo>
                      <a:pt x="260" y="49"/>
                    </a:lnTo>
                    <a:lnTo>
                      <a:pt x="285" y="55"/>
                    </a:lnTo>
                    <a:lnTo>
                      <a:pt x="286" y="61"/>
                    </a:lnTo>
                    <a:lnTo>
                      <a:pt x="282" y="72"/>
                    </a:lnTo>
                    <a:lnTo>
                      <a:pt x="288" y="83"/>
                    </a:lnTo>
                    <a:lnTo>
                      <a:pt x="287" y="89"/>
                    </a:lnTo>
                    <a:lnTo>
                      <a:pt x="271" y="91"/>
                    </a:lnTo>
                    <a:lnTo>
                      <a:pt x="264" y="97"/>
                    </a:lnTo>
                    <a:lnTo>
                      <a:pt x="265" y="106"/>
                    </a:lnTo>
                    <a:lnTo>
                      <a:pt x="253" y="107"/>
                    </a:lnTo>
                    <a:lnTo>
                      <a:pt x="243" y="114"/>
                    </a:lnTo>
                    <a:lnTo>
                      <a:pt x="228" y="115"/>
                    </a:lnTo>
                    <a:lnTo>
                      <a:pt x="215" y="123"/>
                    </a:lnTo>
                    <a:lnTo>
                      <a:pt x="218" y="135"/>
                    </a:lnTo>
                    <a:lnTo>
                      <a:pt x="227" y="140"/>
                    </a:lnTo>
                    <a:lnTo>
                      <a:pt x="244" y="139"/>
                    </a:lnTo>
                    <a:lnTo>
                      <a:pt x="242" y="146"/>
                    </a:lnTo>
                    <a:lnTo>
                      <a:pt x="224" y="150"/>
                    </a:lnTo>
                    <a:lnTo>
                      <a:pt x="204" y="162"/>
                    </a:lnTo>
                    <a:lnTo>
                      <a:pt x="194" y="158"/>
                    </a:lnTo>
                    <a:lnTo>
                      <a:pt x="196" y="148"/>
                    </a:lnTo>
                    <a:lnTo>
                      <a:pt x="177" y="142"/>
                    </a:lnTo>
                    <a:lnTo>
                      <a:pt x="179" y="138"/>
                    </a:lnTo>
                    <a:lnTo>
                      <a:pt x="194" y="131"/>
                    </a:lnTo>
                    <a:lnTo>
                      <a:pt x="189" y="127"/>
                    </a:lnTo>
                    <a:lnTo>
                      <a:pt x="162" y="121"/>
                    </a:lnTo>
                    <a:lnTo>
                      <a:pt x="160" y="114"/>
                    </a:lnTo>
                    <a:lnTo>
                      <a:pt x="145" y="116"/>
                    </a:lnTo>
                    <a:lnTo>
                      <a:pt x="141" y="128"/>
                    </a:lnTo>
                    <a:lnTo>
                      <a:pt x="130" y="143"/>
                    </a:lnTo>
                    <a:lnTo>
                      <a:pt x="123" y="139"/>
                    </a:lnTo>
                    <a:lnTo>
                      <a:pt x="115" y="142"/>
                    </a:lnTo>
                    <a:lnTo>
                      <a:pt x="107" y="139"/>
                    </a:lnTo>
                    <a:lnTo>
                      <a:pt x="111" y="137"/>
                    </a:lnTo>
                    <a:lnTo>
                      <a:pt x="113" y="130"/>
                    </a:lnTo>
                    <a:lnTo>
                      <a:pt x="117" y="123"/>
                    </a:lnTo>
                    <a:lnTo>
                      <a:pt x="115" y="119"/>
                    </a:lnTo>
                    <a:lnTo>
                      <a:pt x="118" y="118"/>
                    </a:lnTo>
                    <a:lnTo>
                      <a:pt x="120" y="120"/>
                    </a:lnTo>
                    <a:lnTo>
                      <a:pt x="130" y="121"/>
                    </a:lnTo>
                    <a:lnTo>
                      <a:pt x="134" y="120"/>
                    </a:lnTo>
                    <a:lnTo>
                      <a:pt x="131" y="118"/>
                    </a:lnTo>
                    <a:lnTo>
                      <a:pt x="131" y="115"/>
                    </a:lnTo>
                    <a:lnTo>
                      <a:pt x="125" y="109"/>
                    </a:lnTo>
                    <a:lnTo>
                      <a:pt x="121" y="101"/>
                    </a:lnTo>
                    <a:lnTo>
                      <a:pt x="115" y="98"/>
                    </a:lnTo>
                    <a:lnTo>
                      <a:pt x="115" y="90"/>
                    </a:lnTo>
                    <a:lnTo>
                      <a:pt x="107" y="85"/>
                    </a:lnTo>
                    <a:lnTo>
                      <a:pt x="100" y="84"/>
                    </a:lnTo>
                    <a:lnTo>
                      <a:pt x="87" y="78"/>
                    </a:lnTo>
                    <a:lnTo>
                      <a:pt x="77" y="80"/>
                    </a:lnTo>
                    <a:lnTo>
                      <a:pt x="74" y="83"/>
                    </a:lnTo>
                    <a:lnTo>
                      <a:pt x="67" y="83"/>
                    </a:lnTo>
                    <a:lnTo>
                      <a:pt x="63" y="88"/>
                    </a:lnTo>
                    <a:lnTo>
                      <a:pt x="52" y="90"/>
                    </a:lnTo>
                    <a:lnTo>
                      <a:pt x="46" y="93"/>
                    </a:lnTo>
                    <a:lnTo>
                      <a:pt x="38" y="88"/>
                    </a:lnTo>
                    <a:lnTo>
                      <a:pt x="28" y="88"/>
                    </a:lnTo>
                    <a:lnTo>
                      <a:pt x="18" y="86"/>
                    </a:lnTo>
                    <a:lnTo>
                      <a:pt x="11" y="90"/>
                    </a:lnTo>
                    <a:lnTo>
                      <a:pt x="9" y="84"/>
                    </a:lnTo>
                    <a:lnTo>
                      <a:pt x="0" y="79"/>
                    </a:lnTo>
                    <a:lnTo>
                      <a:pt x="2" y="71"/>
                    </a:lnTo>
                    <a:lnTo>
                      <a:pt x="6" y="66"/>
                    </a:lnTo>
                    <a:lnTo>
                      <a:pt x="9" y="67"/>
                    </a:lnTo>
                    <a:lnTo>
                      <a:pt x="4" y="58"/>
                    </a:lnTo>
                    <a:lnTo>
                      <a:pt x="17" y="41"/>
                    </a:lnTo>
                    <a:lnTo>
                      <a:pt x="24" y="39"/>
                    </a:lnTo>
                    <a:lnTo>
                      <a:pt x="25" y="33"/>
                    </a:lnTo>
                    <a:lnTo>
                      <a:pt x="15" y="15"/>
                    </a:lnTo>
                    <a:lnTo>
                      <a:pt x="22" y="14"/>
                    </a:lnTo>
                    <a:lnTo>
                      <a:pt x="30" y="9"/>
                    </a:lnTo>
                    <a:lnTo>
                      <a:pt x="42" y="8"/>
                    </a:lnTo>
                    <a:lnTo>
                      <a:pt x="58" y="10"/>
                    </a:lnTo>
                    <a:lnTo>
                      <a:pt x="77" y="15"/>
                    </a:lnTo>
                    <a:lnTo>
                      <a:pt x="89" y="15"/>
                    </a:lnTo>
                    <a:lnTo>
                      <a:pt x="95" y="18"/>
                    </a:lnTo>
                    <a:lnTo>
                      <a:pt x="101" y="15"/>
                    </a:lnTo>
                    <a:lnTo>
                      <a:pt x="106" y="19"/>
                    </a:lnTo>
                    <a:lnTo>
                      <a:pt x="120" y="19"/>
                    </a:lnTo>
                    <a:lnTo>
                      <a:pt x="126" y="20"/>
                    </a:lnTo>
                    <a:lnTo>
                      <a:pt x="126" y="10"/>
                    </a:lnTo>
                    <a:lnTo>
                      <a:pt x="130" y="6"/>
                    </a:lnTo>
                    <a:lnTo>
                      <a:pt x="143" y="5"/>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03" name="Freeform 204"/>
              <p:cNvSpPr>
                <a:spLocks/>
              </p:cNvSpPr>
              <p:nvPr/>
            </p:nvSpPr>
            <p:spPr bwMode="auto">
              <a:xfrm>
                <a:off x="2708242" y="5351536"/>
                <a:ext cx="158890" cy="176544"/>
              </a:xfrm>
              <a:custGeom>
                <a:avLst/>
                <a:gdLst>
                  <a:gd name="T0" fmla="*/ 3 w 90"/>
                  <a:gd name="T1" fmla="*/ 2 h 100"/>
                  <a:gd name="T2" fmla="*/ 14 w 90"/>
                  <a:gd name="T3" fmla="*/ 0 h 100"/>
                  <a:gd name="T4" fmla="*/ 35 w 90"/>
                  <a:gd name="T5" fmla="*/ 16 h 100"/>
                  <a:gd name="T6" fmla="*/ 41 w 90"/>
                  <a:gd name="T7" fmla="*/ 15 h 100"/>
                  <a:gd name="T8" fmla="*/ 61 w 90"/>
                  <a:gd name="T9" fmla="*/ 29 h 100"/>
                  <a:gd name="T10" fmla="*/ 77 w 90"/>
                  <a:gd name="T11" fmla="*/ 40 h 100"/>
                  <a:gd name="T12" fmla="*/ 89 w 90"/>
                  <a:gd name="T13" fmla="*/ 54 h 100"/>
                  <a:gd name="T14" fmla="*/ 83 w 90"/>
                  <a:gd name="T15" fmla="*/ 64 h 100"/>
                  <a:gd name="T16" fmla="*/ 90 w 90"/>
                  <a:gd name="T17" fmla="*/ 76 h 100"/>
                  <a:gd name="T18" fmla="*/ 84 w 90"/>
                  <a:gd name="T19" fmla="*/ 89 h 100"/>
                  <a:gd name="T20" fmla="*/ 67 w 90"/>
                  <a:gd name="T21" fmla="*/ 100 h 100"/>
                  <a:gd name="T22" fmla="*/ 53 w 90"/>
                  <a:gd name="T23" fmla="*/ 96 h 100"/>
                  <a:gd name="T24" fmla="*/ 44 w 90"/>
                  <a:gd name="T25" fmla="*/ 98 h 100"/>
                  <a:gd name="T26" fmla="*/ 27 w 90"/>
                  <a:gd name="T27" fmla="*/ 89 h 100"/>
                  <a:gd name="T28" fmla="*/ 15 w 90"/>
                  <a:gd name="T29" fmla="*/ 90 h 100"/>
                  <a:gd name="T30" fmla="*/ 2 w 90"/>
                  <a:gd name="T31" fmla="*/ 79 h 100"/>
                  <a:gd name="T32" fmla="*/ 1 w 90"/>
                  <a:gd name="T33" fmla="*/ 65 h 100"/>
                  <a:gd name="T34" fmla="*/ 4 w 90"/>
                  <a:gd name="T35" fmla="*/ 61 h 100"/>
                  <a:gd name="T36" fmla="*/ 0 w 90"/>
                  <a:gd name="T37" fmla="*/ 40 h 100"/>
                  <a:gd name="T38" fmla="*/ 2 w 90"/>
                  <a:gd name="T39" fmla="*/ 19 h 100"/>
                  <a:gd name="T40" fmla="*/ 3 w 90"/>
                  <a:gd name="T4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0">
                    <a:moveTo>
                      <a:pt x="3" y="2"/>
                    </a:moveTo>
                    <a:lnTo>
                      <a:pt x="14" y="0"/>
                    </a:lnTo>
                    <a:lnTo>
                      <a:pt x="35" y="16"/>
                    </a:lnTo>
                    <a:lnTo>
                      <a:pt x="41" y="15"/>
                    </a:lnTo>
                    <a:lnTo>
                      <a:pt x="61" y="29"/>
                    </a:lnTo>
                    <a:lnTo>
                      <a:pt x="77" y="40"/>
                    </a:lnTo>
                    <a:lnTo>
                      <a:pt x="89" y="54"/>
                    </a:lnTo>
                    <a:lnTo>
                      <a:pt x="83" y="64"/>
                    </a:lnTo>
                    <a:lnTo>
                      <a:pt x="90" y="76"/>
                    </a:lnTo>
                    <a:lnTo>
                      <a:pt x="84" y="89"/>
                    </a:lnTo>
                    <a:lnTo>
                      <a:pt x="67" y="100"/>
                    </a:lnTo>
                    <a:lnTo>
                      <a:pt x="53" y="96"/>
                    </a:lnTo>
                    <a:lnTo>
                      <a:pt x="44" y="98"/>
                    </a:lnTo>
                    <a:lnTo>
                      <a:pt x="27" y="89"/>
                    </a:lnTo>
                    <a:lnTo>
                      <a:pt x="15" y="90"/>
                    </a:lnTo>
                    <a:lnTo>
                      <a:pt x="2" y="79"/>
                    </a:lnTo>
                    <a:lnTo>
                      <a:pt x="1" y="65"/>
                    </a:lnTo>
                    <a:lnTo>
                      <a:pt x="4" y="61"/>
                    </a:lnTo>
                    <a:lnTo>
                      <a:pt x="0" y="40"/>
                    </a:lnTo>
                    <a:lnTo>
                      <a:pt x="2" y="19"/>
                    </a:lnTo>
                    <a:lnTo>
                      <a:pt x="3" y="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04" name="Freeform 205"/>
              <p:cNvSpPr>
                <a:spLocks/>
              </p:cNvSpPr>
              <p:nvPr/>
            </p:nvSpPr>
            <p:spPr bwMode="auto">
              <a:xfrm>
                <a:off x="381389" y="2140199"/>
                <a:ext cx="84741" cy="44137"/>
              </a:xfrm>
              <a:custGeom>
                <a:avLst/>
                <a:gdLst>
                  <a:gd name="T0" fmla="*/ 25 w 48"/>
                  <a:gd name="T1" fmla="*/ 17 h 25"/>
                  <a:gd name="T2" fmla="*/ 3 w 48"/>
                  <a:gd name="T3" fmla="*/ 25 h 25"/>
                  <a:gd name="T4" fmla="*/ 0 w 48"/>
                  <a:gd name="T5" fmla="*/ 19 h 25"/>
                  <a:gd name="T6" fmla="*/ 7 w 48"/>
                  <a:gd name="T7" fmla="*/ 10 h 25"/>
                  <a:gd name="T8" fmla="*/ 28 w 48"/>
                  <a:gd name="T9" fmla="*/ 3 h 25"/>
                  <a:gd name="T10" fmla="*/ 40 w 48"/>
                  <a:gd name="T11" fmla="*/ 0 h 25"/>
                  <a:gd name="T12" fmla="*/ 48 w 48"/>
                  <a:gd name="T13" fmla="*/ 2 h 25"/>
                  <a:gd name="T14" fmla="*/ 48 w 48"/>
                  <a:gd name="T15" fmla="*/ 8 h 25"/>
                  <a:gd name="T16" fmla="*/ 25 w 48"/>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5">
                    <a:moveTo>
                      <a:pt x="25" y="17"/>
                    </a:moveTo>
                    <a:lnTo>
                      <a:pt x="3" y="25"/>
                    </a:lnTo>
                    <a:lnTo>
                      <a:pt x="0" y="19"/>
                    </a:lnTo>
                    <a:lnTo>
                      <a:pt x="7" y="10"/>
                    </a:lnTo>
                    <a:lnTo>
                      <a:pt x="28" y="3"/>
                    </a:lnTo>
                    <a:lnTo>
                      <a:pt x="40" y="0"/>
                    </a:lnTo>
                    <a:lnTo>
                      <a:pt x="48" y="2"/>
                    </a:lnTo>
                    <a:lnTo>
                      <a:pt x="48" y="8"/>
                    </a:lnTo>
                    <a:lnTo>
                      <a:pt x="25" y="1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05" name="Freeform 207"/>
              <p:cNvSpPr>
                <a:spLocks/>
              </p:cNvSpPr>
              <p:nvPr/>
            </p:nvSpPr>
            <p:spPr bwMode="auto">
              <a:xfrm>
                <a:off x="166006" y="2058989"/>
                <a:ext cx="49432" cy="21185"/>
              </a:xfrm>
              <a:custGeom>
                <a:avLst/>
                <a:gdLst>
                  <a:gd name="T0" fmla="*/ 21 w 28"/>
                  <a:gd name="T1" fmla="*/ 9 h 12"/>
                  <a:gd name="T2" fmla="*/ 8 w 28"/>
                  <a:gd name="T3" fmla="*/ 12 h 12"/>
                  <a:gd name="T4" fmla="*/ 3 w 28"/>
                  <a:gd name="T5" fmla="*/ 8 h 12"/>
                  <a:gd name="T6" fmla="*/ 0 w 28"/>
                  <a:gd name="T7" fmla="*/ 3 h 12"/>
                  <a:gd name="T8" fmla="*/ 19 w 28"/>
                  <a:gd name="T9" fmla="*/ 0 h 12"/>
                  <a:gd name="T10" fmla="*/ 28 w 28"/>
                  <a:gd name="T11" fmla="*/ 1 h 12"/>
                  <a:gd name="T12" fmla="*/ 21 w 28"/>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1" y="9"/>
                    </a:moveTo>
                    <a:lnTo>
                      <a:pt x="8" y="12"/>
                    </a:lnTo>
                    <a:lnTo>
                      <a:pt x="3" y="8"/>
                    </a:lnTo>
                    <a:lnTo>
                      <a:pt x="0" y="3"/>
                    </a:lnTo>
                    <a:lnTo>
                      <a:pt x="19" y="0"/>
                    </a:lnTo>
                    <a:lnTo>
                      <a:pt x="28" y="1"/>
                    </a:lnTo>
                    <a:lnTo>
                      <a:pt x="21" y="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06" name="Freeform 208"/>
              <p:cNvSpPr>
                <a:spLocks/>
              </p:cNvSpPr>
              <p:nvPr/>
            </p:nvSpPr>
            <p:spPr bwMode="auto">
              <a:xfrm>
                <a:off x="196019" y="1944237"/>
                <a:ext cx="72384" cy="26482"/>
              </a:xfrm>
              <a:custGeom>
                <a:avLst/>
                <a:gdLst>
                  <a:gd name="T0" fmla="*/ 10 w 41"/>
                  <a:gd name="T1" fmla="*/ 0 h 15"/>
                  <a:gd name="T2" fmla="*/ 14 w 41"/>
                  <a:gd name="T3" fmla="*/ 4 h 15"/>
                  <a:gd name="T4" fmla="*/ 26 w 41"/>
                  <a:gd name="T5" fmla="*/ 2 h 15"/>
                  <a:gd name="T6" fmla="*/ 30 w 41"/>
                  <a:gd name="T7" fmla="*/ 7 h 15"/>
                  <a:gd name="T8" fmla="*/ 41 w 41"/>
                  <a:gd name="T9" fmla="*/ 9 h 15"/>
                  <a:gd name="T10" fmla="*/ 37 w 41"/>
                  <a:gd name="T11" fmla="*/ 11 h 15"/>
                  <a:gd name="T12" fmla="*/ 21 w 41"/>
                  <a:gd name="T13" fmla="*/ 15 h 15"/>
                  <a:gd name="T14" fmla="*/ 16 w 41"/>
                  <a:gd name="T15" fmla="*/ 11 h 15"/>
                  <a:gd name="T16" fmla="*/ 15 w 41"/>
                  <a:gd name="T17" fmla="*/ 8 h 15"/>
                  <a:gd name="T18" fmla="*/ 1 w 41"/>
                  <a:gd name="T19" fmla="*/ 9 h 15"/>
                  <a:gd name="T20" fmla="*/ 0 w 41"/>
                  <a:gd name="T21" fmla="*/ 7 h 15"/>
                  <a:gd name="T22" fmla="*/ 10 w 4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10" y="0"/>
                    </a:moveTo>
                    <a:lnTo>
                      <a:pt x="14" y="4"/>
                    </a:lnTo>
                    <a:lnTo>
                      <a:pt x="26" y="2"/>
                    </a:lnTo>
                    <a:lnTo>
                      <a:pt x="30" y="7"/>
                    </a:lnTo>
                    <a:lnTo>
                      <a:pt x="41" y="9"/>
                    </a:lnTo>
                    <a:lnTo>
                      <a:pt x="37" y="11"/>
                    </a:lnTo>
                    <a:lnTo>
                      <a:pt x="21" y="15"/>
                    </a:lnTo>
                    <a:lnTo>
                      <a:pt x="16" y="11"/>
                    </a:lnTo>
                    <a:lnTo>
                      <a:pt x="15" y="8"/>
                    </a:lnTo>
                    <a:lnTo>
                      <a:pt x="1" y="9"/>
                    </a:lnTo>
                    <a:lnTo>
                      <a:pt x="0" y="7"/>
                    </a:lnTo>
                    <a:lnTo>
                      <a:pt x="10"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07" name="Freeform 209"/>
              <p:cNvSpPr>
                <a:spLocks/>
              </p:cNvSpPr>
              <p:nvPr/>
            </p:nvSpPr>
            <p:spPr bwMode="auto">
              <a:xfrm>
                <a:off x="10648" y="1705900"/>
                <a:ext cx="1204031" cy="559645"/>
              </a:xfrm>
              <a:custGeom>
                <a:avLst/>
                <a:gdLst>
                  <a:gd name="T0" fmla="*/ 542 w 682"/>
                  <a:gd name="T1" fmla="*/ 8 h 317"/>
                  <a:gd name="T2" fmla="*/ 572 w 682"/>
                  <a:gd name="T3" fmla="*/ 16 h 317"/>
                  <a:gd name="T4" fmla="*/ 630 w 682"/>
                  <a:gd name="T5" fmla="*/ 21 h 317"/>
                  <a:gd name="T6" fmla="*/ 671 w 682"/>
                  <a:gd name="T7" fmla="*/ 26 h 317"/>
                  <a:gd name="T8" fmla="*/ 598 w 682"/>
                  <a:gd name="T9" fmla="*/ 94 h 317"/>
                  <a:gd name="T10" fmla="*/ 501 w 682"/>
                  <a:gd name="T11" fmla="*/ 207 h 317"/>
                  <a:gd name="T12" fmla="*/ 529 w 682"/>
                  <a:gd name="T13" fmla="*/ 217 h 317"/>
                  <a:gd name="T14" fmla="*/ 550 w 682"/>
                  <a:gd name="T15" fmla="*/ 229 h 317"/>
                  <a:gd name="T16" fmla="*/ 547 w 682"/>
                  <a:gd name="T17" fmla="*/ 274 h 317"/>
                  <a:gd name="T18" fmla="*/ 536 w 682"/>
                  <a:gd name="T19" fmla="*/ 309 h 317"/>
                  <a:gd name="T20" fmla="*/ 536 w 682"/>
                  <a:gd name="T21" fmla="*/ 278 h 317"/>
                  <a:gd name="T22" fmla="*/ 526 w 682"/>
                  <a:gd name="T23" fmla="*/ 242 h 317"/>
                  <a:gd name="T24" fmla="*/ 480 w 682"/>
                  <a:gd name="T25" fmla="*/ 216 h 317"/>
                  <a:gd name="T26" fmla="*/ 429 w 682"/>
                  <a:gd name="T27" fmla="*/ 207 h 317"/>
                  <a:gd name="T28" fmla="*/ 380 w 682"/>
                  <a:gd name="T29" fmla="*/ 194 h 317"/>
                  <a:gd name="T30" fmla="*/ 338 w 682"/>
                  <a:gd name="T31" fmla="*/ 213 h 317"/>
                  <a:gd name="T32" fmla="*/ 307 w 682"/>
                  <a:gd name="T33" fmla="*/ 212 h 317"/>
                  <a:gd name="T34" fmla="*/ 358 w 682"/>
                  <a:gd name="T35" fmla="*/ 183 h 317"/>
                  <a:gd name="T36" fmla="*/ 267 w 682"/>
                  <a:gd name="T37" fmla="*/ 220 h 317"/>
                  <a:gd name="T38" fmla="*/ 213 w 682"/>
                  <a:gd name="T39" fmla="*/ 251 h 317"/>
                  <a:gd name="T40" fmla="*/ 145 w 682"/>
                  <a:gd name="T41" fmla="*/ 276 h 317"/>
                  <a:gd name="T42" fmla="*/ 95 w 682"/>
                  <a:gd name="T43" fmla="*/ 292 h 317"/>
                  <a:gd name="T44" fmla="*/ 32 w 682"/>
                  <a:gd name="T45" fmla="*/ 311 h 317"/>
                  <a:gd name="T46" fmla="*/ 28 w 682"/>
                  <a:gd name="T47" fmla="*/ 304 h 317"/>
                  <a:gd name="T48" fmla="*/ 98 w 682"/>
                  <a:gd name="T49" fmla="*/ 285 h 317"/>
                  <a:gd name="T50" fmla="*/ 155 w 682"/>
                  <a:gd name="T51" fmla="*/ 261 h 317"/>
                  <a:gd name="T52" fmla="*/ 213 w 682"/>
                  <a:gd name="T53" fmla="*/ 228 h 317"/>
                  <a:gd name="T54" fmla="*/ 172 w 682"/>
                  <a:gd name="T55" fmla="*/ 238 h 317"/>
                  <a:gd name="T56" fmla="*/ 167 w 682"/>
                  <a:gd name="T57" fmla="*/ 225 h 317"/>
                  <a:gd name="T58" fmla="*/ 146 w 682"/>
                  <a:gd name="T59" fmla="*/ 221 h 317"/>
                  <a:gd name="T60" fmla="*/ 132 w 682"/>
                  <a:gd name="T61" fmla="*/ 211 h 317"/>
                  <a:gd name="T62" fmla="*/ 139 w 682"/>
                  <a:gd name="T63" fmla="*/ 186 h 317"/>
                  <a:gd name="T64" fmla="*/ 183 w 682"/>
                  <a:gd name="T65" fmla="*/ 157 h 317"/>
                  <a:gd name="T66" fmla="*/ 220 w 682"/>
                  <a:gd name="T67" fmla="*/ 149 h 317"/>
                  <a:gd name="T68" fmla="*/ 270 w 682"/>
                  <a:gd name="T69" fmla="*/ 136 h 317"/>
                  <a:gd name="T70" fmla="*/ 295 w 682"/>
                  <a:gd name="T71" fmla="*/ 117 h 317"/>
                  <a:gd name="T72" fmla="*/ 256 w 682"/>
                  <a:gd name="T73" fmla="*/ 125 h 317"/>
                  <a:gd name="T74" fmla="*/ 213 w 682"/>
                  <a:gd name="T75" fmla="*/ 119 h 317"/>
                  <a:gd name="T76" fmla="*/ 246 w 682"/>
                  <a:gd name="T77" fmla="*/ 93 h 317"/>
                  <a:gd name="T78" fmla="*/ 286 w 682"/>
                  <a:gd name="T79" fmla="*/ 93 h 317"/>
                  <a:gd name="T80" fmla="*/ 313 w 682"/>
                  <a:gd name="T81" fmla="*/ 74 h 317"/>
                  <a:gd name="T82" fmla="*/ 305 w 682"/>
                  <a:gd name="T83" fmla="*/ 52 h 317"/>
                  <a:gd name="T84" fmla="*/ 380 w 682"/>
                  <a:gd name="T85" fmla="*/ 34 h 317"/>
                  <a:gd name="T86" fmla="*/ 439 w 682"/>
                  <a:gd name="T87" fmla="*/ 16 h 317"/>
                  <a:gd name="T88" fmla="*/ 519 w 682"/>
                  <a:gd name="T8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317">
                    <a:moveTo>
                      <a:pt x="533" y="4"/>
                    </a:moveTo>
                    <a:lnTo>
                      <a:pt x="531" y="12"/>
                    </a:lnTo>
                    <a:lnTo>
                      <a:pt x="542" y="8"/>
                    </a:lnTo>
                    <a:lnTo>
                      <a:pt x="562" y="9"/>
                    </a:lnTo>
                    <a:lnTo>
                      <a:pt x="556" y="13"/>
                    </a:lnTo>
                    <a:lnTo>
                      <a:pt x="572" y="16"/>
                    </a:lnTo>
                    <a:lnTo>
                      <a:pt x="587" y="14"/>
                    </a:lnTo>
                    <a:lnTo>
                      <a:pt x="607" y="20"/>
                    </a:lnTo>
                    <a:lnTo>
                      <a:pt x="630" y="21"/>
                    </a:lnTo>
                    <a:lnTo>
                      <a:pt x="637" y="23"/>
                    </a:lnTo>
                    <a:lnTo>
                      <a:pt x="658" y="21"/>
                    </a:lnTo>
                    <a:lnTo>
                      <a:pt x="671" y="26"/>
                    </a:lnTo>
                    <a:lnTo>
                      <a:pt x="682" y="28"/>
                    </a:lnTo>
                    <a:lnTo>
                      <a:pt x="682" y="28"/>
                    </a:lnTo>
                    <a:lnTo>
                      <a:pt x="598" y="94"/>
                    </a:lnTo>
                    <a:lnTo>
                      <a:pt x="478" y="201"/>
                    </a:lnTo>
                    <a:lnTo>
                      <a:pt x="492" y="202"/>
                    </a:lnTo>
                    <a:lnTo>
                      <a:pt x="501" y="207"/>
                    </a:lnTo>
                    <a:lnTo>
                      <a:pt x="503" y="215"/>
                    </a:lnTo>
                    <a:lnTo>
                      <a:pt x="503" y="228"/>
                    </a:lnTo>
                    <a:lnTo>
                      <a:pt x="529" y="217"/>
                    </a:lnTo>
                    <a:lnTo>
                      <a:pt x="549" y="211"/>
                    </a:lnTo>
                    <a:lnTo>
                      <a:pt x="548" y="221"/>
                    </a:lnTo>
                    <a:lnTo>
                      <a:pt x="550" y="229"/>
                    </a:lnTo>
                    <a:lnTo>
                      <a:pt x="555" y="238"/>
                    </a:lnTo>
                    <a:lnTo>
                      <a:pt x="552" y="252"/>
                    </a:lnTo>
                    <a:lnTo>
                      <a:pt x="547" y="274"/>
                    </a:lnTo>
                    <a:lnTo>
                      <a:pt x="562" y="287"/>
                    </a:lnTo>
                    <a:lnTo>
                      <a:pt x="552" y="299"/>
                    </a:lnTo>
                    <a:lnTo>
                      <a:pt x="536" y="309"/>
                    </a:lnTo>
                    <a:lnTo>
                      <a:pt x="533" y="301"/>
                    </a:lnTo>
                    <a:lnTo>
                      <a:pt x="525" y="295"/>
                    </a:lnTo>
                    <a:lnTo>
                      <a:pt x="536" y="278"/>
                    </a:lnTo>
                    <a:lnTo>
                      <a:pt x="530" y="262"/>
                    </a:lnTo>
                    <a:lnTo>
                      <a:pt x="539" y="244"/>
                    </a:lnTo>
                    <a:lnTo>
                      <a:pt x="526" y="242"/>
                    </a:lnTo>
                    <a:lnTo>
                      <a:pt x="503" y="242"/>
                    </a:lnTo>
                    <a:lnTo>
                      <a:pt x="491" y="236"/>
                    </a:lnTo>
                    <a:lnTo>
                      <a:pt x="480" y="216"/>
                    </a:lnTo>
                    <a:lnTo>
                      <a:pt x="470" y="212"/>
                    </a:lnTo>
                    <a:lnTo>
                      <a:pt x="451" y="205"/>
                    </a:lnTo>
                    <a:lnTo>
                      <a:pt x="429" y="207"/>
                    </a:lnTo>
                    <a:lnTo>
                      <a:pt x="409" y="198"/>
                    </a:lnTo>
                    <a:lnTo>
                      <a:pt x="401" y="190"/>
                    </a:lnTo>
                    <a:lnTo>
                      <a:pt x="380" y="194"/>
                    </a:lnTo>
                    <a:lnTo>
                      <a:pt x="369" y="207"/>
                    </a:lnTo>
                    <a:lnTo>
                      <a:pt x="359" y="209"/>
                    </a:lnTo>
                    <a:lnTo>
                      <a:pt x="338" y="213"/>
                    </a:lnTo>
                    <a:lnTo>
                      <a:pt x="318" y="219"/>
                    </a:lnTo>
                    <a:lnTo>
                      <a:pt x="297" y="223"/>
                    </a:lnTo>
                    <a:lnTo>
                      <a:pt x="307" y="212"/>
                    </a:lnTo>
                    <a:lnTo>
                      <a:pt x="335" y="193"/>
                    </a:lnTo>
                    <a:lnTo>
                      <a:pt x="357" y="187"/>
                    </a:lnTo>
                    <a:lnTo>
                      <a:pt x="358" y="183"/>
                    </a:lnTo>
                    <a:lnTo>
                      <a:pt x="328" y="193"/>
                    </a:lnTo>
                    <a:lnTo>
                      <a:pt x="303" y="206"/>
                    </a:lnTo>
                    <a:lnTo>
                      <a:pt x="267" y="220"/>
                    </a:lnTo>
                    <a:lnTo>
                      <a:pt x="267" y="229"/>
                    </a:lnTo>
                    <a:lnTo>
                      <a:pt x="238" y="243"/>
                    </a:lnTo>
                    <a:lnTo>
                      <a:pt x="213" y="251"/>
                    </a:lnTo>
                    <a:lnTo>
                      <a:pt x="192" y="257"/>
                    </a:lnTo>
                    <a:lnTo>
                      <a:pt x="179" y="266"/>
                    </a:lnTo>
                    <a:lnTo>
                      <a:pt x="145" y="276"/>
                    </a:lnTo>
                    <a:lnTo>
                      <a:pt x="130" y="285"/>
                    </a:lnTo>
                    <a:lnTo>
                      <a:pt x="104" y="294"/>
                    </a:lnTo>
                    <a:lnTo>
                      <a:pt x="95" y="292"/>
                    </a:lnTo>
                    <a:lnTo>
                      <a:pt x="75" y="298"/>
                    </a:lnTo>
                    <a:lnTo>
                      <a:pt x="52" y="304"/>
                    </a:lnTo>
                    <a:lnTo>
                      <a:pt x="32" y="311"/>
                    </a:lnTo>
                    <a:lnTo>
                      <a:pt x="0" y="317"/>
                    </a:lnTo>
                    <a:lnTo>
                      <a:pt x="1" y="313"/>
                    </a:lnTo>
                    <a:lnTo>
                      <a:pt x="28" y="304"/>
                    </a:lnTo>
                    <a:lnTo>
                      <a:pt x="49" y="298"/>
                    </a:lnTo>
                    <a:lnTo>
                      <a:pt x="77" y="287"/>
                    </a:lnTo>
                    <a:lnTo>
                      <a:pt x="98" y="285"/>
                    </a:lnTo>
                    <a:lnTo>
                      <a:pt x="114" y="277"/>
                    </a:lnTo>
                    <a:lnTo>
                      <a:pt x="148" y="265"/>
                    </a:lnTo>
                    <a:lnTo>
                      <a:pt x="155" y="261"/>
                    </a:lnTo>
                    <a:lnTo>
                      <a:pt x="174" y="254"/>
                    </a:lnTo>
                    <a:lnTo>
                      <a:pt x="192" y="239"/>
                    </a:lnTo>
                    <a:lnTo>
                      <a:pt x="213" y="228"/>
                    </a:lnTo>
                    <a:lnTo>
                      <a:pt x="189" y="234"/>
                    </a:lnTo>
                    <a:lnTo>
                      <a:pt x="188" y="231"/>
                    </a:lnTo>
                    <a:lnTo>
                      <a:pt x="172" y="238"/>
                    </a:lnTo>
                    <a:lnTo>
                      <a:pt x="173" y="228"/>
                    </a:lnTo>
                    <a:lnTo>
                      <a:pt x="161" y="235"/>
                    </a:lnTo>
                    <a:lnTo>
                      <a:pt x="167" y="225"/>
                    </a:lnTo>
                    <a:lnTo>
                      <a:pt x="143" y="233"/>
                    </a:lnTo>
                    <a:lnTo>
                      <a:pt x="134" y="233"/>
                    </a:lnTo>
                    <a:lnTo>
                      <a:pt x="146" y="221"/>
                    </a:lnTo>
                    <a:lnTo>
                      <a:pt x="157" y="214"/>
                    </a:lnTo>
                    <a:lnTo>
                      <a:pt x="156" y="207"/>
                    </a:lnTo>
                    <a:lnTo>
                      <a:pt x="132" y="211"/>
                    </a:lnTo>
                    <a:lnTo>
                      <a:pt x="131" y="202"/>
                    </a:lnTo>
                    <a:lnTo>
                      <a:pt x="126" y="197"/>
                    </a:lnTo>
                    <a:lnTo>
                      <a:pt x="139" y="186"/>
                    </a:lnTo>
                    <a:lnTo>
                      <a:pt x="138" y="178"/>
                    </a:lnTo>
                    <a:lnTo>
                      <a:pt x="158" y="167"/>
                    </a:lnTo>
                    <a:lnTo>
                      <a:pt x="183" y="157"/>
                    </a:lnTo>
                    <a:lnTo>
                      <a:pt x="201" y="147"/>
                    </a:lnTo>
                    <a:lnTo>
                      <a:pt x="214" y="146"/>
                    </a:lnTo>
                    <a:lnTo>
                      <a:pt x="220" y="149"/>
                    </a:lnTo>
                    <a:lnTo>
                      <a:pt x="243" y="140"/>
                    </a:lnTo>
                    <a:lnTo>
                      <a:pt x="252" y="142"/>
                    </a:lnTo>
                    <a:lnTo>
                      <a:pt x="270" y="136"/>
                    </a:lnTo>
                    <a:lnTo>
                      <a:pt x="279" y="127"/>
                    </a:lnTo>
                    <a:lnTo>
                      <a:pt x="275" y="124"/>
                    </a:lnTo>
                    <a:lnTo>
                      <a:pt x="295" y="117"/>
                    </a:lnTo>
                    <a:lnTo>
                      <a:pt x="286" y="117"/>
                    </a:lnTo>
                    <a:lnTo>
                      <a:pt x="266" y="121"/>
                    </a:lnTo>
                    <a:lnTo>
                      <a:pt x="256" y="125"/>
                    </a:lnTo>
                    <a:lnTo>
                      <a:pt x="251" y="121"/>
                    </a:lnTo>
                    <a:lnTo>
                      <a:pt x="228" y="123"/>
                    </a:lnTo>
                    <a:lnTo>
                      <a:pt x="213" y="119"/>
                    </a:lnTo>
                    <a:lnTo>
                      <a:pt x="218" y="111"/>
                    </a:lnTo>
                    <a:lnTo>
                      <a:pt x="215" y="101"/>
                    </a:lnTo>
                    <a:lnTo>
                      <a:pt x="246" y="93"/>
                    </a:lnTo>
                    <a:lnTo>
                      <a:pt x="289" y="84"/>
                    </a:lnTo>
                    <a:lnTo>
                      <a:pt x="300" y="84"/>
                    </a:lnTo>
                    <a:lnTo>
                      <a:pt x="286" y="93"/>
                    </a:lnTo>
                    <a:lnTo>
                      <a:pt x="316" y="92"/>
                    </a:lnTo>
                    <a:lnTo>
                      <a:pt x="320" y="81"/>
                    </a:lnTo>
                    <a:lnTo>
                      <a:pt x="313" y="74"/>
                    </a:lnTo>
                    <a:lnTo>
                      <a:pt x="317" y="65"/>
                    </a:lnTo>
                    <a:lnTo>
                      <a:pt x="315" y="58"/>
                    </a:lnTo>
                    <a:lnTo>
                      <a:pt x="305" y="52"/>
                    </a:lnTo>
                    <a:lnTo>
                      <a:pt x="327" y="43"/>
                    </a:lnTo>
                    <a:lnTo>
                      <a:pt x="351" y="42"/>
                    </a:lnTo>
                    <a:lnTo>
                      <a:pt x="380" y="34"/>
                    </a:lnTo>
                    <a:lnTo>
                      <a:pt x="397" y="26"/>
                    </a:lnTo>
                    <a:lnTo>
                      <a:pt x="423" y="18"/>
                    </a:lnTo>
                    <a:lnTo>
                      <a:pt x="439" y="16"/>
                    </a:lnTo>
                    <a:lnTo>
                      <a:pt x="475" y="8"/>
                    </a:lnTo>
                    <a:lnTo>
                      <a:pt x="485" y="9"/>
                    </a:lnTo>
                    <a:lnTo>
                      <a:pt x="519" y="0"/>
                    </a:lnTo>
                    <a:lnTo>
                      <a:pt x="533" y="4"/>
                    </a:lnTo>
                    <a:close/>
                  </a:path>
                </a:pathLst>
              </a:custGeom>
              <a:solidFill>
                <a:srgbClr val="1A7476"/>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dirty="0">
                  <a:latin typeface="Trebuchet MS" charset="0"/>
                  <a:ea typeface="Trebuchet MS" charset="0"/>
                  <a:cs typeface="Trebuchet MS" charset="0"/>
                </a:endParaRPr>
              </a:p>
            </p:txBody>
          </p:sp>
          <p:sp>
            <p:nvSpPr>
              <p:cNvPr id="208" name="Freeform 210"/>
              <p:cNvSpPr>
                <a:spLocks/>
              </p:cNvSpPr>
              <p:nvPr/>
            </p:nvSpPr>
            <p:spPr bwMode="auto">
              <a:xfrm>
                <a:off x="789207" y="2442090"/>
                <a:ext cx="1767207" cy="884486"/>
              </a:xfrm>
              <a:custGeom>
                <a:avLst/>
                <a:gdLst>
                  <a:gd name="T0" fmla="*/ 595 w 1001"/>
                  <a:gd name="T1" fmla="*/ 16 h 501"/>
                  <a:gd name="T2" fmla="*/ 655 w 1001"/>
                  <a:gd name="T3" fmla="*/ 28 h 501"/>
                  <a:gd name="T4" fmla="*/ 701 w 1001"/>
                  <a:gd name="T5" fmla="*/ 38 h 501"/>
                  <a:gd name="T6" fmla="*/ 724 w 1001"/>
                  <a:gd name="T7" fmla="*/ 58 h 501"/>
                  <a:gd name="T8" fmla="*/ 729 w 1001"/>
                  <a:gd name="T9" fmla="*/ 64 h 501"/>
                  <a:gd name="T10" fmla="*/ 733 w 1001"/>
                  <a:gd name="T11" fmla="*/ 73 h 501"/>
                  <a:gd name="T12" fmla="*/ 730 w 1001"/>
                  <a:gd name="T13" fmla="*/ 131 h 501"/>
                  <a:gd name="T14" fmla="*/ 712 w 1001"/>
                  <a:gd name="T15" fmla="*/ 155 h 501"/>
                  <a:gd name="T16" fmla="*/ 762 w 1001"/>
                  <a:gd name="T17" fmla="*/ 144 h 501"/>
                  <a:gd name="T18" fmla="*/ 788 w 1001"/>
                  <a:gd name="T19" fmla="*/ 121 h 501"/>
                  <a:gd name="T20" fmla="*/ 836 w 1001"/>
                  <a:gd name="T21" fmla="*/ 110 h 501"/>
                  <a:gd name="T22" fmla="*/ 896 w 1001"/>
                  <a:gd name="T23" fmla="*/ 90 h 501"/>
                  <a:gd name="T24" fmla="*/ 943 w 1001"/>
                  <a:gd name="T25" fmla="*/ 80 h 501"/>
                  <a:gd name="T26" fmla="*/ 984 w 1001"/>
                  <a:gd name="T27" fmla="*/ 45 h 501"/>
                  <a:gd name="T28" fmla="*/ 999 w 1001"/>
                  <a:gd name="T29" fmla="*/ 87 h 501"/>
                  <a:gd name="T30" fmla="*/ 940 w 1001"/>
                  <a:gd name="T31" fmla="*/ 117 h 501"/>
                  <a:gd name="T32" fmla="*/ 922 w 1001"/>
                  <a:gd name="T33" fmla="*/ 155 h 501"/>
                  <a:gd name="T34" fmla="*/ 930 w 1001"/>
                  <a:gd name="T35" fmla="*/ 159 h 501"/>
                  <a:gd name="T36" fmla="*/ 888 w 1001"/>
                  <a:gd name="T37" fmla="*/ 166 h 501"/>
                  <a:gd name="T38" fmla="*/ 892 w 1001"/>
                  <a:gd name="T39" fmla="*/ 173 h 501"/>
                  <a:gd name="T40" fmla="*/ 850 w 1001"/>
                  <a:gd name="T41" fmla="*/ 183 h 501"/>
                  <a:gd name="T42" fmla="*/ 830 w 1001"/>
                  <a:gd name="T43" fmla="*/ 209 h 501"/>
                  <a:gd name="T44" fmla="*/ 826 w 1001"/>
                  <a:gd name="T45" fmla="*/ 217 h 501"/>
                  <a:gd name="T46" fmla="*/ 801 w 1001"/>
                  <a:gd name="T47" fmla="*/ 249 h 501"/>
                  <a:gd name="T48" fmla="*/ 801 w 1001"/>
                  <a:gd name="T49" fmla="*/ 219 h 501"/>
                  <a:gd name="T50" fmla="*/ 796 w 1001"/>
                  <a:gd name="T51" fmla="*/ 255 h 501"/>
                  <a:gd name="T52" fmla="*/ 782 w 1001"/>
                  <a:gd name="T53" fmla="*/ 300 h 501"/>
                  <a:gd name="T54" fmla="*/ 729 w 1001"/>
                  <a:gd name="T55" fmla="*/ 327 h 501"/>
                  <a:gd name="T56" fmla="*/ 679 w 1001"/>
                  <a:gd name="T57" fmla="*/ 369 h 501"/>
                  <a:gd name="T58" fmla="*/ 680 w 1001"/>
                  <a:gd name="T59" fmla="*/ 431 h 501"/>
                  <a:gd name="T60" fmla="*/ 676 w 1001"/>
                  <a:gd name="T61" fmla="*/ 486 h 501"/>
                  <a:gd name="T62" fmla="*/ 654 w 1001"/>
                  <a:gd name="T63" fmla="*/ 490 h 501"/>
                  <a:gd name="T64" fmla="*/ 636 w 1001"/>
                  <a:gd name="T65" fmla="*/ 443 h 501"/>
                  <a:gd name="T66" fmla="*/ 624 w 1001"/>
                  <a:gd name="T67" fmla="*/ 397 h 501"/>
                  <a:gd name="T68" fmla="*/ 585 w 1001"/>
                  <a:gd name="T69" fmla="*/ 391 h 501"/>
                  <a:gd name="T70" fmla="*/ 528 w 1001"/>
                  <a:gd name="T71" fmla="*/ 396 h 501"/>
                  <a:gd name="T72" fmla="*/ 526 w 1001"/>
                  <a:gd name="T73" fmla="*/ 417 h 501"/>
                  <a:gd name="T74" fmla="*/ 489 w 1001"/>
                  <a:gd name="T75" fmla="*/ 406 h 501"/>
                  <a:gd name="T76" fmla="*/ 434 w 1001"/>
                  <a:gd name="T77" fmla="*/ 410 h 501"/>
                  <a:gd name="T78" fmla="*/ 376 w 1001"/>
                  <a:gd name="T79" fmla="*/ 454 h 501"/>
                  <a:gd name="T80" fmla="*/ 366 w 1001"/>
                  <a:gd name="T81" fmla="*/ 486 h 501"/>
                  <a:gd name="T82" fmla="*/ 339 w 1001"/>
                  <a:gd name="T83" fmla="*/ 450 h 501"/>
                  <a:gd name="T84" fmla="*/ 313 w 1001"/>
                  <a:gd name="T85" fmla="*/ 404 h 501"/>
                  <a:gd name="T86" fmla="*/ 262 w 1001"/>
                  <a:gd name="T87" fmla="*/ 408 h 501"/>
                  <a:gd name="T88" fmla="*/ 244 w 1001"/>
                  <a:gd name="T89" fmla="*/ 370 h 501"/>
                  <a:gd name="T90" fmla="*/ 193 w 1001"/>
                  <a:gd name="T91" fmla="*/ 371 h 501"/>
                  <a:gd name="T92" fmla="*/ 102 w 1001"/>
                  <a:gd name="T93" fmla="*/ 343 h 501"/>
                  <a:gd name="T94" fmla="*/ 53 w 1001"/>
                  <a:gd name="T95" fmla="*/ 324 h 501"/>
                  <a:gd name="T96" fmla="*/ 33 w 1001"/>
                  <a:gd name="T97" fmla="*/ 309 h 501"/>
                  <a:gd name="T98" fmla="*/ 8 w 1001"/>
                  <a:gd name="T99" fmla="*/ 272 h 501"/>
                  <a:gd name="T100" fmla="*/ 0 w 1001"/>
                  <a:gd name="T101" fmla="*/ 214 h 501"/>
                  <a:gd name="T102" fmla="*/ 23 w 1001"/>
                  <a:gd name="T103" fmla="*/ 151 h 501"/>
                  <a:gd name="T104" fmla="*/ 69 w 1001"/>
                  <a:gd name="T105" fmla="*/ 79 h 501"/>
                  <a:gd name="T106" fmla="*/ 94 w 1001"/>
                  <a:gd name="T107" fmla="*/ 21 h 501"/>
                  <a:gd name="T108" fmla="*/ 124 w 1001"/>
                  <a:gd name="T109" fmla="*/ 25 h 501"/>
                  <a:gd name="T110" fmla="*/ 239 w 1001"/>
                  <a:gd name="T111" fmla="*/ 8 h 501"/>
                  <a:gd name="T112" fmla="*/ 432 w 1001"/>
                  <a:gd name="T113" fmla="*/ 8 h 501"/>
                  <a:gd name="T114" fmla="*/ 579 w 1001"/>
                  <a:gd name="T11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501">
                    <a:moveTo>
                      <a:pt x="584" y="0"/>
                    </a:moveTo>
                    <a:lnTo>
                      <a:pt x="582" y="11"/>
                    </a:lnTo>
                    <a:lnTo>
                      <a:pt x="585" y="15"/>
                    </a:lnTo>
                    <a:lnTo>
                      <a:pt x="595" y="16"/>
                    </a:lnTo>
                    <a:lnTo>
                      <a:pt x="610" y="19"/>
                    </a:lnTo>
                    <a:lnTo>
                      <a:pt x="623" y="26"/>
                    </a:lnTo>
                    <a:lnTo>
                      <a:pt x="637" y="23"/>
                    </a:lnTo>
                    <a:lnTo>
                      <a:pt x="655" y="28"/>
                    </a:lnTo>
                    <a:lnTo>
                      <a:pt x="660" y="28"/>
                    </a:lnTo>
                    <a:lnTo>
                      <a:pt x="677" y="22"/>
                    </a:lnTo>
                    <a:lnTo>
                      <a:pt x="689" y="30"/>
                    </a:lnTo>
                    <a:lnTo>
                      <a:pt x="701" y="38"/>
                    </a:lnTo>
                    <a:lnTo>
                      <a:pt x="711" y="44"/>
                    </a:lnTo>
                    <a:lnTo>
                      <a:pt x="721" y="51"/>
                    </a:lnTo>
                    <a:lnTo>
                      <a:pt x="721" y="56"/>
                    </a:lnTo>
                    <a:lnTo>
                      <a:pt x="724" y="58"/>
                    </a:lnTo>
                    <a:lnTo>
                      <a:pt x="722" y="60"/>
                    </a:lnTo>
                    <a:lnTo>
                      <a:pt x="726" y="61"/>
                    </a:lnTo>
                    <a:lnTo>
                      <a:pt x="730" y="59"/>
                    </a:lnTo>
                    <a:lnTo>
                      <a:pt x="729" y="64"/>
                    </a:lnTo>
                    <a:lnTo>
                      <a:pt x="731" y="67"/>
                    </a:lnTo>
                    <a:lnTo>
                      <a:pt x="735" y="67"/>
                    </a:lnTo>
                    <a:lnTo>
                      <a:pt x="737" y="69"/>
                    </a:lnTo>
                    <a:lnTo>
                      <a:pt x="733" y="73"/>
                    </a:lnTo>
                    <a:lnTo>
                      <a:pt x="747" y="83"/>
                    </a:lnTo>
                    <a:lnTo>
                      <a:pt x="743" y="101"/>
                    </a:lnTo>
                    <a:lnTo>
                      <a:pt x="739" y="119"/>
                    </a:lnTo>
                    <a:lnTo>
                      <a:pt x="730" y="131"/>
                    </a:lnTo>
                    <a:lnTo>
                      <a:pt x="718" y="142"/>
                    </a:lnTo>
                    <a:lnTo>
                      <a:pt x="712" y="150"/>
                    </a:lnTo>
                    <a:lnTo>
                      <a:pt x="711" y="152"/>
                    </a:lnTo>
                    <a:lnTo>
                      <a:pt x="712" y="155"/>
                    </a:lnTo>
                    <a:lnTo>
                      <a:pt x="716" y="158"/>
                    </a:lnTo>
                    <a:lnTo>
                      <a:pt x="720" y="158"/>
                    </a:lnTo>
                    <a:lnTo>
                      <a:pt x="744" y="147"/>
                    </a:lnTo>
                    <a:lnTo>
                      <a:pt x="762" y="144"/>
                    </a:lnTo>
                    <a:lnTo>
                      <a:pt x="788" y="133"/>
                    </a:lnTo>
                    <a:lnTo>
                      <a:pt x="789" y="132"/>
                    </a:lnTo>
                    <a:lnTo>
                      <a:pt x="789" y="125"/>
                    </a:lnTo>
                    <a:lnTo>
                      <a:pt x="788" y="121"/>
                    </a:lnTo>
                    <a:lnTo>
                      <a:pt x="797" y="118"/>
                    </a:lnTo>
                    <a:lnTo>
                      <a:pt x="813" y="118"/>
                    </a:lnTo>
                    <a:lnTo>
                      <a:pt x="828" y="118"/>
                    </a:lnTo>
                    <a:lnTo>
                      <a:pt x="836" y="110"/>
                    </a:lnTo>
                    <a:lnTo>
                      <a:pt x="839" y="108"/>
                    </a:lnTo>
                    <a:lnTo>
                      <a:pt x="862" y="93"/>
                    </a:lnTo>
                    <a:lnTo>
                      <a:pt x="870" y="90"/>
                    </a:lnTo>
                    <a:lnTo>
                      <a:pt x="896" y="90"/>
                    </a:lnTo>
                    <a:lnTo>
                      <a:pt x="926" y="90"/>
                    </a:lnTo>
                    <a:lnTo>
                      <a:pt x="929" y="84"/>
                    </a:lnTo>
                    <a:lnTo>
                      <a:pt x="935" y="83"/>
                    </a:lnTo>
                    <a:lnTo>
                      <a:pt x="943" y="80"/>
                    </a:lnTo>
                    <a:lnTo>
                      <a:pt x="952" y="71"/>
                    </a:lnTo>
                    <a:lnTo>
                      <a:pt x="962" y="55"/>
                    </a:lnTo>
                    <a:lnTo>
                      <a:pt x="980" y="40"/>
                    </a:lnTo>
                    <a:lnTo>
                      <a:pt x="984" y="45"/>
                    </a:lnTo>
                    <a:lnTo>
                      <a:pt x="996" y="42"/>
                    </a:lnTo>
                    <a:lnTo>
                      <a:pt x="1001" y="48"/>
                    </a:lnTo>
                    <a:lnTo>
                      <a:pt x="992" y="75"/>
                    </a:lnTo>
                    <a:lnTo>
                      <a:pt x="999" y="87"/>
                    </a:lnTo>
                    <a:lnTo>
                      <a:pt x="999" y="94"/>
                    </a:lnTo>
                    <a:lnTo>
                      <a:pt x="979" y="103"/>
                    </a:lnTo>
                    <a:lnTo>
                      <a:pt x="959" y="111"/>
                    </a:lnTo>
                    <a:lnTo>
                      <a:pt x="940" y="117"/>
                    </a:lnTo>
                    <a:lnTo>
                      <a:pt x="927" y="129"/>
                    </a:lnTo>
                    <a:lnTo>
                      <a:pt x="923" y="133"/>
                    </a:lnTo>
                    <a:lnTo>
                      <a:pt x="920" y="144"/>
                    </a:lnTo>
                    <a:lnTo>
                      <a:pt x="922" y="155"/>
                    </a:lnTo>
                    <a:lnTo>
                      <a:pt x="929" y="156"/>
                    </a:lnTo>
                    <a:lnTo>
                      <a:pt x="929" y="148"/>
                    </a:lnTo>
                    <a:lnTo>
                      <a:pt x="933" y="153"/>
                    </a:lnTo>
                    <a:lnTo>
                      <a:pt x="930" y="159"/>
                    </a:lnTo>
                    <a:lnTo>
                      <a:pt x="917" y="162"/>
                    </a:lnTo>
                    <a:lnTo>
                      <a:pt x="909" y="162"/>
                    </a:lnTo>
                    <a:lnTo>
                      <a:pt x="896" y="165"/>
                    </a:lnTo>
                    <a:lnTo>
                      <a:pt x="888" y="166"/>
                    </a:lnTo>
                    <a:lnTo>
                      <a:pt x="878" y="167"/>
                    </a:lnTo>
                    <a:lnTo>
                      <a:pt x="862" y="173"/>
                    </a:lnTo>
                    <a:lnTo>
                      <a:pt x="888" y="169"/>
                    </a:lnTo>
                    <a:lnTo>
                      <a:pt x="892" y="173"/>
                    </a:lnTo>
                    <a:lnTo>
                      <a:pt x="867" y="179"/>
                    </a:lnTo>
                    <a:lnTo>
                      <a:pt x="856" y="179"/>
                    </a:lnTo>
                    <a:lnTo>
                      <a:pt x="857" y="177"/>
                    </a:lnTo>
                    <a:lnTo>
                      <a:pt x="850" y="183"/>
                    </a:lnTo>
                    <a:lnTo>
                      <a:pt x="855" y="183"/>
                    </a:lnTo>
                    <a:lnTo>
                      <a:pt x="847" y="198"/>
                    </a:lnTo>
                    <a:lnTo>
                      <a:pt x="830" y="214"/>
                    </a:lnTo>
                    <a:lnTo>
                      <a:pt x="830" y="209"/>
                    </a:lnTo>
                    <a:lnTo>
                      <a:pt x="827" y="208"/>
                    </a:lnTo>
                    <a:lnTo>
                      <a:pt x="823" y="203"/>
                    </a:lnTo>
                    <a:lnTo>
                      <a:pt x="823" y="214"/>
                    </a:lnTo>
                    <a:lnTo>
                      <a:pt x="826" y="217"/>
                    </a:lnTo>
                    <a:lnTo>
                      <a:pt x="824" y="225"/>
                    </a:lnTo>
                    <a:lnTo>
                      <a:pt x="817" y="233"/>
                    </a:lnTo>
                    <a:lnTo>
                      <a:pt x="802" y="250"/>
                    </a:lnTo>
                    <a:lnTo>
                      <a:pt x="801" y="249"/>
                    </a:lnTo>
                    <a:lnTo>
                      <a:pt x="810" y="235"/>
                    </a:lnTo>
                    <a:lnTo>
                      <a:pt x="804" y="227"/>
                    </a:lnTo>
                    <a:lnTo>
                      <a:pt x="807" y="210"/>
                    </a:lnTo>
                    <a:lnTo>
                      <a:pt x="801" y="219"/>
                    </a:lnTo>
                    <a:lnTo>
                      <a:pt x="801" y="232"/>
                    </a:lnTo>
                    <a:lnTo>
                      <a:pt x="791" y="229"/>
                    </a:lnTo>
                    <a:lnTo>
                      <a:pt x="800" y="235"/>
                    </a:lnTo>
                    <a:lnTo>
                      <a:pt x="796" y="255"/>
                    </a:lnTo>
                    <a:lnTo>
                      <a:pt x="800" y="256"/>
                    </a:lnTo>
                    <a:lnTo>
                      <a:pt x="800" y="264"/>
                    </a:lnTo>
                    <a:lnTo>
                      <a:pt x="797" y="284"/>
                    </a:lnTo>
                    <a:lnTo>
                      <a:pt x="782" y="300"/>
                    </a:lnTo>
                    <a:lnTo>
                      <a:pt x="763" y="306"/>
                    </a:lnTo>
                    <a:lnTo>
                      <a:pt x="748" y="318"/>
                    </a:lnTo>
                    <a:lnTo>
                      <a:pt x="739" y="319"/>
                    </a:lnTo>
                    <a:lnTo>
                      <a:pt x="729" y="327"/>
                    </a:lnTo>
                    <a:lnTo>
                      <a:pt x="725" y="334"/>
                    </a:lnTo>
                    <a:lnTo>
                      <a:pt x="702" y="347"/>
                    </a:lnTo>
                    <a:lnTo>
                      <a:pt x="690" y="357"/>
                    </a:lnTo>
                    <a:lnTo>
                      <a:pt x="679" y="369"/>
                    </a:lnTo>
                    <a:lnTo>
                      <a:pt x="673" y="384"/>
                    </a:lnTo>
                    <a:lnTo>
                      <a:pt x="673" y="398"/>
                    </a:lnTo>
                    <a:lnTo>
                      <a:pt x="675" y="416"/>
                    </a:lnTo>
                    <a:lnTo>
                      <a:pt x="680" y="431"/>
                    </a:lnTo>
                    <a:lnTo>
                      <a:pt x="678" y="440"/>
                    </a:lnTo>
                    <a:lnTo>
                      <a:pt x="682" y="464"/>
                    </a:lnTo>
                    <a:lnTo>
                      <a:pt x="679" y="478"/>
                    </a:lnTo>
                    <a:lnTo>
                      <a:pt x="676" y="486"/>
                    </a:lnTo>
                    <a:lnTo>
                      <a:pt x="670" y="499"/>
                    </a:lnTo>
                    <a:lnTo>
                      <a:pt x="664" y="501"/>
                    </a:lnTo>
                    <a:lnTo>
                      <a:pt x="656" y="499"/>
                    </a:lnTo>
                    <a:lnTo>
                      <a:pt x="654" y="490"/>
                    </a:lnTo>
                    <a:lnTo>
                      <a:pt x="648" y="485"/>
                    </a:lnTo>
                    <a:lnTo>
                      <a:pt x="642" y="467"/>
                    </a:lnTo>
                    <a:lnTo>
                      <a:pt x="637" y="451"/>
                    </a:lnTo>
                    <a:lnTo>
                      <a:pt x="636" y="443"/>
                    </a:lnTo>
                    <a:lnTo>
                      <a:pt x="643" y="429"/>
                    </a:lnTo>
                    <a:lnTo>
                      <a:pt x="640" y="418"/>
                    </a:lnTo>
                    <a:lnTo>
                      <a:pt x="630" y="401"/>
                    </a:lnTo>
                    <a:lnTo>
                      <a:pt x="624" y="397"/>
                    </a:lnTo>
                    <a:lnTo>
                      <a:pt x="604" y="407"/>
                    </a:lnTo>
                    <a:lnTo>
                      <a:pt x="601" y="406"/>
                    </a:lnTo>
                    <a:lnTo>
                      <a:pt x="595" y="396"/>
                    </a:lnTo>
                    <a:lnTo>
                      <a:pt x="585" y="391"/>
                    </a:lnTo>
                    <a:lnTo>
                      <a:pt x="564" y="394"/>
                    </a:lnTo>
                    <a:lnTo>
                      <a:pt x="549" y="391"/>
                    </a:lnTo>
                    <a:lnTo>
                      <a:pt x="536" y="393"/>
                    </a:lnTo>
                    <a:lnTo>
                      <a:pt x="528" y="396"/>
                    </a:lnTo>
                    <a:lnTo>
                      <a:pt x="529" y="401"/>
                    </a:lnTo>
                    <a:lnTo>
                      <a:pt x="527" y="410"/>
                    </a:lnTo>
                    <a:lnTo>
                      <a:pt x="530" y="414"/>
                    </a:lnTo>
                    <a:lnTo>
                      <a:pt x="526" y="417"/>
                    </a:lnTo>
                    <a:lnTo>
                      <a:pt x="520" y="414"/>
                    </a:lnTo>
                    <a:lnTo>
                      <a:pt x="512" y="417"/>
                    </a:lnTo>
                    <a:lnTo>
                      <a:pt x="500" y="417"/>
                    </a:lnTo>
                    <a:lnTo>
                      <a:pt x="489" y="406"/>
                    </a:lnTo>
                    <a:lnTo>
                      <a:pt x="473" y="408"/>
                    </a:lnTo>
                    <a:lnTo>
                      <a:pt x="462" y="404"/>
                    </a:lnTo>
                    <a:lnTo>
                      <a:pt x="450" y="405"/>
                    </a:lnTo>
                    <a:lnTo>
                      <a:pt x="434" y="410"/>
                    </a:lnTo>
                    <a:lnTo>
                      <a:pt x="415" y="426"/>
                    </a:lnTo>
                    <a:lnTo>
                      <a:pt x="395" y="434"/>
                    </a:lnTo>
                    <a:lnTo>
                      <a:pt x="383" y="444"/>
                    </a:lnTo>
                    <a:lnTo>
                      <a:pt x="376" y="454"/>
                    </a:lnTo>
                    <a:lnTo>
                      <a:pt x="373" y="468"/>
                    </a:lnTo>
                    <a:lnTo>
                      <a:pt x="372" y="478"/>
                    </a:lnTo>
                    <a:lnTo>
                      <a:pt x="374" y="485"/>
                    </a:lnTo>
                    <a:lnTo>
                      <a:pt x="366" y="486"/>
                    </a:lnTo>
                    <a:lnTo>
                      <a:pt x="355" y="481"/>
                    </a:lnTo>
                    <a:lnTo>
                      <a:pt x="342" y="475"/>
                    </a:lnTo>
                    <a:lnTo>
                      <a:pt x="340" y="465"/>
                    </a:lnTo>
                    <a:lnTo>
                      <a:pt x="339" y="450"/>
                    </a:lnTo>
                    <a:lnTo>
                      <a:pt x="332" y="438"/>
                    </a:lnTo>
                    <a:lnTo>
                      <a:pt x="328" y="426"/>
                    </a:lnTo>
                    <a:lnTo>
                      <a:pt x="323" y="412"/>
                    </a:lnTo>
                    <a:lnTo>
                      <a:pt x="313" y="404"/>
                    </a:lnTo>
                    <a:lnTo>
                      <a:pt x="299" y="404"/>
                    </a:lnTo>
                    <a:lnTo>
                      <a:pt x="283" y="421"/>
                    </a:lnTo>
                    <a:lnTo>
                      <a:pt x="270" y="414"/>
                    </a:lnTo>
                    <a:lnTo>
                      <a:pt x="262" y="408"/>
                    </a:lnTo>
                    <a:lnTo>
                      <a:pt x="261" y="397"/>
                    </a:lnTo>
                    <a:lnTo>
                      <a:pt x="259" y="386"/>
                    </a:lnTo>
                    <a:lnTo>
                      <a:pt x="251" y="377"/>
                    </a:lnTo>
                    <a:lnTo>
                      <a:pt x="244" y="370"/>
                    </a:lnTo>
                    <a:lnTo>
                      <a:pt x="240" y="363"/>
                    </a:lnTo>
                    <a:lnTo>
                      <a:pt x="209" y="363"/>
                    </a:lnTo>
                    <a:lnTo>
                      <a:pt x="207" y="371"/>
                    </a:lnTo>
                    <a:lnTo>
                      <a:pt x="193" y="371"/>
                    </a:lnTo>
                    <a:lnTo>
                      <a:pt x="158" y="372"/>
                    </a:lnTo>
                    <a:lnTo>
                      <a:pt x="123" y="357"/>
                    </a:lnTo>
                    <a:lnTo>
                      <a:pt x="100" y="347"/>
                    </a:lnTo>
                    <a:lnTo>
                      <a:pt x="102" y="343"/>
                    </a:lnTo>
                    <a:lnTo>
                      <a:pt x="80" y="345"/>
                    </a:lnTo>
                    <a:lnTo>
                      <a:pt x="59" y="347"/>
                    </a:lnTo>
                    <a:lnTo>
                      <a:pt x="60" y="336"/>
                    </a:lnTo>
                    <a:lnTo>
                      <a:pt x="53" y="324"/>
                    </a:lnTo>
                    <a:lnTo>
                      <a:pt x="46" y="322"/>
                    </a:lnTo>
                    <a:lnTo>
                      <a:pt x="46" y="316"/>
                    </a:lnTo>
                    <a:lnTo>
                      <a:pt x="37" y="315"/>
                    </a:lnTo>
                    <a:lnTo>
                      <a:pt x="33" y="309"/>
                    </a:lnTo>
                    <a:lnTo>
                      <a:pt x="18" y="307"/>
                    </a:lnTo>
                    <a:lnTo>
                      <a:pt x="14" y="304"/>
                    </a:lnTo>
                    <a:lnTo>
                      <a:pt x="17" y="292"/>
                    </a:lnTo>
                    <a:lnTo>
                      <a:pt x="8" y="272"/>
                    </a:lnTo>
                    <a:lnTo>
                      <a:pt x="7" y="243"/>
                    </a:lnTo>
                    <a:lnTo>
                      <a:pt x="9" y="238"/>
                    </a:lnTo>
                    <a:lnTo>
                      <a:pt x="5" y="231"/>
                    </a:lnTo>
                    <a:lnTo>
                      <a:pt x="0" y="214"/>
                    </a:lnTo>
                    <a:lnTo>
                      <a:pt x="5" y="197"/>
                    </a:lnTo>
                    <a:lnTo>
                      <a:pt x="2" y="186"/>
                    </a:lnTo>
                    <a:lnTo>
                      <a:pt x="14" y="169"/>
                    </a:lnTo>
                    <a:lnTo>
                      <a:pt x="23" y="151"/>
                    </a:lnTo>
                    <a:lnTo>
                      <a:pt x="26" y="135"/>
                    </a:lnTo>
                    <a:lnTo>
                      <a:pt x="43" y="116"/>
                    </a:lnTo>
                    <a:lnTo>
                      <a:pt x="56" y="98"/>
                    </a:lnTo>
                    <a:lnTo>
                      <a:pt x="69" y="79"/>
                    </a:lnTo>
                    <a:lnTo>
                      <a:pt x="82" y="52"/>
                    </a:lnTo>
                    <a:lnTo>
                      <a:pt x="88" y="34"/>
                    </a:lnTo>
                    <a:lnTo>
                      <a:pt x="89" y="25"/>
                    </a:lnTo>
                    <a:lnTo>
                      <a:pt x="94" y="21"/>
                    </a:lnTo>
                    <a:lnTo>
                      <a:pt x="113" y="28"/>
                    </a:lnTo>
                    <a:lnTo>
                      <a:pt x="109" y="47"/>
                    </a:lnTo>
                    <a:lnTo>
                      <a:pt x="117" y="41"/>
                    </a:lnTo>
                    <a:lnTo>
                      <a:pt x="124" y="25"/>
                    </a:lnTo>
                    <a:lnTo>
                      <a:pt x="130" y="8"/>
                    </a:lnTo>
                    <a:lnTo>
                      <a:pt x="175" y="8"/>
                    </a:lnTo>
                    <a:lnTo>
                      <a:pt x="223" y="8"/>
                    </a:lnTo>
                    <a:lnTo>
                      <a:pt x="239" y="8"/>
                    </a:lnTo>
                    <a:lnTo>
                      <a:pt x="288" y="8"/>
                    </a:lnTo>
                    <a:lnTo>
                      <a:pt x="335" y="8"/>
                    </a:lnTo>
                    <a:lnTo>
                      <a:pt x="384" y="8"/>
                    </a:lnTo>
                    <a:lnTo>
                      <a:pt x="432" y="8"/>
                    </a:lnTo>
                    <a:lnTo>
                      <a:pt x="487" y="8"/>
                    </a:lnTo>
                    <a:lnTo>
                      <a:pt x="541" y="8"/>
                    </a:lnTo>
                    <a:lnTo>
                      <a:pt x="575" y="8"/>
                    </a:lnTo>
                    <a:lnTo>
                      <a:pt x="579" y="0"/>
                    </a:lnTo>
                    <a:lnTo>
                      <a:pt x="584" y="0"/>
                    </a:lnTo>
                    <a:close/>
                  </a:path>
                </a:pathLst>
              </a:custGeom>
              <a:solidFill>
                <a:srgbClr val="1A7476"/>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dirty="0">
                  <a:latin typeface="Trebuchet MS" charset="0"/>
                  <a:ea typeface="Trebuchet MS" charset="0"/>
                  <a:cs typeface="Trebuchet MS" charset="0"/>
                </a:endParaRPr>
              </a:p>
            </p:txBody>
          </p:sp>
          <p:sp>
            <p:nvSpPr>
              <p:cNvPr id="209" name="Freeform 211"/>
              <p:cNvSpPr>
                <a:spLocks/>
              </p:cNvSpPr>
              <p:nvPr/>
            </p:nvSpPr>
            <p:spPr bwMode="auto">
              <a:xfrm>
                <a:off x="6131432" y="2579794"/>
                <a:ext cx="547287" cy="305422"/>
              </a:xfrm>
              <a:custGeom>
                <a:avLst/>
                <a:gdLst>
                  <a:gd name="T0" fmla="*/ 218 w 310"/>
                  <a:gd name="T1" fmla="*/ 169 h 173"/>
                  <a:gd name="T2" fmla="*/ 215 w 310"/>
                  <a:gd name="T3" fmla="*/ 156 h 173"/>
                  <a:gd name="T4" fmla="*/ 190 w 310"/>
                  <a:gd name="T5" fmla="*/ 147 h 173"/>
                  <a:gd name="T6" fmla="*/ 170 w 310"/>
                  <a:gd name="T7" fmla="*/ 137 h 173"/>
                  <a:gd name="T8" fmla="*/ 157 w 310"/>
                  <a:gd name="T9" fmla="*/ 127 h 173"/>
                  <a:gd name="T10" fmla="*/ 134 w 310"/>
                  <a:gd name="T11" fmla="*/ 113 h 173"/>
                  <a:gd name="T12" fmla="*/ 120 w 310"/>
                  <a:gd name="T13" fmla="*/ 92 h 173"/>
                  <a:gd name="T14" fmla="*/ 114 w 310"/>
                  <a:gd name="T15" fmla="*/ 88 h 173"/>
                  <a:gd name="T16" fmla="*/ 96 w 310"/>
                  <a:gd name="T17" fmla="*/ 89 h 173"/>
                  <a:gd name="T18" fmla="*/ 88 w 310"/>
                  <a:gd name="T19" fmla="*/ 85 h 173"/>
                  <a:gd name="T20" fmla="*/ 82 w 310"/>
                  <a:gd name="T21" fmla="*/ 69 h 173"/>
                  <a:gd name="T22" fmla="*/ 57 w 310"/>
                  <a:gd name="T23" fmla="*/ 58 h 173"/>
                  <a:gd name="T24" fmla="*/ 46 w 310"/>
                  <a:gd name="T25" fmla="*/ 70 h 173"/>
                  <a:gd name="T26" fmla="*/ 33 w 310"/>
                  <a:gd name="T27" fmla="*/ 77 h 173"/>
                  <a:gd name="T28" fmla="*/ 39 w 310"/>
                  <a:gd name="T29" fmla="*/ 87 h 173"/>
                  <a:gd name="T30" fmla="*/ 20 w 310"/>
                  <a:gd name="T31" fmla="*/ 87 h 173"/>
                  <a:gd name="T32" fmla="*/ 0 w 310"/>
                  <a:gd name="T33" fmla="*/ 12 h 173"/>
                  <a:gd name="T34" fmla="*/ 39 w 310"/>
                  <a:gd name="T35" fmla="*/ 0 h 173"/>
                  <a:gd name="T36" fmla="*/ 43 w 310"/>
                  <a:gd name="T37" fmla="*/ 2 h 173"/>
                  <a:gd name="T38" fmla="*/ 73 w 310"/>
                  <a:gd name="T39" fmla="*/ 16 h 173"/>
                  <a:gd name="T40" fmla="*/ 88 w 310"/>
                  <a:gd name="T41" fmla="*/ 24 h 173"/>
                  <a:gd name="T42" fmla="*/ 109 w 310"/>
                  <a:gd name="T43" fmla="*/ 42 h 173"/>
                  <a:gd name="T44" fmla="*/ 128 w 310"/>
                  <a:gd name="T45" fmla="*/ 39 h 173"/>
                  <a:gd name="T46" fmla="*/ 156 w 310"/>
                  <a:gd name="T47" fmla="*/ 38 h 173"/>
                  <a:gd name="T48" fmla="*/ 180 w 310"/>
                  <a:gd name="T49" fmla="*/ 53 h 173"/>
                  <a:gd name="T50" fmla="*/ 185 w 310"/>
                  <a:gd name="T51" fmla="*/ 73 h 173"/>
                  <a:gd name="T52" fmla="*/ 193 w 310"/>
                  <a:gd name="T53" fmla="*/ 74 h 173"/>
                  <a:gd name="T54" fmla="*/ 201 w 310"/>
                  <a:gd name="T55" fmla="*/ 90 h 173"/>
                  <a:gd name="T56" fmla="*/ 223 w 310"/>
                  <a:gd name="T57" fmla="*/ 91 h 173"/>
                  <a:gd name="T58" fmla="*/ 230 w 310"/>
                  <a:gd name="T59" fmla="*/ 101 h 173"/>
                  <a:gd name="T60" fmla="*/ 236 w 310"/>
                  <a:gd name="T61" fmla="*/ 101 h 173"/>
                  <a:gd name="T62" fmla="*/ 240 w 310"/>
                  <a:gd name="T63" fmla="*/ 86 h 173"/>
                  <a:gd name="T64" fmla="*/ 257 w 310"/>
                  <a:gd name="T65" fmla="*/ 72 h 173"/>
                  <a:gd name="T66" fmla="*/ 266 w 310"/>
                  <a:gd name="T67" fmla="*/ 68 h 173"/>
                  <a:gd name="T68" fmla="*/ 271 w 310"/>
                  <a:gd name="T69" fmla="*/ 70 h 173"/>
                  <a:gd name="T70" fmla="*/ 261 w 310"/>
                  <a:gd name="T71" fmla="*/ 83 h 173"/>
                  <a:gd name="T72" fmla="*/ 276 w 310"/>
                  <a:gd name="T73" fmla="*/ 91 h 173"/>
                  <a:gd name="T74" fmla="*/ 286 w 310"/>
                  <a:gd name="T75" fmla="*/ 86 h 173"/>
                  <a:gd name="T76" fmla="*/ 310 w 310"/>
                  <a:gd name="T77" fmla="*/ 96 h 173"/>
                  <a:gd name="T78" fmla="*/ 292 w 310"/>
                  <a:gd name="T79" fmla="*/ 111 h 173"/>
                  <a:gd name="T80" fmla="*/ 279 w 310"/>
                  <a:gd name="T81" fmla="*/ 109 h 173"/>
                  <a:gd name="T82" fmla="*/ 272 w 310"/>
                  <a:gd name="T83" fmla="*/ 110 h 173"/>
                  <a:gd name="T84" fmla="*/ 268 w 310"/>
                  <a:gd name="T85" fmla="*/ 104 h 173"/>
                  <a:gd name="T86" fmla="*/ 269 w 310"/>
                  <a:gd name="T87" fmla="*/ 94 h 173"/>
                  <a:gd name="T88" fmla="*/ 248 w 310"/>
                  <a:gd name="T89" fmla="*/ 99 h 173"/>
                  <a:gd name="T90" fmla="*/ 246 w 310"/>
                  <a:gd name="T91" fmla="*/ 113 h 173"/>
                  <a:gd name="T92" fmla="*/ 241 w 310"/>
                  <a:gd name="T93" fmla="*/ 124 h 173"/>
                  <a:gd name="T94" fmla="*/ 227 w 310"/>
                  <a:gd name="T95" fmla="*/ 123 h 173"/>
                  <a:gd name="T96" fmla="*/ 225 w 310"/>
                  <a:gd name="T97" fmla="*/ 132 h 173"/>
                  <a:gd name="T98" fmla="*/ 238 w 310"/>
                  <a:gd name="T99" fmla="*/ 137 h 173"/>
                  <a:gd name="T100" fmla="*/ 246 w 310"/>
                  <a:gd name="T101" fmla="*/ 152 h 173"/>
                  <a:gd name="T102" fmla="*/ 241 w 310"/>
                  <a:gd name="T103" fmla="*/ 173 h 173"/>
                  <a:gd name="T104" fmla="*/ 228 w 310"/>
                  <a:gd name="T105" fmla="*/ 169 h 173"/>
                  <a:gd name="T106" fmla="*/ 218 w 310"/>
                  <a:gd name="T107"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173">
                    <a:moveTo>
                      <a:pt x="218" y="169"/>
                    </a:moveTo>
                    <a:lnTo>
                      <a:pt x="215" y="156"/>
                    </a:lnTo>
                    <a:lnTo>
                      <a:pt x="190" y="147"/>
                    </a:lnTo>
                    <a:lnTo>
                      <a:pt x="170" y="137"/>
                    </a:lnTo>
                    <a:lnTo>
                      <a:pt x="157" y="127"/>
                    </a:lnTo>
                    <a:lnTo>
                      <a:pt x="134" y="113"/>
                    </a:lnTo>
                    <a:lnTo>
                      <a:pt x="120" y="92"/>
                    </a:lnTo>
                    <a:lnTo>
                      <a:pt x="114" y="88"/>
                    </a:lnTo>
                    <a:lnTo>
                      <a:pt x="96" y="89"/>
                    </a:lnTo>
                    <a:lnTo>
                      <a:pt x="88" y="85"/>
                    </a:lnTo>
                    <a:lnTo>
                      <a:pt x="82" y="69"/>
                    </a:lnTo>
                    <a:lnTo>
                      <a:pt x="57" y="58"/>
                    </a:lnTo>
                    <a:lnTo>
                      <a:pt x="46" y="70"/>
                    </a:lnTo>
                    <a:lnTo>
                      <a:pt x="33" y="77"/>
                    </a:lnTo>
                    <a:lnTo>
                      <a:pt x="39" y="87"/>
                    </a:lnTo>
                    <a:lnTo>
                      <a:pt x="20" y="87"/>
                    </a:lnTo>
                    <a:lnTo>
                      <a:pt x="0" y="12"/>
                    </a:lnTo>
                    <a:lnTo>
                      <a:pt x="39" y="0"/>
                    </a:lnTo>
                    <a:lnTo>
                      <a:pt x="43" y="2"/>
                    </a:lnTo>
                    <a:lnTo>
                      <a:pt x="73" y="16"/>
                    </a:lnTo>
                    <a:lnTo>
                      <a:pt x="88" y="24"/>
                    </a:lnTo>
                    <a:lnTo>
                      <a:pt x="109" y="42"/>
                    </a:lnTo>
                    <a:lnTo>
                      <a:pt x="128" y="39"/>
                    </a:lnTo>
                    <a:lnTo>
                      <a:pt x="156" y="38"/>
                    </a:lnTo>
                    <a:lnTo>
                      <a:pt x="180" y="53"/>
                    </a:lnTo>
                    <a:lnTo>
                      <a:pt x="185" y="73"/>
                    </a:lnTo>
                    <a:lnTo>
                      <a:pt x="193" y="74"/>
                    </a:lnTo>
                    <a:lnTo>
                      <a:pt x="201" y="90"/>
                    </a:lnTo>
                    <a:lnTo>
                      <a:pt x="223" y="91"/>
                    </a:lnTo>
                    <a:lnTo>
                      <a:pt x="230" y="101"/>
                    </a:lnTo>
                    <a:lnTo>
                      <a:pt x="236" y="101"/>
                    </a:lnTo>
                    <a:lnTo>
                      <a:pt x="240" y="86"/>
                    </a:lnTo>
                    <a:lnTo>
                      <a:pt x="257" y="72"/>
                    </a:lnTo>
                    <a:lnTo>
                      <a:pt x="266" y="68"/>
                    </a:lnTo>
                    <a:lnTo>
                      <a:pt x="271" y="70"/>
                    </a:lnTo>
                    <a:lnTo>
                      <a:pt x="261" y="83"/>
                    </a:lnTo>
                    <a:lnTo>
                      <a:pt x="276" y="91"/>
                    </a:lnTo>
                    <a:lnTo>
                      <a:pt x="286" y="86"/>
                    </a:lnTo>
                    <a:lnTo>
                      <a:pt x="310" y="96"/>
                    </a:lnTo>
                    <a:lnTo>
                      <a:pt x="292" y="111"/>
                    </a:lnTo>
                    <a:lnTo>
                      <a:pt x="279" y="109"/>
                    </a:lnTo>
                    <a:lnTo>
                      <a:pt x="272" y="110"/>
                    </a:lnTo>
                    <a:lnTo>
                      <a:pt x="268" y="104"/>
                    </a:lnTo>
                    <a:lnTo>
                      <a:pt x="269" y="94"/>
                    </a:lnTo>
                    <a:lnTo>
                      <a:pt x="248" y="99"/>
                    </a:lnTo>
                    <a:lnTo>
                      <a:pt x="246" y="113"/>
                    </a:lnTo>
                    <a:lnTo>
                      <a:pt x="241" y="124"/>
                    </a:lnTo>
                    <a:lnTo>
                      <a:pt x="227" y="123"/>
                    </a:lnTo>
                    <a:lnTo>
                      <a:pt x="225" y="132"/>
                    </a:lnTo>
                    <a:lnTo>
                      <a:pt x="238" y="137"/>
                    </a:lnTo>
                    <a:lnTo>
                      <a:pt x="246" y="152"/>
                    </a:lnTo>
                    <a:lnTo>
                      <a:pt x="241" y="173"/>
                    </a:lnTo>
                    <a:lnTo>
                      <a:pt x="228" y="169"/>
                    </a:lnTo>
                    <a:lnTo>
                      <a:pt x="218" y="169"/>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10" name="Freeform 212"/>
              <p:cNvSpPr>
                <a:spLocks/>
              </p:cNvSpPr>
              <p:nvPr/>
            </p:nvSpPr>
            <p:spPr bwMode="auto">
              <a:xfrm>
                <a:off x="2134472" y="3801479"/>
                <a:ext cx="437830" cy="418410"/>
              </a:xfrm>
              <a:custGeom>
                <a:avLst/>
                <a:gdLst>
                  <a:gd name="T0" fmla="*/ 39 w 248"/>
                  <a:gd name="T1" fmla="*/ 13 h 237"/>
                  <a:gd name="T2" fmla="*/ 33 w 248"/>
                  <a:gd name="T3" fmla="*/ 24 h 237"/>
                  <a:gd name="T4" fmla="*/ 23 w 248"/>
                  <a:gd name="T5" fmla="*/ 47 h 237"/>
                  <a:gd name="T6" fmla="*/ 38 w 248"/>
                  <a:gd name="T7" fmla="*/ 62 h 237"/>
                  <a:gd name="T8" fmla="*/ 37 w 248"/>
                  <a:gd name="T9" fmla="*/ 40 h 237"/>
                  <a:gd name="T10" fmla="*/ 61 w 248"/>
                  <a:gd name="T11" fmla="*/ 16 h 237"/>
                  <a:gd name="T12" fmla="*/ 65 w 248"/>
                  <a:gd name="T13" fmla="*/ 0 h 237"/>
                  <a:gd name="T14" fmla="*/ 84 w 248"/>
                  <a:gd name="T15" fmla="*/ 15 h 237"/>
                  <a:gd name="T16" fmla="*/ 95 w 248"/>
                  <a:gd name="T17" fmla="*/ 33 h 237"/>
                  <a:gd name="T18" fmla="*/ 131 w 248"/>
                  <a:gd name="T19" fmla="*/ 31 h 237"/>
                  <a:gd name="T20" fmla="*/ 155 w 248"/>
                  <a:gd name="T21" fmla="*/ 43 h 237"/>
                  <a:gd name="T22" fmla="*/ 166 w 248"/>
                  <a:gd name="T23" fmla="*/ 31 h 237"/>
                  <a:gd name="T24" fmla="*/ 211 w 248"/>
                  <a:gd name="T25" fmla="*/ 30 h 237"/>
                  <a:gd name="T26" fmla="*/ 201 w 248"/>
                  <a:gd name="T27" fmla="*/ 46 h 237"/>
                  <a:gd name="T28" fmla="*/ 229 w 248"/>
                  <a:gd name="T29" fmla="*/ 58 h 237"/>
                  <a:gd name="T30" fmla="*/ 241 w 248"/>
                  <a:gd name="T31" fmla="*/ 74 h 237"/>
                  <a:gd name="T32" fmla="*/ 233 w 248"/>
                  <a:gd name="T33" fmla="*/ 91 h 237"/>
                  <a:gd name="T34" fmla="*/ 237 w 248"/>
                  <a:gd name="T35" fmla="*/ 106 h 237"/>
                  <a:gd name="T36" fmla="*/ 221 w 248"/>
                  <a:gd name="T37" fmla="*/ 113 h 237"/>
                  <a:gd name="T38" fmla="*/ 216 w 248"/>
                  <a:gd name="T39" fmla="*/ 129 h 237"/>
                  <a:gd name="T40" fmla="*/ 230 w 248"/>
                  <a:gd name="T41" fmla="*/ 150 h 237"/>
                  <a:gd name="T42" fmla="*/ 202 w 248"/>
                  <a:gd name="T43" fmla="*/ 166 h 237"/>
                  <a:gd name="T44" fmla="*/ 184 w 248"/>
                  <a:gd name="T45" fmla="*/ 174 h 237"/>
                  <a:gd name="T46" fmla="*/ 156 w 248"/>
                  <a:gd name="T47" fmla="*/ 166 h 237"/>
                  <a:gd name="T48" fmla="*/ 160 w 248"/>
                  <a:gd name="T49" fmla="*/ 173 h 237"/>
                  <a:gd name="T50" fmla="*/ 162 w 248"/>
                  <a:gd name="T51" fmla="*/ 201 h 237"/>
                  <a:gd name="T52" fmla="*/ 178 w 248"/>
                  <a:gd name="T53" fmla="*/ 207 h 237"/>
                  <a:gd name="T54" fmla="*/ 163 w 248"/>
                  <a:gd name="T55" fmla="*/ 221 h 237"/>
                  <a:gd name="T56" fmla="*/ 142 w 248"/>
                  <a:gd name="T57" fmla="*/ 230 h 237"/>
                  <a:gd name="T58" fmla="*/ 124 w 248"/>
                  <a:gd name="T59" fmla="*/ 237 h 237"/>
                  <a:gd name="T60" fmla="*/ 108 w 248"/>
                  <a:gd name="T61" fmla="*/ 206 h 237"/>
                  <a:gd name="T62" fmla="*/ 97 w 248"/>
                  <a:gd name="T63" fmla="*/ 194 h 237"/>
                  <a:gd name="T64" fmla="*/ 106 w 248"/>
                  <a:gd name="T65" fmla="*/ 179 h 237"/>
                  <a:gd name="T66" fmla="*/ 97 w 248"/>
                  <a:gd name="T67" fmla="*/ 159 h 237"/>
                  <a:gd name="T68" fmla="*/ 103 w 248"/>
                  <a:gd name="T69" fmla="*/ 137 h 237"/>
                  <a:gd name="T70" fmla="*/ 101 w 248"/>
                  <a:gd name="T71" fmla="*/ 122 h 237"/>
                  <a:gd name="T72" fmla="*/ 77 w 248"/>
                  <a:gd name="T73" fmla="*/ 123 h 237"/>
                  <a:gd name="T74" fmla="*/ 57 w 248"/>
                  <a:gd name="T75" fmla="*/ 108 h 237"/>
                  <a:gd name="T76" fmla="*/ 23 w 248"/>
                  <a:gd name="T77" fmla="*/ 107 h 237"/>
                  <a:gd name="T78" fmla="*/ 14 w 248"/>
                  <a:gd name="T79" fmla="*/ 98 h 237"/>
                  <a:gd name="T80" fmla="*/ 16 w 248"/>
                  <a:gd name="T81" fmla="*/ 86 h 237"/>
                  <a:gd name="T82" fmla="*/ 11 w 248"/>
                  <a:gd name="T83" fmla="*/ 73 h 237"/>
                  <a:gd name="T84" fmla="*/ 0 w 248"/>
                  <a:gd name="T85" fmla="*/ 62 h 237"/>
                  <a:gd name="T86" fmla="*/ 9 w 248"/>
                  <a:gd name="T87" fmla="*/ 35 h 237"/>
                  <a:gd name="T88" fmla="*/ 22 w 248"/>
                  <a:gd name="T89" fmla="*/ 22 h 237"/>
                  <a:gd name="T90" fmla="*/ 40 w 248"/>
                  <a:gd name="T91" fmla="*/ 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37">
                    <a:moveTo>
                      <a:pt x="40" y="8"/>
                    </a:moveTo>
                    <a:lnTo>
                      <a:pt x="39" y="13"/>
                    </a:lnTo>
                    <a:lnTo>
                      <a:pt x="28" y="15"/>
                    </a:lnTo>
                    <a:lnTo>
                      <a:pt x="33" y="24"/>
                    </a:lnTo>
                    <a:lnTo>
                      <a:pt x="32" y="35"/>
                    </a:lnTo>
                    <a:lnTo>
                      <a:pt x="23" y="47"/>
                    </a:lnTo>
                    <a:lnTo>
                      <a:pt x="29" y="64"/>
                    </a:lnTo>
                    <a:lnTo>
                      <a:pt x="38" y="62"/>
                    </a:lnTo>
                    <a:lnTo>
                      <a:pt x="42" y="48"/>
                    </a:lnTo>
                    <a:lnTo>
                      <a:pt x="37" y="40"/>
                    </a:lnTo>
                    <a:lnTo>
                      <a:pt x="37" y="24"/>
                    </a:lnTo>
                    <a:lnTo>
                      <a:pt x="61" y="16"/>
                    </a:lnTo>
                    <a:lnTo>
                      <a:pt x="59" y="6"/>
                    </a:lnTo>
                    <a:lnTo>
                      <a:pt x="65" y="0"/>
                    </a:lnTo>
                    <a:lnTo>
                      <a:pt x="71" y="14"/>
                    </a:lnTo>
                    <a:lnTo>
                      <a:pt x="84" y="15"/>
                    </a:lnTo>
                    <a:lnTo>
                      <a:pt x="95" y="26"/>
                    </a:lnTo>
                    <a:lnTo>
                      <a:pt x="95" y="33"/>
                    </a:lnTo>
                    <a:lnTo>
                      <a:pt x="112" y="33"/>
                    </a:lnTo>
                    <a:lnTo>
                      <a:pt x="131" y="31"/>
                    </a:lnTo>
                    <a:lnTo>
                      <a:pt x="141" y="41"/>
                    </a:lnTo>
                    <a:lnTo>
                      <a:pt x="155" y="43"/>
                    </a:lnTo>
                    <a:lnTo>
                      <a:pt x="166" y="37"/>
                    </a:lnTo>
                    <a:lnTo>
                      <a:pt x="166" y="31"/>
                    </a:lnTo>
                    <a:lnTo>
                      <a:pt x="189" y="30"/>
                    </a:lnTo>
                    <a:lnTo>
                      <a:pt x="211" y="30"/>
                    </a:lnTo>
                    <a:lnTo>
                      <a:pt x="195" y="36"/>
                    </a:lnTo>
                    <a:lnTo>
                      <a:pt x="201" y="46"/>
                    </a:lnTo>
                    <a:lnTo>
                      <a:pt x="215" y="47"/>
                    </a:lnTo>
                    <a:lnTo>
                      <a:pt x="229" y="58"/>
                    </a:lnTo>
                    <a:lnTo>
                      <a:pt x="231" y="74"/>
                    </a:lnTo>
                    <a:lnTo>
                      <a:pt x="241" y="74"/>
                    </a:lnTo>
                    <a:lnTo>
                      <a:pt x="248" y="79"/>
                    </a:lnTo>
                    <a:lnTo>
                      <a:pt x="233" y="91"/>
                    </a:lnTo>
                    <a:lnTo>
                      <a:pt x="231" y="98"/>
                    </a:lnTo>
                    <a:lnTo>
                      <a:pt x="237" y="106"/>
                    </a:lnTo>
                    <a:lnTo>
                      <a:pt x="232" y="110"/>
                    </a:lnTo>
                    <a:lnTo>
                      <a:pt x="221" y="113"/>
                    </a:lnTo>
                    <a:lnTo>
                      <a:pt x="221" y="123"/>
                    </a:lnTo>
                    <a:lnTo>
                      <a:pt x="216" y="129"/>
                    </a:lnTo>
                    <a:lnTo>
                      <a:pt x="228" y="144"/>
                    </a:lnTo>
                    <a:lnTo>
                      <a:pt x="230" y="150"/>
                    </a:lnTo>
                    <a:lnTo>
                      <a:pt x="223" y="158"/>
                    </a:lnTo>
                    <a:lnTo>
                      <a:pt x="202" y="166"/>
                    </a:lnTo>
                    <a:lnTo>
                      <a:pt x="189" y="169"/>
                    </a:lnTo>
                    <a:lnTo>
                      <a:pt x="184" y="174"/>
                    </a:lnTo>
                    <a:lnTo>
                      <a:pt x="169" y="169"/>
                    </a:lnTo>
                    <a:lnTo>
                      <a:pt x="156" y="166"/>
                    </a:lnTo>
                    <a:lnTo>
                      <a:pt x="152" y="168"/>
                    </a:lnTo>
                    <a:lnTo>
                      <a:pt x="160" y="173"/>
                    </a:lnTo>
                    <a:lnTo>
                      <a:pt x="159" y="187"/>
                    </a:lnTo>
                    <a:lnTo>
                      <a:pt x="162" y="201"/>
                    </a:lnTo>
                    <a:lnTo>
                      <a:pt x="177" y="202"/>
                    </a:lnTo>
                    <a:lnTo>
                      <a:pt x="178" y="207"/>
                    </a:lnTo>
                    <a:lnTo>
                      <a:pt x="165" y="213"/>
                    </a:lnTo>
                    <a:lnTo>
                      <a:pt x="163" y="221"/>
                    </a:lnTo>
                    <a:lnTo>
                      <a:pt x="155" y="225"/>
                    </a:lnTo>
                    <a:lnTo>
                      <a:pt x="142" y="230"/>
                    </a:lnTo>
                    <a:lnTo>
                      <a:pt x="138" y="236"/>
                    </a:lnTo>
                    <a:lnTo>
                      <a:pt x="124" y="237"/>
                    </a:lnTo>
                    <a:lnTo>
                      <a:pt x="114" y="226"/>
                    </a:lnTo>
                    <a:lnTo>
                      <a:pt x="108" y="206"/>
                    </a:lnTo>
                    <a:lnTo>
                      <a:pt x="103" y="198"/>
                    </a:lnTo>
                    <a:lnTo>
                      <a:pt x="97" y="194"/>
                    </a:lnTo>
                    <a:lnTo>
                      <a:pt x="106" y="183"/>
                    </a:lnTo>
                    <a:lnTo>
                      <a:pt x="106" y="179"/>
                    </a:lnTo>
                    <a:lnTo>
                      <a:pt x="101" y="173"/>
                    </a:lnTo>
                    <a:lnTo>
                      <a:pt x="97" y="159"/>
                    </a:lnTo>
                    <a:lnTo>
                      <a:pt x="99" y="144"/>
                    </a:lnTo>
                    <a:lnTo>
                      <a:pt x="103" y="137"/>
                    </a:lnTo>
                    <a:lnTo>
                      <a:pt x="107" y="126"/>
                    </a:lnTo>
                    <a:lnTo>
                      <a:pt x="101" y="122"/>
                    </a:lnTo>
                    <a:lnTo>
                      <a:pt x="90" y="125"/>
                    </a:lnTo>
                    <a:lnTo>
                      <a:pt x="77" y="123"/>
                    </a:lnTo>
                    <a:lnTo>
                      <a:pt x="69" y="126"/>
                    </a:lnTo>
                    <a:lnTo>
                      <a:pt x="57" y="108"/>
                    </a:lnTo>
                    <a:lnTo>
                      <a:pt x="47" y="105"/>
                    </a:lnTo>
                    <a:lnTo>
                      <a:pt x="23" y="107"/>
                    </a:lnTo>
                    <a:lnTo>
                      <a:pt x="19" y="100"/>
                    </a:lnTo>
                    <a:lnTo>
                      <a:pt x="14" y="98"/>
                    </a:lnTo>
                    <a:lnTo>
                      <a:pt x="14" y="94"/>
                    </a:lnTo>
                    <a:lnTo>
                      <a:pt x="16" y="86"/>
                    </a:lnTo>
                    <a:lnTo>
                      <a:pt x="15" y="78"/>
                    </a:lnTo>
                    <a:lnTo>
                      <a:pt x="11" y="73"/>
                    </a:lnTo>
                    <a:lnTo>
                      <a:pt x="9" y="64"/>
                    </a:lnTo>
                    <a:lnTo>
                      <a:pt x="0" y="62"/>
                    </a:lnTo>
                    <a:lnTo>
                      <a:pt x="6" y="50"/>
                    </a:lnTo>
                    <a:lnTo>
                      <a:pt x="9" y="35"/>
                    </a:lnTo>
                    <a:lnTo>
                      <a:pt x="15" y="28"/>
                    </a:lnTo>
                    <a:lnTo>
                      <a:pt x="22" y="22"/>
                    </a:lnTo>
                    <a:lnTo>
                      <a:pt x="28" y="11"/>
                    </a:lnTo>
                    <a:lnTo>
                      <a:pt x="40" y="8"/>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11" name="Freeform 213"/>
              <p:cNvSpPr>
                <a:spLocks/>
              </p:cNvSpPr>
              <p:nvPr/>
            </p:nvSpPr>
            <p:spPr bwMode="auto">
              <a:xfrm>
                <a:off x="7745044" y="3390132"/>
                <a:ext cx="280706" cy="541991"/>
              </a:xfrm>
              <a:custGeom>
                <a:avLst/>
                <a:gdLst>
                  <a:gd name="T0" fmla="*/ 109 w 159"/>
                  <a:gd name="T1" fmla="*/ 38 h 307"/>
                  <a:gd name="T2" fmla="*/ 88 w 159"/>
                  <a:gd name="T3" fmla="*/ 55 h 307"/>
                  <a:gd name="T4" fmla="*/ 77 w 159"/>
                  <a:gd name="T5" fmla="*/ 75 h 307"/>
                  <a:gd name="T6" fmla="*/ 75 w 159"/>
                  <a:gd name="T7" fmla="*/ 90 h 307"/>
                  <a:gd name="T8" fmla="*/ 92 w 159"/>
                  <a:gd name="T9" fmla="*/ 111 h 307"/>
                  <a:gd name="T10" fmla="*/ 113 w 159"/>
                  <a:gd name="T11" fmla="*/ 139 h 307"/>
                  <a:gd name="T12" fmla="*/ 131 w 159"/>
                  <a:gd name="T13" fmla="*/ 151 h 307"/>
                  <a:gd name="T14" fmla="*/ 145 w 159"/>
                  <a:gd name="T15" fmla="*/ 168 h 307"/>
                  <a:gd name="T16" fmla="*/ 158 w 159"/>
                  <a:gd name="T17" fmla="*/ 206 h 307"/>
                  <a:gd name="T18" fmla="*/ 159 w 159"/>
                  <a:gd name="T19" fmla="*/ 243 h 307"/>
                  <a:gd name="T20" fmla="*/ 145 w 159"/>
                  <a:gd name="T21" fmla="*/ 257 h 307"/>
                  <a:gd name="T22" fmla="*/ 125 w 159"/>
                  <a:gd name="T23" fmla="*/ 270 h 307"/>
                  <a:gd name="T24" fmla="*/ 112 w 159"/>
                  <a:gd name="T25" fmla="*/ 287 h 307"/>
                  <a:gd name="T26" fmla="*/ 90 w 159"/>
                  <a:gd name="T27" fmla="*/ 307 h 307"/>
                  <a:gd name="T28" fmla="*/ 83 w 159"/>
                  <a:gd name="T29" fmla="*/ 294 h 307"/>
                  <a:gd name="T30" fmla="*/ 87 w 159"/>
                  <a:gd name="T31" fmla="*/ 279 h 307"/>
                  <a:gd name="T32" fmla="*/ 72 w 159"/>
                  <a:gd name="T33" fmla="*/ 268 h 307"/>
                  <a:gd name="T34" fmla="*/ 88 w 159"/>
                  <a:gd name="T35" fmla="*/ 259 h 307"/>
                  <a:gd name="T36" fmla="*/ 107 w 159"/>
                  <a:gd name="T37" fmla="*/ 258 h 307"/>
                  <a:gd name="T38" fmla="*/ 98 w 159"/>
                  <a:gd name="T39" fmla="*/ 245 h 307"/>
                  <a:gd name="T40" fmla="*/ 127 w 159"/>
                  <a:gd name="T41" fmla="*/ 229 h 307"/>
                  <a:gd name="T42" fmla="*/ 126 w 159"/>
                  <a:gd name="T43" fmla="*/ 204 h 307"/>
                  <a:gd name="T44" fmla="*/ 120 w 159"/>
                  <a:gd name="T45" fmla="*/ 190 h 307"/>
                  <a:gd name="T46" fmla="*/ 121 w 159"/>
                  <a:gd name="T47" fmla="*/ 170 h 307"/>
                  <a:gd name="T48" fmla="*/ 115 w 159"/>
                  <a:gd name="T49" fmla="*/ 155 h 307"/>
                  <a:gd name="T50" fmla="*/ 99 w 159"/>
                  <a:gd name="T51" fmla="*/ 141 h 307"/>
                  <a:gd name="T52" fmla="*/ 85 w 159"/>
                  <a:gd name="T53" fmla="*/ 122 h 307"/>
                  <a:gd name="T54" fmla="*/ 66 w 159"/>
                  <a:gd name="T55" fmla="*/ 98 h 307"/>
                  <a:gd name="T56" fmla="*/ 42 w 159"/>
                  <a:gd name="T57" fmla="*/ 85 h 307"/>
                  <a:gd name="T58" fmla="*/ 46 w 159"/>
                  <a:gd name="T59" fmla="*/ 78 h 307"/>
                  <a:gd name="T60" fmla="*/ 57 w 159"/>
                  <a:gd name="T61" fmla="*/ 72 h 307"/>
                  <a:gd name="T62" fmla="*/ 47 w 159"/>
                  <a:gd name="T63" fmla="*/ 54 h 307"/>
                  <a:gd name="T64" fmla="*/ 25 w 159"/>
                  <a:gd name="T65" fmla="*/ 54 h 307"/>
                  <a:gd name="T66" fmla="*/ 13 w 159"/>
                  <a:gd name="T67" fmla="*/ 35 h 307"/>
                  <a:gd name="T68" fmla="*/ 0 w 159"/>
                  <a:gd name="T69" fmla="*/ 19 h 307"/>
                  <a:gd name="T70" fmla="*/ 8 w 159"/>
                  <a:gd name="T71" fmla="*/ 14 h 307"/>
                  <a:gd name="T72" fmla="*/ 23 w 159"/>
                  <a:gd name="T73" fmla="*/ 14 h 307"/>
                  <a:gd name="T74" fmla="*/ 39 w 159"/>
                  <a:gd name="T75" fmla="*/ 11 h 307"/>
                  <a:gd name="T76" fmla="*/ 53 w 159"/>
                  <a:gd name="T77" fmla="*/ 0 h 307"/>
                  <a:gd name="T78" fmla="*/ 63 w 159"/>
                  <a:gd name="T79" fmla="*/ 8 h 307"/>
                  <a:gd name="T80" fmla="*/ 80 w 159"/>
                  <a:gd name="T81" fmla="*/ 12 h 307"/>
                  <a:gd name="T82" fmla="*/ 79 w 159"/>
                  <a:gd name="T83" fmla="*/ 24 h 307"/>
                  <a:gd name="T84" fmla="*/ 90 w 159"/>
                  <a:gd name="T85" fmla="*/ 32 h 307"/>
                  <a:gd name="T86" fmla="*/ 109 w 159"/>
                  <a:gd name="T87"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307">
                    <a:moveTo>
                      <a:pt x="109" y="38"/>
                    </a:moveTo>
                    <a:lnTo>
                      <a:pt x="88" y="55"/>
                    </a:lnTo>
                    <a:lnTo>
                      <a:pt x="77" y="75"/>
                    </a:lnTo>
                    <a:lnTo>
                      <a:pt x="75" y="90"/>
                    </a:lnTo>
                    <a:lnTo>
                      <a:pt x="92" y="111"/>
                    </a:lnTo>
                    <a:lnTo>
                      <a:pt x="113" y="139"/>
                    </a:lnTo>
                    <a:lnTo>
                      <a:pt x="131" y="151"/>
                    </a:lnTo>
                    <a:lnTo>
                      <a:pt x="145" y="168"/>
                    </a:lnTo>
                    <a:lnTo>
                      <a:pt x="158" y="206"/>
                    </a:lnTo>
                    <a:lnTo>
                      <a:pt x="159" y="243"/>
                    </a:lnTo>
                    <a:lnTo>
                      <a:pt x="145" y="257"/>
                    </a:lnTo>
                    <a:lnTo>
                      <a:pt x="125" y="270"/>
                    </a:lnTo>
                    <a:lnTo>
                      <a:pt x="112" y="287"/>
                    </a:lnTo>
                    <a:lnTo>
                      <a:pt x="90" y="307"/>
                    </a:lnTo>
                    <a:lnTo>
                      <a:pt x="83" y="294"/>
                    </a:lnTo>
                    <a:lnTo>
                      <a:pt x="87" y="279"/>
                    </a:lnTo>
                    <a:lnTo>
                      <a:pt x="72" y="268"/>
                    </a:lnTo>
                    <a:lnTo>
                      <a:pt x="88" y="259"/>
                    </a:lnTo>
                    <a:lnTo>
                      <a:pt x="107" y="258"/>
                    </a:lnTo>
                    <a:lnTo>
                      <a:pt x="98" y="245"/>
                    </a:lnTo>
                    <a:lnTo>
                      <a:pt x="127" y="229"/>
                    </a:lnTo>
                    <a:lnTo>
                      <a:pt x="126" y="204"/>
                    </a:lnTo>
                    <a:lnTo>
                      <a:pt x="120" y="190"/>
                    </a:lnTo>
                    <a:lnTo>
                      <a:pt x="121" y="170"/>
                    </a:lnTo>
                    <a:lnTo>
                      <a:pt x="115" y="155"/>
                    </a:lnTo>
                    <a:lnTo>
                      <a:pt x="99" y="141"/>
                    </a:lnTo>
                    <a:lnTo>
                      <a:pt x="85" y="122"/>
                    </a:lnTo>
                    <a:lnTo>
                      <a:pt x="66" y="98"/>
                    </a:lnTo>
                    <a:lnTo>
                      <a:pt x="42" y="85"/>
                    </a:lnTo>
                    <a:lnTo>
                      <a:pt x="46" y="78"/>
                    </a:lnTo>
                    <a:lnTo>
                      <a:pt x="57" y="72"/>
                    </a:lnTo>
                    <a:lnTo>
                      <a:pt x="47" y="54"/>
                    </a:lnTo>
                    <a:lnTo>
                      <a:pt x="25" y="54"/>
                    </a:lnTo>
                    <a:lnTo>
                      <a:pt x="13" y="35"/>
                    </a:lnTo>
                    <a:lnTo>
                      <a:pt x="0" y="19"/>
                    </a:lnTo>
                    <a:lnTo>
                      <a:pt x="8" y="14"/>
                    </a:lnTo>
                    <a:lnTo>
                      <a:pt x="23" y="14"/>
                    </a:lnTo>
                    <a:lnTo>
                      <a:pt x="39" y="11"/>
                    </a:lnTo>
                    <a:lnTo>
                      <a:pt x="53" y="0"/>
                    </a:lnTo>
                    <a:lnTo>
                      <a:pt x="63" y="8"/>
                    </a:lnTo>
                    <a:lnTo>
                      <a:pt x="80" y="12"/>
                    </a:lnTo>
                    <a:lnTo>
                      <a:pt x="79" y="24"/>
                    </a:lnTo>
                    <a:lnTo>
                      <a:pt x="90" y="32"/>
                    </a:lnTo>
                    <a:lnTo>
                      <a:pt x="109" y="38"/>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212" name="Freeform 214"/>
              <p:cNvSpPr>
                <a:spLocks/>
              </p:cNvSpPr>
              <p:nvPr/>
            </p:nvSpPr>
            <p:spPr bwMode="auto">
              <a:xfrm>
                <a:off x="9867104" y="4830733"/>
                <a:ext cx="17655" cy="24717"/>
              </a:xfrm>
              <a:custGeom>
                <a:avLst/>
                <a:gdLst>
                  <a:gd name="T0" fmla="*/ 10 w 10"/>
                  <a:gd name="T1" fmla="*/ 12 h 14"/>
                  <a:gd name="T2" fmla="*/ 3 w 10"/>
                  <a:gd name="T3" fmla="*/ 14 h 14"/>
                  <a:gd name="T4" fmla="*/ 0 w 10"/>
                  <a:gd name="T5" fmla="*/ 5 h 14"/>
                  <a:gd name="T6" fmla="*/ 1 w 10"/>
                  <a:gd name="T7" fmla="*/ 0 h 14"/>
                  <a:gd name="T8" fmla="*/ 10 w 10"/>
                  <a:gd name="T9" fmla="*/ 12 h 14"/>
                </a:gdLst>
                <a:ahLst/>
                <a:cxnLst>
                  <a:cxn ang="0">
                    <a:pos x="T0" y="T1"/>
                  </a:cxn>
                  <a:cxn ang="0">
                    <a:pos x="T2" y="T3"/>
                  </a:cxn>
                  <a:cxn ang="0">
                    <a:pos x="T4" y="T5"/>
                  </a:cxn>
                  <a:cxn ang="0">
                    <a:pos x="T6" y="T7"/>
                  </a:cxn>
                  <a:cxn ang="0">
                    <a:pos x="T8" y="T9"/>
                  </a:cxn>
                </a:cxnLst>
                <a:rect l="0" t="0" r="r" b="b"/>
                <a:pathLst>
                  <a:path w="10" h="14">
                    <a:moveTo>
                      <a:pt x="10" y="12"/>
                    </a:moveTo>
                    <a:lnTo>
                      <a:pt x="3" y="14"/>
                    </a:lnTo>
                    <a:lnTo>
                      <a:pt x="0" y="5"/>
                    </a:lnTo>
                    <a:lnTo>
                      <a:pt x="1" y="0"/>
                    </a:lnTo>
                    <a:lnTo>
                      <a:pt x="10" y="12"/>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13" name="Freeform 215"/>
              <p:cNvSpPr>
                <a:spLocks/>
              </p:cNvSpPr>
              <p:nvPr/>
            </p:nvSpPr>
            <p:spPr bwMode="auto">
              <a:xfrm>
                <a:off x="9854746" y="4783065"/>
                <a:ext cx="17655" cy="40605"/>
              </a:xfrm>
              <a:custGeom>
                <a:avLst/>
                <a:gdLst>
                  <a:gd name="T0" fmla="*/ 10 w 10"/>
                  <a:gd name="T1" fmla="*/ 7 h 23"/>
                  <a:gd name="T2" fmla="*/ 10 w 10"/>
                  <a:gd name="T3" fmla="*/ 23 h 23"/>
                  <a:gd name="T4" fmla="*/ 6 w 10"/>
                  <a:gd name="T5" fmla="*/ 21 h 23"/>
                  <a:gd name="T6" fmla="*/ 1 w 10"/>
                  <a:gd name="T7" fmla="*/ 22 h 23"/>
                  <a:gd name="T8" fmla="*/ 0 w 10"/>
                  <a:gd name="T9" fmla="*/ 16 h 23"/>
                  <a:gd name="T10" fmla="*/ 3 w 10"/>
                  <a:gd name="T11" fmla="*/ 0 h 23"/>
                  <a:gd name="T12" fmla="*/ 10 w 1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7"/>
                    </a:moveTo>
                    <a:lnTo>
                      <a:pt x="10" y="23"/>
                    </a:lnTo>
                    <a:lnTo>
                      <a:pt x="6" y="21"/>
                    </a:lnTo>
                    <a:lnTo>
                      <a:pt x="1" y="22"/>
                    </a:lnTo>
                    <a:lnTo>
                      <a:pt x="0" y="16"/>
                    </a:lnTo>
                    <a:lnTo>
                      <a:pt x="3" y="0"/>
                    </a:lnTo>
                    <a:lnTo>
                      <a:pt x="10" y="7"/>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14" name="Freeform 216"/>
              <p:cNvSpPr>
                <a:spLocks/>
              </p:cNvSpPr>
              <p:nvPr/>
            </p:nvSpPr>
            <p:spPr bwMode="auto">
              <a:xfrm>
                <a:off x="5871911" y="3550787"/>
                <a:ext cx="333669" cy="234804"/>
              </a:xfrm>
              <a:custGeom>
                <a:avLst/>
                <a:gdLst>
                  <a:gd name="T0" fmla="*/ 189 w 189"/>
                  <a:gd name="T1" fmla="*/ 49 h 133"/>
                  <a:gd name="T2" fmla="*/ 177 w 189"/>
                  <a:gd name="T3" fmla="*/ 54 h 133"/>
                  <a:gd name="T4" fmla="*/ 174 w 189"/>
                  <a:gd name="T5" fmla="*/ 63 h 133"/>
                  <a:gd name="T6" fmla="*/ 174 w 189"/>
                  <a:gd name="T7" fmla="*/ 70 h 133"/>
                  <a:gd name="T8" fmla="*/ 156 w 189"/>
                  <a:gd name="T9" fmla="*/ 79 h 133"/>
                  <a:gd name="T10" fmla="*/ 128 w 189"/>
                  <a:gd name="T11" fmla="*/ 89 h 133"/>
                  <a:gd name="T12" fmla="*/ 112 w 189"/>
                  <a:gd name="T13" fmla="*/ 103 h 133"/>
                  <a:gd name="T14" fmla="*/ 104 w 189"/>
                  <a:gd name="T15" fmla="*/ 105 h 133"/>
                  <a:gd name="T16" fmla="*/ 99 w 189"/>
                  <a:gd name="T17" fmla="*/ 103 h 133"/>
                  <a:gd name="T18" fmla="*/ 89 w 189"/>
                  <a:gd name="T19" fmla="*/ 112 h 133"/>
                  <a:gd name="T20" fmla="*/ 77 w 189"/>
                  <a:gd name="T21" fmla="*/ 116 h 133"/>
                  <a:gd name="T22" fmla="*/ 62 w 189"/>
                  <a:gd name="T23" fmla="*/ 117 h 133"/>
                  <a:gd name="T24" fmla="*/ 57 w 189"/>
                  <a:gd name="T25" fmla="*/ 118 h 133"/>
                  <a:gd name="T26" fmla="*/ 53 w 189"/>
                  <a:gd name="T27" fmla="*/ 124 h 133"/>
                  <a:gd name="T28" fmla="*/ 49 w 189"/>
                  <a:gd name="T29" fmla="*/ 125 h 133"/>
                  <a:gd name="T30" fmla="*/ 46 w 189"/>
                  <a:gd name="T31" fmla="*/ 131 h 133"/>
                  <a:gd name="T32" fmla="*/ 37 w 189"/>
                  <a:gd name="T33" fmla="*/ 130 h 133"/>
                  <a:gd name="T34" fmla="*/ 32 w 189"/>
                  <a:gd name="T35" fmla="*/ 133 h 133"/>
                  <a:gd name="T36" fmla="*/ 19 w 189"/>
                  <a:gd name="T37" fmla="*/ 132 h 133"/>
                  <a:gd name="T38" fmla="*/ 14 w 189"/>
                  <a:gd name="T39" fmla="*/ 120 h 133"/>
                  <a:gd name="T40" fmla="*/ 14 w 189"/>
                  <a:gd name="T41" fmla="*/ 108 h 133"/>
                  <a:gd name="T42" fmla="*/ 10 w 189"/>
                  <a:gd name="T43" fmla="*/ 102 h 133"/>
                  <a:gd name="T44" fmla="*/ 6 w 189"/>
                  <a:gd name="T45" fmla="*/ 87 h 133"/>
                  <a:gd name="T46" fmla="*/ 0 w 189"/>
                  <a:gd name="T47" fmla="*/ 78 h 133"/>
                  <a:gd name="T48" fmla="*/ 4 w 189"/>
                  <a:gd name="T49" fmla="*/ 77 h 133"/>
                  <a:gd name="T50" fmla="*/ 2 w 189"/>
                  <a:gd name="T51" fmla="*/ 68 h 133"/>
                  <a:gd name="T52" fmla="*/ 4 w 189"/>
                  <a:gd name="T53" fmla="*/ 64 h 133"/>
                  <a:gd name="T54" fmla="*/ 2 w 189"/>
                  <a:gd name="T55" fmla="*/ 55 h 133"/>
                  <a:gd name="T56" fmla="*/ 10 w 189"/>
                  <a:gd name="T57" fmla="*/ 48 h 133"/>
                  <a:gd name="T58" fmla="*/ 8 w 189"/>
                  <a:gd name="T59" fmla="*/ 39 h 133"/>
                  <a:gd name="T60" fmla="*/ 12 w 189"/>
                  <a:gd name="T61" fmla="*/ 29 h 133"/>
                  <a:gd name="T62" fmla="*/ 20 w 189"/>
                  <a:gd name="T63" fmla="*/ 35 h 133"/>
                  <a:gd name="T64" fmla="*/ 24 w 189"/>
                  <a:gd name="T65" fmla="*/ 33 h 133"/>
                  <a:gd name="T66" fmla="*/ 45 w 189"/>
                  <a:gd name="T67" fmla="*/ 32 h 133"/>
                  <a:gd name="T68" fmla="*/ 49 w 189"/>
                  <a:gd name="T69" fmla="*/ 34 h 133"/>
                  <a:gd name="T70" fmla="*/ 66 w 189"/>
                  <a:gd name="T71" fmla="*/ 36 h 133"/>
                  <a:gd name="T72" fmla="*/ 73 w 189"/>
                  <a:gd name="T73" fmla="*/ 35 h 133"/>
                  <a:gd name="T74" fmla="*/ 78 w 189"/>
                  <a:gd name="T75" fmla="*/ 42 h 133"/>
                  <a:gd name="T76" fmla="*/ 86 w 189"/>
                  <a:gd name="T77" fmla="*/ 39 h 133"/>
                  <a:gd name="T78" fmla="*/ 98 w 189"/>
                  <a:gd name="T79" fmla="*/ 17 h 133"/>
                  <a:gd name="T80" fmla="*/ 114 w 189"/>
                  <a:gd name="T81" fmla="*/ 8 h 133"/>
                  <a:gd name="T82" fmla="*/ 166 w 189"/>
                  <a:gd name="T83" fmla="*/ 0 h 133"/>
                  <a:gd name="T84" fmla="*/ 182 w 189"/>
                  <a:gd name="T85" fmla="*/ 34 h 133"/>
                  <a:gd name="T86" fmla="*/ 189 w 189"/>
                  <a:gd name="T87" fmla="*/ 4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33">
                    <a:moveTo>
                      <a:pt x="189" y="49"/>
                    </a:moveTo>
                    <a:lnTo>
                      <a:pt x="177" y="54"/>
                    </a:lnTo>
                    <a:lnTo>
                      <a:pt x="174" y="63"/>
                    </a:lnTo>
                    <a:lnTo>
                      <a:pt x="174" y="70"/>
                    </a:lnTo>
                    <a:lnTo>
                      <a:pt x="156" y="79"/>
                    </a:lnTo>
                    <a:lnTo>
                      <a:pt x="128" y="89"/>
                    </a:lnTo>
                    <a:lnTo>
                      <a:pt x="112" y="103"/>
                    </a:lnTo>
                    <a:lnTo>
                      <a:pt x="104" y="105"/>
                    </a:lnTo>
                    <a:lnTo>
                      <a:pt x="99" y="103"/>
                    </a:lnTo>
                    <a:lnTo>
                      <a:pt x="89" y="112"/>
                    </a:lnTo>
                    <a:lnTo>
                      <a:pt x="77" y="116"/>
                    </a:lnTo>
                    <a:lnTo>
                      <a:pt x="62" y="117"/>
                    </a:lnTo>
                    <a:lnTo>
                      <a:pt x="57" y="118"/>
                    </a:lnTo>
                    <a:lnTo>
                      <a:pt x="53" y="124"/>
                    </a:lnTo>
                    <a:lnTo>
                      <a:pt x="49" y="125"/>
                    </a:lnTo>
                    <a:lnTo>
                      <a:pt x="46" y="131"/>
                    </a:lnTo>
                    <a:lnTo>
                      <a:pt x="37" y="130"/>
                    </a:lnTo>
                    <a:lnTo>
                      <a:pt x="32" y="133"/>
                    </a:lnTo>
                    <a:lnTo>
                      <a:pt x="19" y="132"/>
                    </a:lnTo>
                    <a:lnTo>
                      <a:pt x="14" y="120"/>
                    </a:lnTo>
                    <a:lnTo>
                      <a:pt x="14" y="108"/>
                    </a:lnTo>
                    <a:lnTo>
                      <a:pt x="10" y="102"/>
                    </a:lnTo>
                    <a:lnTo>
                      <a:pt x="6" y="87"/>
                    </a:lnTo>
                    <a:lnTo>
                      <a:pt x="0" y="78"/>
                    </a:lnTo>
                    <a:lnTo>
                      <a:pt x="4" y="77"/>
                    </a:lnTo>
                    <a:lnTo>
                      <a:pt x="2" y="68"/>
                    </a:lnTo>
                    <a:lnTo>
                      <a:pt x="4" y="64"/>
                    </a:lnTo>
                    <a:lnTo>
                      <a:pt x="2" y="55"/>
                    </a:lnTo>
                    <a:lnTo>
                      <a:pt x="10" y="48"/>
                    </a:lnTo>
                    <a:lnTo>
                      <a:pt x="8" y="39"/>
                    </a:lnTo>
                    <a:lnTo>
                      <a:pt x="12" y="29"/>
                    </a:lnTo>
                    <a:lnTo>
                      <a:pt x="20" y="35"/>
                    </a:lnTo>
                    <a:lnTo>
                      <a:pt x="24" y="33"/>
                    </a:lnTo>
                    <a:lnTo>
                      <a:pt x="45" y="32"/>
                    </a:lnTo>
                    <a:lnTo>
                      <a:pt x="49" y="34"/>
                    </a:lnTo>
                    <a:lnTo>
                      <a:pt x="66" y="36"/>
                    </a:lnTo>
                    <a:lnTo>
                      <a:pt x="73" y="35"/>
                    </a:lnTo>
                    <a:lnTo>
                      <a:pt x="78" y="42"/>
                    </a:lnTo>
                    <a:lnTo>
                      <a:pt x="86" y="39"/>
                    </a:lnTo>
                    <a:lnTo>
                      <a:pt x="98" y="17"/>
                    </a:lnTo>
                    <a:lnTo>
                      <a:pt x="114" y="8"/>
                    </a:lnTo>
                    <a:lnTo>
                      <a:pt x="166" y="0"/>
                    </a:lnTo>
                    <a:lnTo>
                      <a:pt x="182" y="34"/>
                    </a:lnTo>
                    <a:lnTo>
                      <a:pt x="189" y="49"/>
                    </a:lnTo>
                    <a:close/>
                  </a:path>
                </a:pathLst>
              </a:custGeom>
              <a:solidFill>
                <a:srgbClr val="1A7476">
                  <a:alpha val="25000"/>
                </a:srgbClr>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dirty="0">
                  <a:solidFill>
                    <a:schemeClr val="accent3"/>
                  </a:solidFill>
                </a:endParaRPr>
              </a:p>
            </p:txBody>
          </p:sp>
          <p:sp>
            <p:nvSpPr>
              <p:cNvPr id="215" name="Freeform 217"/>
              <p:cNvSpPr>
                <a:spLocks/>
              </p:cNvSpPr>
              <p:nvPr/>
            </p:nvSpPr>
            <p:spPr bwMode="auto">
              <a:xfrm>
                <a:off x="5013908" y="5056708"/>
                <a:ext cx="520805" cy="466076"/>
              </a:xfrm>
              <a:custGeom>
                <a:avLst/>
                <a:gdLst>
                  <a:gd name="T0" fmla="*/ 264 w 295"/>
                  <a:gd name="T1" fmla="*/ 152 h 264"/>
                  <a:gd name="T2" fmla="*/ 250 w 295"/>
                  <a:gd name="T3" fmla="*/ 173 h 264"/>
                  <a:gd name="T4" fmla="*/ 217 w 295"/>
                  <a:gd name="T5" fmla="*/ 210 h 264"/>
                  <a:gd name="T6" fmla="*/ 190 w 295"/>
                  <a:gd name="T7" fmla="*/ 232 h 264"/>
                  <a:gd name="T8" fmla="*/ 162 w 295"/>
                  <a:gd name="T9" fmla="*/ 241 h 264"/>
                  <a:gd name="T10" fmla="*/ 149 w 295"/>
                  <a:gd name="T11" fmla="*/ 243 h 264"/>
                  <a:gd name="T12" fmla="*/ 121 w 295"/>
                  <a:gd name="T13" fmla="*/ 243 h 264"/>
                  <a:gd name="T14" fmla="*/ 104 w 295"/>
                  <a:gd name="T15" fmla="*/ 245 h 264"/>
                  <a:gd name="T16" fmla="*/ 70 w 295"/>
                  <a:gd name="T17" fmla="*/ 256 h 264"/>
                  <a:gd name="T18" fmla="*/ 51 w 295"/>
                  <a:gd name="T19" fmla="*/ 264 h 264"/>
                  <a:gd name="T20" fmla="*/ 38 w 295"/>
                  <a:gd name="T21" fmla="*/ 257 h 264"/>
                  <a:gd name="T22" fmla="*/ 30 w 295"/>
                  <a:gd name="T23" fmla="*/ 250 h 264"/>
                  <a:gd name="T24" fmla="*/ 29 w 295"/>
                  <a:gd name="T25" fmla="*/ 232 h 264"/>
                  <a:gd name="T26" fmla="*/ 30 w 295"/>
                  <a:gd name="T27" fmla="*/ 215 h 264"/>
                  <a:gd name="T28" fmla="*/ 20 w 295"/>
                  <a:gd name="T29" fmla="*/ 180 h 264"/>
                  <a:gd name="T30" fmla="*/ 12 w 295"/>
                  <a:gd name="T31" fmla="*/ 162 h 264"/>
                  <a:gd name="T32" fmla="*/ 9 w 295"/>
                  <a:gd name="T33" fmla="*/ 125 h 264"/>
                  <a:gd name="T34" fmla="*/ 19 w 295"/>
                  <a:gd name="T35" fmla="*/ 139 h 264"/>
                  <a:gd name="T36" fmla="*/ 38 w 295"/>
                  <a:gd name="T37" fmla="*/ 145 h 264"/>
                  <a:gd name="T38" fmla="*/ 63 w 295"/>
                  <a:gd name="T39" fmla="*/ 133 h 264"/>
                  <a:gd name="T40" fmla="*/ 71 w 295"/>
                  <a:gd name="T41" fmla="*/ 59 h 264"/>
                  <a:gd name="T42" fmla="*/ 79 w 295"/>
                  <a:gd name="T43" fmla="*/ 91 h 264"/>
                  <a:gd name="T44" fmla="*/ 95 w 295"/>
                  <a:gd name="T45" fmla="*/ 97 h 264"/>
                  <a:gd name="T46" fmla="*/ 113 w 295"/>
                  <a:gd name="T47" fmla="*/ 81 h 264"/>
                  <a:gd name="T48" fmla="*/ 127 w 295"/>
                  <a:gd name="T49" fmla="*/ 66 h 264"/>
                  <a:gd name="T50" fmla="*/ 143 w 295"/>
                  <a:gd name="T51" fmla="*/ 75 h 264"/>
                  <a:gd name="T52" fmla="*/ 169 w 295"/>
                  <a:gd name="T53" fmla="*/ 71 h 264"/>
                  <a:gd name="T54" fmla="*/ 175 w 295"/>
                  <a:gd name="T55" fmla="*/ 54 h 264"/>
                  <a:gd name="T56" fmla="*/ 191 w 295"/>
                  <a:gd name="T57" fmla="*/ 45 h 264"/>
                  <a:gd name="T58" fmla="*/ 214 w 295"/>
                  <a:gd name="T59" fmla="*/ 16 h 264"/>
                  <a:gd name="T60" fmla="*/ 248 w 295"/>
                  <a:gd name="T61" fmla="*/ 1 h 264"/>
                  <a:gd name="T62" fmla="*/ 262 w 295"/>
                  <a:gd name="T63" fmla="*/ 2 h 264"/>
                  <a:gd name="T64" fmla="*/ 279 w 295"/>
                  <a:gd name="T65" fmla="*/ 33 h 264"/>
                  <a:gd name="T66" fmla="*/ 278 w 295"/>
                  <a:gd name="T67" fmla="*/ 71 h 264"/>
                  <a:gd name="T68" fmla="*/ 270 w 295"/>
                  <a:gd name="T69" fmla="*/ 74 h 264"/>
                  <a:gd name="T70" fmla="*/ 263 w 295"/>
                  <a:gd name="T71" fmla="*/ 82 h 264"/>
                  <a:gd name="T72" fmla="*/ 257 w 295"/>
                  <a:gd name="T73" fmla="*/ 97 h 264"/>
                  <a:gd name="T74" fmla="*/ 277 w 295"/>
                  <a:gd name="T75" fmla="*/ 106 h 264"/>
                  <a:gd name="T76" fmla="*/ 295 w 295"/>
                  <a:gd name="T77" fmla="*/ 97 h 264"/>
                  <a:gd name="T78" fmla="*/ 286 w 295"/>
                  <a:gd name="T79" fmla="*/ 129 h 264"/>
                  <a:gd name="T80" fmla="*/ 268 w 295"/>
                  <a:gd name="T81" fmla="*/ 14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5" h="264">
                    <a:moveTo>
                      <a:pt x="268" y="149"/>
                    </a:moveTo>
                    <a:lnTo>
                      <a:pt x="264" y="152"/>
                    </a:lnTo>
                    <a:lnTo>
                      <a:pt x="256" y="163"/>
                    </a:lnTo>
                    <a:lnTo>
                      <a:pt x="250" y="173"/>
                    </a:lnTo>
                    <a:lnTo>
                      <a:pt x="239" y="188"/>
                    </a:lnTo>
                    <a:lnTo>
                      <a:pt x="217" y="210"/>
                    </a:lnTo>
                    <a:lnTo>
                      <a:pt x="204" y="222"/>
                    </a:lnTo>
                    <a:lnTo>
                      <a:pt x="190" y="232"/>
                    </a:lnTo>
                    <a:lnTo>
                      <a:pt x="171" y="240"/>
                    </a:lnTo>
                    <a:lnTo>
                      <a:pt x="162" y="241"/>
                    </a:lnTo>
                    <a:lnTo>
                      <a:pt x="159" y="246"/>
                    </a:lnTo>
                    <a:lnTo>
                      <a:pt x="149" y="243"/>
                    </a:lnTo>
                    <a:lnTo>
                      <a:pt x="140" y="247"/>
                    </a:lnTo>
                    <a:lnTo>
                      <a:pt x="121" y="243"/>
                    </a:lnTo>
                    <a:lnTo>
                      <a:pt x="111" y="246"/>
                    </a:lnTo>
                    <a:lnTo>
                      <a:pt x="104" y="245"/>
                    </a:lnTo>
                    <a:lnTo>
                      <a:pt x="85" y="253"/>
                    </a:lnTo>
                    <a:lnTo>
                      <a:pt x="70" y="256"/>
                    </a:lnTo>
                    <a:lnTo>
                      <a:pt x="59" y="264"/>
                    </a:lnTo>
                    <a:lnTo>
                      <a:pt x="51" y="264"/>
                    </a:lnTo>
                    <a:lnTo>
                      <a:pt x="44" y="257"/>
                    </a:lnTo>
                    <a:lnTo>
                      <a:pt x="38" y="257"/>
                    </a:lnTo>
                    <a:lnTo>
                      <a:pt x="31" y="247"/>
                    </a:lnTo>
                    <a:lnTo>
                      <a:pt x="30" y="250"/>
                    </a:lnTo>
                    <a:lnTo>
                      <a:pt x="28" y="245"/>
                    </a:lnTo>
                    <a:lnTo>
                      <a:pt x="29" y="232"/>
                    </a:lnTo>
                    <a:lnTo>
                      <a:pt x="24" y="219"/>
                    </a:lnTo>
                    <a:lnTo>
                      <a:pt x="30" y="215"/>
                    </a:lnTo>
                    <a:lnTo>
                      <a:pt x="30" y="199"/>
                    </a:lnTo>
                    <a:lnTo>
                      <a:pt x="20" y="180"/>
                    </a:lnTo>
                    <a:lnTo>
                      <a:pt x="12" y="162"/>
                    </a:lnTo>
                    <a:lnTo>
                      <a:pt x="12" y="162"/>
                    </a:lnTo>
                    <a:lnTo>
                      <a:pt x="0" y="135"/>
                    </a:lnTo>
                    <a:lnTo>
                      <a:pt x="9" y="125"/>
                    </a:lnTo>
                    <a:lnTo>
                      <a:pt x="16" y="131"/>
                    </a:lnTo>
                    <a:lnTo>
                      <a:pt x="19" y="139"/>
                    </a:lnTo>
                    <a:lnTo>
                      <a:pt x="27" y="141"/>
                    </a:lnTo>
                    <a:lnTo>
                      <a:pt x="38" y="145"/>
                    </a:lnTo>
                    <a:lnTo>
                      <a:pt x="47" y="143"/>
                    </a:lnTo>
                    <a:lnTo>
                      <a:pt x="63" y="133"/>
                    </a:lnTo>
                    <a:lnTo>
                      <a:pt x="67" y="56"/>
                    </a:lnTo>
                    <a:lnTo>
                      <a:pt x="71" y="59"/>
                    </a:lnTo>
                    <a:lnTo>
                      <a:pt x="81" y="79"/>
                    </a:lnTo>
                    <a:lnTo>
                      <a:pt x="79" y="91"/>
                    </a:lnTo>
                    <a:lnTo>
                      <a:pt x="83" y="99"/>
                    </a:lnTo>
                    <a:lnTo>
                      <a:pt x="95" y="97"/>
                    </a:lnTo>
                    <a:lnTo>
                      <a:pt x="105" y="87"/>
                    </a:lnTo>
                    <a:lnTo>
                      <a:pt x="113" y="81"/>
                    </a:lnTo>
                    <a:lnTo>
                      <a:pt x="118" y="71"/>
                    </a:lnTo>
                    <a:lnTo>
                      <a:pt x="127" y="66"/>
                    </a:lnTo>
                    <a:lnTo>
                      <a:pt x="135" y="69"/>
                    </a:lnTo>
                    <a:lnTo>
                      <a:pt x="143" y="75"/>
                    </a:lnTo>
                    <a:lnTo>
                      <a:pt x="157" y="76"/>
                    </a:lnTo>
                    <a:lnTo>
                      <a:pt x="169" y="71"/>
                    </a:lnTo>
                    <a:lnTo>
                      <a:pt x="171" y="64"/>
                    </a:lnTo>
                    <a:lnTo>
                      <a:pt x="175" y="54"/>
                    </a:lnTo>
                    <a:lnTo>
                      <a:pt x="185" y="53"/>
                    </a:lnTo>
                    <a:lnTo>
                      <a:pt x="191" y="45"/>
                    </a:lnTo>
                    <a:lnTo>
                      <a:pt x="197" y="31"/>
                    </a:lnTo>
                    <a:lnTo>
                      <a:pt x="214" y="16"/>
                    </a:lnTo>
                    <a:lnTo>
                      <a:pt x="240" y="0"/>
                    </a:lnTo>
                    <a:lnTo>
                      <a:pt x="248" y="1"/>
                    </a:lnTo>
                    <a:lnTo>
                      <a:pt x="256" y="4"/>
                    </a:lnTo>
                    <a:lnTo>
                      <a:pt x="262" y="2"/>
                    </a:lnTo>
                    <a:lnTo>
                      <a:pt x="272" y="4"/>
                    </a:lnTo>
                    <a:lnTo>
                      <a:pt x="279" y="33"/>
                    </a:lnTo>
                    <a:lnTo>
                      <a:pt x="282" y="48"/>
                    </a:lnTo>
                    <a:lnTo>
                      <a:pt x="278" y="71"/>
                    </a:lnTo>
                    <a:lnTo>
                      <a:pt x="279" y="78"/>
                    </a:lnTo>
                    <a:lnTo>
                      <a:pt x="270" y="74"/>
                    </a:lnTo>
                    <a:lnTo>
                      <a:pt x="265" y="76"/>
                    </a:lnTo>
                    <a:lnTo>
                      <a:pt x="263" y="82"/>
                    </a:lnTo>
                    <a:lnTo>
                      <a:pt x="257" y="90"/>
                    </a:lnTo>
                    <a:lnTo>
                      <a:pt x="257" y="97"/>
                    </a:lnTo>
                    <a:lnTo>
                      <a:pt x="267" y="108"/>
                    </a:lnTo>
                    <a:lnTo>
                      <a:pt x="277" y="106"/>
                    </a:lnTo>
                    <a:lnTo>
                      <a:pt x="281" y="97"/>
                    </a:lnTo>
                    <a:lnTo>
                      <a:pt x="295" y="97"/>
                    </a:lnTo>
                    <a:lnTo>
                      <a:pt x="289" y="112"/>
                    </a:lnTo>
                    <a:lnTo>
                      <a:pt x="286" y="129"/>
                    </a:lnTo>
                    <a:lnTo>
                      <a:pt x="281" y="139"/>
                    </a:lnTo>
                    <a:lnTo>
                      <a:pt x="268" y="149"/>
                    </a:lnTo>
                    <a:close/>
                  </a:path>
                </a:pathLst>
              </a:custGeom>
              <a:solidFill>
                <a:srgbClr val="1A7476">
                  <a:alpha val="43000"/>
                </a:srgbClr>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16" name="Freeform 218"/>
              <p:cNvSpPr>
                <a:spLocks/>
              </p:cNvSpPr>
              <p:nvPr/>
            </p:nvSpPr>
            <p:spPr bwMode="auto">
              <a:xfrm>
                <a:off x="5344045" y="5298573"/>
                <a:ext cx="74149" cy="72384"/>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17" name="Freeform 219"/>
              <p:cNvSpPr>
                <a:spLocks/>
              </p:cNvSpPr>
              <p:nvPr/>
            </p:nvSpPr>
            <p:spPr bwMode="auto">
              <a:xfrm>
                <a:off x="5206340" y="4550027"/>
                <a:ext cx="379570" cy="356619"/>
              </a:xfrm>
              <a:custGeom>
                <a:avLst/>
                <a:gdLst>
                  <a:gd name="T0" fmla="*/ 202 w 215"/>
                  <a:gd name="T1" fmla="*/ 20 h 202"/>
                  <a:gd name="T2" fmla="*/ 211 w 215"/>
                  <a:gd name="T3" fmla="*/ 30 h 202"/>
                  <a:gd name="T4" fmla="*/ 215 w 215"/>
                  <a:gd name="T5" fmla="*/ 47 h 202"/>
                  <a:gd name="T6" fmla="*/ 211 w 215"/>
                  <a:gd name="T7" fmla="*/ 53 h 202"/>
                  <a:gd name="T8" fmla="*/ 207 w 215"/>
                  <a:gd name="T9" fmla="*/ 70 h 202"/>
                  <a:gd name="T10" fmla="*/ 210 w 215"/>
                  <a:gd name="T11" fmla="*/ 87 h 202"/>
                  <a:gd name="T12" fmla="*/ 204 w 215"/>
                  <a:gd name="T13" fmla="*/ 94 h 202"/>
                  <a:gd name="T14" fmla="*/ 198 w 215"/>
                  <a:gd name="T15" fmla="*/ 113 h 202"/>
                  <a:gd name="T16" fmla="*/ 208 w 215"/>
                  <a:gd name="T17" fmla="*/ 119 h 202"/>
                  <a:gd name="T18" fmla="*/ 152 w 215"/>
                  <a:gd name="T19" fmla="*/ 136 h 202"/>
                  <a:gd name="T20" fmla="*/ 153 w 215"/>
                  <a:gd name="T21" fmla="*/ 151 h 202"/>
                  <a:gd name="T22" fmla="*/ 139 w 215"/>
                  <a:gd name="T23" fmla="*/ 154 h 202"/>
                  <a:gd name="T24" fmla="*/ 128 w 215"/>
                  <a:gd name="T25" fmla="*/ 162 h 202"/>
                  <a:gd name="T26" fmla="*/ 126 w 215"/>
                  <a:gd name="T27" fmla="*/ 169 h 202"/>
                  <a:gd name="T28" fmla="*/ 119 w 215"/>
                  <a:gd name="T29" fmla="*/ 171 h 202"/>
                  <a:gd name="T30" fmla="*/ 103 w 215"/>
                  <a:gd name="T31" fmla="*/ 188 h 202"/>
                  <a:gd name="T32" fmla="*/ 92 w 215"/>
                  <a:gd name="T33" fmla="*/ 201 h 202"/>
                  <a:gd name="T34" fmla="*/ 86 w 215"/>
                  <a:gd name="T35" fmla="*/ 202 h 202"/>
                  <a:gd name="T36" fmla="*/ 80 w 215"/>
                  <a:gd name="T37" fmla="*/ 199 h 202"/>
                  <a:gd name="T38" fmla="*/ 60 w 215"/>
                  <a:gd name="T39" fmla="*/ 197 h 202"/>
                  <a:gd name="T40" fmla="*/ 57 w 215"/>
                  <a:gd name="T41" fmla="*/ 195 h 202"/>
                  <a:gd name="T42" fmla="*/ 57 w 215"/>
                  <a:gd name="T43" fmla="*/ 194 h 202"/>
                  <a:gd name="T44" fmla="*/ 50 w 215"/>
                  <a:gd name="T45" fmla="*/ 189 h 202"/>
                  <a:gd name="T46" fmla="*/ 38 w 215"/>
                  <a:gd name="T47" fmla="*/ 188 h 202"/>
                  <a:gd name="T48" fmla="*/ 23 w 215"/>
                  <a:gd name="T49" fmla="*/ 193 h 202"/>
                  <a:gd name="T50" fmla="*/ 12 w 215"/>
                  <a:gd name="T51" fmla="*/ 180 h 202"/>
                  <a:gd name="T52" fmla="*/ 0 w 215"/>
                  <a:gd name="T53" fmla="*/ 163 h 202"/>
                  <a:gd name="T54" fmla="*/ 2 w 215"/>
                  <a:gd name="T55" fmla="*/ 96 h 202"/>
                  <a:gd name="T56" fmla="*/ 41 w 215"/>
                  <a:gd name="T57" fmla="*/ 97 h 202"/>
                  <a:gd name="T58" fmla="*/ 39 w 215"/>
                  <a:gd name="T59" fmla="*/ 90 h 202"/>
                  <a:gd name="T60" fmla="*/ 42 w 215"/>
                  <a:gd name="T61" fmla="*/ 82 h 202"/>
                  <a:gd name="T62" fmla="*/ 39 w 215"/>
                  <a:gd name="T63" fmla="*/ 72 h 202"/>
                  <a:gd name="T64" fmla="*/ 41 w 215"/>
                  <a:gd name="T65" fmla="*/ 62 h 202"/>
                  <a:gd name="T66" fmla="*/ 40 w 215"/>
                  <a:gd name="T67" fmla="*/ 55 h 202"/>
                  <a:gd name="T68" fmla="*/ 46 w 215"/>
                  <a:gd name="T69" fmla="*/ 56 h 202"/>
                  <a:gd name="T70" fmla="*/ 47 w 215"/>
                  <a:gd name="T71" fmla="*/ 63 h 202"/>
                  <a:gd name="T72" fmla="*/ 55 w 215"/>
                  <a:gd name="T73" fmla="*/ 62 h 202"/>
                  <a:gd name="T74" fmla="*/ 67 w 215"/>
                  <a:gd name="T75" fmla="*/ 64 h 202"/>
                  <a:gd name="T76" fmla="*/ 73 w 215"/>
                  <a:gd name="T77" fmla="*/ 73 h 202"/>
                  <a:gd name="T78" fmla="*/ 87 w 215"/>
                  <a:gd name="T79" fmla="*/ 76 h 202"/>
                  <a:gd name="T80" fmla="*/ 99 w 215"/>
                  <a:gd name="T81" fmla="*/ 70 h 202"/>
                  <a:gd name="T82" fmla="*/ 102 w 215"/>
                  <a:gd name="T83" fmla="*/ 81 h 202"/>
                  <a:gd name="T84" fmla="*/ 116 w 215"/>
                  <a:gd name="T85" fmla="*/ 83 h 202"/>
                  <a:gd name="T86" fmla="*/ 123 w 215"/>
                  <a:gd name="T87" fmla="*/ 92 h 202"/>
                  <a:gd name="T88" fmla="*/ 130 w 215"/>
                  <a:gd name="T89" fmla="*/ 104 h 202"/>
                  <a:gd name="T90" fmla="*/ 144 w 215"/>
                  <a:gd name="T91" fmla="*/ 104 h 202"/>
                  <a:gd name="T92" fmla="*/ 143 w 215"/>
                  <a:gd name="T93" fmla="*/ 82 h 202"/>
                  <a:gd name="T94" fmla="*/ 138 w 215"/>
                  <a:gd name="T95" fmla="*/ 85 h 202"/>
                  <a:gd name="T96" fmla="*/ 126 w 215"/>
                  <a:gd name="T97" fmla="*/ 77 h 202"/>
                  <a:gd name="T98" fmla="*/ 121 w 215"/>
                  <a:gd name="T99" fmla="*/ 73 h 202"/>
                  <a:gd name="T100" fmla="*/ 123 w 215"/>
                  <a:gd name="T101" fmla="*/ 53 h 202"/>
                  <a:gd name="T102" fmla="*/ 127 w 215"/>
                  <a:gd name="T103" fmla="*/ 28 h 202"/>
                  <a:gd name="T104" fmla="*/ 123 w 215"/>
                  <a:gd name="T105" fmla="*/ 19 h 202"/>
                  <a:gd name="T106" fmla="*/ 129 w 215"/>
                  <a:gd name="T107" fmla="*/ 6 h 202"/>
                  <a:gd name="T108" fmla="*/ 134 w 215"/>
                  <a:gd name="T109" fmla="*/ 3 h 202"/>
                  <a:gd name="T110" fmla="*/ 158 w 215"/>
                  <a:gd name="T111" fmla="*/ 0 h 202"/>
                  <a:gd name="T112" fmla="*/ 166 w 215"/>
                  <a:gd name="T113" fmla="*/ 2 h 202"/>
                  <a:gd name="T114" fmla="*/ 173 w 215"/>
                  <a:gd name="T115" fmla="*/ 7 h 202"/>
                  <a:gd name="T116" fmla="*/ 180 w 215"/>
                  <a:gd name="T117" fmla="*/ 11 h 202"/>
                  <a:gd name="T118" fmla="*/ 192 w 215"/>
                  <a:gd name="T119" fmla="*/ 14 h 202"/>
                  <a:gd name="T120" fmla="*/ 202 w 215"/>
                  <a:gd name="T121" fmla="*/ 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02">
                    <a:moveTo>
                      <a:pt x="202" y="20"/>
                    </a:moveTo>
                    <a:lnTo>
                      <a:pt x="211" y="30"/>
                    </a:lnTo>
                    <a:lnTo>
                      <a:pt x="215" y="47"/>
                    </a:lnTo>
                    <a:lnTo>
                      <a:pt x="211" y="53"/>
                    </a:lnTo>
                    <a:lnTo>
                      <a:pt x="207" y="70"/>
                    </a:lnTo>
                    <a:lnTo>
                      <a:pt x="210" y="87"/>
                    </a:lnTo>
                    <a:lnTo>
                      <a:pt x="204" y="94"/>
                    </a:lnTo>
                    <a:lnTo>
                      <a:pt x="198" y="113"/>
                    </a:lnTo>
                    <a:lnTo>
                      <a:pt x="208" y="119"/>
                    </a:lnTo>
                    <a:lnTo>
                      <a:pt x="152" y="136"/>
                    </a:lnTo>
                    <a:lnTo>
                      <a:pt x="153" y="151"/>
                    </a:lnTo>
                    <a:lnTo>
                      <a:pt x="139" y="154"/>
                    </a:lnTo>
                    <a:lnTo>
                      <a:pt x="128" y="162"/>
                    </a:lnTo>
                    <a:lnTo>
                      <a:pt x="126" y="169"/>
                    </a:lnTo>
                    <a:lnTo>
                      <a:pt x="119" y="171"/>
                    </a:lnTo>
                    <a:lnTo>
                      <a:pt x="103" y="188"/>
                    </a:lnTo>
                    <a:lnTo>
                      <a:pt x="92" y="201"/>
                    </a:lnTo>
                    <a:lnTo>
                      <a:pt x="86" y="202"/>
                    </a:lnTo>
                    <a:lnTo>
                      <a:pt x="80" y="199"/>
                    </a:lnTo>
                    <a:lnTo>
                      <a:pt x="60" y="197"/>
                    </a:lnTo>
                    <a:lnTo>
                      <a:pt x="57" y="195"/>
                    </a:lnTo>
                    <a:lnTo>
                      <a:pt x="57" y="194"/>
                    </a:lnTo>
                    <a:lnTo>
                      <a:pt x="50" y="189"/>
                    </a:lnTo>
                    <a:lnTo>
                      <a:pt x="38" y="188"/>
                    </a:lnTo>
                    <a:lnTo>
                      <a:pt x="23" y="193"/>
                    </a:lnTo>
                    <a:lnTo>
                      <a:pt x="12" y="180"/>
                    </a:lnTo>
                    <a:lnTo>
                      <a:pt x="0" y="163"/>
                    </a:lnTo>
                    <a:lnTo>
                      <a:pt x="2" y="96"/>
                    </a:lnTo>
                    <a:lnTo>
                      <a:pt x="41" y="97"/>
                    </a:lnTo>
                    <a:lnTo>
                      <a:pt x="39" y="90"/>
                    </a:lnTo>
                    <a:lnTo>
                      <a:pt x="42" y="82"/>
                    </a:lnTo>
                    <a:lnTo>
                      <a:pt x="39" y="72"/>
                    </a:lnTo>
                    <a:lnTo>
                      <a:pt x="41" y="62"/>
                    </a:lnTo>
                    <a:lnTo>
                      <a:pt x="40" y="55"/>
                    </a:lnTo>
                    <a:lnTo>
                      <a:pt x="46" y="56"/>
                    </a:lnTo>
                    <a:lnTo>
                      <a:pt x="47" y="63"/>
                    </a:lnTo>
                    <a:lnTo>
                      <a:pt x="55" y="62"/>
                    </a:lnTo>
                    <a:lnTo>
                      <a:pt x="67" y="64"/>
                    </a:lnTo>
                    <a:lnTo>
                      <a:pt x="73" y="73"/>
                    </a:lnTo>
                    <a:lnTo>
                      <a:pt x="87" y="76"/>
                    </a:lnTo>
                    <a:lnTo>
                      <a:pt x="99" y="70"/>
                    </a:lnTo>
                    <a:lnTo>
                      <a:pt x="102" y="81"/>
                    </a:lnTo>
                    <a:lnTo>
                      <a:pt x="116" y="83"/>
                    </a:lnTo>
                    <a:lnTo>
                      <a:pt x="123" y="92"/>
                    </a:lnTo>
                    <a:lnTo>
                      <a:pt x="130" y="104"/>
                    </a:lnTo>
                    <a:lnTo>
                      <a:pt x="144" y="104"/>
                    </a:lnTo>
                    <a:lnTo>
                      <a:pt x="143" y="82"/>
                    </a:lnTo>
                    <a:lnTo>
                      <a:pt x="138" y="85"/>
                    </a:lnTo>
                    <a:lnTo>
                      <a:pt x="126" y="77"/>
                    </a:lnTo>
                    <a:lnTo>
                      <a:pt x="121" y="73"/>
                    </a:lnTo>
                    <a:lnTo>
                      <a:pt x="123" y="53"/>
                    </a:lnTo>
                    <a:lnTo>
                      <a:pt x="127" y="28"/>
                    </a:lnTo>
                    <a:lnTo>
                      <a:pt x="123" y="19"/>
                    </a:lnTo>
                    <a:lnTo>
                      <a:pt x="129" y="6"/>
                    </a:lnTo>
                    <a:lnTo>
                      <a:pt x="134" y="3"/>
                    </a:lnTo>
                    <a:lnTo>
                      <a:pt x="158" y="0"/>
                    </a:lnTo>
                    <a:lnTo>
                      <a:pt x="166" y="2"/>
                    </a:lnTo>
                    <a:lnTo>
                      <a:pt x="173" y="7"/>
                    </a:lnTo>
                    <a:lnTo>
                      <a:pt x="180" y="11"/>
                    </a:lnTo>
                    <a:lnTo>
                      <a:pt x="192" y="14"/>
                    </a:lnTo>
                    <a:lnTo>
                      <a:pt x="202" y="20"/>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sp>
            <p:nvSpPr>
              <p:cNvPr id="218" name="Freeform 220"/>
              <p:cNvSpPr>
                <a:spLocks/>
              </p:cNvSpPr>
              <p:nvPr/>
            </p:nvSpPr>
            <p:spPr bwMode="auto">
              <a:xfrm>
                <a:off x="5312267" y="4816608"/>
                <a:ext cx="245397" cy="247162"/>
              </a:xfrm>
              <a:custGeom>
                <a:avLst/>
                <a:gdLst>
                  <a:gd name="T0" fmla="*/ 103 w 139"/>
                  <a:gd name="T1" fmla="*/ 140 h 140"/>
                  <a:gd name="T2" fmla="*/ 93 w 139"/>
                  <a:gd name="T3" fmla="*/ 138 h 140"/>
                  <a:gd name="T4" fmla="*/ 87 w 139"/>
                  <a:gd name="T5" fmla="*/ 140 h 140"/>
                  <a:gd name="T6" fmla="*/ 79 w 139"/>
                  <a:gd name="T7" fmla="*/ 137 h 140"/>
                  <a:gd name="T8" fmla="*/ 71 w 139"/>
                  <a:gd name="T9" fmla="*/ 136 h 140"/>
                  <a:gd name="T10" fmla="*/ 60 w 139"/>
                  <a:gd name="T11" fmla="*/ 127 h 140"/>
                  <a:gd name="T12" fmla="*/ 47 w 139"/>
                  <a:gd name="T13" fmla="*/ 124 h 140"/>
                  <a:gd name="T14" fmla="*/ 42 w 139"/>
                  <a:gd name="T15" fmla="*/ 111 h 140"/>
                  <a:gd name="T16" fmla="*/ 42 w 139"/>
                  <a:gd name="T17" fmla="*/ 103 h 140"/>
                  <a:gd name="T18" fmla="*/ 35 w 139"/>
                  <a:gd name="T19" fmla="*/ 101 h 140"/>
                  <a:gd name="T20" fmla="*/ 15 w 139"/>
                  <a:gd name="T21" fmla="*/ 78 h 140"/>
                  <a:gd name="T22" fmla="*/ 10 w 139"/>
                  <a:gd name="T23" fmla="*/ 66 h 140"/>
                  <a:gd name="T24" fmla="*/ 6 w 139"/>
                  <a:gd name="T25" fmla="*/ 63 h 140"/>
                  <a:gd name="T26" fmla="*/ 0 w 139"/>
                  <a:gd name="T27" fmla="*/ 46 h 140"/>
                  <a:gd name="T28" fmla="*/ 20 w 139"/>
                  <a:gd name="T29" fmla="*/ 48 h 140"/>
                  <a:gd name="T30" fmla="*/ 26 w 139"/>
                  <a:gd name="T31" fmla="*/ 51 h 140"/>
                  <a:gd name="T32" fmla="*/ 32 w 139"/>
                  <a:gd name="T33" fmla="*/ 50 h 140"/>
                  <a:gd name="T34" fmla="*/ 43 w 139"/>
                  <a:gd name="T35" fmla="*/ 37 h 140"/>
                  <a:gd name="T36" fmla="*/ 59 w 139"/>
                  <a:gd name="T37" fmla="*/ 20 h 140"/>
                  <a:gd name="T38" fmla="*/ 66 w 139"/>
                  <a:gd name="T39" fmla="*/ 18 h 140"/>
                  <a:gd name="T40" fmla="*/ 68 w 139"/>
                  <a:gd name="T41" fmla="*/ 11 h 140"/>
                  <a:gd name="T42" fmla="*/ 79 w 139"/>
                  <a:gd name="T43" fmla="*/ 3 h 140"/>
                  <a:gd name="T44" fmla="*/ 93 w 139"/>
                  <a:gd name="T45" fmla="*/ 0 h 140"/>
                  <a:gd name="T46" fmla="*/ 94 w 139"/>
                  <a:gd name="T47" fmla="*/ 7 h 140"/>
                  <a:gd name="T48" fmla="*/ 109 w 139"/>
                  <a:gd name="T49" fmla="*/ 7 h 140"/>
                  <a:gd name="T50" fmla="*/ 117 w 139"/>
                  <a:gd name="T51" fmla="*/ 11 h 140"/>
                  <a:gd name="T52" fmla="*/ 121 w 139"/>
                  <a:gd name="T53" fmla="*/ 16 h 140"/>
                  <a:gd name="T54" fmla="*/ 130 w 139"/>
                  <a:gd name="T55" fmla="*/ 18 h 140"/>
                  <a:gd name="T56" fmla="*/ 139 w 139"/>
                  <a:gd name="T57" fmla="*/ 25 h 140"/>
                  <a:gd name="T58" fmla="*/ 138 w 139"/>
                  <a:gd name="T59" fmla="*/ 51 h 140"/>
                  <a:gd name="T60" fmla="*/ 133 w 139"/>
                  <a:gd name="T61" fmla="*/ 65 h 140"/>
                  <a:gd name="T62" fmla="*/ 132 w 139"/>
                  <a:gd name="T63" fmla="*/ 81 h 140"/>
                  <a:gd name="T64" fmla="*/ 134 w 139"/>
                  <a:gd name="T65" fmla="*/ 87 h 140"/>
                  <a:gd name="T66" fmla="*/ 131 w 139"/>
                  <a:gd name="T67" fmla="*/ 99 h 140"/>
                  <a:gd name="T68" fmla="*/ 129 w 139"/>
                  <a:gd name="T69" fmla="*/ 101 h 140"/>
                  <a:gd name="T70" fmla="*/ 123 w 139"/>
                  <a:gd name="T71" fmla="*/ 116 h 140"/>
                  <a:gd name="T72" fmla="*/ 103 w 139"/>
                  <a:gd name="T7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40">
                    <a:moveTo>
                      <a:pt x="103" y="140"/>
                    </a:moveTo>
                    <a:lnTo>
                      <a:pt x="93" y="138"/>
                    </a:lnTo>
                    <a:lnTo>
                      <a:pt x="87" y="140"/>
                    </a:lnTo>
                    <a:lnTo>
                      <a:pt x="79" y="137"/>
                    </a:lnTo>
                    <a:lnTo>
                      <a:pt x="71" y="136"/>
                    </a:lnTo>
                    <a:lnTo>
                      <a:pt x="60" y="127"/>
                    </a:lnTo>
                    <a:lnTo>
                      <a:pt x="47" y="124"/>
                    </a:lnTo>
                    <a:lnTo>
                      <a:pt x="42" y="111"/>
                    </a:lnTo>
                    <a:lnTo>
                      <a:pt x="42" y="103"/>
                    </a:lnTo>
                    <a:lnTo>
                      <a:pt x="35" y="101"/>
                    </a:lnTo>
                    <a:lnTo>
                      <a:pt x="15" y="78"/>
                    </a:lnTo>
                    <a:lnTo>
                      <a:pt x="10" y="66"/>
                    </a:lnTo>
                    <a:lnTo>
                      <a:pt x="6" y="63"/>
                    </a:lnTo>
                    <a:lnTo>
                      <a:pt x="0" y="46"/>
                    </a:lnTo>
                    <a:lnTo>
                      <a:pt x="20" y="48"/>
                    </a:lnTo>
                    <a:lnTo>
                      <a:pt x="26" y="51"/>
                    </a:lnTo>
                    <a:lnTo>
                      <a:pt x="32" y="50"/>
                    </a:lnTo>
                    <a:lnTo>
                      <a:pt x="43" y="37"/>
                    </a:lnTo>
                    <a:lnTo>
                      <a:pt x="59" y="20"/>
                    </a:lnTo>
                    <a:lnTo>
                      <a:pt x="66" y="18"/>
                    </a:lnTo>
                    <a:lnTo>
                      <a:pt x="68" y="11"/>
                    </a:lnTo>
                    <a:lnTo>
                      <a:pt x="79" y="3"/>
                    </a:lnTo>
                    <a:lnTo>
                      <a:pt x="93" y="0"/>
                    </a:lnTo>
                    <a:lnTo>
                      <a:pt x="94" y="7"/>
                    </a:lnTo>
                    <a:lnTo>
                      <a:pt x="109" y="7"/>
                    </a:lnTo>
                    <a:lnTo>
                      <a:pt x="117" y="11"/>
                    </a:lnTo>
                    <a:lnTo>
                      <a:pt x="121" y="16"/>
                    </a:lnTo>
                    <a:lnTo>
                      <a:pt x="130" y="18"/>
                    </a:lnTo>
                    <a:lnTo>
                      <a:pt x="139" y="25"/>
                    </a:lnTo>
                    <a:lnTo>
                      <a:pt x="138" y="51"/>
                    </a:lnTo>
                    <a:lnTo>
                      <a:pt x="133" y="65"/>
                    </a:lnTo>
                    <a:lnTo>
                      <a:pt x="132" y="81"/>
                    </a:lnTo>
                    <a:lnTo>
                      <a:pt x="134" y="87"/>
                    </a:lnTo>
                    <a:lnTo>
                      <a:pt x="131" y="99"/>
                    </a:lnTo>
                    <a:lnTo>
                      <a:pt x="129" y="101"/>
                    </a:lnTo>
                    <a:lnTo>
                      <a:pt x="123" y="116"/>
                    </a:lnTo>
                    <a:lnTo>
                      <a:pt x="103" y="14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19" name="Freeform 221"/>
              <p:cNvSpPr>
                <a:spLocks/>
              </p:cNvSpPr>
              <p:nvPr/>
            </p:nvSpPr>
            <p:spPr bwMode="auto">
              <a:xfrm>
                <a:off x="5176328" y="1529357"/>
                <a:ext cx="3875143" cy="1211092"/>
              </a:xfrm>
              <a:custGeom>
                <a:avLst/>
                <a:gdLst>
                  <a:gd name="T0" fmla="*/ 751 w 2195"/>
                  <a:gd name="T1" fmla="*/ 25 h 686"/>
                  <a:gd name="T2" fmla="*/ 649 w 2195"/>
                  <a:gd name="T3" fmla="*/ 59 h 686"/>
                  <a:gd name="T4" fmla="*/ 594 w 2195"/>
                  <a:gd name="T5" fmla="*/ 101 h 686"/>
                  <a:gd name="T6" fmla="*/ 603 w 2195"/>
                  <a:gd name="T7" fmla="*/ 140 h 686"/>
                  <a:gd name="T8" fmla="*/ 600 w 2195"/>
                  <a:gd name="T9" fmla="*/ 189 h 686"/>
                  <a:gd name="T10" fmla="*/ 541 w 2195"/>
                  <a:gd name="T11" fmla="*/ 77 h 686"/>
                  <a:gd name="T12" fmla="*/ 524 w 2195"/>
                  <a:gd name="T13" fmla="*/ 135 h 686"/>
                  <a:gd name="T14" fmla="*/ 434 w 2195"/>
                  <a:gd name="T15" fmla="*/ 142 h 686"/>
                  <a:gd name="T16" fmla="*/ 337 w 2195"/>
                  <a:gd name="T17" fmla="*/ 143 h 686"/>
                  <a:gd name="T18" fmla="*/ 241 w 2195"/>
                  <a:gd name="T19" fmla="*/ 154 h 686"/>
                  <a:gd name="T20" fmla="*/ 172 w 2195"/>
                  <a:gd name="T21" fmla="*/ 204 h 686"/>
                  <a:gd name="T22" fmla="*/ 111 w 2195"/>
                  <a:gd name="T23" fmla="*/ 223 h 686"/>
                  <a:gd name="T24" fmla="*/ 177 w 2195"/>
                  <a:gd name="T25" fmla="*/ 168 h 686"/>
                  <a:gd name="T26" fmla="*/ 1 w 2195"/>
                  <a:gd name="T27" fmla="*/ 152 h 686"/>
                  <a:gd name="T28" fmla="*/ 67 w 2195"/>
                  <a:gd name="T29" fmla="*/ 262 h 686"/>
                  <a:gd name="T30" fmla="*/ 30 w 2195"/>
                  <a:gd name="T31" fmla="*/ 356 h 686"/>
                  <a:gd name="T32" fmla="*/ 95 w 2195"/>
                  <a:gd name="T33" fmla="*/ 403 h 686"/>
                  <a:gd name="T34" fmla="*/ 111 w 2195"/>
                  <a:gd name="T35" fmla="*/ 441 h 686"/>
                  <a:gd name="T36" fmla="*/ 161 w 2195"/>
                  <a:gd name="T37" fmla="*/ 469 h 686"/>
                  <a:gd name="T38" fmla="*/ 227 w 2195"/>
                  <a:gd name="T39" fmla="*/ 507 h 686"/>
                  <a:gd name="T40" fmla="*/ 240 w 2195"/>
                  <a:gd name="T41" fmla="*/ 555 h 686"/>
                  <a:gd name="T42" fmla="*/ 239 w 2195"/>
                  <a:gd name="T43" fmla="*/ 614 h 686"/>
                  <a:gd name="T44" fmla="*/ 363 w 2195"/>
                  <a:gd name="T45" fmla="*/ 654 h 686"/>
                  <a:gd name="T46" fmla="*/ 434 w 2195"/>
                  <a:gd name="T47" fmla="*/ 672 h 686"/>
                  <a:gd name="T48" fmla="*/ 412 w 2195"/>
                  <a:gd name="T49" fmla="*/ 564 h 686"/>
                  <a:gd name="T50" fmla="*/ 394 w 2195"/>
                  <a:gd name="T51" fmla="*/ 493 h 686"/>
                  <a:gd name="T52" fmla="*/ 571 w 2195"/>
                  <a:gd name="T53" fmla="*/ 488 h 686"/>
                  <a:gd name="T54" fmla="*/ 571 w 2195"/>
                  <a:gd name="T55" fmla="*/ 425 h 686"/>
                  <a:gd name="T56" fmla="*/ 758 w 2195"/>
                  <a:gd name="T57" fmla="*/ 424 h 686"/>
                  <a:gd name="T58" fmla="*/ 920 w 2195"/>
                  <a:gd name="T59" fmla="*/ 489 h 686"/>
                  <a:gd name="T60" fmla="*/ 1027 w 2195"/>
                  <a:gd name="T61" fmla="*/ 519 h 686"/>
                  <a:gd name="T62" fmla="*/ 1175 w 2195"/>
                  <a:gd name="T63" fmla="*/ 510 h 686"/>
                  <a:gd name="T64" fmla="*/ 1273 w 2195"/>
                  <a:gd name="T65" fmla="*/ 503 h 686"/>
                  <a:gd name="T66" fmla="*/ 1408 w 2195"/>
                  <a:gd name="T67" fmla="*/ 518 h 686"/>
                  <a:gd name="T68" fmla="*/ 1516 w 2195"/>
                  <a:gd name="T69" fmla="*/ 493 h 686"/>
                  <a:gd name="T70" fmla="*/ 1570 w 2195"/>
                  <a:gd name="T71" fmla="*/ 441 h 686"/>
                  <a:gd name="T72" fmla="*/ 1742 w 2195"/>
                  <a:gd name="T73" fmla="*/ 550 h 686"/>
                  <a:gd name="T74" fmla="*/ 1789 w 2195"/>
                  <a:gd name="T75" fmla="*/ 600 h 686"/>
                  <a:gd name="T76" fmla="*/ 1821 w 2195"/>
                  <a:gd name="T77" fmla="*/ 642 h 686"/>
                  <a:gd name="T78" fmla="*/ 1879 w 2195"/>
                  <a:gd name="T79" fmla="*/ 536 h 686"/>
                  <a:gd name="T80" fmla="*/ 1746 w 2195"/>
                  <a:gd name="T81" fmla="*/ 425 h 686"/>
                  <a:gd name="T82" fmla="*/ 1855 w 2195"/>
                  <a:gd name="T83" fmla="*/ 317 h 686"/>
                  <a:gd name="T84" fmla="*/ 1972 w 2195"/>
                  <a:gd name="T85" fmla="*/ 275 h 686"/>
                  <a:gd name="T86" fmla="*/ 1981 w 2195"/>
                  <a:gd name="T87" fmla="*/ 358 h 686"/>
                  <a:gd name="T88" fmla="*/ 2115 w 2195"/>
                  <a:gd name="T89" fmla="*/ 441 h 686"/>
                  <a:gd name="T90" fmla="*/ 2041 w 2195"/>
                  <a:gd name="T91" fmla="*/ 341 h 686"/>
                  <a:gd name="T92" fmla="*/ 2121 w 2195"/>
                  <a:gd name="T93" fmla="*/ 301 h 686"/>
                  <a:gd name="T94" fmla="*/ 2165 w 2195"/>
                  <a:gd name="T95" fmla="*/ 245 h 686"/>
                  <a:gd name="T96" fmla="*/ 2127 w 2195"/>
                  <a:gd name="T97" fmla="*/ 194 h 686"/>
                  <a:gd name="T98" fmla="*/ 2155 w 2195"/>
                  <a:gd name="T99" fmla="*/ 143 h 686"/>
                  <a:gd name="T100" fmla="*/ 2081 w 2195"/>
                  <a:gd name="T101" fmla="*/ 119 h 686"/>
                  <a:gd name="T102" fmla="*/ 1867 w 2195"/>
                  <a:gd name="T103" fmla="*/ 130 h 686"/>
                  <a:gd name="T104" fmla="*/ 1729 w 2195"/>
                  <a:gd name="T105" fmla="*/ 128 h 686"/>
                  <a:gd name="T106" fmla="*/ 1395 w 2195"/>
                  <a:gd name="T107" fmla="*/ 82 h 686"/>
                  <a:gd name="T108" fmla="*/ 1301 w 2195"/>
                  <a:gd name="T109" fmla="*/ 103 h 686"/>
                  <a:gd name="T110" fmla="*/ 1124 w 2195"/>
                  <a:gd name="T111" fmla="*/ 71 h 686"/>
                  <a:gd name="T112" fmla="*/ 983 w 2195"/>
                  <a:gd name="T113" fmla="*/ 54 h 686"/>
                  <a:gd name="T114" fmla="*/ 913 w 2195"/>
                  <a:gd name="T115"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5" h="686">
                    <a:moveTo>
                      <a:pt x="856" y="0"/>
                    </a:moveTo>
                    <a:lnTo>
                      <a:pt x="836" y="6"/>
                    </a:lnTo>
                    <a:lnTo>
                      <a:pt x="832" y="12"/>
                    </a:lnTo>
                    <a:lnTo>
                      <a:pt x="836" y="19"/>
                    </a:lnTo>
                    <a:lnTo>
                      <a:pt x="813" y="18"/>
                    </a:lnTo>
                    <a:lnTo>
                      <a:pt x="795" y="27"/>
                    </a:lnTo>
                    <a:lnTo>
                      <a:pt x="781" y="23"/>
                    </a:lnTo>
                    <a:lnTo>
                      <a:pt x="751" y="25"/>
                    </a:lnTo>
                    <a:lnTo>
                      <a:pt x="752" y="29"/>
                    </a:lnTo>
                    <a:lnTo>
                      <a:pt x="721" y="31"/>
                    </a:lnTo>
                    <a:lnTo>
                      <a:pt x="705" y="39"/>
                    </a:lnTo>
                    <a:lnTo>
                      <a:pt x="692" y="39"/>
                    </a:lnTo>
                    <a:lnTo>
                      <a:pt x="687" y="49"/>
                    </a:lnTo>
                    <a:lnTo>
                      <a:pt x="705" y="58"/>
                    </a:lnTo>
                    <a:lnTo>
                      <a:pt x="680" y="60"/>
                    </a:lnTo>
                    <a:lnTo>
                      <a:pt x="649" y="59"/>
                    </a:lnTo>
                    <a:lnTo>
                      <a:pt x="630" y="62"/>
                    </a:lnTo>
                    <a:lnTo>
                      <a:pt x="646" y="80"/>
                    </a:lnTo>
                    <a:lnTo>
                      <a:pt x="669" y="93"/>
                    </a:lnTo>
                    <a:lnTo>
                      <a:pt x="637" y="84"/>
                    </a:lnTo>
                    <a:lnTo>
                      <a:pt x="611" y="85"/>
                    </a:lnTo>
                    <a:lnTo>
                      <a:pt x="595" y="91"/>
                    </a:lnTo>
                    <a:lnTo>
                      <a:pt x="610" y="104"/>
                    </a:lnTo>
                    <a:lnTo>
                      <a:pt x="594" y="101"/>
                    </a:lnTo>
                    <a:lnTo>
                      <a:pt x="587" y="84"/>
                    </a:lnTo>
                    <a:lnTo>
                      <a:pt x="573" y="75"/>
                    </a:lnTo>
                    <a:lnTo>
                      <a:pt x="567" y="76"/>
                    </a:lnTo>
                    <a:lnTo>
                      <a:pt x="579" y="87"/>
                    </a:lnTo>
                    <a:lnTo>
                      <a:pt x="564" y="99"/>
                    </a:lnTo>
                    <a:lnTo>
                      <a:pt x="591" y="112"/>
                    </a:lnTo>
                    <a:lnTo>
                      <a:pt x="593" y="130"/>
                    </a:lnTo>
                    <a:lnTo>
                      <a:pt x="603" y="140"/>
                    </a:lnTo>
                    <a:lnTo>
                      <a:pt x="618" y="141"/>
                    </a:lnTo>
                    <a:lnTo>
                      <a:pt x="620" y="152"/>
                    </a:lnTo>
                    <a:lnTo>
                      <a:pt x="635" y="162"/>
                    </a:lnTo>
                    <a:lnTo>
                      <a:pt x="629" y="171"/>
                    </a:lnTo>
                    <a:lnTo>
                      <a:pt x="631" y="180"/>
                    </a:lnTo>
                    <a:lnTo>
                      <a:pt x="619" y="185"/>
                    </a:lnTo>
                    <a:lnTo>
                      <a:pt x="617" y="191"/>
                    </a:lnTo>
                    <a:lnTo>
                      <a:pt x="600" y="189"/>
                    </a:lnTo>
                    <a:lnTo>
                      <a:pt x="611" y="163"/>
                    </a:lnTo>
                    <a:lnTo>
                      <a:pt x="608" y="151"/>
                    </a:lnTo>
                    <a:lnTo>
                      <a:pt x="586" y="141"/>
                    </a:lnTo>
                    <a:lnTo>
                      <a:pt x="573" y="117"/>
                    </a:lnTo>
                    <a:lnTo>
                      <a:pt x="560" y="105"/>
                    </a:lnTo>
                    <a:lnTo>
                      <a:pt x="549" y="99"/>
                    </a:lnTo>
                    <a:lnTo>
                      <a:pt x="551" y="86"/>
                    </a:lnTo>
                    <a:lnTo>
                      <a:pt x="541" y="77"/>
                    </a:lnTo>
                    <a:lnTo>
                      <a:pt x="505" y="72"/>
                    </a:lnTo>
                    <a:lnTo>
                      <a:pt x="498" y="75"/>
                    </a:lnTo>
                    <a:lnTo>
                      <a:pt x="500" y="91"/>
                    </a:lnTo>
                    <a:lnTo>
                      <a:pt x="486" y="106"/>
                    </a:lnTo>
                    <a:lnTo>
                      <a:pt x="490" y="111"/>
                    </a:lnTo>
                    <a:lnTo>
                      <a:pt x="506" y="124"/>
                    </a:lnTo>
                    <a:lnTo>
                      <a:pt x="507" y="133"/>
                    </a:lnTo>
                    <a:lnTo>
                      <a:pt x="524" y="135"/>
                    </a:lnTo>
                    <a:lnTo>
                      <a:pt x="526" y="138"/>
                    </a:lnTo>
                    <a:lnTo>
                      <a:pt x="546" y="148"/>
                    </a:lnTo>
                    <a:lnTo>
                      <a:pt x="543" y="157"/>
                    </a:lnTo>
                    <a:lnTo>
                      <a:pt x="482" y="137"/>
                    </a:lnTo>
                    <a:lnTo>
                      <a:pt x="460" y="131"/>
                    </a:lnTo>
                    <a:lnTo>
                      <a:pt x="418" y="126"/>
                    </a:lnTo>
                    <a:lnTo>
                      <a:pt x="414" y="132"/>
                    </a:lnTo>
                    <a:lnTo>
                      <a:pt x="434" y="142"/>
                    </a:lnTo>
                    <a:lnTo>
                      <a:pt x="425" y="153"/>
                    </a:lnTo>
                    <a:lnTo>
                      <a:pt x="404" y="143"/>
                    </a:lnTo>
                    <a:lnTo>
                      <a:pt x="388" y="150"/>
                    </a:lnTo>
                    <a:lnTo>
                      <a:pt x="363" y="151"/>
                    </a:lnTo>
                    <a:lnTo>
                      <a:pt x="357" y="157"/>
                    </a:lnTo>
                    <a:lnTo>
                      <a:pt x="339" y="155"/>
                    </a:lnTo>
                    <a:lnTo>
                      <a:pt x="347" y="144"/>
                    </a:lnTo>
                    <a:lnTo>
                      <a:pt x="337" y="143"/>
                    </a:lnTo>
                    <a:lnTo>
                      <a:pt x="297" y="159"/>
                    </a:lnTo>
                    <a:lnTo>
                      <a:pt x="272" y="167"/>
                    </a:lnTo>
                    <a:lnTo>
                      <a:pt x="274" y="178"/>
                    </a:lnTo>
                    <a:lnTo>
                      <a:pt x="255" y="183"/>
                    </a:lnTo>
                    <a:lnTo>
                      <a:pt x="241" y="176"/>
                    </a:lnTo>
                    <a:lnTo>
                      <a:pt x="237" y="166"/>
                    </a:lnTo>
                    <a:lnTo>
                      <a:pt x="253" y="164"/>
                    </a:lnTo>
                    <a:lnTo>
                      <a:pt x="241" y="154"/>
                    </a:lnTo>
                    <a:lnTo>
                      <a:pt x="202" y="148"/>
                    </a:lnTo>
                    <a:lnTo>
                      <a:pt x="216" y="159"/>
                    </a:lnTo>
                    <a:lnTo>
                      <a:pt x="214" y="170"/>
                    </a:lnTo>
                    <a:lnTo>
                      <a:pt x="229" y="181"/>
                    </a:lnTo>
                    <a:lnTo>
                      <a:pt x="226" y="193"/>
                    </a:lnTo>
                    <a:lnTo>
                      <a:pt x="210" y="187"/>
                    </a:lnTo>
                    <a:lnTo>
                      <a:pt x="197" y="186"/>
                    </a:lnTo>
                    <a:lnTo>
                      <a:pt x="172" y="204"/>
                    </a:lnTo>
                    <a:lnTo>
                      <a:pt x="186" y="217"/>
                    </a:lnTo>
                    <a:lnTo>
                      <a:pt x="175" y="222"/>
                    </a:lnTo>
                    <a:lnTo>
                      <a:pt x="138" y="210"/>
                    </a:lnTo>
                    <a:lnTo>
                      <a:pt x="131" y="217"/>
                    </a:lnTo>
                    <a:lnTo>
                      <a:pt x="142" y="225"/>
                    </a:lnTo>
                    <a:lnTo>
                      <a:pt x="143" y="234"/>
                    </a:lnTo>
                    <a:lnTo>
                      <a:pt x="130" y="229"/>
                    </a:lnTo>
                    <a:lnTo>
                      <a:pt x="111" y="223"/>
                    </a:lnTo>
                    <a:lnTo>
                      <a:pt x="104" y="205"/>
                    </a:lnTo>
                    <a:lnTo>
                      <a:pt x="101" y="196"/>
                    </a:lnTo>
                    <a:lnTo>
                      <a:pt x="74" y="183"/>
                    </a:lnTo>
                    <a:lnTo>
                      <a:pt x="84" y="181"/>
                    </a:lnTo>
                    <a:lnTo>
                      <a:pt x="149" y="194"/>
                    </a:lnTo>
                    <a:lnTo>
                      <a:pt x="170" y="190"/>
                    </a:lnTo>
                    <a:lnTo>
                      <a:pt x="182" y="180"/>
                    </a:lnTo>
                    <a:lnTo>
                      <a:pt x="177" y="168"/>
                    </a:lnTo>
                    <a:lnTo>
                      <a:pt x="163" y="160"/>
                    </a:lnTo>
                    <a:lnTo>
                      <a:pt x="106" y="140"/>
                    </a:lnTo>
                    <a:lnTo>
                      <a:pt x="68" y="135"/>
                    </a:lnTo>
                    <a:lnTo>
                      <a:pt x="43" y="125"/>
                    </a:lnTo>
                    <a:lnTo>
                      <a:pt x="31" y="131"/>
                    </a:lnTo>
                    <a:lnTo>
                      <a:pt x="10" y="138"/>
                    </a:lnTo>
                    <a:lnTo>
                      <a:pt x="0" y="140"/>
                    </a:lnTo>
                    <a:lnTo>
                      <a:pt x="1" y="152"/>
                    </a:lnTo>
                    <a:lnTo>
                      <a:pt x="25" y="164"/>
                    </a:lnTo>
                    <a:lnTo>
                      <a:pt x="16" y="177"/>
                    </a:lnTo>
                    <a:lnTo>
                      <a:pt x="38" y="198"/>
                    </a:lnTo>
                    <a:lnTo>
                      <a:pt x="32" y="213"/>
                    </a:lnTo>
                    <a:lnTo>
                      <a:pt x="48" y="228"/>
                    </a:lnTo>
                    <a:lnTo>
                      <a:pt x="45" y="240"/>
                    </a:lnTo>
                    <a:lnTo>
                      <a:pt x="70" y="253"/>
                    </a:lnTo>
                    <a:lnTo>
                      <a:pt x="67" y="262"/>
                    </a:lnTo>
                    <a:lnTo>
                      <a:pt x="56" y="273"/>
                    </a:lnTo>
                    <a:lnTo>
                      <a:pt x="30" y="297"/>
                    </a:lnTo>
                    <a:lnTo>
                      <a:pt x="47" y="306"/>
                    </a:lnTo>
                    <a:lnTo>
                      <a:pt x="33" y="317"/>
                    </a:lnTo>
                    <a:lnTo>
                      <a:pt x="36" y="321"/>
                    </a:lnTo>
                    <a:lnTo>
                      <a:pt x="28" y="332"/>
                    </a:lnTo>
                    <a:lnTo>
                      <a:pt x="35" y="350"/>
                    </a:lnTo>
                    <a:lnTo>
                      <a:pt x="30" y="356"/>
                    </a:lnTo>
                    <a:lnTo>
                      <a:pt x="38" y="361"/>
                    </a:lnTo>
                    <a:lnTo>
                      <a:pt x="41" y="370"/>
                    </a:lnTo>
                    <a:lnTo>
                      <a:pt x="48" y="382"/>
                    </a:lnTo>
                    <a:lnTo>
                      <a:pt x="65" y="386"/>
                    </a:lnTo>
                    <a:lnTo>
                      <a:pt x="68" y="392"/>
                    </a:lnTo>
                    <a:lnTo>
                      <a:pt x="76" y="389"/>
                    </a:lnTo>
                    <a:lnTo>
                      <a:pt x="92" y="394"/>
                    </a:lnTo>
                    <a:lnTo>
                      <a:pt x="95" y="403"/>
                    </a:lnTo>
                    <a:lnTo>
                      <a:pt x="93" y="408"/>
                    </a:lnTo>
                    <a:lnTo>
                      <a:pt x="105" y="422"/>
                    </a:lnTo>
                    <a:lnTo>
                      <a:pt x="112" y="425"/>
                    </a:lnTo>
                    <a:lnTo>
                      <a:pt x="112" y="429"/>
                    </a:lnTo>
                    <a:lnTo>
                      <a:pt x="123" y="432"/>
                    </a:lnTo>
                    <a:lnTo>
                      <a:pt x="129" y="438"/>
                    </a:lnTo>
                    <a:lnTo>
                      <a:pt x="123" y="442"/>
                    </a:lnTo>
                    <a:lnTo>
                      <a:pt x="111" y="441"/>
                    </a:lnTo>
                    <a:lnTo>
                      <a:pt x="108" y="443"/>
                    </a:lnTo>
                    <a:lnTo>
                      <a:pt x="113" y="450"/>
                    </a:lnTo>
                    <a:lnTo>
                      <a:pt x="119" y="463"/>
                    </a:lnTo>
                    <a:lnTo>
                      <a:pt x="125" y="463"/>
                    </a:lnTo>
                    <a:lnTo>
                      <a:pt x="128" y="459"/>
                    </a:lnTo>
                    <a:lnTo>
                      <a:pt x="133" y="460"/>
                    </a:lnTo>
                    <a:lnTo>
                      <a:pt x="149" y="458"/>
                    </a:lnTo>
                    <a:lnTo>
                      <a:pt x="161" y="469"/>
                    </a:lnTo>
                    <a:lnTo>
                      <a:pt x="158" y="474"/>
                    </a:lnTo>
                    <a:lnTo>
                      <a:pt x="161" y="480"/>
                    </a:lnTo>
                    <a:lnTo>
                      <a:pt x="174" y="481"/>
                    </a:lnTo>
                    <a:lnTo>
                      <a:pt x="181" y="489"/>
                    </a:lnTo>
                    <a:lnTo>
                      <a:pt x="182" y="493"/>
                    </a:lnTo>
                    <a:lnTo>
                      <a:pt x="203" y="500"/>
                    </a:lnTo>
                    <a:lnTo>
                      <a:pt x="215" y="497"/>
                    </a:lnTo>
                    <a:lnTo>
                      <a:pt x="227" y="507"/>
                    </a:lnTo>
                    <a:lnTo>
                      <a:pt x="236" y="507"/>
                    </a:lnTo>
                    <a:lnTo>
                      <a:pt x="261" y="513"/>
                    </a:lnTo>
                    <a:lnTo>
                      <a:pt x="262" y="519"/>
                    </a:lnTo>
                    <a:lnTo>
                      <a:pt x="258" y="530"/>
                    </a:lnTo>
                    <a:lnTo>
                      <a:pt x="264" y="541"/>
                    </a:lnTo>
                    <a:lnTo>
                      <a:pt x="263" y="547"/>
                    </a:lnTo>
                    <a:lnTo>
                      <a:pt x="248" y="549"/>
                    </a:lnTo>
                    <a:lnTo>
                      <a:pt x="240" y="555"/>
                    </a:lnTo>
                    <a:lnTo>
                      <a:pt x="241" y="564"/>
                    </a:lnTo>
                    <a:lnTo>
                      <a:pt x="255" y="560"/>
                    </a:lnTo>
                    <a:lnTo>
                      <a:pt x="257" y="565"/>
                    </a:lnTo>
                    <a:lnTo>
                      <a:pt x="234" y="573"/>
                    </a:lnTo>
                    <a:lnTo>
                      <a:pt x="245" y="581"/>
                    </a:lnTo>
                    <a:lnTo>
                      <a:pt x="234" y="598"/>
                    </a:lnTo>
                    <a:lnTo>
                      <a:pt x="223" y="602"/>
                    </a:lnTo>
                    <a:lnTo>
                      <a:pt x="239" y="614"/>
                    </a:lnTo>
                    <a:lnTo>
                      <a:pt x="259" y="621"/>
                    </a:lnTo>
                    <a:lnTo>
                      <a:pt x="284" y="639"/>
                    </a:lnTo>
                    <a:lnTo>
                      <a:pt x="285" y="636"/>
                    </a:lnTo>
                    <a:lnTo>
                      <a:pt x="300" y="640"/>
                    </a:lnTo>
                    <a:lnTo>
                      <a:pt x="325" y="643"/>
                    </a:lnTo>
                    <a:lnTo>
                      <a:pt x="350" y="653"/>
                    </a:lnTo>
                    <a:lnTo>
                      <a:pt x="353" y="657"/>
                    </a:lnTo>
                    <a:lnTo>
                      <a:pt x="363" y="654"/>
                    </a:lnTo>
                    <a:lnTo>
                      <a:pt x="379" y="658"/>
                    </a:lnTo>
                    <a:lnTo>
                      <a:pt x="386" y="666"/>
                    </a:lnTo>
                    <a:lnTo>
                      <a:pt x="398" y="671"/>
                    </a:lnTo>
                    <a:lnTo>
                      <a:pt x="402" y="672"/>
                    </a:lnTo>
                    <a:lnTo>
                      <a:pt x="416" y="684"/>
                    </a:lnTo>
                    <a:lnTo>
                      <a:pt x="424" y="686"/>
                    </a:lnTo>
                    <a:lnTo>
                      <a:pt x="426" y="680"/>
                    </a:lnTo>
                    <a:lnTo>
                      <a:pt x="434" y="672"/>
                    </a:lnTo>
                    <a:lnTo>
                      <a:pt x="411" y="648"/>
                    </a:lnTo>
                    <a:lnTo>
                      <a:pt x="410" y="634"/>
                    </a:lnTo>
                    <a:lnTo>
                      <a:pt x="391" y="615"/>
                    </a:lnTo>
                    <a:lnTo>
                      <a:pt x="402" y="594"/>
                    </a:lnTo>
                    <a:lnTo>
                      <a:pt x="417" y="590"/>
                    </a:lnTo>
                    <a:lnTo>
                      <a:pt x="422" y="578"/>
                    </a:lnTo>
                    <a:lnTo>
                      <a:pt x="413" y="575"/>
                    </a:lnTo>
                    <a:lnTo>
                      <a:pt x="412" y="564"/>
                    </a:lnTo>
                    <a:lnTo>
                      <a:pt x="398" y="551"/>
                    </a:lnTo>
                    <a:lnTo>
                      <a:pt x="386" y="551"/>
                    </a:lnTo>
                    <a:lnTo>
                      <a:pt x="369" y="537"/>
                    </a:lnTo>
                    <a:lnTo>
                      <a:pt x="375" y="522"/>
                    </a:lnTo>
                    <a:lnTo>
                      <a:pt x="369" y="518"/>
                    </a:lnTo>
                    <a:lnTo>
                      <a:pt x="376" y="496"/>
                    </a:lnTo>
                    <a:lnTo>
                      <a:pt x="396" y="507"/>
                    </a:lnTo>
                    <a:lnTo>
                      <a:pt x="394" y="493"/>
                    </a:lnTo>
                    <a:lnTo>
                      <a:pt x="420" y="471"/>
                    </a:lnTo>
                    <a:lnTo>
                      <a:pt x="445" y="470"/>
                    </a:lnTo>
                    <a:lnTo>
                      <a:pt x="484" y="484"/>
                    </a:lnTo>
                    <a:lnTo>
                      <a:pt x="505" y="492"/>
                    </a:lnTo>
                    <a:lnTo>
                      <a:pt x="519" y="484"/>
                    </a:lnTo>
                    <a:lnTo>
                      <a:pt x="544" y="484"/>
                    </a:lnTo>
                    <a:lnTo>
                      <a:pt x="568" y="494"/>
                    </a:lnTo>
                    <a:lnTo>
                      <a:pt x="571" y="488"/>
                    </a:lnTo>
                    <a:lnTo>
                      <a:pt x="593" y="489"/>
                    </a:lnTo>
                    <a:lnTo>
                      <a:pt x="594" y="479"/>
                    </a:lnTo>
                    <a:lnTo>
                      <a:pt x="563" y="466"/>
                    </a:lnTo>
                    <a:lnTo>
                      <a:pt x="575" y="456"/>
                    </a:lnTo>
                    <a:lnTo>
                      <a:pt x="570" y="450"/>
                    </a:lnTo>
                    <a:lnTo>
                      <a:pt x="583" y="445"/>
                    </a:lnTo>
                    <a:lnTo>
                      <a:pt x="567" y="431"/>
                    </a:lnTo>
                    <a:lnTo>
                      <a:pt x="571" y="425"/>
                    </a:lnTo>
                    <a:lnTo>
                      <a:pt x="626" y="417"/>
                    </a:lnTo>
                    <a:lnTo>
                      <a:pt x="632" y="413"/>
                    </a:lnTo>
                    <a:lnTo>
                      <a:pt x="667" y="406"/>
                    </a:lnTo>
                    <a:lnTo>
                      <a:pt x="677" y="397"/>
                    </a:lnTo>
                    <a:lnTo>
                      <a:pt x="707" y="401"/>
                    </a:lnTo>
                    <a:lnTo>
                      <a:pt x="721" y="422"/>
                    </a:lnTo>
                    <a:lnTo>
                      <a:pt x="735" y="417"/>
                    </a:lnTo>
                    <a:lnTo>
                      <a:pt x="758" y="424"/>
                    </a:lnTo>
                    <a:lnTo>
                      <a:pt x="762" y="435"/>
                    </a:lnTo>
                    <a:lnTo>
                      <a:pt x="776" y="434"/>
                    </a:lnTo>
                    <a:lnTo>
                      <a:pt x="806" y="415"/>
                    </a:lnTo>
                    <a:lnTo>
                      <a:pt x="803" y="421"/>
                    </a:lnTo>
                    <a:lnTo>
                      <a:pt x="831" y="436"/>
                    </a:lnTo>
                    <a:lnTo>
                      <a:pt x="889" y="487"/>
                    </a:lnTo>
                    <a:lnTo>
                      <a:pt x="893" y="477"/>
                    </a:lnTo>
                    <a:lnTo>
                      <a:pt x="920" y="489"/>
                    </a:lnTo>
                    <a:lnTo>
                      <a:pt x="940" y="483"/>
                    </a:lnTo>
                    <a:lnTo>
                      <a:pt x="951" y="487"/>
                    </a:lnTo>
                    <a:lnTo>
                      <a:pt x="964" y="499"/>
                    </a:lnTo>
                    <a:lnTo>
                      <a:pt x="977" y="503"/>
                    </a:lnTo>
                    <a:lnTo>
                      <a:pt x="988" y="511"/>
                    </a:lnTo>
                    <a:lnTo>
                      <a:pt x="1007" y="509"/>
                    </a:lnTo>
                    <a:lnTo>
                      <a:pt x="1022" y="521"/>
                    </a:lnTo>
                    <a:lnTo>
                      <a:pt x="1027" y="519"/>
                    </a:lnTo>
                    <a:lnTo>
                      <a:pt x="1042" y="516"/>
                    </a:lnTo>
                    <a:lnTo>
                      <a:pt x="1064" y="498"/>
                    </a:lnTo>
                    <a:lnTo>
                      <a:pt x="1084" y="489"/>
                    </a:lnTo>
                    <a:lnTo>
                      <a:pt x="1101" y="495"/>
                    </a:lnTo>
                    <a:lnTo>
                      <a:pt x="1117" y="495"/>
                    </a:lnTo>
                    <a:lnTo>
                      <a:pt x="1133" y="505"/>
                    </a:lnTo>
                    <a:lnTo>
                      <a:pt x="1149" y="505"/>
                    </a:lnTo>
                    <a:lnTo>
                      <a:pt x="1175" y="510"/>
                    </a:lnTo>
                    <a:lnTo>
                      <a:pt x="1183" y="497"/>
                    </a:lnTo>
                    <a:lnTo>
                      <a:pt x="1170" y="485"/>
                    </a:lnTo>
                    <a:lnTo>
                      <a:pt x="1175" y="464"/>
                    </a:lnTo>
                    <a:lnTo>
                      <a:pt x="1197" y="472"/>
                    </a:lnTo>
                    <a:lnTo>
                      <a:pt x="1213" y="474"/>
                    </a:lnTo>
                    <a:lnTo>
                      <a:pt x="1234" y="479"/>
                    </a:lnTo>
                    <a:lnTo>
                      <a:pt x="1246" y="495"/>
                    </a:lnTo>
                    <a:lnTo>
                      <a:pt x="1273" y="503"/>
                    </a:lnTo>
                    <a:lnTo>
                      <a:pt x="1286" y="499"/>
                    </a:lnTo>
                    <a:lnTo>
                      <a:pt x="1305" y="497"/>
                    </a:lnTo>
                    <a:lnTo>
                      <a:pt x="1323" y="500"/>
                    </a:lnTo>
                    <a:lnTo>
                      <a:pt x="1344" y="509"/>
                    </a:lnTo>
                    <a:lnTo>
                      <a:pt x="1360" y="520"/>
                    </a:lnTo>
                    <a:lnTo>
                      <a:pt x="1374" y="519"/>
                    </a:lnTo>
                    <a:lnTo>
                      <a:pt x="1397" y="523"/>
                    </a:lnTo>
                    <a:lnTo>
                      <a:pt x="1408" y="518"/>
                    </a:lnTo>
                    <a:lnTo>
                      <a:pt x="1427" y="514"/>
                    </a:lnTo>
                    <a:lnTo>
                      <a:pt x="1442" y="500"/>
                    </a:lnTo>
                    <a:lnTo>
                      <a:pt x="1453" y="502"/>
                    </a:lnTo>
                    <a:lnTo>
                      <a:pt x="1465" y="509"/>
                    </a:lnTo>
                    <a:lnTo>
                      <a:pt x="1483" y="507"/>
                    </a:lnTo>
                    <a:lnTo>
                      <a:pt x="1508" y="515"/>
                    </a:lnTo>
                    <a:lnTo>
                      <a:pt x="1522" y="502"/>
                    </a:lnTo>
                    <a:lnTo>
                      <a:pt x="1516" y="493"/>
                    </a:lnTo>
                    <a:lnTo>
                      <a:pt x="1516" y="472"/>
                    </a:lnTo>
                    <a:lnTo>
                      <a:pt x="1520" y="465"/>
                    </a:lnTo>
                    <a:lnTo>
                      <a:pt x="1512" y="454"/>
                    </a:lnTo>
                    <a:lnTo>
                      <a:pt x="1500" y="450"/>
                    </a:lnTo>
                    <a:lnTo>
                      <a:pt x="1505" y="440"/>
                    </a:lnTo>
                    <a:lnTo>
                      <a:pt x="1522" y="436"/>
                    </a:lnTo>
                    <a:lnTo>
                      <a:pt x="1542" y="436"/>
                    </a:lnTo>
                    <a:lnTo>
                      <a:pt x="1570" y="441"/>
                    </a:lnTo>
                    <a:lnTo>
                      <a:pt x="1589" y="449"/>
                    </a:lnTo>
                    <a:lnTo>
                      <a:pt x="1614" y="469"/>
                    </a:lnTo>
                    <a:lnTo>
                      <a:pt x="1627" y="478"/>
                    </a:lnTo>
                    <a:lnTo>
                      <a:pt x="1641" y="490"/>
                    </a:lnTo>
                    <a:lnTo>
                      <a:pt x="1661" y="510"/>
                    </a:lnTo>
                    <a:lnTo>
                      <a:pt x="1693" y="516"/>
                    </a:lnTo>
                    <a:lnTo>
                      <a:pt x="1722" y="531"/>
                    </a:lnTo>
                    <a:lnTo>
                      <a:pt x="1742" y="550"/>
                    </a:lnTo>
                    <a:lnTo>
                      <a:pt x="1766" y="550"/>
                    </a:lnTo>
                    <a:lnTo>
                      <a:pt x="1775" y="542"/>
                    </a:lnTo>
                    <a:lnTo>
                      <a:pt x="1797" y="536"/>
                    </a:lnTo>
                    <a:lnTo>
                      <a:pt x="1802" y="554"/>
                    </a:lnTo>
                    <a:lnTo>
                      <a:pt x="1801" y="562"/>
                    </a:lnTo>
                    <a:lnTo>
                      <a:pt x="1810" y="584"/>
                    </a:lnTo>
                    <a:lnTo>
                      <a:pt x="1811" y="604"/>
                    </a:lnTo>
                    <a:lnTo>
                      <a:pt x="1789" y="600"/>
                    </a:lnTo>
                    <a:lnTo>
                      <a:pt x="1779" y="607"/>
                    </a:lnTo>
                    <a:lnTo>
                      <a:pt x="1794" y="625"/>
                    </a:lnTo>
                    <a:lnTo>
                      <a:pt x="1806" y="649"/>
                    </a:lnTo>
                    <a:lnTo>
                      <a:pt x="1798" y="650"/>
                    </a:lnTo>
                    <a:lnTo>
                      <a:pt x="1804" y="660"/>
                    </a:lnTo>
                    <a:lnTo>
                      <a:pt x="1808" y="664"/>
                    </a:lnTo>
                    <a:lnTo>
                      <a:pt x="1807" y="657"/>
                    </a:lnTo>
                    <a:lnTo>
                      <a:pt x="1821" y="642"/>
                    </a:lnTo>
                    <a:lnTo>
                      <a:pt x="1837" y="652"/>
                    </a:lnTo>
                    <a:lnTo>
                      <a:pt x="1848" y="651"/>
                    </a:lnTo>
                    <a:lnTo>
                      <a:pt x="1863" y="639"/>
                    </a:lnTo>
                    <a:lnTo>
                      <a:pt x="1866" y="627"/>
                    </a:lnTo>
                    <a:lnTo>
                      <a:pt x="1873" y="604"/>
                    </a:lnTo>
                    <a:lnTo>
                      <a:pt x="1880" y="580"/>
                    </a:lnTo>
                    <a:lnTo>
                      <a:pt x="1876" y="566"/>
                    </a:lnTo>
                    <a:lnTo>
                      <a:pt x="1879" y="536"/>
                    </a:lnTo>
                    <a:lnTo>
                      <a:pt x="1862" y="504"/>
                    </a:lnTo>
                    <a:lnTo>
                      <a:pt x="1844" y="480"/>
                    </a:lnTo>
                    <a:lnTo>
                      <a:pt x="1840" y="460"/>
                    </a:lnTo>
                    <a:lnTo>
                      <a:pt x="1825" y="443"/>
                    </a:lnTo>
                    <a:lnTo>
                      <a:pt x="1784" y="421"/>
                    </a:lnTo>
                    <a:lnTo>
                      <a:pt x="1766" y="420"/>
                    </a:lnTo>
                    <a:lnTo>
                      <a:pt x="1764" y="430"/>
                    </a:lnTo>
                    <a:lnTo>
                      <a:pt x="1746" y="425"/>
                    </a:lnTo>
                    <a:lnTo>
                      <a:pt x="1728" y="413"/>
                    </a:lnTo>
                    <a:lnTo>
                      <a:pt x="1701" y="410"/>
                    </a:lnTo>
                    <a:lnTo>
                      <a:pt x="1718" y="364"/>
                    </a:lnTo>
                    <a:lnTo>
                      <a:pt x="1729" y="326"/>
                    </a:lnTo>
                    <a:lnTo>
                      <a:pt x="1772" y="320"/>
                    </a:lnTo>
                    <a:lnTo>
                      <a:pt x="1821" y="323"/>
                    </a:lnTo>
                    <a:lnTo>
                      <a:pt x="1829" y="314"/>
                    </a:lnTo>
                    <a:lnTo>
                      <a:pt x="1855" y="317"/>
                    </a:lnTo>
                    <a:lnTo>
                      <a:pt x="1869" y="331"/>
                    </a:lnTo>
                    <a:lnTo>
                      <a:pt x="1890" y="329"/>
                    </a:lnTo>
                    <a:lnTo>
                      <a:pt x="1917" y="324"/>
                    </a:lnTo>
                    <a:lnTo>
                      <a:pt x="1892" y="312"/>
                    </a:lnTo>
                    <a:lnTo>
                      <a:pt x="1892" y="280"/>
                    </a:lnTo>
                    <a:lnTo>
                      <a:pt x="1921" y="273"/>
                    </a:lnTo>
                    <a:lnTo>
                      <a:pt x="1961" y="297"/>
                    </a:lnTo>
                    <a:lnTo>
                      <a:pt x="1972" y="275"/>
                    </a:lnTo>
                    <a:lnTo>
                      <a:pt x="1961" y="260"/>
                    </a:lnTo>
                    <a:lnTo>
                      <a:pt x="1977" y="258"/>
                    </a:lnTo>
                    <a:lnTo>
                      <a:pt x="1999" y="285"/>
                    </a:lnTo>
                    <a:lnTo>
                      <a:pt x="1992" y="301"/>
                    </a:lnTo>
                    <a:lnTo>
                      <a:pt x="1989" y="320"/>
                    </a:lnTo>
                    <a:lnTo>
                      <a:pt x="1990" y="345"/>
                    </a:lnTo>
                    <a:lnTo>
                      <a:pt x="1972" y="349"/>
                    </a:lnTo>
                    <a:lnTo>
                      <a:pt x="1981" y="358"/>
                    </a:lnTo>
                    <a:lnTo>
                      <a:pt x="1980" y="370"/>
                    </a:lnTo>
                    <a:lnTo>
                      <a:pt x="2001" y="397"/>
                    </a:lnTo>
                    <a:lnTo>
                      <a:pt x="2053" y="441"/>
                    </a:lnTo>
                    <a:lnTo>
                      <a:pt x="2086" y="471"/>
                    </a:lnTo>
                    <a:lnTo>
                      <a:pt x="2105" y="485"/>
                    </a:lnTo>
                    <a:lnTo>
                      <a:pt x="2110" y="466"/>
                    </a:lnTo>
                    <a:lnTo>
                      <a:pt x="2096" y="446"/>
                    </a:lnTo>
                    <a:lnTo>
                      <a:pt x="2115" y="441"/>
                    </a:lnTo>
                    <a:lnTo>
                      <a:pt x="2098" y="418"/>
                    </a:lnTo>
                    <a:lnTo>
                      <a:pt x="2114" y="408"/>
                    </a:lnTo>
                    <a:lnTo>
                      <a:pt x="2099" y="399"/>
                    </a:lnTo>
                    <a:lnTo>
                      <a:pt x="2088" y="383"/>
                    </a:lnTo>
                    <a:lnTo>
                      <a:pt x="2102" y="382"/>
                    </a:lnTo>
                    <a:lnTo>
                      <a:pt x="2072" y="354"/>
                    </a:lnTo>
                    <a:lnTo>
                      <a:pt x="2050" y="349"/>
                    </a:lnTo>
                    <a:lnTo>
                      <a:pt x="2041" y="341"/>
                    </a:lnTo>
                    <a:lnTo>
                      <a:pt x="2037" y="322"/>
                    </a:lnTo>
                    <a:lnTo>
                      <a:pt x="2027" y="310"/>
                    </a:lnTo>
                    <a:lnTo>
                      <a:pt x="2050" y="312"/>
                    </a:lnTo>
                    <a:lnTo>
                      <a:pt x="2054" y="304"/>
                    </a:lnTo>
                    <a:lnTo>
                      <a:pt x="2069" y="311"/>
                    </a:lnTo>
                    <a:lnTo>
                      <a:pt x="2089" y="296"/>
                    </a:lnTo>
                    <a:lnTo>
                      <a:pt x="2127" y="309"/>
                    </a:lnTo>
                    <a:lnTo>
                      <a:pt x="2121" y="301"/>
                    </a:lnTo>
                    <a:lnTo>
                      <a:pt x="2127" y="289"/>
                    </a:lnTo>
                    <a:lnTo>
                      <a:pt x="2132" y="275"/>
                    </a:lnTo>
                    <a:lnTo>
                      <a:pt x="2142" y="273"/>
                    </a:lnTo>
                    <a:lnTo>
                      <a:pt x="2162" y="259"/>
                    </a:lnTo>
                    <a:lnTo>
                      <a:pt x="2195" y="263"/>
                    </a:lnTo>
                    <a:lnTo>
                      <a:pt x="2192" y="258"/>
                    </a:lnTo>
                    <a:lnTo>
                      <a:pt x="2179" y="250"/>
                    </a:lnTo>
                    <a:lnTo>
                      <a:pt x="2165" y="245"/>
                    </a:lnTo>
                    <a:lnTo>
                      <a:pt x="2135" y="230"/>
                    </a:lnTo>
                    <a:lnTo>
                      <a:pt x="2107" y="220"/>
                    </a:lnTo>
                    <a:lnTo>
                      <a:pt x="2128" y="221"/>
                    </a:lnTo>
                    <a:lnTo>
                      <a:pt x="2134" y="213"/>
                    </a:lnTo>
                    <a:lnTo>
                      <a:pt x="2128" y="210"/>
                    </a:lnTo>
                    <a:lnTo>
                      <a:pt x="2117" y="188"/>
                    </a:lnTo>
                    <a:lnTo>
                      <a:pt x="2124" y="183"/>
                    </a:lnTo>
                    <a:lnTo>
                      <a:pt x="2127" y="194"/>
                    </a:lnTo>
                    <a:lnTo>
                      <a:pt x="2139" y="195"/>
                    </a:lnTo>
                    <a:lnTo>
                      <a:pt x="2136" y="183"/>
                    </a:lnTo>
                    <a:lnTo>
                      <a:pt x="2149" y="185"/>
                    </a:lnTo>
                    <a:lnTo>
                      <a:pt x="2158" y="186"/>
                    </a:lnTo>
                    <a:lnTo>
                      <a:pt x="2154" y="172"/>
                    </a:lnTo>
                    <a:lnTo>
                      <a:pt x="2163" y="168"/>
                    </a:lnTo>
                    <a:lnTo>
                      <a:pt x="2150" y="158"/>
                    </a:lnTo>
                    <a:lnTo>
                      <a:pt x="2155" y="143"/>
                    </a:lnTo>
                    <a:lnTo>
                      <a:pt x="2167" y="151"/>
                    </a:lnTo>
                    <a:lnTo>
                      <a:pt x="2166" y="129"/>
                    </a:lnTo>
                    <a:lnTo>
                      <a:pt x="2163" y="113"/>
                    </a:lnTo>
                    <a:lnTo>
                      <a:pt x="2134" y="115"/>
                    </a:lnTo>
                    <a:lnTo>
                      <a:pt x="2116" y="123"/>
                    </a:lnTo>
                    <a:lnTo>
                      <a:pt x="2102" y="129"/>
                    </a:lnTo>
                    <a:lnTo>
                      <a:pt x="2098" y="133"/>
                    </a:lnTo>
                    <a:lnTo>
                      <a:pt x="2081" y="119"/>
                    </a:lnTo>
                    <a:lnTo>
                      <a:pt x="2021" y="141"/>
                    </a:lnTo>
                    <a:lnTo>
                      <a:pt x="2020" y="142"/>
                    </a:lnTo>
                    <a:lnTo>
                      <a:pt x="2020" y="142"/>
                    </a:lnTo>
                    <a:lnTo>
                      <a:pt x="1988" y="134"/>
                    </a:lnTo>
                    <a:lnTo>
                      <a:pt x="1936" y="126"/>
                    </a:lnTo>
                    <a:lnTo>
                      <a:pt x="1911" y="126"/>
                    </a:lnTo>
                    <a:lnTo>
                      <a:pt x="1861" y="122"/>
                    </a:lnTo>
                    <a:lnTo>
                      <a:pt x="1867" y="130"/>
                    </a:lnTo>
                    <a:lnTo>
                      <a:pt x="1896" y="141"/>
                    </a:lnTo>
                    <a:lnTo>
                      <a:pt x="1888" y="146"/>
                    </a:lnTo>
                    <a:lnTo>
                      <a:pt x="1841" y="131"/>
                    </a:lnTo>
                    <a:lnTo>
                      <a:pt x="1818" y="132"/>
                    </a:lnTo>
                    <a:lnTo>
                      <a:pt x="1788" y="129"/>
                    </a:lnTo>
                    <a:lnTo>
                      <a:pt x="1765" y="130"/>
                    </a:lnTo>
                    <a:lnTo>
                      <a:pt x="1753" y="133"/>
                    </a:lnTo>
                    <a:lnTo>
                      <a:pt x="1729" y="128"/>
                    </a:lnTo>
                    <a:lnTo>
                      <a:pt x="1711" y="115"/>
                    </a:lnTo>
                    <a:lnTo>
                      <a:pt x="1690" y="109"/>
                    </a:lnTo>
                    <a:lnTo>
                      <a:pt x="1660" y="106"/>
                    </a:lnTo>
                    <a:lnTo>
                      <a:pt x="1612" y="109"/>
                    </a:lnTo>
                    <a:lnTo>
                      <a:pt x="1559" y="96"/>
                    </a:lnTo>
                    <a:lnTo>
                      <a:pt x="1533" y="86"/>
                    </a:lnTo>
                    <a:lnTo>
                      <a:pt x="1402" y="75"/>
                    </a:lnTo>
                    <a:lnTo>
                      <a:pt x="1395" y="82"/>
                    </a:lnTo>
                    <a:lnTo>
                      <a:pt x="1426" y="98"/>
                    </a:lnTo>
                    <a:lnTo>
                      <a:pt x="1402" y="96"/>
                    </a:lnTo>
                    <a:lnTo>
                      <a:pt x="1399" y="101"/>
                    </a:lnTo>
                    <a:lnTo>
                      <a:pt x="1367" y="95"/>
                    </a:lnTo>
                    <a:lnTo>
                      <a:pt x="1351" y="100"/>
                    </a:lnTo>
                    <a:lnTo>
                      <a:pt x="1320" y="92"/>
                    </a:lnTo>
                    <a:lnTo>
                      <a:pt x="1331" y="110"/>
                    </a:lnTo>
                    <a:lnTo>
                      <a:pt x="1301" y="103"/>
                    </a:lnTo>
                    <a:lnTo>
                      <a:pt x="1268" y="90"/>
                    </a:lnTo>
                    <a:lnTo>
                      <a:pt x="1267" y="83"/>
                    </a:lnTo>
                    <a:lnTo>
                      <a:pt x="1247" y="72"/>
                    </a:lnTo>
                    <a:lnTo>
                      <a:pt x="1215" y="64"/>
                    </a:lnTo>
                    <a:lnTo>
                      <a:pt x="1195" y="64"/>
                    </a:lnTo>
                    <a:lnTo>
                      <a:pt x="1165" y="61"/>
                    </a:lnTo>
                    <a:lnTo>
                      <a:pt x="1180" y="73"/>
                    </a:lnTo>
                    <a:lnTo>
                      <a:pt x="1124" y="71"/>
                    </a:lnTo>
                    <a:lnTo>
                      <a:pt x="1111" y="63"/>
                    </a:lnTo>
                    <a:lnTo>
                      <a:pt x="1068" y="61"/>
                    </a:lnTo>
                    <a:lnTo>
                      <a:pt x="1051" y="63"/>
                    </a:lnTo>
                    <a:lnTo>
                      <a:pt x="1051" y="68"/>
                    </a:lnTo>
                    <a:lnTo>
                      <a:pt x="1032" y="57"/>
                    </a:lnTo>
                    <a:lnTo>
                      <a:pt x="1024" y="60"/>
                    </a:lnTo>
                    <a:lnTo>
                      <a:pt x="1001" y="56"/>
                    </a:lnTo>
                    <a:lnTo>
                      <a:pt x="983" y="54"/>
                    </a:lnTo>
                    <a:lnTo>
                      <a:pt x="986" y="49"/>
                    </a:lnTo>
                    <a:lnTo>
                      <a:pt x="1008" y="40"/>
                    </a:lnTo>
                    <a:lnTo>
                      <a:pt x="1016" y="36"/>
                    </a:lnTo>
                    <a:lnTo>
                      <a:pt x="1009" y="28"/>
                    </a:lnTo>
                    <a:lnTo>
                      <a:pt x="992" y="22"/>
                    </a:lnTo>
                    <a:lnTo>
                      <a:pt x="955" y="15"/>
                    </a:lnTo>
                    <a:lnTo>
                      <a:pt x="920" y="14"/>
                    </a:lnTo>
                    <a:lnTo>
                      <a:pt x="913" y="18"/>
                    </a:lnTo>
                    <a:lnTo>
                      <a:pt x="901" y="11"/>
                    </a:lnTo>
                    <a:lnTo>
                      <a:pt x="901" y="11"/>
                    </a:lnTo>
                    <a:lnTo>
                      <a:pt x="871" y="8"/>
                    </a:lnTo>
                    <a:lnTo>
                      <a:pt x="883" y="5"/>
                    </a:lnTo>
                    <a:lnTo>
                      <a:pt x="856" y="0"/>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dirty="0">
                  <a:latin typeface="Trebuchet MS" charset="0"/>
                  <a:ea typeface="Trebuchet MS" charset="0"/>
                  <a:cs typeface="Trebuchet MS" charset="0"/>
                </a:endParaRPr>
              </a:p>
            </p:txBody>
          </p:sp>
          <p:sp>
            <p:nvSpPr>
              <p:cNvPr id="220" name="Freeform 222"/>
              <p:cNvSpPr>
                <a:spLocks/>
              </p:cNvSpPr>
              <p:nvPr/>
            </p:nvSpPr>
            <p:spPr bwMode="auto">
              <a:xfrm>
                <a:off x="5344045" y="5298573"/>
                <a:ext cx="74149" cy="72384"/>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rgbClr val="D9D9D9"/>
              </a:solidFill>
              <a:ln w="31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latin typeface="Trebuchet MS" charset="0"/>
                  <a:ea typeface="Trebuchet MS" charset="0"/>
                  <a:cs typeface="Trebuchet MS" charset="0"/>
                </a:endParaRPr>
              </a:p>
            </p:txBody>
          </p:sp>
          <p:sp>
            <p:nvSpPr>
              <p:cNvPr id="221" name="Freeform 221"/>
              <p:cNvSpPr>
                <a:spLocks/>
              </p:cNvSpPr>
              <p:nvPr/>
            </p:nvSpPr>
            <p:spPr bwMode="auto">
              <a:xfrm>
                <a:off x="3961703" y="2936413"/>
                <a:ext cx="508449" cy="540227"/>
              </a:xfrm>
              <a:custGeom>
                <a:avLst/>
                <a:gdLst>
                  <a:gd name="connsiteX0" fmla="*/ 172762 w 592326"/>
                  <a:gd name="connsiteY0" fmla="*/ 468925 h 629346"/>
                  <a:gd name="connsiteX1" fmla="*/ 164535 w 592326"/>
                  <a:gd name="connsiteY1" fmla="*/ 476164 h 629346"/>
                  <a:gd name="connsiteX2" fmla="*/ 172762 w 592326"/>
                  <a:gd name="connsiteY2" fmla="*/ 468925 h 629346"/>
                  <a:gd name="connsiteX3" fmla="*/ 203612 w 592326"/>
                  <a:gd name="connsiteY3" fmla="*/ 411337 h 629346"/>
                  <a:gd name="connsiteX4" fmla="*/ 191273 w 592326"/>
                  <a:gd name="connsiteY4" fmla="*/ 415450 h 629346"/>
                  <a:gd name="connsiteX5" fmla="*/ 191273 w 592326"/>
                  <a:gd name="connsiteY5" fmla="*/ 415451 h 629346"/>
                  <a:gd name="connsiteX6" fmla="*/ 203612 w 592326"/>
                  <a:gd name="connsiteY6" fmla="*/ 411338 h 629346"/>
                  <a:gd name="connsiteX7" fmla="*/ 310559 w 592326"/>
                  <a:gd name="connsiteY7" fmla="*/ 368147 h 629346"/>
                  <a:gd name="connsiteX8" fmla="*/ 287937 w 592326"/>
                  <a:gd name="connsiteY8" fmla="*/ 370203 h 629346"/>
                  <a:gd name="connsiteX9" fmla="*/ 275597 w 592326"/>
                  <a:gd name="connsiteY9" fmla="*/ 378430 h 629346"/>
                  <a:gd name="connsiteX10" fmla="*/ 259144 w 592326"/>
                  <a:gd name="connsiteY10" fmla="*/ 378430 h 629346"/>
                  <a:gd name="connsiteX11" fmla="*/ 246804 w 592326"/>
                  <a:gd name="connsiteY11" fmla="*/ 374317 h 629346"/>
                  <a:gd name="connsiteX12" fmla="*/ 215953 w 592326"/>
                  <a:gd name="connsiteY12" fmla="*/ 378430 h 629346"/>
                  <a:gd name="connsiteX13" fmla="*/ 215953 w 592326"/>
                  <a:gd name="connsiteY13" fmla="*/ 378431 h 629346"/>
                  <a:gd name="connsiteX14" fmla="*/ 246802 w 592326"/>
                  <a:gd name="connsiteY14" fmla="*/ 374318 h 629346"/>
                  <a:gd name="connsiteX15" fmla="*/ 259142 w 592326"/>
                  <a:gd name="connsiteY15" fmla="*/ 378431 h 629346"/>
                  <a:gd name="connsiteX16" fmla="*/ 275596 w 592326"/>
                  <a:gd name="connsiteY16" fmla="*/ 378431 h 629346"/>
                  <a:gd name="connsiteX17" fmla="*/ 287936 w 592326"/>
                  <a:gd name="connsiteY17" fmla="*/ 370204 h 629346"/>
                  <a:gd name="connsiteX18" fmla="*/ 310559 w 592326"/>
                  <a:gd name="connsiteY18" fmla="*/ 368148 h 629346"/>
                  <a:gd name="connsiteX19" fmla="*/ 421622 w 592326"/>
                  <a:gd name="connsiteY19" fmla="*/ 0 h 629346"/>
                  <a:gd name="connsiteX20" fmla="*/ 448358 w 592326"/>
                  <a:gd name="connsiteY20" fmla="*/ 0 h 629346"/>
                  <a:gd name="connsiteX21" fmla="*/ 468925 w 592326"/>
                  <a:gd name="connsiteY21" fmla="*/ 18510 h 629346"/>
                  <a:gd name="connsiteX22" fmla="*/ 503889 w 592326"/>
                  <a:gd name="connsiteY22" fmla="*/ 14397 h 629346"/>
                  <a:gd name="connsiteX23" fmla="*/ 538852 w 592326"/>
                  <a:gd name="connsiteY23" fmla="*/ 24680 h 629346"/>
                  <a:gd name="connsiteX24" fmla="*/ 555306 w 592326"/>
                  <a:gd name="connsiteY24" fmla="*/ 24680 h 629346"/>
                  <a:gd name="connsiteX25" fmla="*/ 567646 w 592326"/>
                  <a:gd name="connsiteY25" fmla="*/ 51417 h 629346"/>
                  <a:gd name="connsiteX26" fmla="*/ 569703 w 592326"/>
                  <a:gd name="connsiteY26" fmla="*/ 78154 h 629346"/>
                  <a:gd name="connsiteX27" fmla="*/ 582043 w 592326"/>
                  <a:gd name="connsiteY27" fmla="*/ 123401 h 629346"/>
                  <a:gd name="connsiteX28" fmla="*/ 592326 w 592326"/>
                  <a:gd name="connsiteY28" fmla="*/ 131628 h 629346"/>
                  <a:gd name="connsiteX29" fmla="*/ 586156 w 592326"/>
                  <a:gd name="connsiteY29" fmla="*/ 148081 h 629346"/>
                  <a:gd name="connsiteX30" fmla="*/ 538852 w 592326"/>
                  <a:gd name="connsiteY30" fmla="*/ 156308 h 629346"/>
                  <a:gd name="connsiteX31" fmla="*/ 522399 w 592326"/>
                  <a:gd name="connsiteY31" fmla="*/ 172761 h 629346"/>
                  <a:gd name="connsiteX32" fmla="*/ 499776 w 592326"/>
                  <a:gd name="connsiteY32" fmla="*/ 174818 h 629346"/>
                  <a:gd name="connsiteX33" fmla="*/ 499776 w 592326"/>
                  <a:gd name="connsiteY33" fmla="*/ 207725 h 629346"/>
                  <a:gd name="connsiteX34" fmla="*/ 456585 w 592326"/>
                  <a:gd name="connsiteY34" fmla="*/ 224178 h 629346"/>
                  <a:gd name="connsiteX35" fmla="*/ 442188 w 592326"/>
                  <a:gd name="connsiteY35" fmla="*/ 244745 h 629346"/>
                  <a:gd name="connsiteX36" fmla="*/ 413395 w 592326"/>
                  <a:gd name="connsiteY36" fmla="*/ 257085 h 629346"/>
                  <a:gd name="connsiteX37" fmla="*/ 376375 w 592326"/>
                  <a:gd name="connsiteY37" fmla="*/ 263255 h 629346"/>
                  <a:gd name="connsiteX38" fmla="*/ 316731 w 592326"/>
                  <a:gd name="connsiteY38" fmla="*/ 294106 h 629346"/>
                  <a:gd name="connsiteX39" fmla="*/ 316731 w 592326"/>
                  <a:gd name="connsiteY39" fmla="*/ 345523 h 629346"/>
                  <a:gd name="connsiteX40" fmla="*/ 310561 w 592326"/>
                  <a:gd name="connsiteY40" fmla="*/ 345523 h 629346"/>
                  <a:gd name="connsiteX41" fmla="*/ 310561 w 592326"/>
                  <a:gd name="connsiteY41" fmla="*/ 345524 h 629346"/>
                  <a:gd name="connsiteX42" fmla="*/ 316729 w 592326"/>
                  <a:gd name="connsiteY42" fmla="*/ 345524 h 629346"/>
                  <a:gd name="connsiteX43" fmla="*/ 316729 w 592326"/>
                  <a:gd name="connsiteY43" fmla="*/ 347581 h 629346"/>
                  <a:gd name="connsiteX44" fmla="*/ 314673 w 592326"/>
                  <a:gd name="connsiteY44" fmla="*/ 355808 h 629346"/>
                  <a:gd name="connsiteX45" fmla="*/ 314673 w 592326"/>
                  <a:gd name="connsiteY45" fmla="*/ 421621 h 629346"/>
                  <a:gd name="connsiteX46" fmla="*/ 193328 w 592326"/>
                  <a:gd name="connsiteY46" fmla="*/ 419565 h 629346"/>
                  <a:gd name="connsiteX47" fmla="*/ 191272 w 592326"/>
                  <a:gd name="connsiteY47" fmla="*/ 528569 h 629346"/>
                  <a:gd name="connsiteX48" fmla="*/ 158365 w 592326"/>
                  <a:gd name="connsiteY48" fmla="*/ 532682 h 629346"/>
                  <a:gd name="connsiteX49" fmla="*/ 148081 w 592326"/>
                  <a:gd name="connsiteY49" fmla="*/ 553249 h 629346"/>
                  <a:gd name="connsiteX50" fmla="*/ 154251 w 592326"/>
                  <a:gd name="connsiteY50" fmla="*/ 614949 h 629346"/>
                  <a:gd name="connsiteX51" fmla="*/ 8227 w 592326"/>
                  <a:gd name="connsiteY51" fmla="*/ 614949 h 629346"/>
                  <a:gd name="connsiteX52" fmla="*/ 0 w 592326"/>
                  <a:gd name="connsiteY52" fmla="*/ 629346 h 629346"/>
                  <a:gd name="connsiteX53" fmla="*/ 2057 w 592326"/>
                  <a:gd name="connsiteY53" fmla="*/ 610836 h 629346"/>
                  <a:gd name="connsiteX54" fmla="*/ 86381 w 592326"/>
                  <a:gd name="connsiteY54" fmla="*/ 608779 h 629346"/>
                  <a:gd name="connsiteX55" fmla="*/ 86381 w 592326"/>
                  <a:gd name="connsiteY55" fmla="*/ 608778 h 629346"/>
                  <a:gd name="connsiteX56" fmla="*/ 2058 w 592326"/>
                  <a:gd name="connsiteY56" fmla="*/ 610835 h 629346"/>
                  <a:gd name="connsiteX57" fmla="*/ 4115 w 592326"/>
                  <a:gd name="connsiteY57" fmla="*/ 592325 h 629346"/>
                  <a:gd name="connsiteX58" fmla="*/ 18512 w 592326"/>
                  <a:gd name="connsiteY58" fmla="*/ 579985 h 629346"/>
                  <a:gd name="connsiteX59" fmla="*/ 30852 w 592326"/>
                  <a:gd name="connsiteY59" fmla="*/ 557361 h 629346"/>
                  <a:gd name="connsiteX60" fmla="*/ 28795 w 592326"/>
                  <a:gd name="connsiteY60" fmla="*/ 542965 h 629346"/>
                  <a:gd name="connsiteX61" fmla="*/ 43192 w 592326"/>
                  <a:gd name="connsiteY61" fmla="*/ 512114 h 629346"/>
                  <a:gd name="connsiteX62" fmla="*/ 63759 w 592326"/>
                  <a:gd name="connsiteY62" fmla="*/ 485377 h 629346"/>
                  <a:gd name="connsiteX63" fmla="*/ 78156 w 592326"/>
                  <a:gd name="connsiteY63" fmla="*/ 479207 h 629346"/>
                  <a:gd name="connsiteX64" fmla="*/ 88439 w 592326"/>
                  <a:gd name="connsiteY64" fmla="*/ 454527 h 629346"/>
                  <a:gd name="connsiteX65" fmla="*/ 88439 w 592326"/>
                  <a:gd name="connsiteY65" fmla="*/ 431904 h 629346"/>
                  <a:gd name="connsiteX66" fmla="*/ 102836 w 592326"/>
                  <a:gd name="connsiteY66" fmla="*/ 405167 h 629346"/>
                  <a:gd name="connsiteX67" fmla="*/ 127516 w 592326"/>
                  <a:gd name="connsiteY67" fmla="*/ 388713 h 629346"/>
                  <a:gd name="connsiteX68" fmla="*/ 152196 w 592326"/>
                  <a:gd name="connsiteY68" fmla="*/ 345523 h 629346"/>
                  <a:gd name="connsiteX69" fmla="*/ 154253 w 592326"/>
                  <a:gd name="connsiteY69" fmla="*/ 345523 h 629346"/>
                  <a:gd name="connsiteX70" fmla="*/ 172763 w 592326"/>
                  <a:gd name="connsiteY70" fmla="*/ 329069 h 629346"/>
                  <a:gd name="connsiteX71" fmla="*/ 205670 w 592326"/>
                  <a:gd name="connsiteY71" fmla="*/ 324956 h 629346"/>
                  <a:gd name="connsiteX72" fmla="*/ 236520 w 592326"/>
                  <a:gd name="connsiteY72" fmla="*/ 296162 h 629346"/>
                  <a:gd name="connsiteX73" fmla="*/ 255030 w 592326"/>
                  <a:gd name="connsiteY73" fmla="*/ 283822 h 629346"/>
                  <a:gd name="connsiteX74" fmla="*/ 285880 w 592326"/>
                  <a:gd name="connsiteY74" fmla="*/ 248859 h 629346"/>
                  <a:gd name="connsiteX75" fmla="*/ 277654 w 592326"/>
                  <a:gd name="connsiteY75" fmla="*/ 195385 h 629346"/>
                  <a:gd name="connsiteX76" fmla="*/ 292051 w 592326"/>
                  <a:gd name="connsiteY76" fmla="*/ 158364 h 629346"/>
                  <a:gd name="connsiteX77" fmla="*/ 298221 w 592326"/>
                  <a:gd name="connsiteY77" fmla="*/ 135741 h 629346"/>
                  <a:gd name="connsiteX78" fmla="*/ 322901 w 592326"/>
                  <a:gd name="connsiteY78" fmla="*/ 106947 h 629346"/>
                  <a:gd name="connsiteX79" fmla="*/ 357864 w 592326"/>
                  <a:gd name="connsiteY79" fmla="*/ 88437 h 629346"/>
                  <a:gd name="connsiteX80" fmla="*/ 384601 w 592326"/>
                  <a:gd name="connsiteY80" fmla="*/ 69927 h 629346"/>
                  <a:gd name="connsiteX81" fmla="*/ 409281 w 592326"/>
                  <a:gd name="connsiteY81" fmla="*/ 26737 h 62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92326" h="629346">
                    <a:moveTo>
                      <a:pt x="172762" y="468925"/>
                    </a:moveTo>
                    <a:lnTo>
                      <a:pt x="164535" y="476164"/>
                    </a:lnTo>
                    <a:lnTo>
                      <a:pt x="172762" y="468925"/>
                    </a:lnTo>
                    <a:close/>
                    <a:moveTo>
                      <a:pt x="203612" y="411337"/>
                    </a:moveTo>
                    <a:lnTo>
                      <a:pt x="191273" y="415450"/>
                    </a:lnTo>
                    <a:lnTo>
                      <a:pt x="191273" y="415451"/>
                    </a:lnTo>
                    <a:lnTo>
                      <a:pt x="203612" y="411338"/>
                    </a:lnTo>
                    <a:close/>
                    <a:moveTo>
                      <a:pt x="310559" y="368147"/>
                    </a:moveTo>
                    <a:lnTo>
                      <a:pt x="287937" y="370203"/>
                    </a:lnTo>
                    <a:lnTo>
                      <a:pt x="275597" y="378430"/>
                    </a:lnTo>
                    <a:lnTo>
                      <a:pt x="259144" y="378430"/>
                    </a:lnTo>
                    <a:lnTo>
                      <a:pt x="246804" y="374317"/>
                    </a:lnTo>
                    <a:lnTo>
                      <a:pt x="215953" y="378430"/>
                    </a:lnTo>
                    <a:lnTo>
                      <a:pt x="215953" y="378431"/>
                    </a:lnTo>
                    <a:lnTo>
                      <a:pt x="246802" y="374318"/>
                    </a:lnTo>
                    <a:lnTo>
                      <a:pt x="259142" y="378431"/>
                    </a:lnTo>
                    <a:lnTo>
                      <a:pt x="275596" y="378431"/>
                    </a:lnTo>
                    <a:lnTo>
                      <a:pt x="287936" y="370204"/>
                    </a:lnTo>
                    <a:lnTo>
                      <a:pt x="310559" y="368148"/>
                    </a:lnTo>
                    <a:close/>
                    <a:moveTo>
                      <a:pt x="421622" y="0"/>
                    </a:moveTo>
                    <a:lnTo>
                      <a:pt x="448358" y="0"/>
                    </a:lnTo>
                    <a:lnTo>
                      <a:pt x="468925" y="18510"/>
                    </a:lnTo>
                    <a:lnTo>
                      <a:pt x="503889" y="14397"/>
                    </a:lnTo>
                    <a:lnTo>
                      <a:pt x="538852" y="24680"/>
                    </a:lnTo>
                    <a:lnTo>
                      <a:pt x="555306" y="24680"/>
                    </a:lnTo>
                    <a:lnTo>
                      <a:pt x="567646" y="51417"/>
                    </a:lnTo>
                    <a:lnTo>
                      <a:pt x="569703" y="78154"/>
                    </a:lnTo>
                    <a:lnTo>
                      <a:pt x="582043" y="123401"/>
                    </a:lnTo>
                    <a:lnTo>
                      <a:pt x="592326" y="131628"/>
                    </a:lnTo>
                    <a:lnTo>
                      <a:pt x="586156" y="148081"/>
                    </a:lnTo>
                    <a:lnTo>
                      <a:pt x="538852" y="156308"/>
                    </a:lnTo>
                    <a:lnTo>
                      <a:pt x="522399" y="172761"/>
                    </a:lnTo>
                    <a:lnTo>
                      <a:pt x="499776" y="174818"/>
                    </a:lnTo>
                    <a:lnTo>
                      <a:pt x="499776" y="207725"/>
                    </a:lnTo>
                    <a:lnTo>
                      <a:pt x="456585" y="224178"/>
                    </a:lnTo>
                    <a:lnTo>
                      <a:pt x="442188" y="244745"/>
                    </a:lnTo>
                    <a:lnTo>
                      <a:pt x="413395" y="257085"/>
                    </a:lnTo>
                    <a:lnTo>
                      <a:pt x="376375" y="263255"/>
                    </a:lnTo>
                    <a:lnTo>
                      <a:pt x="316731" y="294106"/>
                    </a:lnTo>
                    <a:lnTo>
                      <a:pt x="316731" y="345523"/>
                    </a:lnTo>
                    <a:lnTo>
                      <a:pt x="310561" y="345523"/>
                    </a:lnTo>
                    <a:lnTo>
                      <a:pt x="310561" y="345524"/>
                    </a:lnTo>
                    <a:lnTo>
                      <a:pt x="316729" y="345524"/>
                    </a:lnTo>
                    <a:lnTo>
                      <a:pt x="316729" y="347581"/>
                    </a:lnTo>
                    <a:lnTo>
                      <a:pt x="314673" y="355808"/>
                    </a:lnTo>
                    <a:lnTo>
                      <a:pt x="314673" y="421621"/>
                    </a:lnTo>
                    <a:lnTo>
                      <a:pt x="193328" y="419565"/>
                    </a:lnTo>
                    <a:lnTo>
                      <a:pt x="191272" y="528569"/>
                    </a:lnTo>
                    <a:lnTo>
                      <a:pt x="158365" y="532682"/>
                    </a:lnTo>
                    <a:lnTo>
                      <a:pt x="148081" y="553249"/>
                    </a:lnTo>
                    <a:lnTo>
                      <a:pt x="154251" y="614949"/>
                    </a:lnTo>
                    <a:lnTo>
                      <a:pt x="8227" y="614949"/>
                    </a:lnTo>
                    <a:lnTo>
                      <a:pt x="0" y="629346"/>
                    </a:lnTo>
                    <a:lnTo>
                      <a:pt x="2057" y="610836"/>
                    </a:lnTo>
                    <a:lnTo>
                      <a:pt x="86381" y="608779"/>
                    </a:lnTo>
                    <a:lnTo>
                      <a:pt x="86381" y="608778"/>
                    </a:lnTo>
                    <a:lnTo>
                      <a:pt x="2058" y="610835"/>
                    </a:lnTo>
                    <a:lnTo>
                      <a:pt x="4115" y="592325"/>
                    </a:lnTo>
                    <a:lnTo>
                      <a:pt x="18512" y="579985"/>
                    </a:lnTo>
                    <a:lnTo>
                      <a:pt x="30852" y="557361"/>
                    </a:lnTo>
                    <a:lnTo>
                      <a:pt x="28795" y="542965"/>
                    </a:lnTo>
                    <a:lnTo>
                      <a:pt x="43192" y="512114"/>
                    </a:lnTo>
                    <a:lnTo>
                      <a:pt x="63759" y="485377"/>
                    </a:lnTo>
                    <a:lnTo>
                      <a:pt x="78156" y="479207"/>
                    </a:lnTo>
                    <a:lnTo>
                      <a:pt x="88439" y="454527"/>
                    </a:lnTo>
                    <a:lnTo>
                      <a:pt x="88439" y="431904"/>
                    </a:lnTo>
                    <a:lnTo>
                      <a:pt x="102836" y="405167"/>
                    </a:lnTo>
                    <a:lnTo>
                      <a:pt x="127516" y="388713"/>
                    </a:lnTo>
                    <a:lnTo>
                      <a:pt x="152196" y="345523"/>
                    </a:lnTo>
                    <a:lnTo>
                      <a:pt x="154253" y="345523"/>
                    </a:lnTo>
                    <a:lnTo>
                      <a:pt x="172763" y="329069"/>
                    </a:lnTo>
                    <a:lnTo>
                      <a:pt x="205670" y="324956"/>
                    </a:lnTo>
                    <a:lnTo>
                      <a:pt x="236520" y="296162"/>
                    </a:lnTo>
                    <a:lnTo>
                      <a:pt x="255030" y="283822"/>
                    </a:lnTo>
                    <a:lnTo>
                      <a:pt x="285880" y="248859"/>
                    </a:lnTo>
                    <a:lnTo>
                      <a:pt x="277654" y="195385"/>
                    </a:lnTo>
                    <a:lnTo>
                      <a:pt x="292051" y="158364"/>
                    </a:lnTo>
                    <a:lnTo>
                      <a:pt x="298221" y="135741"/>
                    </a:lnTo>
                    <a:lnTo>
                      <a:pt x="322901" y="106947"/>
                    </a:lnTo>
                    <a:lnTo>
                      <a:pt x="357864" y="88437"/>
                    </a:lnTo>
                    <a:lnTo>
                      <a:pt x="384601" y="69927"/>
                    </a:lnTo>
                    <a:lnTo>
                      <a:pt x="409281" y="26737"/>
                    </a:lnTo>
                    <a:close/>
                  </a:path>
                </a:pathLst>
              </a:custGeom>
              <a:solidFill>
                <a:srgbClr val="D9D9D9"/>
              </a:solidFill>
              <a:ln w="3175">
                <a:solidFill>
                  <a:schemeClr val="bg1"/>
                </a:solidFill>
                <a:prstDash val="solid"/>
                <a:round/>
                <a:headEnd/>
                <a:tailEnd/>
              </a:ln>
            </p:spPr>
            <p:txBody>
              <a:bodyPr vert="horz" wrap="square" lIns="84406" tIns="42203" rIns="84406" bIns="42203" numCol="1" anchor="t" anchorCtr="0" compatLnSpc="1">
                <a:prstTxWarp prst="textNoShape">
                  <a:avLst/>
                </a:prstTxWarp>
              </a:bodyPr>
              <a:lstStyle/>
              <a:p>
                <a:endParaRPr lang="hu-HU" sz="1662">
                  <a:solidFill>
                    <a:schemeClr val="accent3"/>
                  </a:solidFill>
                </a:endParaRPr>
              </a:p>
            </p:txBody>
          </p:sp>
        </p:grpSp>
        <p:cxnSp>
          <p:nvCxnSpPr>
            <p:cNvPr id="227" name="Connector: Curved 226"/>
            <p:cNvCxnSpPr>
              <a:cxnSpLocks/>
            </p:cNvCxnSpPr>
            <p:nvPr/>
          </p:nvCxnSpPr>
          <p:spPr>
            <a:xfrm>
              <a:off x="4766236" y="2405205"/>
              <a:ext cx="1469153" cy="1635134"/>
            </a:xfrm>
            <a:prstGeom prst="curvedConnector3">
              <a:avLst>
                <a:gd name="adj1" fmla="val -11047"/>
              </a:avLst>
            </a:prstGeom>
            <a:ln w="33909">
              <a:solidFill>
                <a:srgbClr val="7AAEAF"/>
              </a:solidFill>
              <a:tailEnd type="oval"/>
            </a:ln>
          </p:spPr>
          <p:style>
            <a:lnRef idx="1">
              <a:schemeClr val="accent1"/>
            </a:lnRef>
            <a:fillRef idx="0">
              <a:schemeClr val="accent1"/>
            </a:fillRef>
            <a:effectRef idx="0">
              <a:schemeClr val="accent1"/>
            </a:effectRef>
            <a:fontRef idx="minor">
              <a:schemeClr val="tx1"/>
            </a:fontRef>
          </p:style>
        </p:cxnSp>
        <p:cxnSp>
          <p:nvCxnSpPr>
            <p:cNvPr id="228" name="Connector: Curved 227"/>
            <p:cNvCxnSpPr>
              <a:cxnSpLocks/>
            </p:cNvCxnSpPr>
            <p:nvPr/>
          </p:nvCxnSpPr>
          <p:spPr>
            <a:xfrm>
              <a:off x="5172773" y="2146160"/>
              <a:ext cx="1087405" cy="1843029"/>
            </a:xfrm>
            <a:prstGeom prst="curvedConnector3">
              <a:avLst>
                <a:gd name="adj1" fmla="val 3561"/>
              </a:avLst>
            </a:prstGeom>
            <a:ln w="27051">
              <a:solidFill>
                <a:srgbClr val="98C0C1"/>
              </a:solidFill>
              <a:tailEnd type="oval"/>
            </a:ln>
          </p:spPr>
          <p:style>
            <a:lnRef idx="1">
              <a:schemeClr val="accent1"/>
            </a:lnRef>
            <a:fillRef idx="0">
              <a:schemeClr val="accent1"/>
            </a:fillRef>
            <a:effectRef idx="0">
              <a:schemeClr val="accent1"/>
            </a:effectRef>
            <a:fontRef idx="minor">
              <a:schemeClr val="tx1"/>
            </a:fontRef>
          </p:style>
        </p:cxnSp>
        <p:cxnSp>
          <p:nvCxnSpPr>
            <p:cNvPr id="229" name="Connector: Curved 228"/>
            <p:cNvCxnSpPr>
              <a:cxnSpLocks/>
            </p:cNvCxnSpPr>
            <p:nvPr/>
          </p:nvCxnSpPr>
          <p:spPr>
            <a:xfrm flipV="1">
              <a:off x="5597490" y="4078288"/>
              <a:ext cx="613110" cy="1247388"/>
            </a:xfrm>
            <a:prstGeom prst="curvedConnector3">
              <a:avLst>
                <a:gd name="adj1" fmla="val 152649"/>
              </a:avLst>
            </a:prstGeom>
            <a:ln w="20447">
              <a:solidFill>
                <a:srgbClr val="9CC3C4"/>
              </a:solidFill>
              <a:tailEnd type="oval"/>
            </a:ln>
          </p:spPr>
          <p:style>
            <a:lnRef idx="1">
              <a:schemeClr val="accent1"/>
            </a:lnRef>
            <a:fillRef idx="0">
              <a:schemeClr val="accent1"/>
            </a:fillRef>
            <a:effectRef idx="0">
              <a:schemeClr val="accent1"/>
            </a:effectRef>
            <a:fontRef idx="minor">
              <a:schemeClr val="tx1"/>
            </a:fontRef>
          </p:style>
        </p:cxnSp>
        <p:cxnSp>
          <p:nvCxnSpPr>
            <p:cNvPr id="230" name="Connector: Curved 229"/>
            <p:cNvCxnSpPr>
              <a:cxnSpLocks/>
            </p:cNvCxnSpPr>
            <p:nvPr/>
          </p:nvCxnSpPr>
          <p:spPr>
            <a:xfrm rot="16200000" flipH="1">
              <a:off x="5855263" y="3722951"/>
              <a:ext cx="654398" cy="56276"/>
            </a:xfrm>
            <a:prstGeom prst="curvedConnector4">
              <a:avLst>
                <a:gd name="adj1" fmla="val 15907"/>
                <a:gd name="adj2" fmla="val 1016551"/>
              </a:avLst>
            </a:prstGeom>
            <a:ln w="19685">
              <a:solidFill>
                <a:srgbClr val="A8CACB"/>
              </a:solidFill>
            </a:ln>
          </p:spPr>
          <p:style>
            <a:lnRef idx="1">
              <a:schemeClr val="accent1"/>
            </a:lnRef>
            <a:fillRef idx="0">
              <a:schemeClr val="accent1"/>
            </a:fillRef>
            <a:effectRef idx="0">
              <a:schemeClr val="accent1"/>
            </a:effectRef>
            <a:fontRef idx="minor">
              <a:schemeClr val="tx1"/>
            </a:fontRef>
          </p:style>
        </p:cxnSp>
        <p:sp>
          <p:nvSpPr>
            <p:cNvPr id="231" name="Freeform: Shape 230"/>
            <p:cNvSpPr/>
            <p:nvPr/>
          </p:nvSpPr>
          <p:spPr>
            <a:xfrm>
              <a:off x="2396421" y="2290795"/>
              <a:ext cx="3757272" cy="1799203"/>
            </a:xfrm>
            <a:custGeom>
              <a:avLst/>
              <a:gdLst>
                <a:gd name="connsiteX0" fmla="*/ 0 w 3985592"/>
                <a:gd name="connsiteY0" fmla="*/ 0 h 1722668"/>
                <a:gd name="connsiteX1" fmla="*/ 1928192 w 3985592"/>
                <a:gd name="connsiteY1" fmla="*/ 1451113 h 1722668"/>
                <a:gd name="connsiteX2" fmla="*/ 3985592 w 3985592"/>
                <a:gd name="connsiteY2" fmla="*/ 1719470 h 1722668"/>
              </a:gdLst>
              <a:ahLst/>
              <a:cxnLst>
                <a:cxn ang="0">
                  <a:pos x="connsiteX0" y="connsiteY0"/>
                </a:cxn>
                <a:cxn ang="0">
                  <a:pos x="connsiteX1" y="connsiteY1"/>
                </a:cxn>
                <a:cxn ang="0">
                  <a:pos x="connsiteX2" y="connsiteY2"/>
                </a:cxn>
              </a:cxnLst>
              <a:rect l="l" t="t" r="r" b="b"/>
              <a:pathLst>
                <a:path w="3985592" h="1722668">
                  <a:moveTo>
                    <a:pt x="0" y="0"/>
                  </a:moveTo>
                  <a:cubicBezTo>
                    <a:pt x="631963" y="582267"/>
                    <a:pt x="1263927" y="1164535"/>
                    <a:pt x="1928192" y="1451113"/>
                  </a:cubicBezTo>
                  <a:cubicBezTo>
                    <a:pt x="2592457" y="1737691"/>
                    <a:pt x="3289024" y="1728580"/>
                    <a:pt x="3985592" y="1719470"/>
                  </a:cubicBezTo>
                </a:path>
              </a:pathLst>
            </a:custGeom>
            <a:noFill/>
            <a:ln w="19050">
              <a:solidFill>
                <a:srgbClr val="9FC5C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2" name="Connector: Curved 231"/>
            <p:cNvCxnSpPr>
              <a:cxnSpLocks/>
            </p:cNvCxnSpPr>
            <p:nvPr/>
          </p:nvCxnSpPr>
          <p:spPr>
            <a:xfrm>
              <a:off x="5014124" y="2205558"/>
              <a:ext cx="1246054" cy="1783631"/>
            </a:xfrm>
            <a:prstGeom prst="curvedConnector3">
              <a:avLst>
                <a:gd name="adj1" fmla="val 10628"/>
              </a:avLst>
            </a:prstGeom>
            <a:ln w="12192">
              <a:solidFill>
                <a:srgbClr val="C1D9DA"/>
              </a:solidFill>
            </a:ln>
          </p:spPr>
          <p:style>
            <a:lnRef idx="1">
              <a:schemeClr val="accent1"/>
            </a:lnRef>
            <a:fillRef idx="0">
              <a:schemeClr val="accent1"/>
            </a:fillRef>
            <a:effectRef idx="0">
              <a:schemeClr val="accent1"/>
            </a:effectRef>
            <a:fontRef idx="minor">
              <a:schemeClr val="tx1"/>
            </a:fontRef>
          </p:style>
        </p:cxnSp>
        <p:cxnSp>
          <p:nvCxnSpPr>
            <p:cNvPr id="233" name="Connector: Curved 232"/>
            <p:cNvCxnSpPr>
              <a:cxnSpLocks/>
            </p:cNvCxnSpPr>
            <p:nvPr/>
          </p:nvCxnSpPr>
          <p:spPr>
            <a:xfrm flipH="1">
              <a:off x="6260178" y="3395196"/>
              <a:ext cx="156996" cy="593993"/>
            </a:xfrm>
            <a:prstGeom prst="curvedConnector3">
              <a:avLst>
                <a:gd name="adj1" fmla="val -222451"/>
              </a:avLst>
            </a:prstGeom>
            <a:ln w="9017">
              <a:solidFill>
                <a:schemeClr val="accent1">
                  <a:alpha val="91000"/>
                </a:schemeClr>
              </a:solidFill>
            </a:ln>
          </p:spPr>
          <p:style>
            <a:lnRef idx="1">
              <a:schemeClr val="accent1"/>
            </a:lnRef>
            <a:fillRef idx="0">
              <a:schemeClr val="accent1"/>
            </a:fillRef>
            <a:effectRef idx="0">
              <a:schemeClr val="accent1"/>
            </a:effectRef>
            <a:fontRef idx="minor">
              <a:schemeClr val="tx1"/>
            </a:fontRef>
          </p:style>
        </p:cxnSp>
        <p:cxnSp>
          <p:nvCxnSpPr>
            <p:cNvPr id="234" name="Connector: Curved 233"/>
            <p:cNvCxnSpPr>
              <a:cxnSpLocks/>
            </p:cNvCxnSpPr>
            <p:nvPr/>
          </p:nvCxnSpPr>
          <p:spPr>
            <a:xfrm flipV="1">
              <a:off x="5984195" y="3989189"/>
              <a:ext cx="275983" cy="321747"/>
            </a:xfrm>
            <a:prstGeom prst="curvedConnector3">
              <a:avLst>
                <a:gd name="adj1" fmla="val 198999"/>
              </a:avLst>
            </a:prstGeom>
            <a:ln w="6477">
              <a:solidFill>
                <a:schemeClr val="accent1">
                  <a:alpha val="62000"/>
                </a:schemeClr>
              </a:solidFill>
            </a:ln>
          </p:spPr>
          <p:style>
            <a:lnRef idx="1">
              <a:schemeClr val="accent1"/>
            </a:lnRef>
            <a:fillRef idx="0">
              <a:schemeClr val="accent1"/>
            </a:fillRef>
            <a:effectRef idx="0">
              <a:schemeClr val="accent1"/>
            </a:effectRef>
            <a:fontRef idx="minor">
              <a:schemeClr val="tx1"/>
            </a:fontRef>
          </p:style>
        </p:cxnSp>
        <p:sp>
          <p:nvSpPr>
            <p:cNvPr id="235" name="Freeform: Shape 234"/>
            <p:cNvSpPr/>
            <p:nvPr/>
          </p:nvSpPr>
          <p:spPr>
            <a:xfrm>
              <a:off x="4966379" y="2508024"/>
              <a:ext cx="1306205" cy="1532973"/>
            </a:xfrm>
            <a:custGeom>
              <a:avLst/>
              <a:gdLst>
                <a:gd name="connsiteX0" fmla="*/ 46964 w 1190019"/>
                <a:gd name="connsiteY0" fmla="*/ 0 h 1624329"/>
                <a:gd name="connsiteX1" fmla="*/ 123164 w 1190019"/>
                <a:gd name="connsiteY1" fmla="*/ 878840 h 1624329"/>
                <a:gd name="connsiteX2" fmla="*/ 1103604 w 1190019"/>
                <a:gd name="connsiteY2" fmla="*/ 1564640 h 1624329"/>
                <a:gd name="connsiteX3" fmla="*/ 1078204 w 1190019"/>
                <a:gd name="connsiteY3" fmla="*/ 1544320 h 1624329"/>
              </a:gdLst>
              <a:ahLst/>
              <a:cxnLst>
                <a:cxn ang="0">
                  <a:pos x="connsiteX0" y="connsiteY0"/>
                </a:cxn>
                <a:cxn ang="0">
                  <a:pos x="connsiteX1" y="connsiteY1"/>
                </a:cxn>
                <a:cxn ang="0">
                  <a:pos x="connsiteX2" y="connsiteY2"/>
                </a:cxn>
                <a:cxn ang="0">
                  <a:pos x="connsiteX3" y="connsiteY3"/>
                </a:cxn>
              </a:cxnLst>
              <a:rect l="l" t="t" r="r" b="b"/>
              <a:pathLst>
                <a:path w="1190019" h="1624329">
                  <a:moveTo>
                    <a:pt x="46964" y="0"/>
                  </a:moveTo>
                  <a:cubicBezTo>
                    <a:pt x="-2990" y="309033"/>
                    <a:pt x="-52943" y="618067"/>
                    <a:pt x="123164" y="878840"/>
                  </a:cubicBezTo>
                  <a:cubicBezTo>
                    <a:pt x="299271" y="1139613"/>
                    <a:pt x="944431" y="1453727"/>
                    <a:pt x="1103604" y="1564640"/>
                  </a:cubicBezTo>
                  <a:cubicBezTo>
                    <a:pt x="1262777" y="1675553"/>
                    <a:pt x="1170490" y="1609936"/>
                    <a:pt x="1078204" y="1544320"/>
                  </a:cubicBezTo>
                </a:path>
              </a:pathLst>
            </a:custGeom>
            <a:noFill/>
            <a:ln w="4572">
              <a:solidFill>
                <a:srgbClr val="239B9E">
                  <a:alpha val="61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Shape 235"/>
            <p:cNvSpPr/>
            <p:nvPr/>
          </p:nvSpPr>
          <p:spPr>
            <a:xfrm>
              <a:off x="4935657" y="2309904"/>
              <a:ext cx="1139406" cy="1762760"/>
            </a:xfrm>
            <a:custGeom>
              <a:avLst/>
              <a:gdLst>
                <a:gd name="connsiteX0" fmla="*/ 57366 w 1139406"/>
                <a:gd name="connsiteY0" fmla="*/ 0 h 1762760"/>
                <a:gd name="connsiteX1" fmla="*/ 6566 w 1139406"/>
                <a:gd name="connsiteY1" fmla="*/ 579120 h 1762760"/>
                <a:gd name="connsiteX2" fmla="*/ 42126 w 1139406"/>
                <a:gd name="connsiteY2" fmla="*/ 1026160 h 1762760"/>
                <a:gd name="connsiteX3" fmla="*/ 377406 w 1139406"/>
                <a:gd name="connsiteY3" fmla="*/ 1386840 h 1762760"/>
                <a:gd name="connsiteX4" fmla="*/ 1139406 w 1139406"/>
                <a:gd name="connsiteY4" fmla="*/ 1762760 h 176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406" h="1762760">
                  <a:moveTo>
                    <a:pt x="57366" y="0"/>
                  </a:moveTo>
                  <a:cubicBezTo>
                    <a:pt x="33236" y="204046"/>
                    <a:pt x="9106" y="408093"/>
                    <a:pt x="6566" y="579120"/>
                  </a:cubicBezTo>
                  <a:cubicBezTo>
                    <a:pt x="4026" y="750147"/>
                    <a:pt x="-19681" y="891540"/>
                    <a:pt x="42126" y="1026160"/>
                  </a:cubicBezTo>
                  <a:cubicBezTo>
                    <a:pt x="103933" y="1160780"/>
                    <a:pt x="194526" y="1264073"/>
                    <a:pt x="377406" y="1386840"/>
                  </a:cubicBezTo>
                  <a:cubicBezTo>
                    <a:pt x="560286" y="1509607"/>
                    <a:pt x="849846" y="1636183"/>
                    <a:pt x="1139406" y="1762760"/>
                  </a:cubicBezTo>
                </a:path>
              </a:pathLst>
            </a:custGeom>
            <a:noFill/>
            <a:ln w="4191">
              <a:solidFill>
                <a:srgbClr val="239B9E">
                  <a:alpha val="61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Freeform: Shape 237"/>
            <p:cNvSpPr/>
            <p:nvPr/>
          </p:nvSpPr>
          <p:spPr>
            <a:xfrm rot="10800000">
              <a:off x="6253084" y="4017226"/>
              <a:ext cx="2405269" cy="1043608"/>
            </a:xfrm>
            <a:custGeom>
              <a:avLst/>
              <a:gdLst>
                <a:gd name="connsiteX0" fmla="*/ 2405269 w 2405269"/>
                <a:gd name="connsiteY0" fmla="*/ 1054448 h 1054448"/>
                <a:gd name="connsiteX1" fmla="*/ 1222513 w 2405269"/>
                <a:gd name="connsiteY1" fmla="*/ 169866 h 1054448"/>
                <a:gd name="connsiteX2" fmla="*/ 0 w 2405269"/>
                <a:gd name="connsiteY2" fmla="*/ 901 h 1054448"/>
              </a:gdLst>
              <a:ahLst/>
              <a:cxnLst>
                <a:cxn ang="0">
                  <a:pos x="connsiteX0" y="connsiteY0"/>
                </a:cxn>
                <a:cxn ang="0">
                  <a:pos x="connsiteX1" y="connsiteY1"/>
                </a:cxn>
                <a:cxn ang="0">
                  <a:pos x="connsiteX2" y="connsiteY2"/>
                </a:cxn>
              </a:cxnLst>
              <a:rect l="l" t="t" r="r" b="b"/>
              <a:pathLst>
                <a:path w="2405269" h="1054448">
                  <a:moveTo>
                    <a:pt x="2405269" y="1054448"/>
                  </a:moveTo>
                  <a:cubicBezTo>
                    <a:pt x="2014330" y="699952"/>
                    <a:pt x="1623391" y="345457"/>
                    <a:pt x="1222513" y="169866"/>
                  </a:cubicBezTo>
                  <a:cubicBezTo>
                    <a:pt x="821635" y="-5725"/>
                    <a:pt x="410817" y="-2412"/>
                    <a:pt x="0" y="901"/>
                  </a:cubicBezTo>
                </a:path>
              </a:pathLst>
            </a:custGeom>
            <a:noFill/>
            <a:ln w="3556">
              <a:solidFill>
                <a:srgbClr val="A8CAC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Shape 238"/>
            <p:cNvSpPr/>
            <p:nvPr/>
          </p:nvSpPr>
          <p:spPr>
            <a:xfrm>
              <a:off x="5362894" y="2138730"/>
              <a:ext cx="870312" cy="1898374"/>
            </a:xfrm>
            <a:custGeom>
              <a:avLst/>
              <a:gdLst>
                <a:gd name="connsiteX0" fmla="*/ 35425 w 870312"/>
                <a:gd name="connsiteY0" fmla="*/ 0 h 1898374"/>
                <a:gd name="connsiteX1" fmla="*/ 5607 w 870312"/>
                <a:gd name="connsiteY1" fmla="*/ 745435 h 1898374"/>
                <a:gd name="connsiteX2" fmla="*/ 134816 w 870312"/>
                <a:gd name="connsiteY2" fmla="*/ 1321904 h 1898374"/>
                <a:gd name="connsiteX3" fmla="*/ 532381 w 870312"/>
                <a:gd name="connsiteY3" fmla="*/ 1699591 h 1898374"/>
                <a:gd name="connsiteX4" fmla="*/ 870312 w 870312"/>
                <a:gd name="connsiteY4" fmla="*/ 1898374 h 1898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312" h="1898374">
                  <a:moveTo>
                    <a:pt x="35425" y="0"/>
                  </a:moveTo>
                  <a:cubicBezTo>
                    <a:pt x="12233" y="262559"/>
                    <a:pt x="-10958" y="525118"/>
                    <a:pt x="5607" y="745435"/>
                  </a:cubicBezTo>
                  <a:cubicBezTo>
                    <a:pt x="22172" y="965752"/>
                    <a:pt x="47020" y="1162878"/>
                    <a:pt x="134816" y="1321904"/>
                  </a:cubicBezTo>
                  <a:cubicBezTo>
                    <a:pt x="222612" y="1480930"/>
                    <a:pt x="409798" y="1603513"/>
                    <a:pt x="532381" y="1699591"/>
                  </a:cubicBezTo>
                  <a:cubicBezTo>
                    <a:pt x="654964" y="1795669"/>
                    <a:pt x="762638" y="1847021"/>
                    <a:pt x="870312" y="1898374"/>
                  </a:cubicBezTo>
                </a:path>
              </a:pathLst>
            </a:custGeom>
            <a:noFill/>
            <a:ln w="2794">
              <a:solidFill>
                <a:srgbClr val="239B9E">
                  <a:alpha val="26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reeform: Shape 239"/>
            <p:cNvSpPr/>
            <p:nvPr/>
          </p:nvSpPr>
          <p:spPr>
            <a:xfrm>
              <a:off x="4771814" y="2605869"/>
              <a:ext cx="1342122" cy="1470992"/>
            </a:xfrm>
            <a:custGeom>
              <a:avLst/>
              <a:gdLst>
                <a:gd name="connsiteX0" fmla="*/ 40096 w 1342122"/>
                <a:gd name="connsiteY0" fmla="*/ 0 h 1470992"/>
                <a:gd name="connsiteX1" fmla="*/ 339 w 1342122"/>
                <a:gd name="connsiteY1" fmla="*/ 357809 h 1470992"/>
                <a:gd name="connsiteX2" fmla="*/ 59974 w 1342122"/>
                <a:gd name="connsiteY2" fmla="*/ 815009 h 1470992"/>
                <a:gd name="connsiteX3" fmla="*/ 278635 w 1342122"/>
                <a:gd name="connsiteY3" fmla="*/ 1133061 h 1470992"/>
                <a:gd name="connsiteX4" fmla="*/ 696079 w 1342122"/>
                <a:gd name="connsiteY4" fmla="*/ 1331844 h 1470992"/>
                <a:gd name="connsiteX5" fmla="*/ 1342122 w 1342122"/>
                <a:gd name="connsiteY5" fmla="*/ 1470992 h 147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122" h="1470992">
                  <a:moveTo>
                    <a:pt x="40096" y="0"/>
                  </a:moveTo>
                  <a:cubicBezTo>
                    <a:pt x="18561" y="110987"/>
                    <a:pt x="-2974" y="221974"/>
                    <a:pt x="339" y="357809"/>
                  </a:cubicBezTo>
                  <a:cubicBezTo>
                    <a:pt x="3652" y="493644"/>
                    <a:pt x="13591" y="685800"/>
                    <a:pt x="59974" y="815009"/>
                  </a:cubicBezTo>
                  <a:cubicBezTo>
                    <a:pt x="106357" y="944218"/>
                    <a:pt x="172618" y="1046922"/>
                    <a:pt x="278635" y="1133061"/>
                  </a:cubicBezTo>
                  <a:cubicBezTo>
                    <a:pt x="384652" y="1219200"/>
                    <a:pt x="518831" y="1275522"/>
                    <a:pt x="696079" y="1331844"/>
                  </a:cubicBezTo>
                  <a:cubicBezTo>
                    <a:pt x="873327" y="1388166"/>
                    <a:pt x="1107724" y="1429579"/>
                    <a:pt x="1342122" y="1470992"/>
                  </a:cubicBezTo>
                </a:path>
              </a:pathLst>
            </a:custGeom>
            <a:noFill/>
            <a:ln w="1016">
              <a:solidFill>
                <a:srgbClr val="239B9E">
                  <a:alpha val="61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reeform: Shape 240"/>
            <p:cNvSpPr/>
            <p:nvPr/>
          </p:nvSpPr>
          <p:spPr>
            <a:xfrm>
              <a:off x="5050481" y="2774959"/>
              <a:ext cx="1201366" cy="1243240"/>
            </a:xfrm>
            <a:custGeom>
              <a:avLst/>
              <a:gdLst>
                <a:gd name="connsiteX0" fmla="*/ 30679 w 1054409"/>
                <a:gd name="connsiteY0" fmla="*/ 0 h 1321904"/>
                <a:gd name="connsiteX1" fmla="*/ 861 w 1054409"/>
                <a:gd name="connsiteY1" fmla="*/ 288235 h 1321904"/>
                <a:gd name="connsiteX2" fmla="*/ 60496 w 1054409"/>
                <a:gd name="connsiteY2" fmla="*/ 586409 h 1321904"/>
                <a:gd name="connsiteX3" fmla="*/ 289096 w 1054409"/>
                <a:gd name="connsiteY3" fmla="*/ 864704 h 1321904"/>
                <a:gd name="connsiteX4" fmla="*/ 716479 w 1054409"/>
                <a:gd name="connsiteY4" fmla="*/ 1133061 h 1321904"/>
                <a:gd name="connsiteX5" fmla="*/ 1054409 w 1054409"/>
                <a:gd name="connsiteY5" fmla="*/ 1321904 h 132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409" h="1321904">
                  <a:moveTo>
                    <a:pt x="30679" y="0"/>
                  </a:moveTo>
                  <a:cubicBezTo>
                    <a:pt x="13285" y="95250"/>
                    <a:pt x="-4108" y="190500"/>
                    <a:pt x="861" y="288235"/>
                  </a:cubicBezTo>
                  <a:cubicBezTo>
                    <a:pt x="5830" y="385970"/>
                    <a:pt x="12457" y="490331"/>
                    <a:pt x="60496" y="586409"/>
                  </a:cubicBezTo>
                  <a:cubicBezTo>
                    <a:pt x="108535" y="682487"/>
                    <a:pt x="179766" y="773595"/>
                    <a:pt x="289096" y="864704"/>
                  </a:cubicBezTo>
                  <a:cubicBezTo>
                    <a:pt x="398427" y="955813"/>
                    <a:pt x="588927" y="1056861"/>
                    <a:pt x="716479" y="1133061"/>
                  </a:cubicBezTo>
                  <a:cubicBezTo>
                    <a:pt x="844031" y="1209261"/>
                    <a:pt x="949220" y="1265582"/>
                    <a:pt x="1054409" y="1321904"/>
                  </a:cubicBezTo>
                </a:path>
              </a:pathLst>
            </a:custGeom>
            <a:noFill/>
            <a:ln w="762">
              <a:solidFill>
                <a:srgbClr val="239B9E">
                  <a:alpha val="7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Shape 241"/>
            <p:cNvSpPr/>
            <p:nvPr/>
          </p:nvSpPr>
          <p:spPr>
            <a:xfrm>
              <a:off x="6047758" y="3799187"/>
              <a:ext cx="207645" cy="178862"/>
            </a:xfrm>
            <a:custGeom>
              <a:avLst/>
              <a:gdLst>
                <a:gd name="connsiteX0" fmla="*/ 0 w 207645"/>
                <a:gd name="connsiteY0" fmla="*/ 22652 h 178862"/>
                <a:gd name="connsiteX1" fmla="*/ 167640 w 207645"/>
                <a:gd name="connsiteY1" fmla="*/ 13127 h 178862"/>
                <a:gd name="connsiteX2" fmla="*/ 207645 w 207645"/>
                <a:gd name="connsiteY2" fmla="*/ 178862 h 178862"/>
              </a:gdLst>
              <a:ahLst/>
              <a:cxnLst>
                <a:cxn ang="0">
                  <a:pos x="connsiteX0" y="connsiteY0"/>
                </a:cxn>
                <a:cxn ang="0">
                  <a:pos x="connsiteX1" y="connsiteY1"/>
                </a:cxn>
                <a:cxn ang="0">
                  <a:pos x="connsiteX2" y="connsiteY2"/>
                </a:cxn>
              </a:cxnLst>
              <a:rect l="l" t="t" r="r" b="b"/>
              <a:pathLst>
                <a:path w="207645" h="178862">
                  <a:moveTo>
                    <a:pt x="0" y="22652"/>
                  </a:moveTo>
                  <a:cubicBezTo>
                    <a:pt x="66516" y="4872"/>
                    <a:pt x="133033" y="-12908"/>
                    <a:pt x="167640" y="13127"/>
                  </a:cubicBezTo>
                  <a:cubicBezTo>
                    <a:pt x="202247" y="39162"/>
                    <a:pt x="204946" y="109012"/>
                    <a:pt x="207645" y="178862"/>
                  </a:cubicBezTo>
                </a:path>
              </a:pathLst>
            </a:custGeom>
            <a:noFill/>
            <a:ln w="508">
              <a:solidFill>
                <a:srgbClr val="A8CAC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3" name="Freeform: Shape 242"/>
            <p:cNvSpPr/>
            <p:nvPr/>
          </p:nvSpPr>
          <p:spPr>
            <a:xfrm>
              <a:off x="6017278" y="3863520"/>
              <a:ext cx="220980" cy="154534"/>
            </a:xfrm>
            <a:custGeom>
              <a:avLst/>
              <a:gdLst>
                <a:gd name="connsiteX0" fmla="*/ 0 w 220980"/>
                <a:gd name="connsiteY0" fmla="*/ 13564 h 154534"/>
                <a:gd name="connsiteX1" fmla="*/ 120015 w 220980"/>
                <a:gd name="connsiteY1" fmla="*/ 13564 h 154534"/>
                <a:gd name="connsiteX2" fmla="*/ 220980 w 220980"/>
                <a:gd name="connsiteY2" fmla="*/ 154534 h 154534"/>
              </a:gdLst>
              <a:ahLst/>
              <a:cxnLst>
                <a:cxn ang="0">
                  <a:pos x="connsiteX0" y="connsiteY0"/>
                </a:cxn>
                <a:cxn ang="0">
                  <a:pos x="connsiteX1" y="connsiteY1"/>
                </a:cxn>
                <a:cxn ang="0">
                  <a:pos x="connsiteX2" y="connsiteY2"/>
                </a:cxn>
              </a:cxnLst>
              <a:rect l="l" t="t" r="r" b="b"/>
              <a:pathLst>
                <a:path w="220980" h="154534">
                  <a:moveTo>
                    <a:pt x="0" y="13564"/>
                  </a:moveTo>
                  <a:cubicBezTo>
                    <a:pt x="41592" y="1816"/>
                    <a:pt x="83185" y="-9931"/>
                    <a:pt x="120015" y="13564"/>
                  </a:cubicBezTo>
                  <a:cubicBezTo>
                    <a:pt x="156845" y="37059"/>
                    <a:pt x="188912" y="95796"/>
                    <a:pt x="220980" y="154534"/>
                  </a:cubicBezTo>
                </a:path>
              </a:pathLst>
            </a:custGeom>
            <a:noFill/>
            <a:ln w="0">
              <a:solidFill>
                <a:srgbClr val="A8CAC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Freeform: Shape 243"/>
            <p:cNvSpPr/>
            <p:nvPr/>
          </p:nvSpPr>
          <p:spPr>
            <a:xfrm>
              <a:off x="4878101" y="2450284"/>
              <a:ext cx="1272884" cy="1615440"/>
            </a:xfrm>
            <a:custGeom>
              <a:avLst/>
              <a:gdLst>
                <a:gd name="connsiteX0" fmla="*/ 57494 w 1272884"/>
                <a:gd name="connsiteY0" fmla="*/ 0 h 1615440"/>
                <a:gd name="connsiteX1" fmla="*/ 19394 w 1272884"/>
                <a:gd name="connsiteY1" fmla="*/ 205740 h 1615440"/>
                <a:gd name="connsiteX2" fmla="*/ 344 w 1272884"/>
                <a:gd name="connsiteY2" fmla="*/ 476250 h 1615440"/>
                <a:gd name="connsiteX3" fmla="*/ 11774 w 1272884"/>
                <a:gd name="connsiteY3" fmla="*/ 746760 h 1615440"/>
                <a:gd name="connsiteX4" fmla="*/ 65114 w 1272884"/>
                <a:gd name="connsiteY4" fmla="*/ 967740 h 1615440"/>
                <a:gd name="connsiteX5" fmla="*/ 187034 w 1272884"/>
                <a:gd name="connsiteY5" fmla="*/ 1169670 h 1615440"/>
                <a:gd name="connsiteX6" fmla="*/ 369914 w 1272884"/>
                <a:gd name="connsiteY6" fmla="*/ 1314450 h 1615440"/>
                <a:gd name="connsiteX7" fmla="*/ 667094 w 1272884"/>
                <a:gd name="connsiteY7" fmla="*/ 1443990 h 1615440"/>
                <a:gd name="connsiteX8" fmla="*/ 895694 w 1272884"/>
                <a:gd name="connsiteY8" fmla="*/ 1520190 h 1615440"/>
                <a:gd name="connsiteX9" fmla="*/ 1272884 w 1272884"/>
                <a:gd name="connsiteY9" fmla="*/ 1615440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2884" h="1615440">
                  <a:moveTo>
                    <a:pt x="57494" y="0"/>
                  </a:moveTo>
                  <a:cubicBezTo>
                    <a:pt x="43206" y="63182"/>
                    <a:pt x="28919" y="126365"/>
                    <a:pt x="19394" y="205740"/>
                  </a:cubicBezTo>
                  <a:cubicBezTo>
                    <a:pt x="9869" y="285115"/>
                    <a:pt x="1614" y="386080"/>
                    <a:pt x="344" y="476250"/>
                  </a:cubicBezTo>
                  <a:cubicBezTo>
                    <a:pt x="-926" y="566420"/>
                    <a:pt x="979" y="664845"/>
                    <a:pt x="11774" y="746760"/>
                  </a:cubicBezTo>
                  <a:cubicBezTo>
                    <a:pt x="22569" y="828675"/>
                    <a:pt x="35904" y="897255"/>
                    <a:pt x="65114" y="967740"/>
                  </a:cubicBezTo>
                  <a:cubicBezTo>
                    <a:pt x="94324" y="1038225"/>
                    <a:pt x="136234" y="1111885"/>
                    <a:pt x="187034" y="1169670"/>
                  </a:cubicBezTo>
                  <a:cubicBezTo>
                    <a:pt x="237834" y="1227455"/>
                    <a:pt x="289904" y="1268730"/>
                    <a:pt x="369914" y="1314450"/>
                  </a:cubicBezTo>
                  <a:cubicBezTo>
                    <a:pt x="449924" y="1360170"/>
                    <a:pt x="579464" y="1409700"/>
                    <a:pt x="667094" y="1443990"/>
                  </a:cubicBezTo>
                  <a:cubicBezTo>
                    <a:pt x="754724" y="1478280"/>
                    <a:pt x="794729" y="1491615"/>
                    <a:pt x="895694" y="1520190"/>
                  </a:cubicBezTo>
                  <a:cubicBezTo>
                    <a:pt x="996659" y="1548765"/>
                    <a:pt x="1134771" y="1582102"/>
                    <a:pt x="1272884" y="1615440"/>
                  </a:cubicBezTo>
                </a:path>
              </a:pathLst>
            </a:custGeom>
            <a:noFill/>
            <a:ln w="6731">
              <a:solidFill>
                <a:srgbClr val="D1E3E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6" name="Connector: Curved 225"/>
            <p:cNvCxnSpPr>
              <a:cxnSpLocks/>
            </p:cNvCxnSpPr>
            <p:nvPr/>
          </p:nvCxnSpPr>
          <p:spPr>
            <a:xfrm rot="16200000" flipH="1">
              <a:off x="6065302" y="3809811"/>
              <a:ext cx="298810" cy="78586"/>
            </a:xfrm>
            <a:prstGeom prst="curvedConnector4">
              <a:avLst>
                <a:gd name="adj1" fmla="val 10203"/>
                <a:gd name="adj2" fmla="val 447670"/>
              </a:avLst>
            </a:prstGeom>
            <a:ln w="39116">
              <a:solidFill>
                <a:srgbClr val="C6DCDD"/>
              </a:solidFill>
              <a:tailEnd type="oval"/>
            </a:ln>
          </p:spPr>
          <p:style>
            <a:lnRef idx="1">
              <a:schemeClr val="accent1"/>
            </a:lnRef>
            <a:fillRef idx="0">
              <a:schemeClr val="accent1"/>
            </a:fillRef>
            <a:effectRef idx="0">
              <a:schemeClr val="accent1"/>
            </a:effectRef>
            <a:fontRef idx="minor">
              <a:schemeClr val="tx1"/>
            </a:fontRef>
          </p:style>
        </p:cxnSp>
        <p:sp>
          <p:nvSpPr>
            <p:cNvPr id="225" name="Freeform: Shape 224"/>
            <p:cNvSpPr/>
            <p:nvPr/>
          </p:nvSpPr>
          <p:spPr>
            <a:xfrm>
              <a:off x="1906991" y="2936658"/>
              <a:ext cx="4338313" cy="1279952"/>
            </a:xfrm>
            <a:custGeom>
              <a:avLst/>
              <a:gdLst>
                <a:gd name="connsiteX0" fmla="*/ 0 w 3844212"/>
                <a:gd name="connsiteY0" fmla="*/ 0 h 1111419"/>
                <a:gd name="connsiteX1" fmla="*/ 1828800 w 3844212"/>
                <a:gd name="connsiteY1" fmla="*/ 1035698 h 1111419"/>
                <a:gd name="connsiteX2" fmla="*/ 3844212 w 3844212"/>
                <a:gd name="connsiteY2" fmla="*/ 951723 h 1111419"/>
              </a:gdLst>
              <a:ahLst/>
              <a:cxnLst>
                <a:cxn ang="0">
                  <a:pos x="connsiteX0" y="connsiteY0"/>
                </a:cxn>
                <a:cxn ang="0">
                  <a:pos x="connsiteX1" y="connsiteY1"/>
                </a:cxn>
                <a:cxn ang="0">
                  <a:pos x="connsiteX2" y="connsiteY2"/>
                </a:cxn>
              </a:cxnLst>
              <a:rect l="l" t="t" r="r" b="b"/>
              <a:pathLst>
                <a:path w="3844212" h="1111419">
                  <a:moveTo>
                    <a:pt x="0" y="0"/>
                  </a:moveTo>
                  <a:cubicBezTo>
                    <a:pt x="594049" y="438539"/>
                    <a:pt x="1188098" y="877078"/>
                    <a:pt x="1828800" y="1035698"/>
                  </a:cubicBezTo>
                  <a:cubicBezTo>
                    <a:pt x="2469502" y="1194319"/>
                    <a:pt x="3156857" y="1073021"/>
                    <a:pt x="3844212" y="951723"/>
                  </a:cubicBezTo>
                </a:path>
              </a:pathLst>
            </a:custGeom>
            <a:noFill/>
            <a:ln w="63500">
              <a:solidFill>
                <a:srgbClr val="1A7476"/>
              </a:solidFill>
              <a:prstDash val="solid"/>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rot="16200000">
            <a:off x="4876263" y="4256329"/>
            <a:ext cx="117026" cy="3055660"/>
          </a:xfrm>
          <a:prstGeom prst="rect">
            <a:avLst/>
          </a:prstGeom>
          <a:gradFill flip="none" rotWithShape="1">
            <a:gsLst>
              <a:gs pos="0">
                <a:srgbClr val="1A7476"/>
              </a:gs>
              <a:gs pos="10000">
                <a:srgbClr val="1A7476">
                  <a:alpha val="90000"/>
                </a:srgbClr>
              </a:gs>
              <a:gs pos="40000">
                <a:srgbClr val="1A7476">
                  <a:alpha val="60000"/>
                </a:srgbClr>
              </a:gs>
              <a:gs pos="75000">
                <a:srgbClr val="1A7476">
                  <a:alpha val="25000"/>
                </a:srgbClr>
              </a:gs>
              <a:gs pos="30000">
                <a:srgbClr val="1A7476">
                  <a:alpha val="70000"/>
                </a:srgbClr>
              </a:gs>
              <a:gs pos="85000">
                <a:srgbClr val="1A7476">
                  <a:alpha val="15000"/>
                </a:srgbClr>
              </a:gs>
              <a:gs pos="95000">
                <a:srgbClr val="1A7476">
                  <a:alpha val="5000"/>
                </a:srgbClr>
              </a:gs>
              <a:gs pos="90000">
                <a:srgbClr val="1A7476">
                  <a:alpha val="10000"/>
                </a:srgbClr>
              </a:gs>
              <a:gs pos="20000">
                <a:srgbClr val="1A7476">
                  <a:alpha val="80000"/>
                </a:srgbClr>
              </a:gs>
            </a:gsLst>
            <a:lin ang="5400000" scaled="1"/>
            <a:tileRect/>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6" name="TextBox 245"/>
          <p:cNvSpPr txBox="1"/>
          <p:nvPr/>
        </p:nvSpPr>
        <p:spPr>
          <a:xfrm>
            <a:off x="3093891" y="5640383"/>
            <a:ext cx="512966" cy="261610"/>
          </a:xfrm>
          <a:prstGeom prst="rect">
            <a:avLst/>
          </a:prstGeom>
          <a:noFill/>
          <a:ln w="12700">
            <a:noFill/>
            <a:prstDash val="dash"/>
          </a:ln>
        </p:spPr>
        <p:txBody>
          <a:bodyPr wrap="square" rtlCol="0">
            <a:spAutoFit/>
          </a:bodyPr>
          <a:lstStyle/>
          <a:p>
            <a:r>
              <a:rPr lang="en-GB" sz="1100" dirty="0"/>
              <a:t>33</a:t>
            </a:r>
            <a:r>
              <a:rPr lang="en-GB" sz="1000" dirty="0"/>
              <a:t>%</a:t>
            </a:r>
          </a:p>
        </p:txBody>
      </p:sp>
      <p:sp>
        <p:nvSpPr>
          <p:cNvPr id="247" name="TextBox 246"/>
          <p:cNvSpPr txBox="1"/>
          <p:nvPr/>
        </p:nvSpPr>
        <p:spPr>
          <a:xfrm>
            <a:off x="6400750" y="5663111"/>
            <a:ext cx="512966" cy="261610"/>
          </a:xfrm>
          <a:prstGeom prst="rect">
            <a:avLst/>
          </a:prstGeom>
          <a:noFill/>
          <a:ln w="12700">
            <a:noFill/>
            <a:prstDash val="dash"/>
          </a:ln>
        </p:spPr>
        <p:txBody>
          <a:bodyPr wrap="square" rtlCol="0">
            <a:spAutoFit/>
          </a:bodyPr>
          <a:lstStyle/>
          <a:p>
            <a:r>
              <a:rPr lang="en-GB" sz="1100" dirty="0"/>
              <a:t>0%</a:t>
            </a:r>
          </a:p>
        </p:txBody>
      </p:sp>
      <p:sp>
        <p:nvSpPr>
          <p:cNvPr id="250" name="TextBox 249"/>
          <p:cNvSpPr txBox="1"/>
          <p:nvPr/>
        </p:nvSpPr>
        <p:spPr>
          <a:xfrm>
            <a:off x="5161763" y="3172159"/>
            <a:ext cx="512966" cy="215444"/>
          </a:xfrm>
          <a:prstGeom prst="rect">
            <a:avLst/>
          </a:prstGeom>
          <a:noFill/>
          <a:ln w="12700">
            <a:noFill/>
            <a:prstDash val="dash"/>
          </a:ln>
        </p:spPr>
        <p:txBody>
          <a:bodyPr wrap="square" rtlCol="0">
            <a:spAutoFit/>
          </a:bodyPr>
          <a:lstStyle/>
          <a:p>
            <a:r>
              <a:rPr lang="en-GB" sz="800" dirty="0"/>
              <a:t>2</a:t>
            </a:r>
            <a:r>
              <a:rPr lang="en-GB" sz="600" dirty="0"/>
              <a:t>%</a:t>
            </a:r>
          </a:p>
        </p:txBody>
      </p:sp>
      <p:sp>
        <p:nvSpPr>
          <p:cNvPr id="251" name="TextBox 250"/>
          <p:cNvSpPr txBox="1"/>
          <p:nvPr/>
        </p:nvSpPr>
        <p:spPr>
          <a:xfrm>
            <a:off x="3688059" y="1973859"/>
            <a:ext cx="512966" cy="215444"/>
          </a:xfrm>
          <a:prstGeom prst="rect">
            <a:avLst/>
          </a:prstGeom>
          <a:noFill/>
          <a:ln w="12700">
            <a:noFill/>
            <a:prstDash val="dash"/>
          </a:ln>
        </p:spPr>
        <p:txBody>
          <a:bodyPr wrap="square" rtlCol="0">
            <a:spAutoFit/>
          </a:bodyPr>
          <a:lstStyle/>
          <a:p>
            <a:r>
              <a:rPr lang="en-GB" sz="800" dirty="0"/>
              <a:t>19</a:t>
            </a:r>
            <a:r>
              <a:rPr lang="en-GB" sz="600" dirty="0"/>
              <a:t>%</a:t>
            </a:r>
          </a:p>
        </p:txBody>
      </p:sp>
      <p:sp>
        <p:nvSpPr>
          <p:cNvPr id="252" name="TextBox 251"/>
          <p:cNvSpPr txBox="1"/>
          <p:nvPr/>
        </p:nvSpPr>
        <p:spPr>
          <a:xfrm>
            <a:off x="4194227" y="1726694"/>
            <a:ext cx="512966" cy="215444"/>
          </a:xfrm>
          <a:prstGeom prst="rect">
            <a:avLst/>
          </a:prstGeom>
          <a:noFill/>
          <a:ln w="12700">
            <a:noFill/>
            <a:prstDash val="dash"/>
          </a:ln>
        </p:spPr>
        <p:txBody>
          <a:bodyPr wrap="square" rtlCol="0">
            <a:spAutoFit/>
          </a:bodyPr>
          <a:lstStyle/>
          <a:p>
            <a:r>
              <a:rPr lang="en-GB" sz="800" dirty="0"/>
              <a:t>11</a:t>
            </a:r>
            <a:r>
              <a:rPr lang="en-GB" sz="600" dirty="0"/>
              <a:t>%</a:t>
            </a:r>
          </a:p>
        </p:txBody>
      </p:sp>
      <p:sp>
        <p:nvSpPr>
          <p:cNvPr id="253" name="TextBox 252"/>
          <p:cNvSpPr txBox="1"/>
          <p:nvPr/>
        </p:nvSpPr>
        <p:spPr>
          <a:xfrm>
            <a:off x="4731814" y="4789423"/>
            <a:ext cx="512966" cy="215444"/>
          </a:xfrm>
          <a:prstGeom prst="rect">
            <a:avLst/>
          </a:prstGeom>
          <a:noFill/>
          <a:ln w="12700">
            <a:noFill/>
            <a:prstDash val="dash"/>
          </a:ln>
        </p:spPr>
        <p:txBody>
          <a:bodyPr wrap="square" rtlCol="0">
            <a:spAutoFit/>
          </a:bodyPr>
          <a:lstStyle/>
          <a:p>
            <a:r>
              <a:rPr lang="en-GB" sz="800" dirty="0"/>
              <a:t>10</a:t>
            </a:r>
            <a:r>
              <a:rPr lang="en-GB" sz="600" dirty="0"/>
              <a:t>%</a:t>
            </a:r>
          </a:p>
        </p:txBody>
      </p:sp>
      <p:sp>
        <p:nvSpPr>
          <p:cNvPr id="254" name="TextBox 253"/>
          <p:cNvSpPr txBox="1"/>
          <p:nvPr/>
        </p:nvSpPr>
        <p:spPr>
          <a:xfrm>
            <a:off x="5262981" y="2985413"/>
            <a:ext cx="512966" cy="215444"/>
          </a:xfrm>
          <a:prstGeom prst="rect">
            <a:avLst/>
          </a:prstGeom>
          <a:noFill/>
          <a:ln w="12700">
            <a:noFill/>
            <a:prstDash val="dash"/>
          </a:ln>
        </p:spPr>
        <p:txBody>
          <a:bodyPr wrap="square" rtlCol="0">
            <a:spAutoFit/>
          </a:bodyPr>
          <a:lstStyle/>
          <a:p>
            <a:r>
              <a:rPr lang="en-GB" sz="800" dirty="0"/>
              <a:t>11</a:t>
            </a:r>
            <a:r>
              <a:rPr lang="en-GB" sz="600" dirty="0"/>
              <a:t>%</a:t>
            </a:r>
          </a:p>
        </p:txBody>
      </p:sp>
      <p:sp>
        <p:nvSpPr>
          <p:cNvPr id="255" name="TextBox 254"/>
          <p:cNvSpPr txBox="1"/>
          <p:nvPr/>
        </p:nvSpPr>
        <p:spPr>
          <a:xfrm>
            <a:off x="2173269" y="2299264"/>
            <a:ext cx="512966" cy="215444"/>
          </a:xfrm>
          <a:prstGeom prst="rect">
            <a:avLst/>
          </a:prstGeom>
          <a:noFill/>
          <a:ln w="12700">
            <a:noFill/>
            <a:prstDash val="dash"/>
          </a:ln>
        </p:spPr>
        <p:txBody>
          <a:bodyPr wrap="square" rtlCol="0">
            <a:spAutoFit/>
          </a:bodyPr>
          <a:lstStyle/>
          <a:p>
            <a:r>
              <a:rPr lang="en-GB" sz="800" dirty="0"/>
              <a:t>9</a:t>
            </a:r>
            <a:r>
              <a:rPr lang="en-GB" sz="600" dirty="0"/>
              <a:t>%</a:t>
            </a:r>
          </a:p>
        </p:txBody>
      </p:sp>
      <p:sp>
        <p:nvSpPr>
          <p:cNvPr id="256" name="TextBox 255"/>
          <p:cNvSpPr txBox="1"/>
          <p:nvPr/>
        </p:nvSpPr>
        <p:spPr>
          <a:xfrm>
            <a:off x="3983966" y="1620104"/>
            <a:ext cx="512966" cy="215444"/>
          </a:xfrm>
          <a:prstGeom prst="rect">
            <a:avLst/>
          </a:prstGeom>
          <a:noFill/>
          <a:ln w="12700">
            <a:noFill/>
            <a:prstDash val="dash"/>
          </a:ln>
        </p:spPr>
        <p:txBody>
          <a:bodyPr wrap="square" rtlCol="0">
            <a:spAutoFit/>
          </a:bodyPr>
          <a:lstStyle/>
          <a:p>
            <a:r>
              <a:rPr lang="en-GB" sz="800" dirty="0"/>
              <a:t>7</a:t>
            </a:r>
            <a:r>
              <a:rPr lang="en-GB" sz="600" dirty="0"/>
              <a:t>%</a:t>
            </a:r>
          </a:p>
        </p:txBody>
      </p:sp>
      <p:sp>
        <p:nvSpPr>
          <p:cNvPr id="257" name="TextBox 256"/>
          <p:cNvSpPr txBox="1"/>
          <p:nvPr/>
        </p:nvSpPr>
        <p:spPr>
          <a:xfrm>
            <a:off x="5453331" y="2890325"/>
            <a:ext cx="512966" cy="215444"/>
          </a:xfrm>
          <a:prstGeom prst="rect">
            <a:avLst/>
          </a:prstGeom>
          <a:noFill/>
          <a:ln w="12700">
            <a:noFill/>
            <a:prstDash val="dash"/>
          </a:ln>
        </p:spPr>
        <p:txBody>
          <a:bodyPr wrap="square" rtlCol="0">
            <a:spAutoFit/>
          </a:bodyPr>
          <a:lstStyle/>
          <a:p>
            <a:r>
              <a:rPr lang="en-GB" sz="800" dirty="0"/>
              <a:t>5</a:t>
            </a:r>
            <a:r>
              <a:rPr lang="en-GB" sz="600" dirty="0"/>
              <a:t>%</a:t>
            </a:r>
          </a:p>
        </p:txBody>
      </p:sp>
      <p:sp>
        <p:nvSpPr>
          <p:cNvPr id="258" name="TextBox 257"/>
          <p:cNvSpPr txBox="1"/>
          <p:nvPr/>
        </p:nvSpPr>
        <p:spPr>
          <a:xfrm>
            <a:off x="3979439" y="1972006"/>
            <a:ext cx="512966" cy="215444"/>
          </a:xfrm>
          <a:prstGeom prst="rect">
            <a:avLst/>
          </a:prstGeom>
          <a:noFill/>
          <a:ln w="12700">
            <a:noFill/>
            <a:prstDash val="dash"/>
          </a:ln>
        </p:spPr>
        <p:txBody>
          <a:bodyPr wrap="square" rtlCol="0">
            <a:spAutoFit/>
          </a:bodyPr>
          <a:lstStyle/>
          <a:p>
            <a:r>
              <a:rPr lang="en-GB" sz="800" dirty="0"/>
              <a:t>2</a:t>
            </a:r>
            <a:r>
              <a:rPr lang="en-GB" sz="600" dirty="0"/>
              <a:t>%</a:t>
            </a:r>
          </a:p>
        </p:txBody>
      </p:sp>
      <p:sp>
        <p:nvSpPr>
          <p:cNvPr id="259" name="TextBox 258"/>
          <p:cNvSpPr txBox="1"/>
          <p:nvPr/>
        </p:nvSpPr>
        <p:spPr>
          <a:xfrm>
            <a:off x="4939797" y="3787972"/>
            <a:ext cx="512966" cy="215444"/>
          </a:xfrm>
          <a:prstGeom prst="rect">
            <a:avLst/>
          </a:prstGeom>
          <a:noFill/>
          <a:ln w="12700">
            <a:noFill/>
            <a:prstDash val="dash"/>
          </a:ln>
        </p:spPr>
        <p:txBody>
          <a:bodyPr wrap="square" rtlCol="0">
            <a:spAutoFit/>
          </a:bodyPr>
          <a:lstStyle/>
          <a:p>
            <a:r>
              <a:rPr lang="en-GB" sz="800" dirty="0"/>
              <a:t>4</a:t>
            </a:r>
            <a:r>
              <a:rPr lang="en-GB" sz="600" dirty="0"/>
              <a:t>%</a:t>
            </a:r>
          </a:p>
        </p:txBody>
      </p:sp>
      <p:sp>
        <p:nvSpPr>
          <p:cNvPr id="260" name="TextBox 259"/>
          <p:cNvSpPr txBox="1"/>
          <p:nvPr/>
        </p:nvSpPr>
        <p:spPr>
          <a:xfrm>
            <a:off x="6882697" y="4687866"/>
            <a:ext cx="512966" cy="215444"/>
          </a:xfrm>
          <a:prstGeom prst="rect">
            <a:avLst/>
          </a:prstGeom>
          <a:noFill/>
          <a:ln w="12700">
            <a:noFill/>
            <a:prstDash val="dash"/>
          </a:ln>
        </p:spPr>
        <p:txBody>
          <a:bodyPr wrap="square" rtlCol="0">
            <a:spAutoFit/>
          </a:bodyPr>
          <a:lstStyle/>
          <a:p>
            <a:r>
              <a:rPr lang="en-GB" sz="800" dirty="0"/>
              <a:t>2</a:t>
            </a:r>
            <a:r>
              <a:rPr lang="en-GB" sz="600" dirty="0"/>
              <a:t>%</a:t>
            </a:r>
          </a:p>
        </p:txBody>
      </p:sp>
      <p:sp>
        <p:nvSpPr>
          <p:cNvPr id="261" name="Espace réservé du texte 1"/>
          <p:cNvSpPr txBox="1">
            <a:spLocks/>
          </p:cNvSpPr>
          <p:nvPr/>
        </p:nvSpPr>
        <p:spPr>
          <a:xfrm>
            <a:off x="1989058" y="5836004"/>
            <a:ext cx="9144000" cy="261610"/>
          </a:xfrm>
          <a:prstGeom prst="rect">
            <a:avLst/>
          </a:prstGeom>
          <a:noFill/>
        </p:spPr>
        <p:txBody>
          <a:bodyPr wrap="square" lIns="108000" rIns="108000" anchor="b">
            <a:spAutoFit/>
          </a:bodyPr>
          <a:lstStyle>
            <a:lvl1pPr marL="5159" indent="-5159" algn="l" defTabSz="92869" rtl="0" eaLnBrk="1" latinLnBrk="0" hangingPunct="1">
              <a:spcBef>
                <a:spcPts val="81"/>
              </a:spcBef>
              <a:buFont typeface="Arial" pitchFamily="34" charset="0"/>
              <a:buNone/>
              <a:defRPr sz="813" kern="1200" baseline="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None/>
              <a:defRPr sz="813"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defTabSz="914400"/>
            <a:r>
              <a:rPr lang="en-US" sz="1100" dirty="0"/>
              <a:t>% of </a:t>
            </a:r>
            <a:r>
              <a:rPr lang="en-GB" sz="1100" dirty="0"/>
              <a:t>international remittances recipients who receive money from that specific country</a:t>
            </a:r>
            <a:endParaRPr lang="fr-FR" sz="1100" dirty="0"/>
          </a:p>
        </p:txBody>
      </p:sp>
      <p:sp>
        <p:nvSpPr>
          <p:cNvPr id="249" name="TextBox 248"/>
          <p:cNvSpPr txBox="1"/>
          <p:nvPr/>
        </p:nvSpPr>
        <p:spPr>
          <a:xfrm>
            <a:off x="1760629" y="2760988"/>
            <a:ext cx="512966" cy="215444"/>
          </a:xfrm>
          <a:prstGeom prst="rect">
            <a:avLst/>
          </a:prstGeom>
          <a:noFill/>
          <a:ln w="12700">
            <a:noFill/>
            <a:prstDash val="dash"/>
          </a:ln>
        </p:spPr>
        <p:txBody>
          <a:bodyPr wrap="square" rtlCol="0">
            <a:spAutoFit/>
          </a:bodyPr>
          <a:lstStyle/>
          <a:p>
            <a:r>
              <a:rPr lang="en-GB" sz="800" dirty="0"/>
              <a:t>33</a:t>
            </a:r>
            <a:r>
              <a:rPr lang="en-GB" sz="600" dirty="0"/>
              <a:t>%</a:t>
            </a:r>
          </a:p>
        </p:txBody>
      </p:sp>
      <p:sp>
        <p:nvSpPr>
          <p:cNvPr id="262" name="TextBox 257"/>
          <p:cNvSpPr txBox="1"/>
          <p:nvPr/>
        </p:nvSpPr>
        <p:spPr>
          <a:xfrm>
            <a:off x="4120116" y="1988840"/>
            <a:ext cx="512966" cy="215444"/>
          </a:xfrm>
          <a:prstGeom prst="rect">
            <a:avLst/>
          </a:prstGeom>
          <a:noFill/>
          <a:ln w="12700">
            <a:noFill/>
            <a:prstDash val="dash"/>
          </a:ln>
        </p:spPr>
        <p:txBody>
          <a:bodyPr wrap="square" rtlCol="0">
            <a:spAutoFit/>
          </a:bodyPr>
          <a:lstStyle/>
          <a:p>
            <a:r>
              <a:rPr lang="en-GB" sz="800" dirty="0"/>
              <a:t>3</a:t>
            </a:r>
            <a:r>
              <a:rPr lang="en-GB" sz="600" dirty="0"/>
              <a:t>%</a:t>
            </a:r>
          </a:p>
        </p:txBody>
      </p:sp>
      <p:sp>
        <p:nvSpPr>
          <p:cNvPr id="263" name="TextBox 257"/>
          <p:cNvSpPr txBox="1"/>
          <p:nvPr/>
        </p:nvSpPr>
        <p:spPr>
          <a:xfrm>
            <a:off x="4070865" y="1850938"/>
            <a:ext cx="512966" cy="215444"/>
          </a:xfrm>
          <a:prstGeom prst="rect">
            <a:avLst/>
          </a:prstGeom>
          <a:noFill/>
          <a:ln w="12700">
            <a:noFill/>
            <a:prstDash val="dash"/>
          </a:ln>
        </p:spPr>
        <p:txBody>
          <a:bodyPr wrap="square" rtlCol="0">
            <a:spAutoFit/>
          </a:bodyPr>
          <a:lstStyle/>
          <a:p>
            <a:r>
              <a:rPr lang="en-GB" sz="800" dirty="0"/>
              <a:t>3</a:t>
            </a:r>
            <a:r>
              <a:rPr lang="en-GB" sz="600" dirty="0"/>
              <a:t>%</a:t>
            </a:r>
          </a:p>
        </p:txBody>
      </p:sp>
      <p:sp>
        <p:nvSpPr>
          <p:cNvPr id="264" name="TextBox 255"/>
          <p:cNvSpPr txBox="1"/>
          <p:nvPr/>
        </p:nvSpPr>
        <p:spPr>
          <a:xfrm>
            <a:off x="4424751" y="1642713"/>
            <a:ext cx="512966" cy="215444"/>
          </a:xfrm>
          <a:prstGeom prst="rect">
            <a:avLst/>
          </a:prstGeom>
          <a:noFill/>
          <a:ln w="12700">
            <a:noFill/>
            <a:prstDash val="dash"/>
          </a:ln>
        </p:spPr>
        <p:txBody>
          <a:bodyPr wrap="square" rtlCol="0">
            <a:spAutoFit/>
          </a:bodyPr>
          <a:lstStyle/>
          <a:p>
            <a:r>
              <a:rPr lang="en-GB" sz="800" dirty="0"/>
              <a:t>2</a:t>
            </a:r>
            <a:r>
              <a:rPr lang="en-GB" sz="600" dirty="0"/>
              <a:t>%</a:t>
            </a:r>
          </a:p>
        </p:txBody>
      </p:sp>
      <p:sp>
        <p:nvSpPr>
          <p:cNvPr id="265" name="TextBox 257"/>
          <p:cNvSpPr txBox="1"/>
          <p:nvPr/>
        </p:nvSpPr>
        <p:spPr>
          <a:xfrm>
            <a:off x="3859628" y="2124406"/>
            <a:ext cx="512966" cy="215444"/>
          </a:xfrm>
          <a:prstGeom prst="rect">
            <a:avLst/>
          </a:prstGeom>
          <a:noFill/>
          <a:ln w="12700">
            <a:noFill/>
            <a:prstDash val="dash"/>
          </a:ln>
        </p:spPr>
        <p:txBody>
          <a:bodyPr wrap="square" rtlCol="0">
            <a:spAutoFit/>
          </a:bodyPr>
          <a:lstStyle/>
          <a:p>
            <a:r>
              <a:rPr lang="en-GB" sz="800" dirty="0"/>
              <a:t>1</a:t>
            </a:r>
            <a:r>
              <a:rPr lang="en-GB" sz="600" dirty="0"/>
              <a:t>%</a:t>
            </a:r>
          </a:p>
        </p:txBody>
      </p:sp>
      <p:sp>
        <p:nvSpPr>
          <p:cNvPr id="266" name="TextBox 257"/>
          <p:cNvSpPr txBox="1"/>
          <p:nvPr/>
        </p:nvSpPr>
        <p:spPr>
          <a:xfrm>
            <a:off x="4115588" y="2307630"/>
            <a:ext cx="512966" cy="215444"/>
          </a:xfrm>
          <a:prstGeom prst="rect">
            <a:avLst/>
          </a:prstGeom>
          <a:noFill/>
          <a:ln w="12700">
            <a:noFill/>
            <a:prstDash val="dash"/>
          </a:ln>
        </p:spPr>
        <p:txBody>
          <a:bodyPr wrap="square" rtlCol="0">
            <a:spAutoFit/>
          </a:bodyPr>
          <a:lstStyle/>
          <a:p>
            <a:r>
              <a:rPr lang="en-GB" sz="800" dirty="0"/>
              <a:t>1</a:t>
            </a:r>
            <a:r>
              <a:rPr lang="en-GB" sz="600" dirty="0"/>
              <a:t>%</a:t>
            </a:r>
          </a:p>
        </p:txBody>
      </p:sp>
      <p:sp>
        <p:nvSpPr>
          <p:cNvPr id="267" name="TextBox 258"/>
          <p:cNvSpPr txBox="1"/>
          <p:nvPr/>
        </p:nvSpPr>
        <p:spPr>
          <a:xfrm>
            <a:off x="5089610" y="3382397"/>
            <a:ext cx="512966" cy="215444"/>
          </a:xfrm>
          <a:prstGeom prst="rect">
            <a:avLst/>
          </a:prstGeom>
          <a:noFill/>
          <a:ln w="12700">
            <a:noFill/>
            <a:prstDash val="dash"/>
          </a:ln>
        </p:spPr>
        <p:txBody>
          <a:bodyPr wrap="square" rtlCol="0">
            <a:spAutoFit/>
          </a:bodyPr>
          <a:lstStyle/>
          <a:p>
            <a:r>
              <a:rPr lang="en-GB" sz="800" dirty="0"/>
              <a:t>0.5</a:t>
            </a:r>
            <a:r>
              <a:rPr lang="en-GB" sz="600" dirty="0"/>
              <a:t>%</a:t>
            </a:r>
          </a:p>
        </p:txBody>
      </p:sp>
      <p:sp>
        <p:nvSpPr>
          <p:cNvPr id="268" name="TextBox 258"/>
          <p:cNvSpPr txBox="1"/>
          <p:nvPr/>
        </p:nvSpPr>
        <p:spPr>
          <a:xfrm>
            <a:off x="4905131" y="3403603"/>
            <a:ext cx="512966" cy="215444"/>
          </a:xfrm>
          <a:prstGeom prst="rect">
            <a:avLst/>
          </a:prstGeom>
          <a:noFill/>
          <a:ln w="12700">
            <a:noFill/>
            <a:prstDash val="dash"/>
          </a:ln>
        </p:spPr>
        <p:txBody>
          <a:bodyPr wrap="square" rtlCol="0">
            <a:spAutoFit/>
          </a:bodyPr>
          <a:lstStyle/>
          <a:p>
            <a:r>
              <a:rPr lang="en-GB" sz="800" dirty="0"/>
              <a:t>0.1</a:t>
            </a:r>
            <a:r>
              <a:rPr lang="en-GB" sz="600" dirty="0"/>
              <a:t>%</a:t>
            </a:r>
          </a:p>
        </p:txBody>
      </p:sp>
      <p:sp>
        <p:nvSpPr>
          <p:cNvPr id="275" name="Espace réservé du texte 1"/>
          <p:cNvSpPr txBox="1">
            <a:spLocks/>
          </p:cNvSpPr>
          <p:nvPr/>
        </p:nvSpPr>
        <p:spPr>
          <a:xfrm>
            <a:off x="0" y="6067018"/>
            <a:ext cx="9144000" cy="746358"/>
          </a:xfrm>
          <a:prstGeom prst="rect">
            <a:avLst/>
          </a:prstGeom>
          <a:noFill/>
        </p:spPr>
        <p:txBody>
          <a:bodyPr wrap="square" lIns="108000" rIns="108000" anchor="b">
            <a:spAutoFit/>
          </a:bodyPr>
          <a:lstStyle>
            <a:lvl1pPr marL="5159" indent="-5159" algn="l" defTabSz="92869" rtl="0" eaLnBrk="1" latinLnBrk="0" hangingPunct="1">
              <a:spcBef>
                <a:spcPts val="81"/>
              </a:spcBef>
              <a:buFont typeface="Arial" pitchFamily="34" charset="0"/>
              <a:buNone/>
              <a:defRPr sz="813" kern="1200" baseline="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None/>
              <a:defRPr sz="813"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defTabSz="914400"/>
            <a:r>
              <a:rPr lang="en-US" sz="1000" dirty="0"/>
              <a:t>Sample size: 619 (those who receive money from abroad)</a:t>
            </a:r>
          </a:p>
          <a:p>
            <a:pPr marL="0" defTabSz="914400"/>
            <a:r>
              <a:rPr lang="en-US" sz="1000" dirty="0"/>
              <a:t>Questions : Which countries do you usually receive money from?</a:t>
            </a:r>
          </a:p>
          <a:p>
            <a:pPr marL="0" defTabSz="914400"/>
            <a:r>
              <a:rPr lang="en-US" sz="1000" dirty="0"/>
              <a:t>Other countries included: Turkey, Russia, Austria and Uganda. </a:t>
            </a:r>
          </a:p>
          <a:p>
            <a:pPr marL="0" defTabSz="914400"/>
            <a:r>
              <a:rPr lang="en-US" sz="1000" dirty="0"/>
              <a:t>0.9% responded ‘Don’t know’ and 0.4% of respondents refused to answer.</a:t>
            </a:r>
            <a:endParaRPr lang="fr-FR" sz="1000" dirty="0"/>
          </a:p>
        </p:txBody>
      </p:sp>
      <p:sp>
        <p:nvSpPr>
          <p:cNvPr id="269"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4.2 Financial practices &gt; Practicalities of sending and receiving money</a:t>
            </a:r>
          </a:p>
        </p:txBody>
      </p:sp>
      <p:sp>
        <p:nvSpPr>
          <p:cNvPr id="270" name="Hexagon 269"/>
          <p:cNvSpPr/>
          <p:nvPr/>
        </p:nvSpPr>
        <p:spPr>
          <a:xfrm>
            <a:off x="-825500" y="-9906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Could cut? Either this or the one previous</a:t>
            </a:r>
          </a:p>
        </p:txBody>
      </p:sp>
    </p:spTree>
    <p:extLst>
      <p:ext uri="{BB962C8B-B14F-4D97-AF65-F5344CB8AC3E}">
        <p14:creationId xmlns:p14="http://schemas.microsoft.com/office/powerpoint/2010/main" val="844818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custDataLst>
              <p:tags r:id="rId1"/>
            </p:custDataLst>
          </p:nvPr>
        </p:nvGrpSpPr>
        <p:grpSpPr>
          <a:xfrm>
            <a:off x="7760677" y="0"/>
            <a:ext cx="1387710" cy="320040"/>
            <a:chOff x="8407400" y="0"/>
            <a:chExt cx="1503352" cy="320040"/>
          </a:xfrm>
        </p:grpSpPr>
        <p:sp>
          <p:nvSpPr>
            <p:cNvPr id="2" name="Rectangle 1"/>
            <p:cNvSpPr/>
            <p:nvPr/>
          </p:nvSpPr>
          <p:spPr>
            <a:xfrm>
              <a:off x="8407400" y="0"/>
              <a:ext cx="1503352" cy="320040"/>
            </a:xfrm>
            <a:prstGeom prst="rect">
              <a:avLst/>
            </a:prstGeom>
            <a:solidFill>
              <a:srgbClr val="A6A6A6"/>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AFAFA"/>
                  </a:solidFill>
                </a:rPr>
                <a:t>Draft</a:t>
              </a:r>
            </a:p>
          </p:txBody>
        </p:sp>
        <p:cxnSp>
          <p:nvCxnSpPr>
            <p:cNvPr id="5" name="Straight Arrow Connector 4"/>
            <p:cNvCxnSpPr/>
            <p:nvPr/>
          </p:nvCxnSpPr>
          <p:spPr>
            <a:xfrm>
              <a:off x="8407400" y="0"/>
              <a:ext cx="0" cy="320040"/>
            </a:xfrm>
            <a:prstGeom prst="straightConnector1">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7" name="Espace réservé du texte 1"/>
          <p:cNvSpPr>
            <a:spLocks noGrp="1"/>
          </p:cNvSpPr>
          <p:nvPr>
            <p:ph type="body" sz="quarter" idx="28"/>
          </p:nvPr>
        </p:nvSpPr>
        <p:spPr>
          <a:xfrm>
            <a:off x="0" y="6067410"/>
            <a:ext cx="9144000" cy="412934"/>
          </a:xfrm>
          <a:noFill/>
        </p:spPr>
        <p:txBody>
          <a:bodyPr wrap="square" lIns="108000" rIns="108000">
            <a:spAutoFit/>
          </a:bodyPr>
          <a:lstStyle/>
          <a:p>
            <a:pPr marL="0" defTabSz="914400"/>
            <a:r>
              <a:rPr lang="fr-FR" sz="1000" dirty="0" err="1">
                <a:solidFill>
                  <a:srgbClr val="000000">
                    <a:lumMod val="65000"/>
                    <a:lumOff val="35000"/>
                  </a:srgbClr>
                </a:solidFill>
              </a:rPr>
              <a:t>Sample</a:t>
            </a:r>
            <a:r>
              <a:rPr lang="fr-FR" sz="1000" dirty="0">
                <a:solidFill>
                  <a:srgbClr val="000000">
                    <a:lumMod val="65000"/>
                    <a:lumOff val="35000"/>
                  </a:srgbClr>
                </a:solidFill>
              </a:rPr>
              <a:t> sizes: 729 (</a:t>
            </a:r>
            <a:r>
              <a:rPr lang="fr-FR" sz="1000" dirty="0" err="1">
                <a:solidFill>
                  <a:srgbClr val="000000">
                    <a:lumMod val="65000"/>
                    <a:lumOff val="35000"/>
                  </a:srgbClr>
                </a:solidFill>
              </a:rPr>
              <a:t>those</a:t>
            </a:r>
            <a:r>
              <a:rPr lang="fr-FR" sz="1000" dirty="0">
                <a:solidFill>
                  <a:srgbClr val="000000">
                    <a:lumMod val="65000"/>
                    <a:lumOff val="35000"/>
                  </a:srgbClr>
                </a:solidFill>
              </a:rPr>
              <a:t> </a:t>
            </a:r>
            <a:r>
              <a:rPr lang="fr-FR" sz="1000" dirty="0" err="1">
                <a:solidFill>
                  <a:srgbClr val="000000">
                    <a:lumMod val="65000"/>
                    <a:lumOff val="35000"/>
                  </a:srgbClr>
                </a:solidFill>
              </a:rPr>
              <a:t>who</a:t>
            </a:r>
            <a:r>
              <a:rPr lang="fr-FR" sz="1000" dirty="0">
                <a:solidFill>
                  <a:srgbClr val="000000">
                    <a:lumMod val="65000"/>
                    <a:lumOff val="35000"/>
                  </a:srgbClr>
                </a:solidFill>
              </a:rPr>
              <a:t> </a:t>
            </a:r>
            <a:r>
              <a:rPr lang="fr-FR" sz="1000" dirty="0" err="1">
                <a:solidFill>
                  <a:srgbClr val="000000">
                    <a:lumMod val="65000"/>
                    <a:lumOff val="35000"/>
                  </a:srgbClr>
                </a:solidFill>
              </a:rPr>
              <a:t>receive</a:t>
            </a:r>
            <a:r>
              <a:rPr lang="fr-FR" sz="1000" dirty="0">
                <a:solidFill>
                  <a:srgbClr val="000000">
                    <a:lumMod val="65000"/>
                    <a:lumOff val="35000"/>
                  </a:srgbClr>
                </a:solidFill>
              </a:rPr>
              <a:t> mobile money </a:t>
            </a:r>
            <a:r>
              <a:rPr lang="fr-FR" sz="1000" dirty="0" err="1">
                <a:solidFill>
                  <a:srgbClr val="000000">
                    <a:lumMod val="65000"/>
                    <a:lumOff val="35000"/>
                  </a:srgbClr>
                </a:solidFill>
              </a:rPr>
              <a:t>domestically</a:t>
            </a:r>
            <a:r>
              <a:rPr lang="fr-FR" sz="1000" dirty="0">
                <a:solidFill>
                  <a:srgbClr val="000000">
                    <a:lumMod val="65000"/>
                    <a:lumOff val="35000"/>
                  </a:srgbClr>
                </a:solidFill>
              </a:rPr>
              <a:t>)</a:t>
            </a:r>
          </a:p>
          <a:p>
            <a:pPr marL="0" defTabSz="914400"/>
            <a:r>
              <a:rPr lang="fr-FR" sz="1000" dirty="0">
                <a:solidFill>
                  <a:srgbClr val="000000">
                    <a:lumMod val="65000"/>
                    <a:lumOff val="35000"/>
                  </a:srgbClr>
                </a:solidFill>
              </a:rPr>
              <a:t>Question: </a:t>
            </a:r>
            <a:r>
              <a:rPr lang="fr-FR" sz="1000" dirty="0" err="1">
                <a:solidFill>
                  <a:srgbClr val="000000">
                    <a:lumMod val="65000"/>
                    <a:lumOff val="35000"/>
                  </a:srgbClr>
                </a:solidFill>
              </a:rPr>
              <a:t>Which</a:t>
            </a:r>
            <a:r>
              <a:rPr lang="fr-FR" sz="1000" dirty="0">
                <a:solidFill>
                  <a:srgbClr val="000000">
                    <a:lumMod val="65000"/>
                    <a:lumOff val="35000"/>
                  </a:srgbClr>
                </a:solidFill>
              </a:rPr>
              <a:t> </a:t>
            </a:r>
            <a:r>
              <a:rPr lang="fr-FR" sz="1000" dirty="0" err="1">
                <a:solidFill>
                  <a:srgbClr val="000000">
                    <a:lumMod val="65000"/>
                    <a:lumOff val="35000"/>
                  </a:srgbClr>
                </a:solidFill>
              </a:rPr>
              <a:t>Federated</a:t>
            </a:r>
            <a:r>
              <a:rPr lang="fr-FR" sz="1000" dirty="0">
                <a:solidFill>
                  <a:srgbClr val="000000">
                    <a:lumMod val="65000"/>
                    <a:lumOff val="35000"/>
                  </a:srgbClr>
                </a:solidFill>
              </a:rPr>
              <a:t> </a:t>
            </a:r>
            <a:r>
              <a:rPr lang="fr-FR" sz="1000" dirty="0" err="1">
                <a:solidFill>
                  <a:srgbClr val="000000">
                    <a:lumMod val="65000"/>
                    <a:lumOff val="35000"/>
                  </a:srgbClr>
                </a:solidFill>
              </a:rPr>
              <a:t>Member</a:t>
            </a:r>
            <a:r>
              <a:rPr lang="fr-FR" sz="1000" dirty="0">
                <a:solidFill>
                  <a:srgbClr val="000000">
                    <a:lumMod val="65000"/>
                    <a:lumOff val="35000"/>
                  </a:srgbClr>
                </a:solidFill>
              </a:rPr>
              <a:t> States do </a:t>
            </a:r>
            <a:r>
              <a:rPr lang="fr-FR" sz="1000" dirty="0" err="1">
                <a:solidFill>
                  <a:srgbClr val="000000">
                    <a:lumMod val="65000"/>
                    <a:lumOff val="35000"/>
                  </a:srgbClr>
                </a:solidFill>
              </a:rPr>
              <a:t>you</a:t>
            </a:r>
            <a:r>
              <a:rPr lang="fr-FR" sz="1000" dirty="0">
                <a:solidFill>
                  <a:srgbClr val="000000">
                    <a:lumMod val="65000"/>
                    <a:lumOff val="35000"/>
                  </a:srgbClr>
                </a:solidFill>
              </a:rPr>
              <a:t> </a:t>
            </a:r>
            <a:r>
              <a:rPr lang="fr-FR" sz="1000" dirty="0" err="1">
                <a:solidFill>
                  <a:srgbClr val="000000">
                    <a:lumMod val="65000"/>
                    <a:lumOff val="35000"/>
                  </a:srgbClr>
                </a:solidFill>
              </a:rPr>
              <a:t>usually</a:t>
            </a:r>
            <a:r>
              <a:rPr lang="fr-FR" sz="1000" dirty="0">
                <a:solidFill>
                  <a:srgbClr val="000000">
                    <a:lumMod val="65000"/>
                    <a:lumOff val="35000"/>
                  </a:srgbClr>
                </a:solidFill>
              </a:rPr>
              <a:t> </a:t>
            </a:r>
            <a:r>
              <a:rPr lang="fr-FR" sz="1000" dirty="0" err="1">
                <a:solidFill>
                  <a:srgbClr val="000000">
                    <a:lumMod val="65000"/>
                    <a:lumOff val="35000"/>
                  </a:srgbClr>
                </a:solidFill>
              </a:rPr>
              <a:t>receive</a:t>
            </a:r>
            <a:r>
              <a:rPr lang="fr-FR" sz="1000" dirty="0">
                <a:solidFill>
                  <a:srgbClr val="000000">
                    <a:lumMod val="65000"/>
                    <a:lumOff val="35000"/>
                  </a:srgbClr>
                </a:solidFill>
              </a:rPr>
              <a:t> mobile money </a:t>
            </a:r>
            <a:r>
              <a:rPr lang="fr-FR" sz="1000" dirty="0" err="1">
                <a:solidFill>
                  <a:srgbClr val="000000">
                    <a:lumMod val="65000"/>
                    <a:lumOff val="35000"/>
                  </a:srgbClr>
                </a:solidFill>
              </a:rPr>
              <a:t>from</a:t>
            </a:r>
            <a:r>
              <a:rPr lang="fr-FR" sz="1000" dirty="0">
                <a:solidFill>
                  <a:srgbClr val="000000">
                    <a:lumMod val="65000"/>
                    <a:lumOff val="35000"/>
                  </a:srgbClr>
                </a:solidFill>
              </a:rPr>
              <a:t>? </a:t>
            </a:r>
          </a:p>
        </p:txBody>
      </p:sp>
      <p:sp>
        <p:nvSpPr>
          <p:cNvPr id="3" name="Text Placeholder 2"/>
          <p:cNvSpPr>
            <a:spLocks noGrp="1"/>
          </p:cNvSpPr>
          <p:nvPr>
            <p:ph type="body" sz="quarter" idx="14"/>
          </p:nvPr>
        </p:nvSpPr>
        <p:spPr>
          <a:solidFill>
            <a:srgbClr val="DCE6F2"/>
          </a:solidFill>
        </p:spPr>
        <p:txBody>
          <a:bodyPr/>
          <a:lstStyle/>
          <a:p>
            <a:r>
              <a:rPr lang="en-GB" sz="1600" dirty="0"/>
              <a:t>Mobile money originates from urban areas. For respectively 89,3% and 80% of the IDPs and rural populations, the majority of incoming mobile money transfers are sent from urban areas.</a:t>
            </a:r>
          </a:p>
        </p:txBody>
      </p:sp>
      <p:sp>
        <p:nvSpPr>
          <p:cNvPr id="4" name="Title 3"/>
          <p:cNvSpPr>
            <a:spLocks noGrp="1"/>
          </p:cNvSpPr>
          <p:nvPr>
            <p:ph type="title"/>
          </p:nvPr>
        </p:nvSpPr>
        <p:spPr/>
        <p:txBody>
          <a:bodyPr/>
          <a:lstStyle/>
          <a:p>
            <a:r>
              <a:rPr lang="en-US" dirty="0"/>
              <a:t>4.2 Patterns of use of mobile money services &gt; Directions/vectors of transfer</a:t>
            </a:r>
            <a:endParaRPr lang="en-GB" dirty="0"/>
          </a:p>
        </p:txBody>
      </p:sp>
      <p:grpSp>
        <p:nvGrpSpPr>
          <p:cNvPr id="43" name="Group 42"/>
          <p:cNvGrpSpPr/>
          <p:nvPr/>
        </p:nvGrpSpPr>
        <p:grpSpPr>
          <a:xfrm>
            <a:off x="868135" y="1957295"/>
            <a:ext cx="5118107" cy="3470087"/>
            <a:chOff x="1361253" y="1488353"/>
            <a:chExt cx="5509841" cy="4259871"/>
          </a:xfrm>
        </p:grpSpPr>
        <p:sp>
          <p:nvSpPr>
            <p:cNvPr id="12" name="Rectangle 11"/>
            <p:cNvSpPr/>
            <p:nvPr/>
          </p:nvSpPr>
          <p:spPr>
            <a:xfrm>
              <a:off x="1361253" y="1774789"/>
              <a:ext cx="1045345" cy="529128"/>
            </a:xfrm>
            <a:prstGeom prst="rect">
              <a:avLst/>
            </a:prstGeom>
            <a:no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09635A"/>
                  </a:solidFill>
                </a:rPr>
                <a:t>All types</a:t>
              </a:r>
            </a:p>
          </p:txBody>
        </p:sp>
        <p:sp>
          <p:nvSpPr>
            <p:cNvPr id="38" name="Rectangle 37"/>
            <p:cNvSpPr/>
            <p:nvPr/>
          </p:nvSpPr>
          <p:spPr>
            <a:xfrm>
              <a:off x="1361253" y="2860652"/>
              <a:ext cx="1045345" cy="500185"/>
            </a:xfrm>
            <a:prstGeom prst="rect">
              <a:avLst/>
            </a:prstGeom>
            <a:no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09635A"/>
                  </a:solidFill>
                </a:rPr>
                <a:t>IDP</a:t>
              </a:r>
            </a:p>
          </p:txBody>
        </p:sp>
        <p:sp>
          <p:nvSpPr>
            <p:cNvPr id="39" name="Rectangle 38"/>
            <p:cNvSpPr/>
            <p:nvPr/>
          </p:nvSpPr>
          <p:spPr>
            <a:xfrm>
              <a:off x="1361253" y="3917572"/>
              <a:ext cx="1045345" cy="494121"/>
            </a:xfrm>
            <a:prstGeom prst="rect">
              <a:avLst/>
            </a:prstGeom>
            <a:no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09635A"/>
                  </a:solidFill>
                </a:rPr>
                <a:t>Rural</a:t>
              </a:r>
            </a:p>
          </p:txBody>
        </p:sp>
        <p:sp>
          <p:nvSpPr>
            <p:cNvPr id="40" name="Rectangle 39"/>
            <p:cNvSpPr/>
            <p:nvPr/>
          </p:nvSpPr>
          <p:spPr>
            <a:xfrm>
              <a:off x="1361253" y="4968427"/>
              <a:ext cx="1045345" cy="465056"/>
            </a:xfrm>
            <a:prstGeom prst="rect">
              <a:avLst/>
            </a:prstGeom>
            <a:noFill/>
            <a:ln w="1905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09635A"/>
                  </a:solidFill>
                </a:rPr>
                <a:t>Urban</a:t>
              </a:r>
            </a:p>
          </p:txBody>
        </p:sp>
        <p:graphicFrame>
          <p:nvGraphicFramePr>
            <p:cNvPr id="41" name="Chart 40"/>
            <p:cNvGraphicFramePr/>
            <p:nvPr>
              <p:extLst>
                <p:ext uri="{D42A27DB-BD31-4B8C-83A1-F6EECF244321}">
                  <p14:modId xmlns:p14="http://schemas.microsoft.com/office/powerpoint/2010/main" val="3437278915"/>
                </p:ext>
              </p:extLst>
            </p:nvPr>
          </p:nvGraphicFramePr>
          <p:xfrm>
            <a:off x="2406598" y="1488353"/>
            <a:ext cx="4464496" cy="4259871"/>
          </p:xfrm>
          <a:graphic>
            <a:graphicData uri="http://schemas.openxmlformats.org/drawingml/2006/chart">
              <c:chart xmlns:c="http://schemas.openxmlformats.org/drawingml/2006/chart" xmlns:r="http://schemas.openxmlformats.org/officeDocument/2006/relationships" r:id="rId4"/>
            </a:graphicData>
          </a:graphic>
        </p:graphicFrame>
      </p:grpSp>
      <p:sp>
        <p:nvSpPr>
          <p:cNvPr id="42" name="Rectangle 41"/>
          <p:cNvSpPr/>
          <p:nvPr/>
        </p:nvSpPr>
        <p:spPr>
          <a:xfrm>
            <a:off x="439748" y="1562810"/>
            <a:ext cx="4700590" cy="68422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Mobile money being received from</a:t>
            </a:r>
          </a:p>
          <a:p>
            <a:r>
              <a:rPr lang="en-US" sz="1200" i="1" dirty="0">
                <a:solidFill>
                  <a:srgbClr val="404040"/>
                </a:solidFill>
              </a:rPr>
              <a:t>Focus on those who send mobile money domestically</a:t>
            </a:r>
          </a:p>
        </p:txBody>
      </p:sp>
      <p:sp>
        <p:nvSpPr>
          <p:cNvPr id="20" name="Rectangle 19"/>
          <p:cNvSpPr/>
          <p:nvPr/>
        </p:nvSpPr>
        <p:spPr>
          <a:xfrm>
            <a:off x="-341745" y="3186779"/>
            <a:ext cx="1310203" cy="68422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fr-FR" sz="1200" i="1" dirty="0">
                <a:solidFill>
                  <a:srgbClr val="404040"/>
                </a:solidFill>
              </a:rPr>
              <a:t>R</a:t>
            </a:r>
            <a:r>
              <a:rPr lang="en-US" sz="1200" i="1" dirty="0" err="1">
                <a:solidFill>
                  <a:srgbClr val="404040"/>
                </a:solidFill>
              </a:rPr>
              <a:t>espondents</a:t>
            </a:r>
            <a:r>
              <a:rPr lang="en-US" sz="1200" i="1" dirty="0">
                <a:solidFill>
                  <a:srgbClr val="404040"/>
                </a:solidFill>
              </a:rPr>
              <a:t> </a:t>
            </a:r>
          </a:p>
          <a:p>
            <a:pPr algn="r"/>
            <a:r>
              <a:rPr lang="en-US" sz="1200" i="1" dirty="0">
                <a:solidFill>
                  <a:srgbClr val="404040"/>
                </a:solidFill>
              </a:rPr>
              <a:t>from</a:t>
            </a:r>
          </a:p>
        </p:txBody>
      </p:sp>
      <p:grpSp>
        <p:nvGrpSpPr>
          <p:cNvPr id="22" name="Groupe 21"/>
          <p:cNvGrpSpPr/>
          <p:nvPr/>
        </p:nvGrpSpPr>
        <p:grpSpPr>
          <a:xfrm>
            <a:off x="6340652" y="2220223"/>
            <a:ext cx="2521050" cy="2915611"/>
            <a:chOff x="200472" y="1196751"/>
            <a:chExt cx="4248473" cy="4222956"/>
          </a:xfrm>
        </p:grpSpPr>
        <p:sp>
          <p:nvSpPr>
            <p:cNvPr id="23" name="Rectangle 22"/>
            <p:cNvSpPr/>
            <p:nvPr/>
          </p:nvSpPr>
          <p:spPr>
            <a:xfrm>
              <a:off x="200472" y="1340769"/>
              <a:ext cx="4248473" cy="4078938"/>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‘I work in Hargeisa. I regularly send  money to my village and my family through mobile money. The village depends on the money they receive from the sons and daughters who left for the city.’ (</a:t>
              </a:r>
              <a:r>
                <a:rPr lang="en-US" sz="1200" dirty="0" err="1">
                  <a:solidFill>
                    <a:schemeClr val="tx1"/>
                  </a:solidFill>
                </a:rPr>
                <a:t>Abdikarim</a:t>
              </a:r>
              <a:r>
                <a:rPr lang="en-US" sz="1200" dirty="0">
                  <a:solidFill>
                    <a:schemeClr val="tx1"/>
                  </a:solidFill>
                </a:rPr>
                <a:t>, Somaliland)</a:t>
              </a:r>
            </a:p>
          </p:txBody>
        </p:sp>
        <p:sp>
          <p:nvSpPr>
            <p:cNvPr id="24" name="Rectangle 23"/>
            <p:cNvSpPr/>
            <p:nvPr/>
          </p:nvSpPr>
          <p:spPr>
            <a:xfrm>
              <a:off x="200473" y="1196751"/>
              <a:ext cx="4248472" cy="252000"/>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From the FGDs</a:t>
              </a:r>
            </a:p>
          </p:txBody>
        </p:sp>
      </p:grpSp>
      <p:sp>
        <p:nvSpPr>
          <p:cNvPr id="19"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4.3 Financial practices &gt; Vectors of transfer &gt; Urban to Rural</a:t>
            </a:r>
          </a:p>
        </p:txBody>
      </p:sp>
      <p:sp>
        <p:nvSpPr>
          <p:cNvPr id="21" name="Hexagon 20"/>
          <p:cNvSpPr/>
          <p:nvPr/>
        </p:nvSpPr>
        <p:spPr>
          <a:xfrm>
            <a:off x="-825500" y="-9906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Could cut?</a:t>
            </a:r>
          </a:p>
        </p:txBody>
      </p:sp>
    </p:spTree>
    <p:extLst>
      <p:ext uri="{BB962C8B-B14F-4D97-AF65-F5344CB8AC3E}">
        <p14:creationId xmlns:p14="http://schemas.microsoft.com/office/powerpoint/2010/main" val="397367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custDataLst>
              <p:tags r:id="rId1"/>
            </p:custDataLst>
          </p:nvPr>
        </p:nvGrpSpPr>
        <p:grpSpPr>
          <a:xfrm>
            <a:off x="7760677" y="0"/>
            <a:ext cx="1387710" cy="320040"/>
            <a:chOff x="8407400" y="0"/>
            <a:chExt cx="1503352" cy="320040"/>
          </a:xfrm>
        </p:grpSpPr>
        <p:sp>
          <p:nvSpPr>
            <p:cNvPr id="2" name="Rectangle 1"/>
            <p:cNvSpPr/>
            <p:nvPr/>
          </p:nvSpPr>
          <p:spPr>
            <a:xfrm>
              <a:off x="8407400" y="0"/>
              <a:ext cx="1503352" cy="320040"/>
            </a:xfrm>
            <a:prstGeom prst="rect">
              <a:avLst/>
            </a:prstGeom>
            <a:solidFill>
              <a:srgbClr val="A6A6A6"/>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AFAFA"/>
                  </a:solidFill>
                </a:rPr>
                <a:t>Draft</a:t>
              </a:r>
            </a:p>
          </p:txBody>
        </p:sp>
        <p:cxnSp>
          <p:nvCxnSpPr>
            <p:cNvPr id="5" name="Straight Arrow Connector 4"/>
            <p:cNvCxnSpPr/>
            <p:nvPr/>
          </p:nvCxnSpPr>
          <p:spPr>
            <a:xfrm>
              <a:off x="8407400" y="0"/>
              <a:ext cx="0" cy="320040"/>
            </a:xfrm>
            <a:prstGeom prst="straightConnector1">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sz="quarter" idx="14"/>
          </p:nvPr>
        </p:nvSpPr>
        <p:spPr>
          <a:xfrm>
            <a:off x="0" y="332740"/>
            <a:ext cx="9144000" cy="720000"/>
          </a:xfrm>
          <a:solidFill>
            <a:srgbClr val="DCE6F2"/>
          </a:solidFill>
        </p:spPr>
        <p:txBody>
          <a:bodyPr>
            <a:normAutofit fontScale="92500" lnSpcReduction="10000"/>
          </a:bodyPr>
          <a:lstStyle/>
          <a:p>
            <a:r>
              <a:rPr lang="en-GB" sz="1600" dirty="0">
                <a:solidFill>
                  <a:srgbClr val="1F497D"/>
                </a:solidFill>
              </a:rPr>
              <a:t>Most mobile money transactions take place within a state. </a:t>
            </a:r>
            <a:r>
              <a:rPr lang="en-GB" sz="1600" dirty="0" err="1">
                <a:solidFill>
                  <a:srgbClr val="1F497D"/>
                </a:solidFill>
              </a:rPr>
              <a:t>Benadir</a:t>
            </a:r>
            <a:r>
              <a:rPr lang="en-GB" sz="1600" dirty="0">
                <a:solidFill>
                  <a:srgbClr val="1F497D"/>
                </a:solidFill>
              </a:rPr>
              <a:t> is the exception, with most mobile money originating from </a:t>
            </a:r>
            <a:r>
              <a:rPr lang="en-GB" sz="1600" dirty="0" err="1">
                <a:solidFill>
                  <a:srgbClr val="1F497D"/>
                </a:solidFill>
              </a:rPr>
              <a:t>Benadir</a:t>
            </a:r>
            <a:r>
              <a:rPr lang="en-GB" sz="1600" dirty="0">
                <a:solidFill>
                  <a:srgbClr val="1F497D"/>
                </a:solidFill>
              </a:rPr>
              <a:t> being sent to the other FMSs in South Central. Mobile money is regularly transferred across FMSs in South Central. Somaliland is an autarchic zone. </a:t>
            </a:r>
          </a:p>
        </p:txBody>
      </p:sp>
      <p:sp>
        <p:nvSpPr>
          <p:cNvPr id="4" name="Title 3"/>
          <p:cNvSpPr>
            <a:spLocks noGrp="1"/>
          </p:cNvSpPr>
          <p:nvPr>
            <p:ph type="title"/>
          </p:nvPr>
        </p:nvSpPr>
        <p:spPr/>
        <p:txBody>
          <a:bodyPr/>
          <a:lstStyle/>
          <a:p>
            <a:r>
              <a:rPr lang="en-US" dirty="0"/>
              <a:t>4.2 Patterns of use of mobile money services &gt; Directions/vectors of transfer</a:t>
            </a:r>
            <a:endParaRPr lang="en-GB" dirty="0"/>
          </a:p>
        </p:txBody>
      </p:sp>
      <p:sp>
        <p:nvSpPr>
          <p:cNvPr id="11" name="Rectangle 10"/>
          <p:cNvSpPr/>
          <p:nvPr/>
        </p:nvSpPr>
        <p:spPr>
          <a:xfrm>
            <a:off x="185051" y="1957530"/>
            <a:ext cx="4700590" cy="68422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Money circulation among Federated Member States</a:t>
            </a:r>
          </a:p>
          <a:p>
            <a:r>
              <a:rPr lang="en-US" sz="1200" i="1" dirty="0">
                <a:solidFill>
                  <a:srgbClr val="404040"/>
                </a:solidFill>
              </a:rPr>
              <a:t>Focus on those who send mobile money domestically</a:t>
            </a:r>
          </a:p>
        </p:txBody>
      </p:sp>
      <p:pic>
        <p:nvPicPr>
          <p:cNvPr id="15" name="Imag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05232" y="2903612"/>
            <a:ext cx="7687249" cy="2092082"/>
          </a:xfrm>
          <a:prstGeom prst="rect">
            <a:avLst/>
          </a:prstGeom>
        </p:spPr>
      </p:pic>
      <p:sp>
        <p:nvSpPr>
          <p:cNvPr id="16" name="Rectangle 15"/>
          <p:cNvSpPr/>
          <p:nvPr/>
        </p:nvSpPr>
        <p:spPr>
          <a:xfrm>
            <a:off x="4173187" y="2552080"/>
            <a:ext cx="4700590" cy="68422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dirty="0">
                <a:solidFill>
                  <a:srgbClr val="404040"/>
                </a:solidFill>
              </a:rPr>
              <a:t>Mobile money sent to</a:t>
            </a:r>
          </a:p>
        </p:txBody>
      </p:sp>
      <p:sp>
        <p:nvSpPr>
          <p:cNvPr id="17" name="Rectangle 16"/>
          <p:cNvSpPr/>
          <p:nvPr/>
        </p:nvSpPr>
        <p:spPr>
          <a:xfrm>
            <a:off x="4820" y="3686865"/>
            <a:ext cx="1110797" cy="68422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fr-FR" sz="1200" i="1" dirty="0">
                <a:solidFill>
                  <a:srgbClr val="404040"/>
                </a:solidFill>
              </a:rPr>
              <a:t>R</a:t>
            </a:r>
            <a:r>
              <a:rPr lang="en-US" sz="1200" i="1" dirty="0" err="1">
                <a:solidFill>
                  <a:srgbClr val="404040"/>
                </a:solidFill>
              </a:rPr>
              <a:t>espondents</a:t>
            </a:r>
            <a:r>
              <a:rPr lang="en-US" sz="1200" i="1" dirty="0">
                <a:solidFill>
                  <a:srgbClr val="404040"/>
                </a:solidFill>
              </a:rPr>
              <a:t> from</a:t>
            </a:r>
          </a:p>
        </p:txBody>
      </p:sp>
      <p:sp>
        <p:nvSpPr>
          <p:cNvPr id="18" name="Rectangle 17"/>
          <p:cNvSpPr/>
          <p:nvPr/>
        </p:nvSpPr>
        <p:spPr>
          <a:xfrm>
            <a:off x="6978636" y="5166263"/>
            <a:ext cx="1930316" cy="1200329"/>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US" sz="1200" dirty="0"/>
              <a:t>Except for 3.7% who send to Puntland and 0.3% who send to </a:t>
            </a:r>
            <a:r>
              <a:rPr lang="en-US" sz="1200" dirty="0" err="1"/>
              <a:t>Jubaland</a:t>
            </a:r>
            <a:r>
              <a:rPr lang="en-US" sz="1200" dirty="0"/>
              <a:t>, Somalilanders almost exclusively send money within Somaliland</a:t>
            </a:r>
          </a:p>
        </p:txBody>
      </p:sp>
      <p:sp>
        <p:nvSpPr>
          <p:cNvPr id="19" name="Forme libre : forme 17"/>
          <p:cNvSpPr/>
          <p:nvPr/>
        </p:nvSpPr>
        <p:spPr>
          <a:xfrm>
            <a:off x="2577933" y="4442876"/>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4"/>
          <p:cNvCxnSpPr>
            <a:cxnSpLocks/>
          </p:cNvCxnSpPr>
          <p:nvPr/>
        </p:nvCxnSpPr>
        <p:spPr>
          <a:xfrm>
            <a:off x="8615395" y="4740631"/>
            <a:ext cx="6433" cy="439976"/>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1" name="Forme libre : forme 17"/>
          <p:cNvSpPr/>
          <p:nvPr/>
        </p:nvSpPr>
        <p:spPr>
          <a:xfrm>
            <a:off x="3596843" y="4470060"/>
            <a:ext cx="531751" cy="233752"/>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orme libre : forme 17"/>
          <p:cNvSpPr/>
          <p:nvPr/>
        </p:nvSpPr>
        <p:spPr>
          <a:xfrm>
            <a:off x="4505531" y="4470060"/>
            <a:ext cx="531751" cy="233752"/>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rme libre : forme 17"/>
          <p:cNvSpPr/>
          <p:nvPr/>
        </p:nvSpPr>
        <p:spPr>
          <a:xfrm>
            <a:off x="8360729" y="4470060"/>
            <a:ext cx="531751" cy="233752"/>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14"/>
          <p:cNvCxnSpPr>
            <a:cxnSpLocks/>
          </p:cNvCxnSpPr>
          <p:nvPr/>
        </p:nvCxnSpPr>
        <p:spPr>
          <a:xfrm>
            <a:off x="5037283" y="4665911"/>
            <a:ext cx="1867563" cy="575056"/>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14"/>
          <p:cNvCxnSpPr>
            <a:cxnSpLocks/>
          </p:cNvCxnSpPr>
          <p:nvPr/>
        </p:nvCxnSpPr>
        <p:spPr>
          <a:xfrm>
            <a:off x="4058694" y="4665911"/>
            <a:ext cx="2814729" cy="71523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14"/>
          <p:cNvCxnSpPr>
            <a:cxnSpLocks/>
          </p:cNvCxnSpPr>
          <p:nvPr/>
        </p:nvCxnSpPr>
        <p:spPr>
          <a:xfrm>
            <a:off x="3049648" y="4703813"/>
            <a:ext cx="3817038" cy="788587"/>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037283" y="1242592"/>
            <a:ext cx="1930316" cy="1015663"/>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fr-FR" sz="1200" dirty="0"/>
              <a:t>P</a:t>
            </a:r>
            <a:r>
              <a:rPr lang="en-US" sz="1200" dirty="0" err="1"/>
              <a:t>eople</a:t>
            </a:r>
            <a:r>
              <a:rPr lang="en-US" sz="1200" dirty="0"/>
              <a:t> from </a:t>
            </a:r>
            <a:r>
              <a:rPr lang="en-US" sz="1200" dirty="0" err="1"/>
              <a:t>Benadir</a:t>
            </a:r>
            <a:r>
              <a:rPr lang="en-US" sz="1200" dirty="0"/>
              <a:t> do not send much mobile money within </a:t>
            </a:r>
            <a:r>
              <a:rPr lang="en-US" sz="1200" dirty="0" err="1"/>
              <a:t>Banadir</a:t>
            </a:r>
            <a:r>
              <a:rPr lang="en-US" sz="1200" dirty="0"/>
              <a:t>. Instead they send money to South-West, </a:t>
            </a:r>
            <a:r>
              <a:rPr lang="en-US" sz="1200" dirty="0" err="1"/>
              <a:t>Jubaland</a:t>
            </a:r>
            <a:r>
              <a:rPr lang="en-US" sz="1200" dirty="0"/>
              <a:t> and </a:t>
            </a:r>
            <a:r>
              <a:rPr lang="en-US" sz="1200" dirty="0" err="1"/>
              <a:t>HirShabelle</a:t>
            </a:r>
            <a:endParaRPr lang="en-US" sz="1200" dirty="0"/>
          </a:p>
        </p:txBody>
      </p:sp>
      <p:sp>
        <p:nvSpPr>
          <p:cNvPr id="32" name="Forme libre : forme 17"/>
          <p:cNvSpPr/>
          <p:nvPr/>
        </p:nvSpPr>
        <p:spPr>
          <a:xfrm>
            <a:off x="2578827" y="3138757"/>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orme libre : forme 17"/>
          <p:cNvSpPr/>
          <p:nvPr/>
        </p:nvSpPr>
        <p:spPr>
          <a:xfrm>
            <a:off x="5439312" y="3126396"/>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orme libre : forme 17"/>
          <p:cNvSpPr/>
          <p:nvPr/>
        </p:nvSpPr>
        <p:spPr>
          <a:xfrm>
            <a:off x="8342025" y="3126396"/>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orme libre : forme 17"/>
          <p:cNvSpPr/>
          <p:nvPr/>
        </p:nvSpPr>
        <p:spPr>
          <a:xfrm>
            <a:off x="4426415" y="3126396"/>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Connector 14"/>
          <p:cNvCxnSpPr>
            <a:cxnSpLocks/>
          </p:cNvCxnSpPr>
          <p:nvPr/>
        </p:nvCxnSpPr>
        <p:spPr>
          <a:xfrm flipH="1" flipV="1">
            <a:off x="6202048" y="2406907"/>
            <a:ext cx="2158681" cy="807358"/>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14"/>
          <p:cNvCxnSpPr>
            <a:cxnSpLocks/>
          </p:cNvCxnSpPr>
          <p:nvPr/>
        </p:nvCxnSpPr>
        <p:spPr>
          <a:xfrm flipV="1">
            <a:off x="5778707" y="2397954"/>
            <a:ext cx="223734" cy="735748"/>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14"/>
          <p:cNvCxnSpPr>
            <a:cxnSpLocks/>
          </p:cNvCxnSpPr>
          <p:nvPr/>
        </p:nvCxnSpPr>
        <p:spPr>
          <a:xfrm flipV="1">
            <a:off x="4595411" y="2464655"/>
            <a:ext cx="1183297" cy="706947"/>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14"/>
          <p:cNvCxnSpPr>
            <a:cxnSpLocks/>
          </p:cNvCxnSpPr>
          <p:nvPr/>
        </p:nvCxnSpPr>
        <p:spPr>
          <a:xfrm flipV="1">
            <a:off x="3143011" y="2452041"/>
            <a:ext cx="2482576" cy="732172"/>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1" name="Forme libre : forme 17"/>
          <p:cNvSpPr/>
          <p:nvPr/>
        </p:nvSpPr>
        <p:spPr>
          <a:xfrm>
            <a:off x="2577933" y="3394963"/>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Forme libre : forme 17"/>
          <p:cNvSpPr/>
          <p:nvPr/>
        </p:nvSpPr>
        <p:spPr>
          <a:xfrm>
            <a:off x="2611259" y="3655900"/>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Forme libre : forme 17"/>
          <p:cNvSpPr/>
          <p:nvPr/>
        </p:nvSpPr>
        <p:spPr>
          <a:xfrm>
            <a:off x="2577933" y="3918919"/>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p:cNvSpPr/>
          <p:nvPr/>
        </p:nvSpPr>
        <p:spPr>
          <a:xfrm>
            <a:off x="948244" y="5448390"/>
            <a:ext cx="1930316" cy="646331"/>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US" sz="1200" dirty="0" err="1"/>
              <a:t>Galmudug</a:t>
            </a:r>
            <a:r>
              <a:rPr lang="en-US" sz="1200" dirty="0"/>
              <a:t>, </a:t>
            </a:r>
            <a:r>
              <a:rPr lang="en-US" sz="1200" dirty="0" err="1"/>
              <a:t>HirShabelle</a:t>
            </a:r>
            <a:r>
              <a:rPr lang="en-US" sz="1200" dirty="0"/>
              <a:t> and </a:t>
            </a:r>
            <a:r>
              <a:rPr lang="en-US" sz="1200" dirty="0" err="1"/>
              <a:t>Jubaland</a:t>
            </a:r>
            <a:r>
              <a:rPr lang="en-US" sz="1200" dirty="0"/>
              <a:t> send money to </a:t>
            </a:r>
            <a:r>
              <a:rPr lang="en-US" sz="1200" dirty="0" err="1"/>
              <a:t>Benadir</a:t>
            </a:r>
            <a:endParaRPr lang="en-US" sz="1200" dirty="0"/>
          </a:p>
        </p:txBody>
      </p:sp>
      <p:cxnSp>
        <p:nvCxnSpPr>
          <p:cNvPr id="60" name="Straight Connector 14"/>
          <p:cNvCxnSpPr>
            <a:cxnSpLocks/>
          </p:cNvCxnSpPr>
          <p:nvPr/>
        </p:nvCxnSpPr>
        <p:spPr>
          <a:xfrm flipH="1">
            <a:off x="2255387" y="3624018"/>
            <a:ext cx="355873" cy="1858426"/>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4"/>
          <p:cNvCxnSpPr>
            <a:cxnSpLocks/>
          </p:cNvCxnSpPr>
          <p:nvPr/>
        </p:nvCxnSpPr>
        <p:spPr>
          <a:xfrm flipH="1">
            <a:off x="2433322" y="3852388"/>
            <a:ext cx="204646" cy="1630056"/>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14"/>
          <p:cNvCxnSpPr>
            <a:cxnSpLocks/>
          </p:cNvCxnSpPr>
          <p:nvPr/>
        </p:nvCxnSpPr>
        <p:spPr>
          <a:xfrm flipH="1">
            <a:off x="2611259" y="4216005"/>
            <a:ext cx="70190" cy="1276291"/>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68" name="Forme libre : forme 17"/>
          <p:cNvSpPr/>
          <p:nvPr/>
        </p:nvSpPr>
        <p:spPr>
          <a:xfrm>
            <a:off x="3526942" y="3429701"/>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Forme libre : forme 17"/>
          <p:cNvSpPr/>
          <p:nvPr/>
        </p:nvSpPr>
        <p:spPr>
          <a:xfrm>
            <a:off x="4475952" y="3650353"/>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Forme libre : forme 17"/>
          <p:cNvSpPr/>
          <p:nvPr/>
        </p:nvSpPr>
        <p:spPr>
          <a:xfrm>
            <a:off x="5512832" y="3926223"/>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Forme libre : forme 17"/>
          <p:cNvSpPr/>
          <p:nvPr/>
        </p:nvSpPr>
        <p:spPr>
          <a:xfrm>
            <a:off x="6435848" y="4175870"/>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Forme libre : forme 17"/>
          <p:cNvSpPr/>
          <p:nvPr/>
        </p:nvSpPr>
        <p:spPr>
          <a:xfrm>
            <a:off x="7405174" y="4450633"/>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Forme libre : forme 17"/>
          <p:cNvSpPr/>
          <p:nvPr/>
        </p:nvSpPr>
        <p:spPr>
          <a:xfrm>
            <a:off x="8305743" y="4711570"/>
            <a:ext cx="531751" cy="260937"/>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4.3 Financial practices &gt; Vectors of transfer &gt; Vectors of Transfer &gt; Inter-Regional Transfers</a:t>
            </a:r>
          </a:p>
        </p:txBody>
      </p:sp>
      <p:sp>
        <p:nvSpPr>
          <p:cNvPr id="9" name="Rectangle 8"/>
          <p:cNvSpPr/>
          <p:nvPr/>
        </p:nvSpPr>
        <p:spPr>
          <a:xfrm>
            <a:off x="2190829" y="2870200"/>
            <a:ext cx="858819" cy="241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Benadir</a:t>
            </a:r>
            <a:endParaRPr lang="en-US" sz="1400" dirty="0"/>
          </a:p>
        </p:txBody>
      </p:sp>
      <p:sp>
        <p:nvSpPr>
          <p:cNvPr id="46" name="Rectangle 45"/>
          <p:cNvSpPr/>
          <p:nvPr/>
        </p:nvSpPr>
        <p:spPr>
          <a:xfrm>
            <a:off x="1217932" y="3159559"/>
            <a:ext cx="858819" cy="241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err="1"/>
              <a:t>Benadir</a:t>
            </a:r>
            <a:endParaRPr lang="en-US" sz="1400" dirty="0"/>
          </a:p>
        </p:txBody>
      </p:sp>
    </p:spTree>
    <p:extLst>
      <p:ext uri="{BB962C8B-B14F-4D97-AF65-F5344CB8AC3E}">
        <p14:creationId xmlns:p14="http://schemas.microsoft.com/office/powerpoint/2010/main" val="3736193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9940" y="295716"/>
            <a:ext cx="184666" cy="369332"/>
          </a:xfrm>
          <a:prstGeom prst="rect">
            <a:avLst/>
          </a:prstGeom>
          <a:noFill/>
        </p:spPr>
        <p:txBody>
          <a:bodyPr wrap="none" rtlCol="0">
            <a:spAutoFit/>
          </a:bodyPr>
          <a:lstStyle/>
          <a:p>
            <a:endParaRPr lang="en-US" dirty="0"/>
          </a:p>
        </p:txBody>
      </p:sp>
      <p:sp>
        <p:nvSpPr>
          <p:cNvPr id="8"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pic>
        <p:nvPicPr>
          <p:cNvPr id="9" name="Picture 8"/>
          <p:cNvPicPr>
            <a:picLocks noChangeAspect="1"/>
          </p:cNvPicPr>
          <p:nvPr/>
        </p:nvPicPr>
        <p:blipFill rotWithShape="1">
          <a:blip r:embed="rId2">
            <a:alphaModFix amt="30000"/>
          </a:blip>
          <a:srcRect l="4379" r="52990"/>
          <a:stretch/>
        </p:blipFill>
        <p:spPr>
          <a:xfrm>
            <a:off x="0" y="5918731"/>
            <a:ext cx="884644" cy="939269"/>
          </a:xfrm>
          <a:prstGeom prst="rect">
            <a:avLst/>
          </a:prstGeom>
        </p:spPr>
      </p:pic>
      <p:pic>
        <p:nvPicPr>
          <p:cNvPr id="10" name="Picture 9"/>
          <p:cNvPicPr>
            <a:picLocks noChangeAspect="1"/>
          </p:cNvPicPr>
          <p:nvPr/>
        </p:nvPicPr>
        <p:blipFill rotWithShape="1">
          <a:blip r:embed="rId2">
            <a:alphaModFix amt="30000"/>
          </a:blip>
          <a:srcRect l="4379" r="52990"/>
          <a:stretch/>
        </p:blipFill>
        <p:spPr>
          <a:xfrm>
            <a:off x="8239385" y="5918731"/>
            <a:ext cx="884644" cy="939269"/>
          </a:xfrm>
          <a:prstGeom prst="rect">
            <a:avLst/>
          </a:prstGeom>
        </p:spPr>
      </p:pic>
      <p:sp>
        <p:nvSpPr>
          <p:cNvPr id="13" name="ZoneTexte 3"/>
          <p:cNvSpPr txBox="1"/>
          <p:nvPr/>
        </p:nvSpPr>
        <p:spPr>
          <a:xfrm>
            <a:off x="532800" y="602679"/>
            <a:ext cx="4339650" cy="4031873"/>
          </a:xfrm>
          <a:prstGeom prst="rect">
            <a:avLst/>
          </a:prstGeom>
          <a:noFill/>
          <a:ln w="12700">
            <a:noFill/>
            <a:prstDash val="dash"/>
          </a:ln>
        </p:spPr>
        <p:txBody>
          <a:bodyPr vert="horz" wrap="none" rtlCol="0">
            <a:spAutoFit/>
          </a:bodyPr>
          <a:lstStyle/>
          <a:p>
            <a:pPr marL="171450" indent="-171450">
              <a:spcBef>
                <a:spcPts val="480"/>
              </a:spcBef>
            </a:pPr>
            <a:r>
              <a:rPr lang="en-US" sz="1600" dirty="0">
                <a:solidFill>
                  <a:schemeClr val="tx1">
                    <a:lumMod val="50000"/>
                    <a:lumOff val="50000"/>
                  </a:schemeClr>
                </a:solidFill>
                <a:latin typeface="+mj-lt"/>
              </a:rPr>
              <a:t>1.   Executive Summary </a:t>
            </a:r>
          </a:p>
          <a:p>
            <a:pPr marL="171450" indent="-171450"/>
            <a:endParaRPr lang="en-US" sz="1600" dirty="0">
              <a:solidFill>
                <a:srgbClr val="8C8C8C"/>
              </a:solidFill>
              <a:latin typeface="+mj-lt"/>
            </a:endParaRPr>
          </a:p>
          <a:p>
            <a:pPr marL="171450" indent="-171450"/>
            <a:r>
              <a:rPr lang="en-US" sz="1600" dirty="0">
                <a:solidFill>
                  <a:schemeClr val="tx1">
                    <a:lumMod val="50000"/>
                    <a:lumOff val="50000"/>
                  </a:schemeClr>
                </a:solidFill>
                <a:latin typeface="+mj-lt"/>
              </a:rPr>
              <a:t>2.   Introduction and Context</a:t>
            </a:r>
          </a:p>
          <a:p>
            <a:pPr marL="171450" indent="-171450"/>
            <a:endParaRPr lang="en-US" sz="1600" dirty="0">
              <a:solidFill>
                <a:srgbClr val="8C8C8C"/>
              </a:solidFill>
              <a:latin typeface="+mj-lt"/>
            </a:endParaRPr>
          </a:p>
          <a:p>
            <a:pPr marL="171450" indent="-171450"/>
            <a:r>
              <a:rPr lang="en-US" sz="1600" dirty="0">
                <a:solidFill>
                  <a:schemeClr val="tx1">
                    <a:lumMod val="50000"/>
                    <a:lumOff val="50000"/>
                  </a:schemeClr>
                </a:solidFill>
                <a:latin typeface="+mj-lt"/>
              </a:rPr>
              <a:t>3.   Penetration rates </a:t>
            </a:r>
          </a:p>
          <a:p>
            <a:pPr marL="171450" indent="-171450"/>
            <a:endParaRPr lang="en-US" sz="1600" dirty="0">
              <a:solidFill>
                <a:srgbClr val="8C8C8C"/>
              </a:solidFill>
              <a:latin typeface="+mj-lt"/>
            </a:endParaRPr>
          </a:p>
          <a:p>
            <a:pPr marL="342900" indent="-342900">
              <a:buAutoNum type="arabicPeriod" startAt="4"/>
            </a:pPr>
            <a:r>
              <a:rPr lang="en-US" sz="1600" dirty="0">
                <a:solidFill>
                  <a:srgbClr val="7F7F7F"/>
                </a:solidFill>
                <a:latin typeface="+mj-lt"/>
              </a:rPr>
              <a:t>Financial practices </a:t>
            </a:r>
          </a:p>
          <a:p>
            <a:endParaRPr lang="en-US" sz="1600" b="1" dirty="0">
              <a:solidFill>
                <a:schemeClr val="accent1"/>
              </a:solidFill>
              <a:latin typeface="+mj-lt"/>
            </a:endParaRPr>
          </a:p>
          <a:p>
            <a:pPr marL="342900" indent="-342900">
              <a:buAutoNum type="arabicPeriod" startAt="4"/>
            </a:pPr>
            <a:r>
              <a:rPr lang="en-US" sz="1600" b="1" dirty="0">
                <a:solidFill>
                  <a:schemeClr val="accent1"/>
                </a:solidFill>
              </a:rPr>
              <a:t>Usage and patterns of mobile money</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6.   Perceptions around mobile money </a:t>
            </a:r>
          </a:p>
          <a:p>
            <a:pPr marL="171450" indent="-171450"/>
            <a:endParaRPr lang="en-US" sz="1600" dirty="0">
              <a:solidFill>
                <a:srgbClr val="8C8C8C"/>
              </a:solidFill>
              <a:latin typeface="+mj-lt"/>
            </a:endParaRPr>
          </a:p>
          <a:p>
            <a:pPr marL="342900" indent="-342900">
              <a:buAutoNum type="arabicPeriod" startAt="7"/>
            </a:pPr>
            <a:r>
              <a:rPr lang="en-US" sz="1600" dirty="0">
                <a:solidFill>
                  <a:srgbClr val="8C8C8C"/>
                </a:solidFill>
              </a:rPr>
              <a:t>Triggers for adoption and barriers to adoption</a:t>
            </a:r>
          </a:p>
          <a:p>
            <a:endParaRPr lang="en-US" sz="1600" dirty="0">
              <a:solidFill>
                <a:srgbClr val="8C8C8C"/>
              </a:solidFill>
            </a:endParaRPr>
          </a:p>
          <a:p>
            <a:pPr marL="342900" indent="-342900">
              <a:buAutoNum type="arabicPeriod" startAt="7"/>
            </a:pPr>
            <a:r>
              <a:rPr lang="en-US" sz="1600" dirty="0">
                <a:solidFill>
                  <a:srgbClr val="8C8C8C"/>
                </a:solidFill>
              </a:rPr>
              <a:t> Appendix </a:t>
            </a:r>
          </a:p>
          <a:p>
            <a:pPr marL="171450" indent="-171450"/>
            <a:endParaRPr lang="en-US" sz="1600" dirty="0">
              <a:solidFill>
                <a:srgbClr val="8C8C8C"/>
              </a:solidFill>
              <a:latin typeface="+mj-lt"/>
            </a:endParaRPr>
          </a:p>
        </p:txBody>
      </p:sp>
    </p:spTree>
    <p:extLst>
      <p:ext uri="{BB962C8B-B14F-4D97-AF65-F5344CB8AC3E}">
        <p14:creationId xmlns:p14="http://schemas.microsoft.com/office/powerpoint/2010/main" val="1676362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7"/>
          <p:cNvGraphicFramePr/>
          <p:nvPr>
            <p:extLst>
              <p:ext uri="{D42A27DB-BD31-4B8C-83A1-F6EECF244321}">
                <p14:modId xmlns:p14="http://schemas.microsoft.com/office/powerpoint/2010/main" val="3428716193"/>
              </p:ext>
            </p:extLst>
          </p:nvPr>
        </p:nvGraphicFramePr>
        <p:xfrm>
          <a:off x="1461514" y="1871868"/>
          <a:ext cx="7891505" cy="2528754"/>
        </p:xfrm>
        <a:graphic>
          <a:graphicData uri="http://schemas.openxmlformats.org/drawingml/2006/chart">
            <c:chart xmlns:c="http://schemas.openxmlformats.org/drawingml/2006/chart" xmlns:r="http://schemas.openxmlformats.org/officeDocument/2006/relationships" r:id="rId2"/>
          </a:graphicData>
        </a:graphic>
      </p:graphicFrame>
      <p:sp>
        <p:nvSpPr>
          <p:cNvPr id="9" name="Espace réservé du texte 1"/>
          <p:cNvSpPr>
            <a:spLocks noGrp="1"/>
          </p:cNvSpPr>
          <p:nvPr>
            <p:ph type="body" sz="quarter" idx="28"/>
          </p:nvPr>
        </p:nvSpPr>
        <p:spPr>
          <a:xfrm>
            <a:off x="-41988" y="5899968"/>
            <a:ext cx="9144000" cy="733534"/>
          </a:xfrm>
          <a:noFill/>
        </p:spPr>
        <p:txBody>
          <a:bodyPr wrap="square" lIns="108000" rIns="108000">
            <a:spAutoFit/>
          </a:bodyPr>
          <a:lstStyle/>
          <a:p>
            <a:pPr marL="0" defTabSz="914400"/>
            <a:r>
              <a:rPr lang="fr-FR" sz="1000" dirty="0"/>
              <a:t>Sample size: 1,328 (focus on mobile money </a:t>
            </a:r>
            <a:r>
              <a:rPr lang="fr-FR" sz="1000" dirty="0" err="1"/>
              <a:t>subscribers</a:t>
            </a:r>
            <a:r>
              <a:rPr lang="fr-FR" sz="1000" dirty="0"/>
              <a:t>)</a:t>
            </a:r>
          </a:p>
          <a:p>
            <a:pPr marL="0" defTabSz="914400"/>
            <a:r>
              <a:rPr lang="fr-FR" sz="1000" dirty="0"/>
              <a:t>Question: </a:t>
            </a:r>
            <a:r>
              <a:rPr lang="en-US" sz="1000" dirty="0"/>
              <a:t>Once an important amount is transferred into your mobile money account (e.g. payment from an employer or clients), do you usually withdraw or transfer all of the money out of the account straight away, or do you withdraw or transfer the money over time as and when you need it?</a:t>
            </a:r>
            <a:endParaRPr lang="fr-FR" sz="1000" dirty="0"/>
          </a:p>
          <a:p>
            <a:pPr marL="0" defTabSz="914400"/>
            <a:endParaRPr lang="fr-FR" sz="1000" dirty="0"/>
          </a:p>
        </p:txBody>
      </p:sp>
      <p:sp>
        <p:nvSpPr>
          <p:cNvPr id="3" name="Text Placeholder 2"/>
          <p:cNvSpPr>
            <a:spLocks noGrp="1"/>
          </p:cNvSpPr>
          <p:nvPr>
            <p:ph type="body" sz="quarter" idx="14"/>
          </p:nvPr>
        </p:nvSpPr>
        <p:spPr>
          <a:solidFill>
            <a:srgbClr val="DCE6F2"/>
          </a:solidFill>
        </p:spPr>
        <p:txBody>
          <a:bodyPr>
            <a:normAutofit lnSpcReduction="10000"/>
          </a:bodyPr>
          <a:lstStyle/>
          <a:p>
            <a:r>
              <a:rPr lang="en-GB" sz="1460" dirty="0">
                <a:solidFill>
                  <a:srgbClr val="1F497D"/>
                </a:solidFill>
              </a:rPr>
              <a:t>63% of mobile money users do not withdraw or transfer all of the money out of the account straight away once a transfer is received into the account, but rather transfer the money over time as and when needed. Mobile money further circulates into the economy. </a:t>
            </a:r>
          </a:p>
        </p:txBody>
      </p:sp>
      <p:sp>
        <p:nvSpPr>
          <p:cNvPr id="4" name="Title 3"/>
          <p:cNvSpPr>
            <a:spLocks noGrp="1"/>
          </p:cNvSpPr>
          <p:nvPr>
            <p:ph type="title"/>
          </p:nvPr>
        </p:nvSpPr>
        <p:spPr/>
        <p:txBody>
          <a:bodyPr/>
          <a:lstStyle/>
          <a:p>
            <a:r>
              <a:rPr lang="en-US" dirty="0"/>
              <a:t>5.1 Usage patterns of mobile money &gt; Patterns and mobile money services commonly adopted</a:t>
            </a:r>
            <a:endParaRPr lang="en-GB" dirty="0"/>
          </a:p>
        </p:txBody>
      </p:sp>
      <p:sp>
        <p:nvSpPr>
          <p:cNvPr id="23" name="Rectangle 22"/>
          <p:cNvSpPr/>
          <p:nvPr/>
        </p:nvSpPr>
        <p:spPr>
          <a:xfrm>
            <a:off x="4501002" y="1132714"/>
            <a:ext cx="4117306" cy="47363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Withdrawing once an important amount is transferred into the account</a:t>
            </a:r>
          </a:p>
          <a:p>
            <a:r>
              <a:rPr lang="en-US" sz="1200" i="1" dirty="0">
                <a:solidFill>
                  <a:srgbClr val="404040"/>
                </a:solidFill>
              </a:rPr>
              <a:t>Focus on mobile money users</a:t>
            </a:r>
          </a:p>
        </p:txBody>
      </p:sp>
      <p:grpSp>
        <p:nvGrpSpPr>
          <p:cNvPr id="24" name="Groupe 23"/>
          <p:cNvGrpSpPr/>
          <p:nvPr/>
        </p:nvGrpSpPr>
        <p:grpSpPr>
          <a:xfrm>
            <a:off x="146545" y="1635629"/>
            <a:ext cx="3746004" cy="2597719"/>
            <a:chOff x="247124" y="575150"/>
            <a:chExt cx="4128140" cy="3632836"/>
          </a:xfrm>
        </p:grpSpPr>
        <p:sp>
          <p:nvSpPr>
            <p:cNvPr id="25" name="Rectangle 24"/>
            <p:cNvSpPr/>
            <p:nvPr/>
          </p:nvSpPr>
          <p:spPr>
            <a:xfrm>
              <a:off x="247124" y="719167"/>
              <a:ext cx="4128140" cy="3488819"/>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a:p>
              <a:pPr marL="285750" indent="-285750">
                <a:buFont typeface="Arial" panose="020B0604020202020204" pitchFamily="34" charset="0"/>
                <a:buChar char="•"/>
              </a:pPr>
              <a:r>
                <a:rPr lang="en-US" sz="1200" dirty="0">
                  <a:solidFill>
                    <a:schemeClr val="tx1"/>
                  </a:solidFill>
                </a:rPr>
                <a:t>Pay education fees for 70.2% of mobile money users;</a:t>
              </a:r>
            </a:p>
            <a:p>
              <a:pPr marL="285750" indent="-285750">
                <a:buFont typeface="Arial" panose="020B0604020202020204" pitchFamily="34" charset="0"/>
                <a:buChar char="•"/>
              </a:pPr>
              <a:r>
                <a:rPr lang="en-US" sz="1200" dirty="0">
                  <a:solidFill>
                    <a:schemeClr val="tx1"/>
                  </a:solidFill>
                </a:rPr>
                <a:t>Disburse donations/charity for 56.4% of mobile money users;</a:t>
              </a:r>
            </a:p>
            <a:p>
              <a:pPr marL="285750" indent="-285750">
                <a:buFont typeface="Arial" panose="020B0604020202020204" pitchFamily="34" charset="0"/>
                <a:buChar char="•"/>
              </a:pPr>
              <a:r>
                <a:rPr lang="fr-FR" sz="1200" dirty="0">
                  <a:solidFill>
                    <a:schemeClr val="tx1"/>
                  </a:solidFill>
                </a:rPr>
                <a:t>R</a:t>
              </a:r>
              <a:r>
                <a:rPr lang="en-US" sz="1200" dirty="0" err="1">
                  <a:solidFill>
                    <a:schemeClr val="tx1"/>
                  </a:solidFill>
                </a:rPr>
                <a:t>eceive</a:t>
              </a:r>
              <a:r>
                <a:rPr lang="en-US" sz="1200" dirty="0">
                  <a:solidFill>
                    <a:schemeClr val="tx1"/>
                  </a:solidFill>
                </a:rPr>
                <a:t> vouchers from the government for 35.5% of mobile money users;</a:t>
              </a:r>
            </a:p>
            <a:p>
              <a:pPr marL="285750" indent="-285750">
                <a:buFont typeface="Arial" panose="020B0604020202020204" pitchFamily="34" charset="0"/>
                <a:buChar char="•"/>
              </a:pPr>
              <a:r>
                <a:rPr lang="en-US" sz="1200" dirty="0">
                  <a:solidFill>
                    <a:schemeClr val="tx1"/>
                  </a:solidFill>
                </a:rPr>
                <a:t>Shop online (e-Purchases) for 28.3% of mobile money users;</a:t>
              </a:r>
            </a:p>
            <a:p>
              <a:pPr marL="285750" indent="-285750">
                <a:buFont typeface="Arial" panose="020B0604020202020204" pitchFamily="34" charset="0"/>
                <a:buChar char="•"/>
              </a:pPr>
              <a:r>
                <a:rPr lang="en-US" sz="1200" dirty="0">
                  <a:solidFill>
                    <a:schemeClr val="tx1"/>
                  </a:solidFill>
                </a:rPr>
                <a:t>Receive cash transfers from NGOs for 18.0% of mobile money users;</a:t>
              </a:r>
            </a:p>
            <a:p>
              <a:pPr marL="285750" indent="-285750">
                <a:buFont typeface="Arial" panose="020B0604020202020204" pitchFamily="34" charset="0"/>
                <a:buChar char="•"/>
              </a:pPr>
              <a:r>
                <a:rPr lang="en-US" sz="1200" dirty="0">
                  <a:solidFill>
                    <a:schemeClr val="tx1"/>
                  </a:solidFill>
                </a:rPr>
                <a:t>Pay government taxes for 16.7% of mobile money users. </a:t>
              </a:r>
            </a:p>
            <a:p>
              <a:pPr lvl="0"/>
              <a:endParaRPr lang="en-US" sz="1200" dirty="0">
                <a:solidFill>
                  <a:schemeClr val="tx1"/>
                </a:solidFill>
              </a:endParaRPr>
            </a:p>
          </p:txBody>
        </p:sp>
        <p:sp>
          <p:nvSpPr>
            <p:cNvPr id="26" name="Rectangle 25"/>
            <p:cNvSpPr/>
            <p:nvPr/>
          </p:nvSpPr>
          <p:spPr>
            <a:xfrm>
              <a:off x="247125" y="575150"/>
              <a:ext cx="4128139" cy="352415"/>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Mobile money is used to</a:t>
              </a:r>
            </a:p>
          </p:txBody>
        </p:sp>
      </p:grpSp>
      <p:sp>
        <p:nvSpPr>
          <p:cNvPr id="10" name="Titre 2"/>
          <p:cNvSpPr txBox="1">
            <a:spLocks/>
          </p:cNvSpPr>
          <p:nvPr/>
        </p:nvSpPr>
        <p:spPr>
          <a:xfrm>
            <a:off x="-3888" y="0"/>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5.1 Usage patterns of mobile money &gt; Keeping mobile money in the ecosystem</a:t>
            </a:r>
          </a:p>
        </p:txBody>
      </p:sp>
      <p:sp>
        <p:nvSpPr>
          <p:cNvPr id="11" name="Rectangle 10"/>
          <p:cNvSpPr/>
          <p:nvPr/>
        </p:nvSpPr>
        <p:spPr>
          <a:xfrm>
            <a:off x="3347062" y="4377834"/>
            <a:ext cx="5754950" cy="1858255"/>
          </a:xfrm>
          <a:prstGeom prst="rect">
            <a:avLst/>
          </a:prstGeom>
          <a:solidFill>
            <a:srgbClr val="239B9E">
              <a:alpha val="31000"/>
            </a:srgbClr>
          </a:solidFill>
          <a:ln>
            <a:noFill/>
            <a:prstDash val="solid"/>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buNone/>
            </a:pPr>
            <a:endParaRPr lang="en-US" sz="1100" dirty="0">
              <a:solidFill>
                <a:srgbClr val="000000"/>
              </a:solidFill>
            </a:endParaRPr>
          </a:p>
        </p:txBody>
      </p:sp>
      <p:sp>
        <p:nvSpPr>
          <p:cNvPr id="2" name="TextBox 1"/>
          <p:cNvSpPr txBox="1"/>
          <p:nvPr/>
        </p:nvSpPr>
        <p:spPr>
          <a:xfrm>
            <a:off x="3981073" y="5020372"/>
            <a:ext cx="4616827" cy="1215717"/>
          </a:xfrm>
          <a:prstGeom prst="rect">
            <a:avLst/>
          </a:prstGeom>
          <a:noFill/>
        </p:spPr>
        <p:txBody>
          <a:bodyPr wrap="square" rtlCol="0">
            <a:spAutoFit/>
          </a:bodyPr>
          <a:lstStyle/>
          <a:p>
            <a:pPr marL="171450" lvl="1" indent="-171450">
              <a:buFont typeface="Arial"/>
              <a:buChar char="•"/>
            </a:pPr>
            <a:r>
              <a:rPr lang="en-US" sz="1100" dirty="0">
                <a:solidFill>
                  <a:srgbClr val="000000"/>
                </a:solidFill>
              </a:rPr>
              <a:t>This implies that the “money supply” is constantly expanding and therefore driving inflation. </a:t>
            </a:r>
          </a:p>
          <a:p>
            <a:pPr marL="171450" lvl="1" indent="-171450">
              <a:buFont typeface="Arial"/>
              <a:buChar char="•"/>
            </a:pPr>
            <a:r>
              <a:rPr lang="en-US" sz="1100" dirty="0">
                <a:solidFill>
                  <a:srgbClr val="000000"/>
                </a:solidFill>
              </a:rPr>
              <a:t>In addition this creates a large float of cash for the main operators, which given the lack of regulation, can be used for various uses (Ex. For other investments) with minimum repercussion.</a:t>
            </a:r>
          </a:p>
          <a:p>
            <a:endParaRPr lang="en-US" dirty="0"/>
          </a:p>
        </p:txBody>
      </p:sp>
      <p:sp>
        <p:nvSpPr>
          <p:cNvPr id="13" name="Rectangle 12"/>
          <p:cNvSpPr/>
          <p:nvPr/>
        </p:nvSpPr>
        <p:spPr>
          <a:xfrm>
            <a:off x="3771900" y="4584700"/>
            <a:ext cx="5054599" cy="47363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US" sz="1300" b="1" dirty="0">
                <a:solidFill>
                  <a:schemeClr val="tx2"/>
                </a:solidFill>
              </a:rPr>
              <a:t>Only a quarter of the money received through mobile money is cashed out immediately</a:t>
            </a:r>
          </a:p>
          <a:p>
            <a:pPr marL="0" lvl="1"/>
            <a:endParaRPr lang="en-US" sz="1400" b="1" dirty="0">
              <a:solidFill>
                <a:schemeClr val="tx2"/>
              </a:solidFill>
            </a:endParaRPr>
          </a:p>
          <a:p>
            <a:endParaRPr lang="en-US" sz="1400" b="1" dirty="0">
              <a:solidFill>
                <a:schemeClr val="tx2"/>
              </a:solidFill>
            </a:endParaRPr>
          </a:p>
        </p:txBody>
      </p:sp>
    </p:spTree>
    <p:extLst>
      <p:ext uri="{BB962C8B-B14F-4D97-AF65-F5344CB8AC3E}">
        <p14:creationId xmlns:p14="http://schemas.microsoft.com/office/powerpoint/2010/main" val="309596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882"/>
            <a:ext cx="9144000" cy="320400"/>
          </a:xfrm>
        </p:spPr>
        <p:txBody>
          <a:bodyPr/>
          <a:lstStyle/>
          <a:p>
            <a:endParaRPr lang="en-US"/>
          </a:p>
        </p:txBody>
      </p:sp>
      <p:sp>
        <p:nvSpPr>
          <p:cNvPr id="4" name="Titre 2"/>
          <p:cNvSpPr txBox="1">
            <a:spLocks/>
          </p:cNvSpPr>
          <p:nvPr/>
        </p:nvSpPr>
        <p:spPr>
          <a:xfrm>
            <a:off x="-1548" y="-31418"/>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1.1 Executive Summary &gt; Key Findings </a:t>
            </a:r>
            <a:endParaRPr lang="en-US" dirty="0"/>
          </a:p>
        </p:txBody>
      </p:sp>
      <p:sp>
        <p:nvSpPr>
          <p:cNvPr id="10" name="Rectangle 9"/>
          <p:cNvSpPr/>
          <p:nvPr/>
        </p:nvSpPr>
        <p:spPr>
          <a:xfrm>
            <a:off x="289992" y="434143"/>
            <a:ext cx="6800562" cy="263250"/>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2"/>
                </a:solidFill>
              </a:rPr>
              <a:t>Penetration of mobile money</a:t>
            </a:r>
          </a:p>
        </p:txBody>
      </p:sp>
      <p:sp>
        <p:nvSpPr>
          <p:cNvPr id="11" name="Rectangle 10"/>
          <p:cNvSpPr/>
          <p:nvPr/>
        </p:nvSpPr>
        <p:spPr>
          <a:xfrm>
            <a:off x="287188" y="806458"/>
            <a:ext cx="8305428" cy="128376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58500" rIns="58500" rtlCol="0" anchor="ctr"/>
          <a:lstStyle/>
          <a:p>
            <a:pPr marL="241102" indent="-171450">
              <a:spcBef>
                <a:spcPts val="244"/>
              </a:spcBef>
              <a:buFont typeface="Wingdings" panose="05000000000000000000" pitchFamily="2" charset="2"/>
              <a:buChar char="§"/>
            </a:pPr>
            <a:r>
              <a:rPr lang="en-US" sz="1200" dirty="0">
                <a:solidFill>
                  <a:schemeClr val="tx1"/>
                </a:solidFill>
              </a:rPr>
              <a:t>73% of the population above the age of 16 use mobile money services, broken down as 83% in urban areas, 72% in rural areas and 55% in rural areas. The differences across zones are more significant in rural areas.</a:t>
            </a:r>
          </a:p>
          <a:p>
            <a:pPr marL="241102" indent="-171450">
              <a:spcBef>
                <a:spcPts val="244"/>
              </a:spcBef>
              <a:buFont typeface="Wingdings" panose="05000000000000000000" pitchFamily="2" charset="2"/>
              <a:buChar char="§"/>
            </a:pPr>
            <a:r>
              <a:rPr lang="en-US" sz="1200" dirty="0">
                <a:solidFill>
                  <a:schemeClr val="tx1"/>
                </a:solidFill>
              </a:rPr>
              <a:t>Puntland has the highest mobile money penetration rate, closely followed by Somaliland. South Central exhibits high heterogeneity of mobile money penetration among its Federated Member States.</a:t>
            </a:r>
          </a:p>
          <a:p>
            <a:pPr marL="241102" indent="-171450">
              <a:spcBef>
                <a:spcPts val="244"/>
              </a:spcBef>
              <a:buFont typeface="Wingdings" panose="05000000000000000000" pitchFamily="2" charset="2"/>
              <a:buChar char="§"/>
            </a:pPr>
            <a:r>
              <a:rPr lang="en-US" sz="1200" dirty="0">
                <a:solidFill>
                  <a:schemeClr val="tx1"/>
                </a:solidFill>
              </a:rPr>
              <a:t>The penetration rate of mobile money is Each zone is dominated by one mobile money service (</a:t>
            </a:r>
            <a:r>
              <a:rPr lang="en-US" sz="1200" dirty="0" err="1">
                <a:solidFill>
                  <a:schemeClr val="tx1"/>
                </a:solidFill>
              </a:rPr>
              <a:t>Hormuud’s</a:t>
            </a:r>
            <a:r>
              <a:rPr lang="en-US" sz="1200" dirty="0">
                <a:solidFill>
                  <a:schemeClr val="tx1"/>
                </a:solidFill>
              </a:rPr>
              <a:t> EVC Plus in South Central, </a:t>
            </a:r>
            <a:r>
              <a:rPr lang="en-US" sz="1200" dirty="0" err="1">
                <a:solidFill>
                  <a:schemeClr val="tx1"/>
                </a:solidFill>
              </a:rPr>
              <a:t>Golis</a:t>
            </a:r>
            <a:r>
              <a:rPr lang="en-US" sz="1200" dirty="0">
                <a:solidFill>
                  <a:schemeClr val="tx1"/>
                </a:solidFill>
              </a:rPr>
              <a:t>’ </a:t>
            </a:r>
            <a:r>
              <a:rPr lang="en-US" sz="1200" dirty="0" err="1">
                <a:solidFill>
                  <a:schemeClr val="tx1"/>
                </a:solidFill>
              </a:rPr>
              <a:t>Sahal</a:t>
            </a:r>
            <a:r>
              <a:rPr lang="en-US" sz="1200" dirty="0">
                <a:solidFill>
                  <a:schemeClr val="tx1"/>
                </a:solidFill>
              </a:rPr>
              <a:t> in Puntland and Telesom’s </a:t>
            </a:r>
            <a:r>
              <a:rPr lang="en-US" sz="1200" dirty="0" err="1">
                <a:solidFill>
                  <a:schemeClr val="tx1"/>
                </a:solidFill>
              </a:rPr>
              <a:t>Zaad</a:t>
            </a:r>
            <a:r>
              <a:rPr lang="en-US" sz="1200" dirty="0">
                <a:solidFill>
                  <a:schemeClr val="tx1"/>
                </a:solidFill>
              </a:rPr>
              <a:t> in Somaliland). </a:t>
            </a:r>
          </a:p>
          <a:p>
            <a:pPr marL="241102" indent="-171450">
              <a:spcBef>
                <a:spcPts val="244"/>
              </a:spcBef>
              <a:buFont typeface="Wingdings" panose="05000000000000000000" pitchFamily="2" charset="2"/>
              <a:buChar char="§"/>
            </a:pPr>
            <a:r>
              <a:rPr lang="en-US" sz="1200" dirty="0">
                <a:solidFill>
                  <a:schemeClr val="tx1"/>
                </a:solidFill>
              </a:rPr>
              <a:t>By comparison, overall penetration rates of banking services remain very low, at 15.5% for the entire population.</a:t>
            </a:r>
          </a:p>
        </p:txBody>
      </p:sp>
      <p:sp>
        <p:nvSpPr>
          <p:cNvPr id="12" name="Rectangle 11"/>
          <p:cNvSpPr/>
          <p:nvPr/>
        </p:nvSpPr>
        <p:spPr>
          <a:xfrm>
            <a:off x="289992" y="2239858"/>
            <a:ext cx="5913670" cy="263250"/>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solidFill>
              </a:rPr>
              <a:t>Practicalities and mobile money usage </a:t>
            </a:r>
            <a:endParaRPr lang="en-GB" sz="1200" b="1" dirty="0">
              <a:solidFill>
                <a:schemeClr val="tx2"/>
              </a:solidFill>
            </a:endParaRPr>
          </a:p>
        </p:txBody>
      </p:sp>
      <p:sp>
        <p:nvSpPr>
          <p:cNvPr id="13" name="Rectangle 12"/>
          <p:cNvSpPr/>
          <p:nvPr/>
        </p:nvSpPr>
        <p:spPr>
          <a:xfrm>
            <a:off x="317872" y="1999017"/>
            <a:ext cx="8248972" cy="273630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58500" rIns="58500" rtlCol="0" anchor="ctr"/>
          <a:lstStyle/>
          <a:p>
            <a:pPr marL="171450" indent="-171450">
              <a:buFont typeface="Wingdings" charset="2"/>
              <a:buChar char="§"/>
            </a:pPr>
            <a:r>
              <a:rPr lang="en-GB" sz="1200" dirty="0">
                <a:solidFill>
                  <a:schemeClr val="tx1"/>
                </a:solidFill>
              </a:rPr>
              <a:t>Of those who receive a monthly salary, payment or allowances, more than half receive their salaries or allowances directly on their mobile money account. </a:t>
            </a:r>
          </a:p>
          <a:p>
            <a:pPr marL="171450" indent="-171450">
              <a:buFont typeface="Wingdings" charset="2"/>
              <a:buChar char="§"/>
            </a:pPr>
            <a:r>
              <a:rPr lang="en-GB" sz="1200" dirty="0">
                <a:solidFill>
                  <a:schemeClr val="tx1"/>
                </a:solidFill>
              </a:rPr>
              <a:t>63% of mobile money users keep their funds in the ecosystem. R</a:t>
            </a:r>
            <a:r>
              <a:rPr lang="en-US" sz="1200" dirty="0" err="1">
                <a:solidFill>
                  <a:srgbClr val="000000"/>
                </a:solidFill>
              </a:rPr>
              <a:t>eceiving</a:t>
            </a:r>
            <a:r>
              <a:rPr lang="en-US" sz="1200" dirty="0">
                <a:solidFill>
                  <a:srgbClr val="000000"/>
                </a:solidFill>
              </a:rPr>
              <a:t> salaries on a mobile money account prompts more active and varied usage of other mobile money services, including utility and merchant payments.</a:t>
            </a:r>
          </a:p>
          <a:p>
            <a:pPr marL="171450" indent="-171450">
              <a:buFont typeface="Wingdings" charset="2"/>
              <a:buChar char="§"/>
            </a:pPr>
            <a:r>
              <a:rPr lang="en-US" sz="1200" dirty="0">
                <a:solidFill>
                  <a:schemeClr val="tx1"/>
                </a:solidFill>
              </a:rPr>
              <a:t>For international transfers, Hawala is still used most commonly, though remittances companies are increasingly partnering with Mobile Network Operators to transfer international money directly to the mobile money accounts.</a:t>
            </a:r>
          </a:p>
          <a:p>
            <a:pPr marL="171450" indent="-171450">
              <a:buFont typeface="Wingdings" panose="05000000000000000000" pitchFamily="2" charset="2"/>
              <a:buChar char="§"/>
            </a:pPr>
            <a:r>
              <a:rPr lang="en-US" sz="1200" dirty="0">
                <a:solidFill>
                  <a:srgbClr val="000000"/>
                </a:solidFill>
              </a:rPr>
              <a:t>Most mobile money transactions take place within Federated Member States (FMSs). </a:t>
            </a:r>
            <a:r>
              <a:rPr lang="en-US" sz="1200" dirty="0" err="1">
                <a:solidFill>
                  <a:srgbClr val="000000"/>
                </a:solidFill>
              </a:rPr>
              <a:t>Banadir</a:t>
            </a:r>
            <a:r>
              <a:rPr lang="en-US" sz="1200" dirty="0">
                <a:solidFill>
                  <a:srgbClr val="000000"/>
                </a:solidFill>
              </a:rPr>
              <a:t> is the exception, with most mobile money originating from </a:t>
            </a:r>
            <a:r>
              <a:rPr lang="en-US" sz="1200" dirty="0" err="1">
                <a:solidFill>
                  <a:srgbClr val="000000"/>
                </a:solidFill>
              </a:rPr>
              <a:t>Banadir</a:t>
            </a:r>
            <a:r>
              <a:rPr lang="en-US" sz="1200" dirty="0">
                <a:solidFill>
                  <a:srgbClr val="000000"/>
                </a:solidFill>
              </a:rPr>
              <a:t> being sent to the other FMSs in South Central. Mobile money is regularly transferred across FMSs in South Central. On the contrary, Somaliland is an autarchic zone.</a:t>
            </a:r>
          </a:p>
        </p:txBody>
      </p:sp>
      <p:sp>
        <p:nvSpPr>
          <p:cNvPr id="14" name="Rectangle 13"/>
          <p:cNvSpPr/>
          <p:nvPr/>
        </p:nvSpPr>
        <p:spPr>
          <a:xfrm>
            <a:off x="289992" y="4283421"/>
            <a:ext cx="5913670" cy="263250"/>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2"/>
                </a:solidFill>
              </a:rPr>
              <a:t>Perceptions around mobile money</a:t>
            </a:r>
          </a:p>
        </p:txBody>
      </p:sp>
      <p:sp>
        <p:nvSpPr>
          <p:cNvPr id="15" name="Rectangle 14"/>
          <p:cNvSpPr/>
          <p:nvPr/>
        </p:nvSpPr>
        <p:spPr>
          <a:xfrm>
            <a:off x="292472" y="4394941"/>
            <a:ext cx="8394328" cy="128376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58500" rIns="58500" rtlCol="0" anchor="ctr"/>
          <a:lstStyle/>
          <a:p>
            <a:pPr marL="241102" indent="-171450">
              <a:spcBef>
                <a:spcPts val="244"/>
              </a:spcBef>
              <a:buFont typeface="Wingdings" panose="05000000000000000000" pitchFamily="2" charset="2"/>
              <a:buChar char="§"/>
            </a:pPr>
            <a:r>
              <a:rPr lang="en-US" sz="1200" dirty="0">
                <a:solidFill>
                  <a:schemeClr val="tx1"/>
                </a:solidFill>
              </a:rPr>
              <a:t>Overall, Somalis praise Mobile Network Operators for providing much needed services in the entire country. However, some do not trust them as the system remains unregulated. Mobile money is deemed fast and convenient by Somalis, with a 92% satisfaction rate. </a:t>
            </a:r>
          </a:p>
          <a:p>
            <a:pPr marL="241102" indent="-171450">
              <a:spcBef>
                <a:spcPts val="244"/>
              </a:spcBef>
              <a:buFont typeface="Wingdings" panose="05000000000000000000" pitchFamily="2" charset="2"/>
              <a:buChar char="§"/>
            </a:pPr>
            <a:r>
              <a:rPr lang="en-US" sz="1200" dirty="0">
                <a:solidFill>
                  <a:schemeClr val="tx1"/>
                </a:solidFill>
              </a:rPr>
              <a:t>However Somalis think that mobile money can be prone to technical issues and mistakes. Users also deplore some problems with e-float management/cash out and the lack of interconnectivity between the different mobile money services. </a:t>
            </a:r>
          </a:p>
        </p:txBody>
      </p:sp>
      <p:sp>
        <p:nvSpPr>
          <p:cNvPr id="16" name="Rectangle 15"/>
          <p:cNvSpPr/>
          <p:nvPr/>
        </p:nvSpPr>
        <p:spPr>
          <a:xfrm>
            <a:off x="289992" y="5551433"/>
            <a:ext cx="5913670" cy="263250"/>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solidFill>
              </a:rPr>
              <a:t>USD versus Shillings </a:t>
            </a:r>
            <a:endParaRPr lang="en-GB" sz="1200" b="1" dirty="0">
              <a:solidFill>
                <a:schemeClr val="tx2"/>
              </a:solidFill>
            </a:endParaRPr>
          </a:p>
        </p:txBody>
      </p:sp>
      <p:sp>
        <p:nvSpPr>
          <p:cNvPr id="17" name="Rectangle 16"/>
          <p:cNvSpPr/>
          <p:nvPr/>
        </p:nvSpPr>
        <p:spPr>
          <a:xfrm>
            <a:off x="292472" y="5655620"/>
            <a:ext cx="8337872" cy="129614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58500" rIns="58500" rtlCol="0" anchor="ctr"/>
          <a:lstStyle/>
          <a:p>
            <a:pPr marL="171450" indent="-171450">
              <a:buFont typeface="Wingdings" panose="05000000000000000000" pitchFamily="2" charset="2"/>
              <a:buChar char="§"/>
            </a:pPr>
            <a:r>
              <a:rPr lang="en-US" sz="1200" dirty="0">
                <a:solidFill>
                  <a:schemeClr val="tx1"/>
                </a:solidFill>
              </a:rPr>
              <a:t>USD is commonly used for all types of transactions, and in particular to pay for durable goods, to send/receive money from friends/family and to cash out money. Urban populations are more </a:t>
            </a:r>
            <a:r>
              <a:rPr lang="en-US" sz="1200" dirty="0" err="1">
                <a:solidFill>
                  <a:schemeClr val="tx1"/>
                </a:solidFill>
              </a:rPr>
              <a:t>favourable</a:t>
            </a:r>
            <a:r>
              <a:rPr lang="en-US" sz="1200" dirty="0">
                <a:solidFill>
                  <a:schemeClr val="tx1"/>
                </a:solidFill>
              </a:rPr>
              <a:t> towards USD. </a:t>
            </a:r>
          </a:p>
          <a:p>
            <a:pPr marL="171450" indent="-171450">
              <a:buFont typeface="Wingdings" panose="05000000000000000000" pitchFamily="2" charset="2"/>
              <a:buChar char="§"/>
            </a:pPr>
            <a:r>
              <a:rPr lang="en-US" sz="1200" dirty="0">
                <a:solidFill>
                  <a:schemeClr val="tx1"/>
                </a:solidFill>
              </a:rPr>
              <a:t>SSH are mostly used for small daily expenses. SSH remain popular among the rural and IDPs for paying everyday expenses.</a:t>
            </a:r>
          </a:p>
          <a:p>
            <a:pPr marL="171450" indent="-171450">
              <a:buFont typeface="Wingdings" panose="05000000000000000000" pitchFamily="2" charset="2"/>
              <a:buChar char="§"/>
            </a:pPr>
            <a:r>
              <a:rPr lang="en-US" sz="1200" dirty="0">
                <a:solidFill>
                  <a:schemeClr val="tx1"/>
                </a:solidFill>
              </a:rPr>
              <a:t>The perception that mobile money is responsible for the devaluation of the local currency and inflation is widespread. Almost 90% of Somalis would be interested in mobile money being available in SSH.</a:t>
            </a:r>
          </a:p>
        </p:txBody>
      </p:sp>
    </p:spTree>
    <p:extLst>
      <p:ext uri="{BB962C8B-B14F-4D97-AF65-F5344CB8AC3E}">
        <p14:creationId xmlns:p14="http://schemas.microsoft.com/office/powerpoint/2010/main" val="2360077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1"/>
          <p:cNvSpPr>
            <a:spLocks noGrp="1"/>
          </p:cNvSpPr>
          <p:nvPr>
            <p:ph type="body" sz="quarter" idx="28"/>
          </p:nvPr>
        </p:nvSpPr>
        <p:spPr>
          <a:xfrm>
            <a:off x="0" y="5746418"/>
            <a:ext cx="9144000" cy="1066959"/>
          </a:xfrm>
          <a:noFill/>
        </p:spPr>
        <p:txBody>
          <a:bodyPr wrap="square" lIns="108000" rIns="108000">
            <a:spAutoFit/>
          </a:bodyPr>
          <a:lstStyle/>
          <a:p>
            <a:pPr marL="0" defTabSz="914400"/>
            <a:r>
              <a:rPr lang="fr-FR" sz="1000" dirty="0"/>
              <a:t>Sample size: 1,328 (mobile money </a:t>
            </a:r>
            <a:r>
              <a:rPr lang="fr-FR" sz="1000" dirty="0" err="1"/>
              <a:t>subscribers</a:t>
            </a:r>
            <a:r>
              <a:rPr lang="fr-FR" sz="1000" dirty="0"/>
              <a:t>)</a:t>
            </a:r>
          </a:p>
          <a:p>
            <a:pPr marL="0" defTabSz="914400"/>
            <a:r>
              <a:rPr lang="fr-FR" sz="1000" dirty="0"/>
              <a:t>Questions: Do </a:t>
            </a:r>
            <a:r>
              <a:rPr lang="fr-FR" sz="1000" dirty="0" err="1"/>
              <a:t>you</a:t>
            </a:r>
            <a:r>
              <a:rPr lang="fr-FR" sz="1000" dirty="0"/>
              <a:t> use mobile money services to do…?; Over the </a:t>
            </a:r>
            <a:r>
              <a:rPr lang="fr-FR" sz="1000" dirty="0" err="1"/>
              <a:t>past</a:t>
            </a:r>
            <a:r>
              <a:rPr lang="fr-FR" sz="1000" dirty="0"/>
              <a:t> </a:t>
            </a:r>
            <a:r>
              <a:rPr lang="fr-FR" sz="1000" dirty="0" err="1"/>
              <a:t>month</a:t>
            </a:r>
            <a:r>
              <a:rPr lang="fr-FR" sz="1000" dirty="0"/>
              <a:t>, how </a:t>
            </a:r>
            <a:r>
              <a:rPr lang="fr-FR" sz="1000" dirty="0" err="1"/>
              <a:t>many</a:t>
            </a:r>
            <a:r>
              <a:rPr lang="fr-FR" sz="1000" dirty="0"/>
              <a:t> times </a:t>
            </a:r>
            <a:r>
              <a:rPr lang="fr-FR" sz="1000" dirty="0" err="1"/>
              <a:t>did</a:t>
            </a:r>
            <a:r>
              <a:rPr lang="fr-FR" sz="1000" dirty="0"/>
              <a:t> </a:t>
            </a:r>
            <a:r>
              <a:rPr lang="fr-FR" sz="1000" dirty="0" err="1"/>
              <a:t>you</a:t>
            </a:r>
            <a:r>
              <a:rPr lang="fr-FR" sz="1000" dirty="0"/>
              <a:t> use mobile money for…?; Over the </a:t>
            </a:r>
            <a:r>
              <a:rPr lang="fr-FR" sz="1000" dirty="0" err="1"/>
              <a:t>past</a:t>
            </a:r>
            <a:r>
              <a:rPr lang="fr-FR" sz="1000" dirty="0"/>
              <a:t> </a:t>
            </a:r>
            <a:r>
              <a:rPr lang="fr-FR" sz="1000" dirty="0" err="1"/>
              <a:t>month</a:t>
            </a:r>
            <a:r>
              <a:rPr lang="fr-FR" sz="1000" dirty="0"/>
              <a:t>, </a:t>
            </a:r>
            <a:r>
              <a:rPr lang="fr-FR" sz="1000" dirty="0" err="1"/>
              <a:t>what</a:t>
            </a:r>
            <a:r>
              <a:rPr lang="fr-FR" sz="1000" dirty="0"/>
              <a:t> </a:t>
            </a:r>
            <a:r>
              <a:rPr lang="fr-FR" sz="1000" dirty="0" err="1"/>
              <a:t>was</a:t>
            </a:r>
            <a:r>
              <a:rPr lang="fr-FR" sz="1000" dirty="0"/>
              <a:t> the total </a:t>
            </a:r>
            <a:r>
              <a:rPr lang="fr-FR" sz="1000" dirty="0" err="1"/>
              <a:t>amount</a:t>
            </a:r>
            <a:r>
              <a:rPr lang="fr-FR" sz="1000" dirty="0"/>
              <a:t> </a:t>
            </a:r>
            <a:r>
              <a:rPr lang="fr-FR" sz="1000" dirty="0" err="1"/>
              <a:t>you</a:t>
            </a:r>
            <a:r>
              <a:rPr lang="fr-FR" sz="1000" dirty="0"/>
              <a:t> </a:t>
            </a:r>
            <a:r>
              <a:rPr lang="fr-FR" sz="1000" dirty="0" err="1"/>
              <a:t>spent</a:t>
            </a:r>
            <a:r>
              <a:rPr lang="fr-FR" sz="1000" dirty="0"/>
              <a:t>/sent/</a:t>
            </a:r>
            <a:r>
              <a:rPr lang="fr-FR" sz="1000" dirty="0" err="1"/>
              <a:t>received</a:t>
            </a:r>
            <a:r>
              <a:rPr lang="fr-FR" sz="1000" dirty="0"/>
              <a:t> on …? </a:t>
            </a:r>
          </a:p>
          <a:p>
            <a:pPr marL="0" defTabSz="914400"/>
            <a:r>
              <a:rPr lang="fr-FR" sz="1000" dirty="0"/>
              <a:t>(1) </a:t>
            </a:r>
            <a:r>
              <a:rPr lang="fr-FR" sz="1000" dirty="0" err="1"/>
              <a:t>Mean</a:t>
            </a:r>
            <a:r>
              <a:rPr lang="fr-FR" sz="1000" dirty="0"/>
              <a:t> </a:t>
            </a:r>
            <a:r>
              <a:rPr lang="fr-FR" sz="1000" dirty="0" err="1"/>
              <a:t>average</a:t>
            </a:r>
            <a:r>
              <a:rPr lang="fr-FR" sz="1000" dirty="0"/>
              <a:t> of </a:t>
            </a:r>
            <a:r>
              <a:rPr lang="fr-FR" sz="1000" dirty="0" err="1"/>
              <a:t>number</a:t>
            </a:r>
            <a:r>
              <a:rPr lang="fr-FR" sz="1000" dirty="0"/>
              <a:t> of times the </a:t>
            </a:r>
            <a:r>
              <a:rPr lang="fr-FR" sz="1000" dirty="0" err="1"/>
              <a:t>specific</a:t>
            </a:r>
            <a:r>
              <a:rPr lang="fr-FR" sz="1000" dirty="0"/>
              <a:t> service </a:t>
            </a:r>
            <a:r>
              <a:rPr lang="fr-FR" sz="1000" dirty="0" err="1"/>
              <a:t>was</a:t>
            </a:r>
            <a:r>
              <a:rPr lang="fr-FR" sz="1000" dirty="0"/>
              <a:t> </a:t>
            </a:r>
            <a:r>
              <a:rPr lang="fr-FR" sz="1000" dirty="0" err="1"/>
              <a:t>used</a:t>
            </a:r>
            <a:r>
              <a:rPr lang="fr-FR" sz="1000" dirty="0"/>
              <a:t> over last </a:t>
            </a:r>
            <a:r>
              <a:rPr lang="fr-FR" sz="1000" dirty="0" err="1"/>
              <a:t>month</a:t>
            </a:r>
            <a:r>
              <a:rPr lang="fr-FR" sz="1000" dirty="0"/>
              <a:t> for all mobile money </a:t>
            </a:r>
            <a:r>
              <a:rPr lang="fr-FR" sz="1000" dirty="0" err="1"/>
              <a:t>users</a:t>
            </a:r>
            <a:r>
              <a:rPr lang="fr-FR" sz="1000" dirty="0"/>
              <a:t> </a:t>
            </a:r>
          </a:p>
          <a:p>
            <a:pPr marL="0" defTabSz="914400"/>
            <a:r>
              <a:rPr lang="fr-FR" sz="1000" dirty="0"/>
              <a:t>(2) </a:t>
            </a:r>
            <a:r>
              <a:rPr lang="fr-FR" sz="1000" dirty="0" err="1"/>
              <a:t>Mean</a:t>
            </a:r>
            <a:r>
              <a:rPr lang="fr-FR" sz="1000" dirty="0"/>
              <a:t> </a:t>
            </a:r>
            <a:r>
              <a:rPr lang="fr-FR" sz="1000" dirty="0" err="1"/>
              <a:t>average</a:t>
            </a:r>
            <a:r>
              <a:rPr lang="fr-FR" sz="1000" dirty="0"/>
              <a:t> of the </a:t>
            </a:r>
            <a:r>
              <a:rPr lang="fr-FR" sz="1000" dirty="0" err="1"/>
              <a:t>amount</a:t>
            </a:r>
            <a:r>
              <a:rPr lang="fr-FR" sz="1000" dirty="0"/>
              <a:t> </a:t>
            </a:r>
            <a:r>
              <a:rPr lang="fr-FR" sz="1000" dirty="0" err="1"/>
              <a:t>spent</a:t>
            </a:r>
            <a:r>
              <a:rPr lang="fr-FR" sz="1000" dirty="0"/>
              <a:t>/sent/</a:t>
            </a:r>
            <a:r>
              <a:rPr lang="fr-FR" sz="1000" dirty="0" err="1"/>
              <a:t>received</a:t>
            </a:r>
            <a:r>
              <a:rPr lang="fr-FR" sz="1000" dirty="0"/>
              <a:t> over last </a:t>
            </a:r>
            <a:r>
              <a:rPr lang="fr-FR" sz="1000" dirty="0" err="1"/>
              <a:t>month</a:t>
            </a:r>
            <a:r>
              <a:rPr lang="fr-FR" sz="1000" dirty="0"/>
              <a:t> for mobile money </a:t>
            </a:r>
            <a:r>
              <a:rPr lang="fr-FR" sz="1000" dirty="0" err="1"/>
              <a:t>users</a:t>
            </a:r>
            <a:r>
              <a:rPr lang="fr-FR" sz="1000" dirty="0"/>
              <a:t> </a:t>
            </a:r>
            <a:r>
              <a:rPr lang="fr-FR" sz="1000" dirty="0" err="1"/>
              <a:t>who</a:t>
            </a:r>
            <a:r>
              <a:rPr lang="fr-FR" sz="1000" dirty="0"/>
              <a:t> have </a:t>
            </a:r>
            <a:r>
              <a:rPr lang="fr-FR" sz="1000" dirty="0" err="1"/>
              <a:t>used</a:t>
            </a:r>
            <a:r>
              <a:rPr lang="fr-FR" sz="1000" dirty="0"/>
              <a:t> the </a:t>
            </a:r>
            <a:r>
              <a:rPr lang="fr-FR" sz="1000" dirty="0" err="1"/>
              <a:t>specific</a:t>
            </a:r>
            <a:r>
              <a:rPr lang="fr-FR" sz="1000" dirty="0"/>
              <a:t> service at least once over the last </a:t>
            </a:r>
            <a:r>
              <a:rPr lang="fr-FR" sz="1000" dirty="0" err="1"/>
              <a:t>month</a:t>
            </a:r>
            <a:r>
              <a:rPr lang="fr-FR" sz="1000" dirty="0"/>
              <a:t> </a:t>
            </a:r>
          </a:p>
          <a:p>
            <a:pPr marL="0" defTabSz="914400"/>
            <a:r>
              <a:rPr lang="fr-FR" sz="1000" dirty="0"/>
              <a:t>* </a:t>
            </a:r>
            <a:r>
              <a:rPr lang="fr-FR" sz="1000" dirty="0" err="1"/>
              <a:t>Include</a:t>
            </a:r>
            <a:r>
              <a:rPr lang="fr-FR" sz="1000" dirty="0"/>
              <a:t> </a:t>
            </a:r>
            <a:r>
              <a:rPr lang="fr-FR" sz="1000" dirty="0" err="1"/>
              <a:t>airtime</a:t>
            </a:r>
            <a:r>
              <a:rPr lang="fr-FR" sz="1000" dirty="0"/>
              <a:t> and Internet bundles.</a:t>
            </a:r>
          </a:p>
        </p:txBody>
      </p:sp>
      <p:sp>
        <p:nvSpPr>
          <p:cNvPr id="3" name="Espace réservé du texte 2"/>
          <p:cNvSpPr>
            <a:spLocks noGrp="1"/>
          </p:cNvSpPr>
          <p:nvPr>
            <p:ph type="body" sz="quarter" idx="14"/>
          </p:nvPr>
        </p:nvSpPr>
        <p:spPr>
          <a:solidFill>
            <a:srgbClr val="DCE6F2"/>
          </a:solidFill>
        </p:spPr>
        <p:txBody>
          <a:bodyPr>
            <a:normAutofit/>
          </a:bodyPr>
          <a:lstStyle/>
          <a:p>
            <a:r>
              <a:rPr lang="fr-FR" sz="1400" dirty="0" err="1">
                <a:solidFill>
                  <a:srgbClr val="1F497D"/>
                </a:solidFill>
              </a:rPr>
              <a:t>Send</a:t>
            </a:r>
            <a:r>
              <a:rPr lang="fr-FR" sz="1400" dirty="0">
                <a:solidFill>
                  <a:srgbClr val="1F497D"/>
                </a:solidFill>
              </a:rPr>
              <a:t> and </a:t>
            </a:r>
            <a:r>
              <a:rPr lang="fr-FR" sz="1400" dirty="0" err="1">
                <a:solidFill>
                  <a:srgbClr val="1F497D"/>
                </a:solidFill>
              </a:rPr>
              <a:t>receive</a:t>
            </a:r>
            <a:r>
              <a:rPr lang="fr-FR" sz="1400" dirty="0">
                <a:solidFill>
                  <a:srgbClr val="1F497D"/>
                </a:solidFill>
              </a:rPr>
              <a:t> money </a:t>
            </a:r>
            <a:r>
              <a:rPr lang="fr-FR" sz="1400" dirty="0" err="1">
                <a:solidFill>
                  <a:srgbClr val="1F497D"/>
                </a:solidFill>
              </a:rPr>
              <a:t>domestically</a:t>
            </a:r>
            <a:r>
              <a:rPr lang="fr-FR" sz="1400" dirty="0">
                <a:solidFill>
                  <a:srgbClr val="1F497D"/>
                </a:solidFill>
              </a:rPr>
              <a:t>, </a:t>
            </a:r>
            <a:r>
              <a:rPr lang="fr-FR" sz="1400" dirty="0" err="1">
                <a:solidFill>
                  <a:srgbClr val="1F497D"/>
                </a:solidFill>
              </a:rPr>
              <a:t>transfer</a:t>
            </a:r>
            <a:r>
              <a:rPr lang="fr-FR" sz="1400" dirty="0">
                <a:solidFill>
                  <a:srgbClr val="1F497D"/>
                </a:solidFill>
              </a:rPr>
              <a:t> </a:t>
            </a:r>
            <a:r>
              <a:rPr lang="fr-FR" sz="1400" dirty="0" err="1">
                <a:solidFill>
                  <a:srgbClr val="1F497D"/>
                </a:solidFill>
              </a:rPr>
              <a:t>airtime</a:t>
            </a:r>
            <a:r>
              <a:rPr lang="fr-FR" sz="1400" dirty="0">
                <a:solidFill>
                  <a:srgbClr val="1F497D"/>
                </a:solidFill>
              </a:rPr>
              <a:t> and </a:t>
            </a:r>
            <a:r>
              <a:rPr lang="fr-FR" sz="1400" dirty="0" err="1">
                <a:solidFill>
                  <a:srgbClr val="1F497D"/>
                </a:solidFill>
              </a:rPr>
              <a:t>pay</a:t>
            </a:r>
            <a:r>
              <a:rPr lang="fr-FR" sz="1400" dirty="0">
                <a:solidFill>
                  <a:srgbClr val="1F497D"/>
                </a:solidFill>
              </a:rPr>
              <a:t> </a:t>
            </a:r>
            <a:r>
              <a:rPr lang="fr-FR" sz="1400" dirty="0" err="1">
                <a:solidFill>
                  <a:srgbClr val="1F497D"/>
                </a:solidFill>
              </a:rPr>
              <a:t>merchants</a:t>
            </a:r>
            <a:r>
              <a:rPr lang="fr-FR" sz="1400" dirty="0">
                <a:solidFill>
                  <a:srgbClr val="1F497D"/>
                </a:solidFill>
              </a:rPr>
              <a:t> are the mobile money services </a:t>
            </a:r>
            <a:r>
              <a:rPr lang="fr-FR" sz="1400" dirty="0" err="1">
                <a:solidFill>
                  <a:srgbClr val="1F497D"/>
                </a:solidFill>
              </a:rPr>
              <a:t>with</a:t>
            </a:r>
            <a:r>
              <a:rPr lang="fr-FR" sz="1400" dirty="0">
                <a:solidFill>
                  <a:srgbClr val="1F497D"/>
                </a:solidFill>
              </a:rPr>
              <a:t> the </a:t>
            </a:r>
            <a:r>
              <a:rPr lang="fr-FR" sz="1400" dirty="0" err="1">
                <a:solidFill>
                  <a:srgbClr val="1F497D"/>
                </a:solidFill>
              </a:rPr>
              <a:t>highest</a:t>
            </a:r>
            <a:r>
              <a:rPr lang="fr-FR" sz="1400" dirty="0">
                <a:solidFill>
                  <a:srgbClr val="1F497D"/>
                </a:solidFill>
              </a:rPr>
              <a:t> </a:t>
            </a:r>
            <a:r>
              <a:rPr lang="fr-FR" sz="1400" dirty="0" err="1">
                <a:solidFill>
                  <a:srgbClr val="1F497D"/>
                </a:solidFill>
              </a:rPr>
              <a:t>frequencies</a:t>
            </a:r>
            <a:r>
              <a:rPr lang="fr-FR" sz="1400" dirty="0">
                <a:solidFill>
                  <a:srgbClr val="1F497D"/>
                </a:solidFill>
              </a:rPr>
              <a:t> of use. In </a:t>
            </a:r>
            <a:r>
              <a:rPr lang="fr-FR" sz="1400" dirty="0" err="1">
                <a:solidFill>
                  <a:srgbClr val="1F497D"/>
                </a:solidFill>
              </a:rPr>
              <a:t>terms</a:t>
            </a:r>
            <a:r>
              <a:rPr lang="fr-FR" sz="1400" dirty="0">
                <a:solidFill>
                  <a:srgbClr val="1F497D"/>
                </a:solidFill>
              </a:rPr>
              <a:t> of </a:t>
            </a:r>
            <a:r>
              <a:rPr lang="fr-FR" sz="1400" dirty="0" err="1">
                <a:solidFill>
                  <a:srgbClr val="1F497D"/>
                </a:solidFill>
              </a:rPr>
              <a:t>amounts</a:t>
            </a:r>
            <a:r>
              <a:rPr lang="fr-FR" sz="1400" dirty="0">
                <a:solidFill>
                  <a:srgbClr val="1F497D"/>
                </a:solidFill>
              </a:rPr>
              <a:t> </a:t>
            </a:r>
            <a:r>
              <a:rPr lang="fr-FR" sz="1400" dirty="0" err="1">
                <a:solidFill>
                  <a:srgbClr val="1F497D"/>
                </a:solidFill>
              </a:rPr>
              <a:t>transferred</a:t>
            </a:r>
            <a:r>
              <a:rPr lang="fr-FR" sz="1400" dirty="0">
                <a:solidFill>
                  <a:srgbClr val="1F497D"/>
                </a:solidFill>
              </a:rPr>
              <a:t>, </a:t>
            </a:r>
            <a:r>
              <a:rPr lang="fr-FR" sz="1400" dirty="0" err="1">
                <a:solidFill>
                  <a:srgbClr val="1F497D"/>
                </a:solidFill>
              </a:rPr>
              <a:t>receive</a:t>
            </a:r>
            <a:r>
              <a:rPr lang="fr-FR" sz="1400" dirty="0">
                <a:solidFill>
                  <a:srgbClr val="1F497D"/>
                </a:solidFill>
              </a:rPr>
              <a:t> </a:t>
            </a:r>
            <a:r>
              <a:rPr lang="fr-FR" sz="1400" dirty="0" err="1">
                <a:solidFill>
                  <a:srgbClr val="1F497D"/>
                </a:solidFill>
              </a:rPr>
              <a:t>internationally</a:t>
            </a:r>
            <a:r>
              <a:rPr lang="fr-FR" sz="1400" dirty="0">
                <a:solidFill>
                  <a:srgbClr val="1F497D"/>
                </a:solidFill>
              </a:rPr>
              <a:t>, </a:t>
            </a:r>
            <a:r>
              <a:rPr lang="fr-FR" sz="1400" dirty="0" err="1">
                <a:solidFill>
                  <a:srgbClr val="1F497D"/>
                </a:solidFill>
              </a:rPr>
              <a:t>receive</a:t>
            </a:r>
            <a:r>
              <a:rPr lang="fr-FR" sz="1400" dirty="0">
                <a:solidFill>
                  <a:srgbClr val="1F497D"/>
                </a:solidFill>
              </a:rPr>
              <a:t> salaries, </a:t>
            </a:r>
            <a:r>
              <a:rPr lang="fr-FR" sz="1400" dirty="0" err="1">
                <a:solidFill>
                  <a:srgbClr val="1F497D"/>
                </a:solidFill>
              </a:rPr>
              <a:t>save</a:t>
            </a:r>
            <a:r>
              <a:rPr lang="fr-FR" sz="1400" dirty="0">
                <a:solidFill>
                  <a:srgbClr val="1F497D"/>
                </a:solidFill>
              </a:rPr>
              <a:t> money and </a:t>
            </a:r>
            <a:r>
              <a:rPr lang="fr-FR" sz="1400" dirty="0" err="1">
                <a:solidFill>
                  <a:srgbClr val="1F497D"/>
                </a:solidFill>
              </a:rPr>
              <a:t>send</a:t>
            </a:r>
            <a:r>
              <a:rPr lang="fr-FR" sz="1400" dirty="0">
                <a:solidFill>
                  <a:srgbClr val="1F497D"/>
                </a:solidFill>
              </a:rPr>
              <a:t> and </a:t>
            </a:r>
            <a:r>
              <a:rPr lang="fr-FR" sz="1400" dirty="0" err="1">
                <a:solidFill>
                  <a:srgbClr val="1F497D"/>
                </a:solidFill>
              </a:rPr>
              <a:t>receive</a:t>
            </a:r>
            <a:r>
              <a:rPr lang="fr-FR" sz="1400" dirty="0">
                <a:solidFill>
                  <a:srgbClr val="1F497D"/>
                </a:solidFill>
              </a:rPr>
              <a:t> </a:t>
            </a:r>
            <a:r>
              <a:rPr lang="fr-FR" sz="1400" dirty="0" err="1">
                <a:solidFill>
                  <a:srgbClr val="1F497D"/>
                </a:solidFill>
              </a:rPr>
              <a:t>domestically</a:t>
            </a:r>
            <a:r>
              <a:rPr lang="fr-FR" sz="1400" dirty="0">
                <a:solidFill>
                  <a:srgbClr val="1F497D"/>
                </a:solidFill>
              </a:rPr>
              <a:t> </a:t>
            </a:r>
            <a:r>
              <a:rPr lang="fr-FR" sz="1400" dirty="0" err="1">
                <a:solidFill>
                  <a:srgbClr val="1F497D"/>
                </a:solidFill>
              </a:rPr>
              <a:t>dominate</a:t>
            </a:r>
            <a:r>
              <a:rPr lang="fr-FR" sz="1400" dirty="0">
                <a:solidFill>
                  <a:srgbClr val="1F497D"/>
                </a:solidFill>
              </a:rPr>
              <a:t>. Somalis </a:t>
            </a:r>
            <a:r>
              <a:rPr lang="fr-FR" sz="1400" dirty="0" err="1">
                <a:solidFill>
                  <a:srgbClr val="1F497D"/>
                </a:solidFill>
              </a:rPr>
              <a:t>take</a:t>
            </a:r>
            <a:r>
              <a:rPr lang="fr-FR" sz="1400" dirty="0">
                <a:solidFill>
                  <a:srgbClr val="1F497D"/>
                </a:solidFill>
              </a:rPr>
              <a:t> out money more </a:t>
            </a:r>
            <a:r>
              <a:rPr lang="fr-FR" sz="1400" dirty="0" err="1">
                <a:solidFill>
                  <a:srgbClr val="1F497D"/>
                </a:solidFill>
              </a:rPr>
              <a:t>often</a:t>
            </a:r>
            <a:r>
              <a:rPr lang="fr-FR" sz="1400" dirty="0">
                <a:solidFill>
                  <a:srgbClr val="1F497D"/>
                </a:solidFill>
              </a:rPr>
              <a:t> </a:t>
            </a:r>
            <a:r>
              <a:rPr lang="fr-FR" sz="1400" dirty="0" err="1">
                <a:solidFill>
                  <a:srgbClr val="1F497D"/>
                </a:solidFill>
              </a:rPr>
              <a:t>than</a:t>
            </a:r>
            <a:r>
              <a:rPr lang="fr-FR" sz="1400" dirty="0">
                <a:solidFill>
                  <a:srgbClr val="1F497D"/>
                </a:solidFill>
              </a:rPr>
              <a:t> </a:t>
            </a:r>
            <a:r>
              <a:rPr lang="fr-FR" sz="1400" dirty="0" err="1">
                <a:solidFill>
                  <a:srgbClr val="1F497D"/>
                </a:solidFill>
              </a:rPr>
              <a:t>they</a:t>
            </a:r>
            <a:r>
              <a:rPr lang="fr-FR" sz="1400" dirty="0">
                <a:solidFill>
                  <a:srgbClr val="1F497D"/>
                </a:solidFill>
              </a:rPr>
              <a:t> </a:t>
            </a:r>
            <a:r>
              <a:rPr lang="fr-FR" sz="1400" dirty="0" err="1">
                <a:solidFill>
                  <a:srgbClr val="1F497D"/>
                </a:solidFill>
              </a:rPr>
              <a:t>deposit</a:t>
            </a:r>
            <a:r>
              <a:rPr lang="fr-FR" sz="1400" dirty="0">
                <a:solidFill>
                  <a:srgbClr val="1F497D"/>
                </a:solidFill>
              </a:rPr>
              <a:t> money.</a:t>
            </a:r>
          </a:p>
        </p:txBody>
      </p:sp>
      <p:sp>
        <p:nvSpPr>
          <p:cNvPr id="4" name="Titre 3"/>
          <p:cNvSpPr>
            <a:spLocks noGrp="1"/>
          </p:cNvSpPr>
          <p:nvPr>
            <p:ph type="title"/>
          </p:nvPr>
        </p:nvSpPr>
        <p:spPr/>
        <p:txBody>
          <a:bodyPr/>
          <a:lstStyle/>
          <a:p>
            <a:r>
              <a:rPr lang="en-US" dirty="0"/>
              <a:t>5.1 Usage patterns of mobile money &gt; Patterns and mobile money services commonly adopted</a:t>
            </a:r>
            <a:endParaRPr lang="fr-FR" dirty="0"/>
          </a:p>
        </p:txBody>
      </p:sp>
      <p:grpSp>
        <p:nvGrpSpPr>
          <p:cNvPr id="2" name="Group 1"/>
          <p:cNvGrpSpPr/>
          <p:nvPr/>
        </p:nvGrpSpPr>
        <p:grpSpPr>
          <a:xfrm>
            <a:off x="251520" y="1388786"/>
            <a:ext cx="8773898" cy="4200455"/>
            <a:chOff x="272480" y="1027928"/>
            <a:chExt cx="9457020" cy="4504205"/>
          </a:xfrm>
        </p:grpSpPr>
        <p:sp>
          <p:nvSpPr>
            <p:cNvPr id="18" name="Rectangle 17"/>
            <p:cNvSpPr/>
            <p:nvPr/>
          </p:nvSpPr>
          <p:spPr>
            <a:xfrm>
              <a:off x="272480" y="5231901"/>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Receive internationally</a:t>
              </a:r>
            </a:p>
          </p:txBody>
        </p:sp>
        <p:graphicFrame>
          <p:nvGraphicFramePr>
            <p:cNvPr id="6" name="Chart 5"/>
            <p:cNvGraphicFramePr/>
            <p:nvPr>
              <p:extLst/>
            </p:nvPr>
          </p:nvGraphicFramePr>
          <p:xfrm>
            <a:off x="1436599" y="1456269"/>
            <a:ext cx="3080184" cy="407586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72480" y="2235755"/>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Transfer airtime</a:t>
              </a:r>
            </a:p>
          </p:txBody>
        </p:sp>
        <p:sp>
          <p:nvSpPr>
            <p:cNvPr id="8" name="Rectangle 7"/>
            <p:cNvSpPr/>
            <p:nvPr/>
          </p:nvSpPr>
          <p:spPr>
            <a:xfrm>
              <a:off x="272480" y="2568660"/>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Bill payment</a:t>
              </a:r>
            </a:p>
          </p:txBody>
        </p:sp>
        <p:sp>
          <p:nvSpPr>
            <p:cNvPr id="9" name="Rectangle 8"/>
            <p:cNvSpPr/>
            <p:nvPr/>
          </p:nvSpPr>
          <p:spPr>
            <a:xfrm>
              <a:off x="272480" y="1569945"/>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Take out</a:t>
              </a:r>
            </a:p>
          </p:txBody>
        </p:sp>
        <p:sp>
          <p:nvSpPr>
            <p:cNvPr id="10" name="Rectangle 9"/>
            <p:cNvSpPr/>
            <p:nvPr/>
          </p:nvSpPr>
          <p:spPr>
            <a:xfrm>
              <a:off x="272480" y="2901565"/>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Receive domestically</a:t>
              </a:r>
            </a:p>
          </p:txBody>
        </p:sp>
        <p:sp>
          <p:nvSpPr>
            <p:cNvPr id="11" name="Rectangle 10"/>
            <p:cNvSpPr/>
            <p:nvPr/>
          </p:nvSpPr>
          <p:spPr>
            <a:xfrm>
              <a:off x="272480" y="3234471"/>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Send domestically</a:t>
              </a:r>
            </a:p>
          </p:txBody>
        </p:sp>
        <p:sp>
          <p:nvSpPr>
            <p:cNvPr id="12" name="Rectangle 11"/>
            <p:cNvSpPr/>
            <p:nvPr/>
          </p:nvSpPr>
          <p:spPr>
            <a:xfrm>
              <a:off x="272480" y="1902850"/>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Deposit</a:t>
              </a:r>
            </a:p>
          </p:txBody>
        </p:sp>
        <p:sp>
          <p:nvSpPr>
            <p:cNvPr id="13" name="Rectangle 12"/>
            <p:cNvSpPr/>
            <p:nvPr/>
          </p:nvSpPr>
          <p:spPr>
            <a:xfrm>
              <a:off x="272480" y="3900281"/>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Merchant payment</a:t>
              </a:r>
            </a:p>
          </p:txBody>
        </p:sp>
        <p:sp>
          <p:nvSpPr>
            <p:cNvPr id="14" name="Rectangle 13"/>
            <p:cNvSpPr/>
            <p:nvPr/>
          </p:nvSpPr>
          <p:spPr>
            <a:xfrm>
              <a:off x="272480" y="4233186"/>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Salary/allowances</a:t>
              </a:r>
            </a:p>
          </p:txBody>
        </p:sp>
        <p:sp>
          <p:nvSpPr>
            <p:cNvPr id="15" name="Rectangle 14"/>
            <p:cNvSpPr/>
            <p:nvPr/>
          </p:nvSpPr>
          <p:spPr>
            <a:xfrm>
              <a:off x="272480" y="3567376"/>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Purchase airtime*</a:t>
              </a:r>
            </a:p>
          </p:txBody>
        </p:sp>
        <p:sp>
          <p:nvSpPr>
            <p:cNvPr id="16" name="Rectangle 15"/>
            <p:cNvSpPr/>
            <p:nvPr/>
          </p:nvSpPr>
          <p:spPr>
            <a:xfrm>
              <a:off x="272480" y="4566091"/>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Reimburse loans</a:t>
              </a:r>
            </a:p>
          </p:txBody>
        </p:sp>
        <p:sp>
          <p:nvSpPr>
            <p:cNvPr id="17" name="Rectangle 16"/>
            <p:cNvSpPr/>
            <p:nvPr/>
          </p:nvSpPr>
          <p:spPr>
            <a:xfrm>
              <a:off x="272480" y="4898996"/>
              <a:ext cx="1674013" cy="262562"/>
            </a:xfrm>
            <a:prstGeom prst="rect">
              <a:avLst/>
            </a:prstGeom>
            <a:solidFill>
              <a:srgbClr val="CEE0DE">
                <a:alpha val="40000"/>
              </a:srgbClr>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9635A"/>
                  </a:solidFill>
                </a:rPr>
                <a:t>Save money</a:t>
              </a:r>
            </a:p>
          </p:txBody>
        </p:sp>
        <p:sp>
          <p:nvSpPr>
            <p:cNvPr id="29" name="Rectangle 28"/>
            <p:cNvSpPr/>
            <p:nvPr/>
          </p:nvSpPr>
          <p:spPr>
            <a:xfrm>
              <a:off x="272480" y="1111883"/>
              <a:ext cx="1674013" cy="387719"/>
            </a:xfrm>
            <a:prstGeom prst="rect">
              <a:avLst/>
            </a:prstGeom>
            <a:solidFill>
              <a:srgbClr val="239B9E"/>
            </a:solid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rPr>
                <a:t>Mobile money services</a:t>
              </a:r>
            </a:p>
          </p:txBody>
        </p:sp>
        <p:graphicFrame>
          <p:nvGraphicFramePr>
            <p:cNvPr id="23" name="Chart 22"/>
            <p:cNvGraphicFramePr/>
            <p:nvPr>
              <p:extLst>
                <p:ext uri="{D42A27DB-BD31-4B8C-83A1-F6EECF244321}">
                  <p14:modId xmlns:p14="http://schemas.microsoft.com/office/powerpoint/2010/main" val="1634633003"/>
                </p:ext>
              </p:extLst>
            </p:nvPr>
          </p:nvGraphicFramePr>
          <p:xfrm>
            <a:off x="3846435" y="1455544"/>
            <a:ext cx="3080184" cy="40758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p:nvPr>
              <p:extLst>
                <p:ext uri="{D42A27DB-BD31-4B8C-83A1-F6EECF244321}">
                  <p14:modId xmlns:p14="http://schemas.microsoft.com/office/powerpoint/2010/main" val="2101635638"/>
                </p:ext>
              </p:extLst>
            </p:nvPr>
          </p:nvGraphicFramePr>
          <p:xfrm>
            <a:off x="6258224" y="1456269"/>
            <a:ext cx="3080184" cy="4075864"/>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p:cNvSpPr/>
            <p:nvPr/>
          </p:nvSpPr>
          <p:spPr>
            <a:xfrm>
              <a:off x="2135226" y="1040040"/>
              <a:ext cx="2584496" cy="484107"/>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Penetration</a:t>
              </a:r>
            </a:p>
            <a:p>
              <a:r>
                <a:rPr lang="fr-FR" sz="1200" i="1" dirty="0">
                  <a:solidFill>
                    <a:srgbClr val="404040"/>
                  </a:solidFill>
                </a:rPr>
                <a:t>F</a:t>
              </a:r>
              <a:r>
                <a:rPr lang="en-US" sz="1200" i="1" dirty="0" err="1">
                  <a:solidFill>
                    <a:srgbClr val="404040"/>
                  </a:solidFill>
                </a:rPr>
                <a:t>ocus</a:t>
              </a:r>
              <a:r>
                <a:rPr lang="en-US" sz="1200" i="1" dirty="0">
                  <a:solidFill>
                    <a:srgbClr val="404040"/>
                  </a:solidFill>
                </a:rPr>
                <a:t> on mobile money subscribers</a:t>
              </a:r>
            </a:p>
          </p:txBody>
        </p:sp>
        <p:sp>
          <p:nvSpPr>
            <p:cNvPr id="22" name="Rectangle 21"/>
            <p:cNvSpPr/>
            <p:nvPr/>
          </p:nvSpPr>
          <p:spPr>
            <a:xfrm>
              <a:off x="4588099" y="1040040"/>
              <a:ext cx="2490569" cy="484107"/>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Average number of transactions per month</a:t>
              </a:r>
              <a:r>
                <a:rPr lang="en-US" sz="1400" b="1" baseline="30000" dirty="0">
                  <a:solidFill>
                    <a:schemeClr val="tx2"/>
                  </a:solidFill>
                </a:rPr>
                <a:t>1</a:t>
              </a:r>
              <a:endParaRPr lang="en-US" sz="1000" b="1" dirty="0">
                <a:solidFill>
                  <a:schemeClr val="tx2"/>
                </a:solidFill>
              </a:endParaRPr>
            </a:p>
          </p:txBody>
        </p:sp>
        <p:sp>
          <p:nvSpPr>
            <p:cNvPr id="25" name="Rectangle 24"/>
            <p:cNvSpPr/>
            <p:nvPr/>
          </p:nvSpPr>
          <p:spPr>
            <a:xfrm>
              <a:off x="7010513" y="1027928"/>
              <a:ext cx="2718987" cy="484107"/>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Average amount spent/sent/ received per month (USD)</a:t>
              </a:r>
              <a:r>
                <a:rPr lang="en-US" sz="1400" b="1" baseline="30000" dirty="0">
                  <a:solidFill>
                    <a:schemeClr val="tx2"/>
                  </a:solidFill>
                </a:rPr>
                <a:t>2</a:t>
              </a:r>
              <a:endParaRPr lang="en-US" sz="1000" b="1" dirty="0">
                <a:solidFill>
                  <a:schemeClr val="tx2"/>
                </a:solidFill>
              </a:endParaRPr>
            </a:p>
          </p:txBody>
        </p:sp>
      </p:grpSp>
      <p:sp>
        <p:nvSpPr>
          <p:cNvPr id="28" name="Forme libre : forme 17"/>
          <p:cNvSpPr/>
          <p:nvPr/>
        </p:nvSpPr>
        <p:spPr>
          <a:xfrm>
            <a:off x="2112651" y="2469419"/>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17"/>
          <p:cNvSpPr/>
          <p:nvPr/>
        </p:nvSpPr>
        <p:spPr>
          <a:xfrm>
            <a:off x="2112651" y="2817499"/>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orme libre : forme 17"/>
          <p:cNvSpPr/>
          <p:nvPr/>
        </p:nvSpPr>
        <p:spPr>
          <a:xfrm>
            <a:off x="2108389" y="3128567"/>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orme libre : forme 17"/>
          <p:cNvSpPr/>
          <p:nvPr/>
        </p:nvSpPr>
        <p:spPr>
          <a:xfrm>
            <a:off x="2112651" y="3416599"/>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orme libre : forme 17"/>
          <p:cNvSpPr/>
          <p:nvPr/>
        </p:nvSpPr>
        <p:spPr>
          <a:xfrm>
            <a:off x="4318924" y="3443096"/>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orme libre : forme 17"/>
          <p:cNvSpPr/>
          <p:nvPr/>
        </p:nvSpPr>
        <p:spPr>
          <a:xfrm>
            <a:off x="4303994" y="4035335"/>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orme libre : forme 17"/>
          <p:cNvSpPr/>
          <p:nvPr/>
        </p:nvSpPr>
        <p:spPr>
          <a:xfrm>
            <a:off x="4314976" y="3088703"/>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orme libre : forme 17"/>
          <p:cNvSpPr/>
          <p:nvPr/>
        </p:nvSpPr>
        <p:spPr>
          <a:xfrm>
            <a:off x="4311956" y="2508840"/>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orme libre : forme 17"/>
          <p:cNvSpPr/>
          <p:nvPr/>
        </p:nvSpPr>
        <p:spPr>
          <a:xfrm>
            <a:off x="6566068" y="4361491"/>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Forme libre : forme 17"/>
          <p:cNvSpPr/>
          <p:nvPr/>
        </p:nvSpPr>
        <p:spPr>
          <a:xfrm>
            <a:off x="6550740" y="3094147"/>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orme libre : forme 17"/>
          <p:cNvSpPr/>
          <p:nvPr/>
        </p:nvSpPr>
        <p:spPr>
          <a:xfrm>
            <a:off x="6548177" y="3399196"/>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a:off x="7098035" y="2350622"/>
            <a:ext cx="1794445" cy="646331"/>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fr-FR" sz="1200" dirty="0"/>
              <a:t>A lot of </a:t>
            </a:r>
            <a:r>
              <a:rPr lang="fr-FR" sz="1200" dirty="0" err="1"/>
              <a:t>airtime</a:t>
            </a:r>
            <a:r>
              <a:rPr lang="fr-FR" sz="1200" dirty="0"/>
              <a:t> </a:t>
            </a:r>
            <a:r>
              <a:rPr lang="fr-FR" sz="1200" dirty="0" err="1"/>
              <a:t>transfers</a:t>
            </a:r>
            <a:r>
              <a:rPr lang="fr-FR" sz="1200" dirty="0"/>
              <a:t> but for </a:t>
            </a:r>
            <a:r>
              <a:rPr lang="fr-FR" sz="1200" dirty="0" err="1"/>
              <a:t>small</a:t>
            </a:r>
            <a:r>
              <a:rPr lang="fr-FR" sz="1200" dirty="0"/>
              <a:t> </a:t>
            </a:r>
            <a:r>
              <a:rPr lang="fr-FR" sz="1200" dirty="0" err="1"/>
              <a:t>amounts</a:t>
            </a:r>
            <a:endParaRPr lang="en-US" sz="1200" dirty="0"/>
          </a:p>
          <a:p>
            <a:pPr algn="ctr">
              <a:defRPr sz="1862" b="0" i="0" u="none" strike="noStrike" kern="1200" spc="0" baseline="0">
                <a:solidFill>
                  <a:srgbClr val="000000">
                    <a:lumMod val="65000"/>
                    <a:lumOff val="35000"/>
                  </a:srgbClr>
                </a:solidFill>
                <a:latin typeface="+mn-lt"/>
                <a:ea typeface="+mn-ea"/>
                <a:cs typeface="+mn-cs"/>
              </a:defRPr>
            </a:pPr>
            <a:endParaRPr lang="en-US" sz="1200" dirty="0"/>
          </a:p>
        </p:txBody>
      </p:sp>
      <p:sp>
        <p:nvSpPr>
          <p:cNvPr id="43" name="Forme libre : forme 17"/>
          <p:cNvSpPr/>
          <p:nvPr/>
        </p:nvSpPr>
        <p:spPr>
          <a:xfrm>
            <a:off x="6569147" y="2473043"/>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p:cNvSpPr/>
          <p:nvPr/>
        </p:nvSpPr>
        <p:spPr>
          <a:xfrm>
            <a:off x="7230758" y="4357554"/>
            <a:ext cx="1572885" cy="1015663"/>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fr-FR" sz="1200" dirty="0" err="1"/>
              <a:t>Low</a:t>
            </a:r>
            <a:r>
              <a:rPr lang="fr-FR" sz="1200" dirty="0"/>
              <a:t> </a:t>
            </a:r>
            <a:r>
              <a:rPr lang="fr-FR" sz="1200" dirty="0" err="1"/>
              <a:t>frequencies</a:t>
            </a:r>
            <a:r>
              <a:rPr lang="fr-FR" sz="1200" dirty="0"/>
              <a:t> of </a:t>
            </a:r>
            <a:r>
              <a:rPr lang="fr-FR" sz="1200" dirty="0" err="1"/>
              <a:t>such</a:t>
            </a:r>
            <a:r>
              <a:rPr lang="fr-FR" sz="1200" dirty="0"/>
              <a:t> transactions but for important </a:t>
            </a:r>
            <a:r>
              <a:rPr lang="fr-FR" sz="1200" dirty="0" err="1"/>
              <a:t>amounts</a:t>
            </a:r>
            <a:r>
              <a:rPr lang="fr-FR" sz="1200" dirty="0"/>
              <a:t> </a:t>
            </a:r>
            <a:endParaRPr lang="en-US" sz="1200" dirty="0"/>
          </a:p>
          <a:p>
            <a:pPr algn="ctr">
              <a:defRPr sz="1862" b="0" i="0" u="none" strike="noStrike" kern="1200" spc="0" baseline="0">
                <a:solidFill>
                  <a:srgbClr val="000000">
                    <a:lumMod val="65000"/>
                    <a:lumOff val="35000"/>
                  </a:srgbClr>
                </a:solidFill>
                <a:latin typeface="+mn-lt"/>
                <a:ea typeface="+mn-ea"/>
                <a:cs typeface="+mn-cs"/>
              </a:defRPr>
            </a:pPr>
            <a:endParaRPr lang="en-US" sz="1200" dirty="0"/>
          </a:p>
        </p:txBody>
      </p:sp>
      <p:sp>
        <p:nvSpPr>
          <p:cNvPr id="45" name="Forme libre : forme 17"/>
          <p:cNvSpPr/>
          <p:nvPr/>
        </p:nvSpPr>
        <p:spPr>
          <a:xfrm>
            <a:off x="4306125" y="4352703"/>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Forme libre : forme 17"/>
          <p:cNvSpPr/>
          <p:nvPr/>
        </p:nvSpPr>
        <p:spPr>
          <a:xfrm>
            <a:off x="4306125" y="5288807"/>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8" name="Straight Connector 29"/>
          <p:cNvCxnSpPr>
            <a:cxnSpLocks/>
          </p:cNvCxnSpPr>
          <p:nvPr/>
        </p:nvCxnSpPr>
        <p:spPr>
          <a:xfrm>
            <a:off x="6964881" y="2604461"/>
            <a:ext cx="268850" cy="3436"/>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29"/>
          <p:cNvCxnSpPr>
            <a:cxnSpLocks/>
          </p:cNvCxnSpPr>
          <p:nvPr/>
        </p:nvCxnSpPr>
        <p:spPr>
          <a:xfrm>
            <a:off x="6964881" y="4509120"/>
            <a:ext cx="268850" cy="3436"/>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5" name="Forme libre : forme 17"/>
          <p:cNvSpPr/>
          <p:nvPr/>
        </p:nvSpPr>
        <p:spPr>
          <a:xfrm>
            <a:off x="6566068" y="4952244"/>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Forme libre : forme 17"/>
          <p:cNvSpPr/>
          <p:nvPr/>
        </p:nvSpPr>
        <p:spPr>
          <a:xfrm>
            <a:off x="6566068" y="5312284"/>
            <a:ext cx="403075" cy="276956"/>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7" name="Straight Connector 29"/>
          <p:cNvCxnSpPr>
            <a:cxnSpLocks/>
          </p:cNvCxnSpPr>
          <p:nvPr/>
        </p:nvCxnSpPr>
        <p:spPr>
          <a:xfrm flipV="1">
            <a:off x="6954384" y="4660186"/>
            <a:ext cx="276373" cy="425845"/>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29"/>
          <p:cNvCxnSpPr>
            <a:cxnSpLocks/>
          </p:cNvCxnSpPr>
          <p:nvPr/>
        </p:nvCxnSpPr>
        <p:spPr>
          <a:xfrm flipV="1">
            <a:off x="7012378" y="4756074"/>
            <a:ext cx="233139" cy="569699"/>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7"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5.3 Usage patterns of mobile money &gt; Keeping </a:t>
            </a:r>
            <a:r>
              <a:rPr lang="en-US" dirty="0" err="1"/>
              <a:t>eMoney</a:t>
            </a:r>
            <a:r>
              <a:rPr lang="en-US" dirty="0"/>
              <a:t> in the Ecosystem </a:t>
            </a:r>
          </a:p>
        </p:txBody>
      </p:sp>
      <p:sp>
        <p:nvSpPr>
          <p:cNvPr id="5" name="Hexagon 4"/>
          <p:cNvSpPr/>
          <p:nvPr/>
        </p:nvSpPr>
        <p:spPr>
          <a:xfrm>
            <a:off x="-825500" y="-9906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Could cut?</a:t>
            </a:r>
          </a:p>
        </p:txBody>
      </p:sp>
    </p:spTree>
    <p:extLst>
      <p:ext uri="{BB962C8B-B14F-4D97-AF65-F5344CB8AC3E}">
        <p14:creationId xmlns:p14="http://schemas.microsoft.com/office/powerpoint/2010/main" val="2238864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14"/>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1079500"/>
            <a:ext cx="9144000" cy="4891384"/>
          </a:xfrm>
          <a:prstGeom prst="rect">
            <a:avLst/>
          </a:prstGeom>
        </p:spPr>
      </p:pic>
      <p:sp>
        <p:nvSpPr>
          <p:cNvPr id="9" name="Titre 2"/>
          <p:cNvSpPr txBox="1">
            <a:spLocks/>
          </p:cNvSpPr>
          <p:nvPr/>
        </p:nvSpPr>
        <p:spPr>
          <a:xfrm>
            <a:off x="8812" y="0"/>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5.2 Usage patterns of mobile money &gt; Mobile money use by SMEs and merchants</a:t>
            </a:r>
          </a:p>
        </p:txBody>
      </p:sp>
      <p:sp>
        <p:nvSpPr>
          <p:cNvPr id="11" name="Text Placeholder 2"/>
          <p:cNvSpPr txBox="1">
            <a:spLocks/>
          </p:cNvSpPr>
          <p:nvPr/>
        </p:nvSpPr>
        <p:spPr>
          <a:xfrm>
            <a:off x="0" y="358140"/>
            <a:ext cx="9144000" cy="720000"/>
          </a:xfrm>
          <a:prstGeom prst="rect">
            <a:avLst/>
          </a:prstGeom>
          <a:solidFill>
            <a:srgbClr val="DCE6F2"/>
          </a:solidFill>
        </p:spPr>
        <p:txBody>
          <a:bodyPr vert="horz" lIns="108000" tIns="36000" rIns="72000" bIns="36000" rtlCol="0" anchor="ctr">
            <a:normAutofit/>
          </a:bodyPr>
          <a:lstStyle>
            <a:lvl1pPr marL="0" indent="0" algn="l" defTabSz="457200" rtl="0" eaLnBrk="1" latinLnBrk="0" hangingPunct="1">
              <a:spcBef>
                <a:spcPct val="20000"/>
              </a:spcBef>
              <a:buFont typeface="Arial"/>
              <a:buNone/>
              <a:defRPr sz="1463" kern="1200">
                <a:solidFill>
                  <a:srgbClr val="40404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1F497D"/>
                </a:solidFill>
              </a:rPr>
              <a:t>SMEs and merchants also largely rely on mobile money to pay their utility bills, remunerate vendors and suppliers, store money, and repay borrowed funds.</a:t>
            </a:r>
          </a:p>
        </p:txBody>
      </p:sp>
      <p:sp>
        <p:nvSpPr>
          <p:cNvPr id="12" name="Hexagon 11"/>
          <p:cNvSpPr/>
          <p:nvPr/>
        </p:nvSpPr>
        <p:spPr>
          <a:xfrm>
            <a:off x="-825500" y="-9906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Could cut?</a:t>
            </a:r>
          </a:p>
        </p:txBody>
      </p:sp>
    </p:spTree>
    <p:extLst>
      <p:ext uri="{BB962C8B-B14F-4D97-AF65-F5344CB8AC3E}">
        <p14:creationId xmlns:p14="http://schemas.microsoft.com/office/powerpoint/2010/main" val="359683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ce réservé du texte 1"/>
          <p:cNvSpPr>
            <a:spLocks noGrp="1"/>
          </p:cNvSpPr>
          <p:nvPr>
            <p:ph type="body" sz="quarter" idx="28"/>
          </p:nvPr>
        </p:nvSpPr>
        <p:spPr>
          <a:xfrm>
            <a:off x="0" y="6082794"/>
            <a:ext cx="9144000" cy="874598"/>
          </a:xfrm>
          <a:noFill/>
        </p:spPr>
        <p:txBody>
          <a:bodyPr wrap="square" lIns="108000" rIns="108000">
            <a:spAutoFit/>
          </a:bodyPr>
          <a:lstStyle/>
          <a:p>
            <a:pPr marL="0" defTabSz="914400"/>
            <a:r>
              <a:rPr lang="fr-FR" sz="1000" dirty="0"/>
              <a:t>Sample size: 1,328 (mobile money </a:t>
            </a:r>
            <a:r>
              <a:rPr lang="fr-FR" sz="1000" dirty="0" err="1"/>
              <a:t>subscribers</a:t>
            </a:r>
            <a:r>
              <a:rPr lang="fr-FR" sz="1000" dirty="0"/>
              <a:t>); </a:t>
            </a:r>
            <a:r>
              <a:rPr lang="fr-FR" sz="1000" dirty="0" err="1"/>
              <a:t>Calculations</a:t>
            </a:r>
            <a:r>
              <a:rPr lang="fr-FR" sz="1000" dirty="0"/>
              <a:t>: </a:t>
            </a:r>
            <a:r>
              <a:rPr lang="fr-FR" sz="1000" dirty="0" err="1"/>
              <a:t>Mean</a:t>
            </a:r>
            <a:r>
              <a:rPr lang="fr-FR" sz="1000" dirty="0"/>
              <a:t> </a:t>
            </a:r>
            <a:r>
              <a:rPr lang="fr-FR" sz="1000" dirty="0" err="1"/>
              <a:t>averages</a:t>
            </a:r>
            <a:r>
              <a:rPr lang="fr-FR" sz="1000" dirty="0"/>
              <a:t> for all mobile money </a:t>
            </a:r>
            <a:r>
              <a:rPr lang="fr-FR" sz="1000" dirty="0" err="1"/>
              <a:t>users</a:t>
            </a:r>
            <a:r>
              <a:rPr lang="fr-FR" sz="1000" dirty="0"/>
              <a:t>; </a:t>
            </a:r>
            <a:r>
              <a:rPr lang="en-US" sz="1000" dirty="0"/>
              <a:t>P2P transfers are calculated as (sending transactions + receiving transactions)/2 + airtime transfers to avoid double-counting of domestic transfers; Disbursements are calculated as salaries + cash transfers from NGOs. </a:t>
            </a:r>
            <a:r>
              <a:rPr lang="fr-FR" sz="1000" dirty="0" err="1"/>
              <a:t>Respondents</a:t>
            </a:r>
            <a:r>
              <a:rPr lang="fr-FR" sz="1000" dirty="0"/>
              <a:t> </a:t>
            </a:r>
            <a:r>
              <a:rPr lang="fr-FR" sz="1000" dirty="0" err="1"/>
              <a:t>were</a:t>
            </a:r>
            <a:r>
              <a:rPr lang="fr-FR" sz="1000" dirty="0"/>
              <a:t> </a:t>
            </a:r>
            <a:r>
              <a:rPr lang="fr-FR" sz="1000" dirty="0" err="1"/>
              <a:t>asked</a:t>
            </a:r>
            <a:r>
              <a:rPr lang="fr-FR" sz="1000" dirty="0"/>
              <a:t> </a:t>
            </a:r>
            <a:r>
              <a:rPr lang="fr-FR" sz="1000" dirty="0" err="1"/>
              <a:t>whether</a:t>
            </a:r>
            <a:r>
              <a:rPr lang="fr-FR" sz="1000" dirty="0"/>
              <a:t> </a:t>
            </a:r>
            <a:r>
              <a:rPr lang="fr-FR" sz="1000" dirty="0" err="1"/>
              <a:t>they</a:t>
            </a:r>
            <a:r>
              <a:rPr lang="fr-FR" sz="1000" dirty="0"/>
              <a:t> </a:t>
            </a:r>
            <a:r>
              <a:rPr lang="fr-FR" sz="1000" dirty="0" err="1"/>
              <a:t>received</a:t>
            </a:r>
            <a:r>
              <a:rPr lang="fr-FR" sz="1000" dirty="0"/>
              <a:t> a cash </a:t>
            </a:r>
            <a:r>
              <a:rPr lang="fr-FR" sz="1000" dirty="0" err="1"/>
              <a:t>transfer</a:t>
            </a:r>
            <a:r>
              <a:rPr lang="fr-FR" sz="1000" dirty="0"/>
              <a:t> </a:t>
            </a:r>
            <a:r>
              <a:rPr lang="fr-FR" sz="1000" dirty="0" err="1"/>
              <a:t>from</a:t>
            </a:r>
            <a:r>
              <a:rPr lang="fr-FR" sz="1000" dirty="0"/>
              <a:t> an NGO </a:t>
            </a:r>
            <a:r>
              <a:rPr lang="fr-FR" sz="1000" dirty="0" err="1"/>
              <a:t>through</a:t>
            </a:r>
            <a:r>
              <a:rPr lang="fr-FR" sz="1000" dirty="0"/>
              <a:t> mobile money over the last </a:t>
            </a:r>
            <a:r>
              <a:rPr lang="fr-FR" sz="1000" dirty="0" err="1"/>
              <a:t>month</a:t>
            </a:r>
            <a:r>
              <a:rPr lang="fr-FR" sz="1000" dirty="0"/>
              <a:t>. Interviews </a:t>
            </a:r>
            <a:r>
              <a:rPr lang="fr-FR" sz="1000" dirty="0" err="1"/>
              <a:t>with</a:t>
            </a:r>
            <a:r>
              <a:rPr lang="fr-FR" sz="1000" dirty="0"/>
              <a:t> </a:t>
            </a:r>
            <a:r>
              <a:rPr lang="fr-FR" sz="1000" dirty="0" err="1"/>
              <a:t>NGOs</a:t>
            </a:r>
            <a:r>
              <a:rPr lang="fr-FR" sz="1000" dirty="0"/>
              <a:t> and </a:t>
            </a:r>
            <a:r>
              <a:rPr lang="fr-FR" sz="1000" dirty="0" err="1"/>
              <a:t>with</a:t>
            </a:r>
            <a:r>
              <a:rPr lang="fr-FR" sz="1000" dirty="0"/>
              <a:t> </a:t>
            </a:r>
            <a:r>
              <a:rPr lang="fr-FR" sz="1000" dirty="0" err="1"/>
              <a:t>displaced</a:t>
            </a:r>
            <a:r>
              <a:rPr lang="fr-FR" sz="1000" dirty="0"/>
              <a:t> populations </a:t>
            </a:r>
            <a:r>
              <a:rPr lang="fr-FR" sz="1000" dirty="0" err="1"/>
              <a:t>enabled</a:t>
            </a:r>
            <a:r>
              <a:rPr lang="fr-FR" sz="1000" dirty="0"/>
              <a:t> to </a:t>
            </a:r>
            <a:r>
              <a:rPr lang="fr-FR" sz="1000" dirty="0" err="1"/>
              <a:t>compute</a:t>
            </a:r>
            <a:r>
              <a:rPr lang="fr-FR" sz="1000" dirty="0"/>
              <a:t> the </a:t>
            </a:r>
            <a:r>
              <a:rPr lang="fr-FR" sz="1000" dirty="0" err="1"/>
              <a:t>average</a:t>
            </a:r>
            <a:r>
              <a:rPr lang="fr-FR" sz="1000" dirty="0"/>
              <a:t> </a:t>
            </a:r>
            <a:r>
              <a:rPr lang="fr-FR" sz="1000" dirty="0" err="1"/>
              <a:t>amount</a:t>
            </a:r>
            <a:r>
              <a:rPr lang="fr-FR" sz="1000" dirty="0"/>
              <a:t> </a:t>
            </a:r>
            <a:r>
              <a:rPr lang="fr-FR" sz="1000" dirty="0" err="1"/>
              <a:t>transfered</a:t>
            </a:r>
            <a:r>
              <a:rPr lang="fr-FR" sz="1000" dirty="0"/>
              <a:t> per </a:t>
            </a:r>
            <a:r>
              <a:rPr lang="fr-FR" sz="1000" dirty="0" err="1"/>
              <a:t>person</a:t>
            </a:r>
            <a:r>
              <a:rPr lang="fr-FR" sz="1000" dirty="0"/>
              <a:t> for </a:t>
            </a:r>
            <a:r>
              <a:rPr lang="fr-FR" sz="1000" dirty="0" err="1"/>
              <a:t>such</a:t>
            </a:r>
            <a:r>
              <a:rPr lang="fr-FR" sz="1000" dirty="0"/>
              <a:t> </a:t>
            </a:r>
            <a:r>
              <a:rPr lang="fr-FR" sz="1000" dirty="0" err="1"/>
              <a:t>transfers</a:t>
            </a:r>
            <a:r>
              <a:rPr lang="fr-FR" sz="1000" dirty="0"/>
              <a:t> ($200 over six </a:t>
            </a:r>
            <a:r>
              <a:rPr lang="fr-FR" sz="1000" dirty="0" err="1"/>
              <a:t>months</a:t>
            </a:r>
            <a:r>
              <a:rPr lang="fr-FR" sz="1000" dirty="0"/>
              <a:t>, or $33.3 per </a:t>
            </a:r>
            <a:r>
              <a:rPr lang="fr-FR" sz="1000" dirty="0" err="1"/>
              <a:t>month</a:t>
            </a:r>
            <a:r>
              <a:rPr lang="fr-FR" sz="1000" dirty="0"/>
              <a:t>).</a:t>
            </a:r>
            <a:endParaRPr lang="en-US" sz="1000" dirty="0"/>
          </a:p>
          <a:p>
            <a:pPr marL="0" defTabSz="914400"/>
            <a:endParaRPr lang="fr-FR" sz="1000" dirty="0"/>
          </a:p>
        </p:txBody>
      </p:sp>
      <p:sp>
        <p:nvSpPr>
          <p:cNvPr id="3" name="Text Placeholder 2"/>
          <p:cNvSpPr>
            <a:spLocks noGrp="1"/>
          </p:cNvSpPr>
          <p:nvPr>
            <p:ph type="body" sz="quarter" idx="14"/>
          </p:nvPr>
        </p:nvSpPr>
        <p:spPr>
          <a:solidFill>
            <a:srgbClr val="DCE6F2"/>
          </a:solidFill>
        </p:spPr>
        <p:txBody>
          <a:bodyPr>
            <a:normAutofit lnSpcReduction="10000"/>
          </a:bodyPr>
          <a:lstStyle/>
          <a:p>
            <a:r>
              <a:rPr lang="en-GB" dirty="0">
                <a:solidFill>
                  <a:srgbClr val="1F497D"/>
                </a:solidFill>
              </a:rPr>
              <a:t>For the average mobile money user in Somalia, P2P transfers amount to $91 per month, merchant payments to $42 per month and bill payments to $44 per month. The average user receives $90 per month in disbursements (salaries, cash transfers from NGOs) and $19 of international remittances on his/her mobile money account.</a:t>
            </a:r>
          </a:p>
        </p:txBody>
      </p:sp>
      <p:sp>
        <p:nvSpPr>
          <p:cNvPr id="4" name="Title 3"/>
          <p:cNvSpPr>
            <a:spLocks noGrp="1"/>
          </p:cNvSpPr>
          <p:nvPr>
            <p:ph type="title"/>
          </p:nvPr>
        </p:nvSpPr>
        <p:spPr/>
        <p:txBody>
          <a:bodyPr/>
          <a:lstStyle/>
          <a:p>
            <a:r>
              <a:rPr lang="en-US" dirty="0"/>
              <a:t>5.1 Usage patterns of mobile money &gt; Patterns and mobile money services commonly adopted</a:t>
            </a:r>
            <a:endParaRPr lang="en-GB" dirty="0"/>
          </a:p>
        </p:txBody>
      </p:sp>
      <p:sp>
        <p:nvSpPr>
          <p:cNvPr id="30" name="Rectangle 29"/>
          <p:cNvSpPr/>
          <p:nvPr/>
        </p:nvSpPr>
        <p:spPr>
          <a:xfrm>
            <a:off x="384458" y="1124744"/>
            <a:ext cx="7245113"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A month in the life of an average mobile money user</a:t>
            </a:r>
          </a:p>
          <a:p>
            <a:r>
              <a:rPr lang="en-US" sz="1200" i="1" dirty="0">
                <a:solidFill>
                  <a:srgbClr val="404040"/>
                </a:solidFill>
              </a:rPr>
              <a:t>Focus on mobile money subscribers</a:t>
            </a:r>
          </a:p>
        </p:txBody>
      </p:sp>
      <p:grpSp>
        <p:nvGrpSpPr>
          <p:cNvPr id="40" name="Group 39"/>
          <p:cNvGrpSpPr/>
          <p:nvPr/>
        </p:nvGrpSpPr>
        <p:grpSpPr>
          <a:xfrm>
            <a:off x="-35759" y="2478079"/>
            <a:ext cx="3253430" cy="2821969"/>
            <a:chOff x="776536" y="2404788"/>
            <a:chExt cx="3524549" cy="2821969"/>
          </a:xfrm>
        </p:grpSpPr>
        <p:sp>
          <p:nvSpPr>
            <p:cNvPr id="9" name="TextBox 8"/>
            <p:cNvSpPr txBox="1"/>
            <p:nvPr/>
          </p:nvSpPr>
          <p:spPr>
            <a:xfrm>
              <a:off x="1612875" y="2404788"/>
              <a:ext cx="2088232" cy="307777"/>
            </a:xfrm>
            <a:prstGeom prst="rect">
              <a:avLst/>
            </a:prstGeom>
            <a:noFill/>
            <a:ln w="12700">
              <a:noFill/>
              <a:prstDash val="dash"/>
            </a:ln>
          </p:spPr>
          <p:txBody>
            <a:bodyPr wrap="square" rtlCol="0">
              <a:spAutoFit/>
            </a:bodyPr>
            <a:lstStyle/>
            <a:p>
              <a:r>
                <a:rPr lang="en-GB" sz="1400" dirty="0">
                  <a:solidFill>
                    <a:srgbClr val="3366CC"/>
                  </a:solidFill>
                </a:rPr>
                <a:t>CASH IN </a:t>
              </a:r>
            </a:p>
          </p:txBody>
        </p:sp>
        <p:sp>
          <p:nvSpPr>
            <p:cNvPr id="10" name="TextBox 9"/>
            <p:cNvSpPr txBox="1"/>
            <p:nvPr/>
          </p:nvSpPr>
          <p:spPr>
            <a:xfrm>
              <a:off x="1612875" y="3413999"/>
              <a:ext cx="2088232" cy="307777"/>
            </a:xfrm>
            <a:prstGeom prst="rect">
              <a:avLst/>
            </a:prstGeom>
            <a:noFill/>
            <a:ln w="12700">
              <a:noFill/>
              <a:prstDash val="dash"/>
            </a:ln>
          </p:spPr>
          <p:txBody>
            <a:bodyPr wrap="square" rtlCol="0">
              <a:spAutoFit/>
            </a:bodyPr>
            <a:lstStyle/>
            <a:p>
              <a:r>
                <a:rPr lang="en-GB" sz="1400" dirty="0">
                  <a:solidFill>
                    <a:srgbClr val="3366CC"/>
                  </a:solidFill>
                </a:rPr>
                <a:t>DISBURSEMENTS</a:t>
              </a:r>
            </a:p>
          </p:txBody>
        </p:sp>
        <p:sp>
          <p:nvSpPr>
            <p:cNvPr id="11" name="TextBox 10"/>
            <p:cNvSpPr txBox="1"/>
            <p:nvPr/>
          </p:nvSpPr>
          <p:spPr>
            <a:xfrm>
              <a:off x="1583818" y="4435830"/>
              <a:ext cx="2717267" cy="307777"/>
            </a:xfrm>
            <a:prstGeom prst="rect">
              <a:avLst/>
            </a:prstGeom>
            <a:noFill/>
            <a:ln w="12700">
              <a:noFill/>
              <a:prstDash val="dash"/>
            </a:ln>
          </p:spPr>
          <p:txBody>
            <a:bodyPr wrap="square" rtlCol="0">
              <a:spAutoFit/>
            </a:bodyPr>
            <a:lstStyle/>
            <a:p>
              <a:r>
                <a:rPr lang="en-GB" sz="1400" dirty="0">
                  <a:solidFill>
                    <a:srgbClr val="3366CC"/>
                  </a:solidFill>
                </a:rPr>
                <a:t>INTERNATIONAL REMITTANCES</a:t>
              </a:r>
            </a:p>
          </p:txBody>
        </p:sp>
        <p:cxnSp>
          <p:nvCxnSpPr>
            <p:cNvPr id="18" name="Straight Arrow Connector 17"/>
            <p:cNvCxnSpPr>
              <a:cxnSpLocks/>
            </p:cNvCxnSpPr>
            <p:nvPr/>
          </p:nvCxnSpPr>
          <p:spPr>
            <a:xfrm>
              <a:off x="1708798" y="2694422"/>
              <a:ext cx="2232248" cy="0"/>
            </a:xfrm>
            <a:prstGeom prst="straightConnector1">
              <a:avLst/>
            </a:prstGeom>
            <a:ln>
              <a:solidFill>
                <a:srgbClr val="239B9E"/>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25" name="Straight Arrow Connector 24"/>
            <p:cNvCxnSpPr>
              <a:cxnSpLocks/>
            </p:cNvCxnSpPr>
            <p:nvPr/>
          </p:nvCxnSpPr>
          <p:spPr>
            <a:xfrm>
              <a:off x="1708798" y="3721776"/>
              <a:ext cx="2232248" cy="0"/>
            </a:xfrm>
            <a:prstGeom prst="straightConnector1">
              <a:avLst/>
            </a:prstGeom>
            <a:ln>
              <a:solidFill>
                <a:srgbClr val="239B9E"/>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26" name="Straight Arrow Connector 25"/>
            <p:cNvCxnSpPr>
              <a:cxnSpLocks/>
            </p:cNvCxnSpPr>
            <p:nvPr/>
          </p:nvCxnSpPr>
          <p:spPr>
            <a:xfrm>
              <a:off x="1708798" y="4723862"/>
              <a:ext cx="2232248" cy="0"/>
            </a:xfrm>
            <a:prstGeom prst="straightConnector1">
              <a:avLst/>
            </a:prstGeom>
            <a:ln>
              <a:solidFill>
                <a:srgbClr val="239B9E"/>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31" name="Rectangle 30"/>
            <p:cNvSpPr/>
            <p:nvPr/>
          </p:nvSpPr>
          <p:spPr>
            <a:xfrm>
              <a:off x="776536" y="2744624"/>
              <a:ext cx="3384376" cy="430887"/>
            </a:xfrm>
            <a:prstGeom prst="rect">
              <a:avLst/>
            </a:prstGeom>
          </p:spPr>
          <p:txBody>
            <a:bodyPr wrap="square" lIns="0" rIns="0">
              <a:spAutoFit/>
            </a:bodyPr>
            <a:lstStyle/>
            <a:p>
              <a:pPr lvl="2"/>
              <a:r>
                <a:rPr lang="en-US" sz="1100" b="1" dirty="0">
                  <a:solidFill>
                    <a:schemeClr val="tx1">
                      <a:lumMod val="95000"/>
                      <a:lumOff val="5000"/>
                    </a:schemeClr>
                  </a:solidFill>
                </a:rPr>
                <a:t>2.6</a:t>
              </a:r>
              <a:r>
                <a:rPr lang="en-US" sz="1100" dirty="0">
                  <a:solidFill>
                    <a:schemeClr val="tx1">
                      <a:lumMod val="95000"/>
                      <a:lumOff val="5000"/>
                    </a:schemeClr>
                  </a:solidFill>
                </a:rPr>
                <a:t> </a:t>
              </a:r>
              <a:r>
                <a:rPr lang="en-US" sz="1100" dirty="0">
                  <a:solidFill>
                    <a:srgbClr val="4D4D4D"/>
                  </a:solidFill>
                </a:rPr>
                <a:t>transactions per month</a:t>
              </a:r>
            </a:p>
            <a:p>
              <a:pPr lvl="2"/>
              <a:r>
                <a:rPr lang="en-US" sz="1100" b="1" dirty="0">
                  <a:solidFill>
                    <a:schemeClr val="tx1">
                      <a:lumMod val="95000"/>
                      <a:lumOff val="5000"/>
                    </a:schemeClr>
                  </a:solidFill>
                </a:rPr>
                <a:t>$ 76 </a:t>
              </a:r>
              <a:r>
                <a:rPr lang="en-US" sz="1100" dirty="0">
                  <a:solidFill>
                    <a:srgbClr val="4D4D4D"/>
                  </a:solidFill>
                </a:rPr>
                <a:t>per month</a:t>
              </a:r>
            </a:p>
          </p:txBody>
        </p:sp>
        <p:sp>
          <p:nvSpPr>
            <p:cNvPr id="34" name="Rectangle 33"/>
            <p:cNvSpPr/>
            <p:nvPr/>
          </p:nvSpPr>
          <p:spPr>
            <a:xfrm>
              <a:off x="776536" y="3755083"/>
              <a:ext cx="3384376" cy="430887"/>
            </a:xfrm>
            <a:prstGeom prst="rect">
              <a:avLst/>
            </a:prstGeom>
          </p:spPr>
          <p:txBody>
            <a:bodyPr wrap="square" lIns="0" rIns="0">
              <a:spAutoFit/>
            </a:bodyPr>
            <a:lstStyle/>
            <a:p>
              <a:pPr lvl="2"/>
              <a:r>
                <a:rPr lang="en-US" sz="1100" b="1" dirty="0">
                  <a:solidFill>
                    <a:schemeClr val="tx1">
                      <a:lumMod val="95000"/>
                      <a:lumOff val="5000"/>
                    </a:schemeClr>
                  </a:solidFill>
                </a:rPr>
                <a:t>0.9</a:t>
              </a:r>
              <a:r>
                <a:rPr lang="en-US" sz="1100" dirty="0">
                  <a:solidFill>
                    <a:schemeClr val="tx1">
                      <a:lumMod val="95000"/>
                      <a:lumOff val="5000"/>
                    </a:schemeClr>
                  </a:solidFill>
                </a:rPr>
                <a:t> </a:t>
              </a:r>
              <a:r>
                <a:rPr lang="en-US" sz="1100" dirty="0">
                  <a:solidFill>
                    <a:srgbClr val="4D4D4D"/>
                  </a:solidFill>
                </a:rPr>
                <a:t>transactions per month</a:t>
              </a:r>
            </a:p>
            <a:p>
              <a:pPr lvl="2"/>
              <a:r>
                <a:rPr lang="en-US" sz="1100" b="1" dirty="0">
                  <a:solidFill>
                    <a:schemeClr val="tx1">
                      <a:lumMod val="95000"/>
                      <a:lumOff val="5000"/>
                    </a:schemeClr>
                  </a:solidFill>
                </a:rPr>
                <a:t>$ 90 </a:t>
              </a:r>
              <a:r>
                <a:rPr lang="en-US" sz="1100" dirty="0">
                  <a:solidFill>
                    <a:srgbClr val="4D4D4D"/>
                  </a:solidFill>
                </a:rPr>
                <a:t>per month</a:t>
              </a:r>
            </a:p>
          </p:txBody>
        </p:sp>
        <p:sp>
          <p:nvSpPr>
            <p:cNvPr id="35" name="Rectangle 34"/>
            <p:cNvSpPr/>
            <p:nvPr/>
          </p:nvSpPr>
          <p:spPr>
            <a:xfrm>
              <a:off x="776536" y="4795870"/>
              <a:ext cx="3384376" cy="430887"/>
            </a:xfrm>
            <a:prstGeom prst="rect">
              <a:avLst/>
            </a:prstGeom>
          </p:spPr>
          <p:txBody>
            <a:bodyPr wrap="square" lIns="0" rIns="0">
              <a:spAutoFit/>
            </a:bodyPr>
            <a:lstStyle/>
            <a:p>
              <a:pPr lvl="2"/>
              <a:r>
                <a:rPr lang="en-US" sz="1100" b="1" dirty="0">
                  <a:solidFill>
                    <a:schemeClr val="tx1">
                      <a:lumMod val="95000"/>
                      <a:lumOff val="5000"/>
                    </a:schemeClr>
                  </a:solidFill>
                </a:rPr>
                <a:t>0.1</a:t>
              </a:r>
              <a:r>
                <a:rPr lang="en-US" sz="1100" dirty="0">
                  <a:solidFill>
                    <a:schemeClr val="tx1">
                      <a:lumMod val="95000"/>
                      <a:lumOff val="5000"/>
                    </a:schemeClr>
                  </a:solidFill>
                </a:rPr>
                <a:t> </a:t>
              </a:r>
              <a:r>
                <a:rPr lang="en-US" sz="1100" dirty="0">
                  <a:solidFill>
                    <a:srgbClr val="4D4D4D"/>
                  </a:solidFill>
                </a:rPr>
                <a:t>transactions per month</a:t>
              </a:r>
            </a:p>
            <a:p>
              <a:pPr lvl="2"/>
              <a:r>
                <a:rPr lang="en-US" sz="1100" b="1" dirty="0">
                  <a:solidFill>
                    <a:schemeClr val="tx1">
                      <a:lumMod val="95000"/>
                      <a:lumOff val="5000"/>
                    </a:schemeClr>
                  </a:solidFill>
                </a:rPr>
                <a:t>$ 19 </a:t>
              </a:r>
              <a:r>
                <a:rPr lang="en-US" sz="1100" dirty="0">
                  <a:solidFill>
                    <a:srgbClr val="4D4D4D"/>
                  </a:solidFill>
                </a:rPr>
                <a:t>per month</a:t>
              </a:r>
            </a:p>
          </p:txBody>
        </p:sp>
      </p:grpSp>
      <p:grpSp>
        <p:nvGrpSpPr>
          <p:cNvPr id="39" name="Group 38"/>
          <p:cNvGrpSpPr/>
          <p:nvPr/>
        </p:nvGrpSpPr>
        <p:grpSpPr>
          <a:xfrm>
            <a:off x="5303158" y="1988841"/>
            <a:ext cx="3150984" cy="2807151"/>
            <a:chOff x="5366012" y="2387335"/>
            <a:chExt cx="3413566" cy="2807151"/>
          </a:xfrm>
        </p:grpSpPr>
        <p:sp>
          <p:nvSpPr>
            <p:cNvPr id="16" name="TextBox 15"/>
            <p:cNvSpPr txBox="1"/>
            <p:nvPr/>
          </p:nvSpPr>
          <p:spPr>
            <a:xfrm>
              <a:off x="6245302" y="3427676"/>
              <a:ext cx="2088232" cy="307777"/>
            </a:xfrm>
            <a:prstGeom prst="rect">
              <a:avLst/>
            </a:prstGeom>
            <a:noFill/>
            <a:ln w="12700">
              <a:noFill/>
              <a:prstDash val="dash"/>
            </a:ln>
          </p:spPr>
          <p:txBody>
            <a:bodyPr wrap="square" rtlCol="0">
              <a:spAutoFit/>
            </a:bodyPr>
            <a:lstStyle/>
            <a:p>
              <a:r>
                <a:rPr lang="en-GB" sz="1400" dirty="0">
                  <a:solidFill>
                    <a:srgbClr val="3366CC"/>
                  </a:solidFill>
                </a:rPr>
                <a:t>AIRTIME TOP-UP</a:t>
              </a:r>
            </a:p>
          </p:txBody>
        </p:sp>
        <p:sp>
          <p:nvSpPr>
            <p:cNvPr id="15" name="TextBox 14"/>
            <p:cNvSpPr txBox="1"/>
            <p:nvPr/>
          </p:nvSpPr>
          <p:spPr>
            <a:xfrm>
              <a:off x="6245302" y="2387335"/>
              <a:ext cx="2088232" cy="307777"/>
            </a:xfrm>
            <a:prstGeom prst="rect">
              <a:avLst/>
            </a:prstGeom>
            <a:noFill/>
            <a:ln w="12700">
              <a:noFill/>
              <a:prstDash val="dash"/>
            </a:ln>
          </p:spPr>
          <p:txBody>
            <a:bodyPr wrap="square" rtlCol="0">
              <a:spAutoFit/>
            </a:bodyPr>
            <a:lstStyle/>
            <a:p>
              <a:r>
                <a:rPr lang="en-GB" sz="1400" dirty="0">
                  <a:solidFill>
                    <a:srgbClr val="3366CC"/>
                  </a:solidFill>
                </a:rPr>
                <a:t>CASH OUT </a:t>
              </a:r>
            </a:p>
          </p:txBody>
        </p:sp>
        <p:sp>
          <p:nvSpPr>
            <p:cNvPr id="17" name="TextBox 16"/>
            <p:cNvSpPr txBox="1"/>
            <p:nvPr/>
          </p:nvSpPr>
          <p:spPr>
            <a:xfrm>
              <a:off x="6245302" y="4403559"/>
              <a:ext cx="2088232" cy="307777"/>
            </a:xfrm>
            <a:prstGeom prst="rect">
              <a:avLst/>
            </a:prstGeom>
            <a:noFill/>
            <a:ln w="12700">
              <a:noFill/>
              <a:prstDash val="dash"/>
            </a:ln>
          </p:spPr>
          <p:txBody>
            <a:bodyPr wrap="square" rtlCol="0">
              <a:spAutoFit/>
            </a:bodyPr>
            <a:lstStyle/>
            <a:p>
              <a:r>
                <a:rPr lang="en-GB" sz="1400" dirty="0">
                  <a:solidFill>
                    <a:srgbClr val="3366CC"/>
                  </a:solidFill>
                </a:rPr>
                <a:t>BILL PAYMENTS</a:t>
              </a:r>
            </a:p>
          </p:txBody>
        </p:sp>
        <p:cxnSp>
          <p:nvCxnSpPr>
            <p:cNvPr id="27" name="Straight Arrow Connector 26"/>
            <p:cNvCxnSpPr>
              <a:cxnSpLocks/>
            </p:cNvCxnSpPr>
            <p:nvPr/>
          </p:nvCxnSpPr>
          <p:spPr>
            <a:xfrm>
              <a:off x="6288274" y="2703228"/>
              <a:ext cx="2232248" cy="0"/>
            </a:xfrm>
            <a:prstGeom prst="straightConnector1">
              <a:avLst/>
            </a:prstGeom>
            <a:ln>
              <a:solidFill>
                <a:srgbClr val="239B9E"/>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28" name="Straight Arrow Connector 27"/>
            <p:cNvCxnSpPr>
              <a:cxnSpLocks/>
            </p:cNvCxnSpPr>
            <p:nvPr/>
          </p:nvCxnSpPr>
          <p:spPr>
            <a:xfrm>
              <a:off x="6288274" y="3705875"/>
              <a:ext cx="2232248" cy="0"/>
            </a:xfrm>
            <a:prstGeom prst="straightConnector1">
              <a:avLst/>
            </a:prstGeom>
            <a:ln>
              <a:solidFill>
                <a:srgbClr val="239B9E"/>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29" name="Straight Arrow Connector 28"/>
            <p:cNvCxnSpPr>
              <a:cxnSpLocks/>
            </p:cNvCxnSpPr>
            <p:nvPr/>
          </p:nvCxnSpPr>
          <p:spPr>
            <a:xfrm>
              <a:off x="6288274" y="4691591"/>
              <a:ext cx="2232248" cy="0"/>
            </a:xfrm>
            <a:prstGeom prst="straightConnector1">
              <a:avLst/>
            </a:prstGeom>
            <a:ln>
              <a:solidFill>
                <a:srgbClr val="239B9E"/>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36" name="Rectangle 35"/>
            <p:cNvSpPr/>
            <p:nvPr/>
          </p:nvSpPr>
          <p:spPr>
            <a:xfrm>
              <a:off x="5395202" y="2716872"/>
              <a:ext cx="3384376" cy="430887"/>
            </a:xfrm>
            <a:prstGeom prst="rect">
              <a:avLst/>
            </a:prstGeom>
          </p:spPr>
          <p:txBody>
            <a:bodyPr wrap="square" lIns="0" rIns="0">
              <a:spAutoFit/>
            </a:bodyPr>
            <a:lstStyle/>
            <a:p>
              <a:pPr lvl="2"/>
              <a:r>
                <a:rPr lang="en-US" sz="1100" b="1" dirty="0">
                  <a:solidFill>
                    <a:schemeClr val="tx1">
                      <a:lumMod val="95000"/>
                      <a:lumOff val="5000"/>
                    </a:schemeClr>
                  </a:solidFill>
                </a:rPr>
                <a:t>4.0</a:t>
              </a:r>
              <a:r>
                <a:rPr lang="en-US" sz="1100" dirty="0">
                  <a:solidFill>
                    <a:schemeClr val="tx1">
                      <a:lumMod val="95000"/>
                      <a:lumOff val="5000"/>
                    </a:schemeClr>
                  </a:solidFill>
                </a:rPr>
                <a:t> </a:t>
              </a:r>
              <a:r>
                <a:rPr lang="en-US" sz="1100" dirty="0">
                  <a:solidFill>
                    <a:srgbClr val="4D4D4D"/>
                  </a:solidFill>
                </a:rPr>
                <a:t>transactions per month</a:t>
              </a:r>
            </a:p>
            <a:p>
              <a:pPr lvl="2"/>
              <a:r>
                <a:rPr lang="en-US" sz="1100" b="1" dirty="0">
                  <a:solidFill>
                    <a:schemeClr val="tx1">
                      <a:lumMod val="95000"/>
                      <a:lumOff val="5000"/>
                    </a:schemeClr>
                  </a:solidFill>
                </a:rPr>
                <a:t>$ 82 </a:t>
              </a:r>
              <a:r>
                <a:rPr lang="en-US" sz="1100" dirty="0">
                  <a:solidFill>
                    <a:srgbClr val="4D4D4D"/>
                  </a:solidFill>
                </a:rPr>
                <a:t>per month</a:t>
              </a:r>
            </a:p>
          </p:txBody>
        </p:sp>
        <p:sp>
          <p:nvSpPr>
            <p:cNvPr id="37" name="Rectangle 36"/>
            <p:cNvSpPr/>
            <p:nvPr/>
          </p:nvSpPr>
          <p:spPr>
            <a:xfrm>
              <a:off x="5393295" y="3718681"/>
              <a:ext cx="3384376" cy="430887"/>
            </a:xfrm>
            <a:prstGeom prst="rect">
              <a:avLst/>
            </a:prstGeom>
          </p:spPr>
          <p:txBody>
            <a:bodyPr wrap="square" lIns="0" rIns="0">
              <a:spAutoFit/>
            </a:bodyPr>
            <a:lstStyle/>
            <a:p>
              <a:pPr lvl="2"/>
              <a:r>
                <a:rPr lang="en-US" sz="1100" b="1" dirty="0">
                  <a:solidFill>
                    <a:schemeClr val="tx1">
                      <a:lumMod val="95000"/>
                      <a:lumOff val="5000"/>
                    </a:schemeClr>
                  </a:solidFill>
                </a:rPr>
                <a:t>2.0</a:t>
              </a:r>
              <a:r>
                <a:rPr lang="en-US" sz="1100" dirty="0">
                  <a:solidFill>
                    <a:schemeClr val="tx1">
                      <a:lumMod val="95000"/>
                      <a:lumOff val="5000"/>
                    </a:schemeClr>
                  </a:solidFill>
                </a:rPr>
                <a:t> </a:t>
              </a:r>
              <a:r>
                <a:rPr lang="en-US" sz="1100" dirty="0">
                  <a:solidFill>
                    <a:srgbClr val="4D4D4D"/>
                  </a:solidFill>
                </a:rPr>
                <a:t>transactions per month</a:t>
              </a:r>
            </a:p>
            <a:p>
              <a:pPr lvl="2"/>
              <a:r>
                <a:rPr lang="en-US" sz="1100" b="1" dirty="0">
                  <a:solidFill>
                    <a:schemeClr val="tx1">
                      <a:lumMod val="95000"/>
                      <a:lumOff val="5000"/>
                    </a:schemeClr>
                  </a:solidFill>
                </a:rPr>
                <a:t>$ 13 </a:t>
              </a:r>
              <a:r>
                <a:rPr lang="en-US" sz="1100" dirty="0">
                  <a:solidFill>
                    <a:srgbClr val="4D4D4D"/>
                  </a:solidFill>
                </a:rPr>
                <a:t>per month</a:t>
              </a:r>
            </a:p>
          </p:txBody>
        </p:sp>
        <p:sp>
          <p:nvSpPr>
            <p:cNvPr id="38" name="Rectangle 37"/>
            <p:cNvSpPr/>
            <p:nvPr/>
          </p:nvSpPr>
          <p:spPr>
            <a:xfrm>
              <a:off x="5366012" y="4763599"/>
              <a:ext cx="3384376" cy="430887"/>
            </a:xfrm>
            <a:prstGeom prst="rect">
              <a:avLst/>
            </a:prstGeom>
          </p:spPr>
          <p:txBody>
            <a:bodyPr wrap="square" lIns="0" rIns="0">
              <a:spAutoFit/>
            </a:bodyPr>
            <a:lstStyle/>
            <a:p>
              <a:pPr lvl="2"/>
              <a:r>
                <a:rPr lang="en-US" sz="1100" b="1" dirty="0">
                  <a:solidFill>
                    <a:schemeClr val="tx1">
                      <a:lumMod val="95000"/>
                      <a:lumOff val="5000"/>
                    </a:schemeClr>
                  </a:solidFill>
                </a:rPr>
                <a:t>1.8</a:t>
              </a:r>
              <a:r>
                <a:rPr lang="en-US" sz="1100" dirty="0">
                  <a:solidFill>
                    <a:schemeClr val="tx1">
                      <a:lumMod val="95000"/>
                      <a:lumOff val="5000"/>
                    </a:schemeClr>
                  </a:solidFill>
                </a:rPr>
                <a:t> </a:t>
              </a:r>
              <a:r>
                <a:rPr lang="en-US" sz="1100" dirty="0">
                  <a:solidFill>
                    <a:srgbClr val="4D4D4D"/>
                  </a:solidFill>
                </a:rPr>
                <a:t>transactions per month</a:t>
              </a:r>
            </a:p>
            <a:p>
              <a:pPr lvl="2"/>
              <a:r>
                <a:rPr lang="en-US" sz="1100" b="1" dirty="0">
                  <a:solidFill>
                    <a:schemeClr val="tx1">
                      <a:lumMod val="95000"/>
                      <a:lumOff val="5000"/>
                    </a:schemeClr>
                  </a:solidFill>
                </a:rPr>
                <a:t>$ 44 </a:t>
              </a:r>
              <a:r>
                <a:rPr lang="en-US" sz="1100" dirty="0">
                  <a:solidFill>
                    <a:srgbClr val="4D4D4D"/>
                  </a:solidFill>
                </a:rPr>
                <a:t>per month</a:t>
              </a:r>
            </a:p>
          </p:txBody>
        </p:sp>
      </p:grpSp>
      <p:cxnSp>
        <p:nvCxnSpPr>
          <p:cNvPr id="43" name="Straight Connector 56"/>
          <p:cNvCxnSpPr>
            <a:cxnSpLocks/>
          </p:cNvCxnSpPr>
          <p:nvPr/>
        </p:nvCxnSpPr>
        <p:spPr>
          <a:xfrm>
            <a:off x="450927" y="1844824"/>
            <a:ext cx="0" cy="41044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3015286" y="1867383"/>
            <a:ext cx="3320767" cy="3491999"/>
            <a:chOff x="3561726" y="1852839"/>
            <a:chExt cx="3597498" cy="3491999"/>
          </a:xfrm>
        </p:grpSpPr>
        <p:grpSp>
          <p:nvGrpSpPr>
            <p:cNvPr id="48" name="Group 47"/>
            <p:cNvGrpSpPr/>
            <p:nvPr/>
          </p:nvGrpSpPr>
          <p:grpSpPr>
            <a:xfrm>
              <a:off x="3616755" y="2460976"/>
              <a:ext cx="3228884" cy="2883862"/>
              <a:chOff x="3535548" y="2194772"/>
              <a:chExt cx="3228884" cy="2883862"/>
            </a:xfrm>
          </p:grpSpPr>
          <p:pic>
            <p:nvPicPr>
              <p:cNvPr id="45" name="Picture 44" descr="Screen Clippi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35548" y="2194772"/>
                <a:ext cx="3228884" cy="2883862"/>
              </a:xfrm>
              <a:prstGeom prst="rect">
                <a:avLst/>
              </a:prstGeom>
            </p:spPr>
          </p:pic>
          <p:pic>
            <p:nvPicPr>
              <p:cNvPr id="5" name="Picture 4" descr="Screen Clippi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43625" y="2814676"/>
                <a:ext cx="946857" cy="1840886"/>
              </a:xfrm>
              <a:prstGeom prst="rect">
                <a:avLst/>
              </a:prstGeom>
            </p:spPr>
          </p:pic>
        </p:grpSp>
        <p:sp>
          <p:nvSpPr>
            <p:cNvPr id="51" name="TextBox 50"/>
            <p:cNvSpPr txBox="1"/>
            <p:nvPr/>
          </p:nvSpPr>
          <p:spPr>
            <a:xfrm>
              <a:off x="4441957" y="1852839"/>
              <a:ext cx="2717267" cy="307777"/>
            </a:xfrm>
            <a:prstGeom prst="rect">
              <a:avLst/>
            </a:prstGeom>
            <a:noFill/>
            <a:ln w="12700">
              <a:noFill/>
              <a:prstDash val="dash"/>
            </a:ln>
          </p:spPr>
          <p:txBody>
            <a:bodyPr wrap="square" rtlCol="0">
              <a:spAutoFit/>
            </a:bodyPr>
            <a:lstStyle/>
            <a:p>
              <a:r>
                <a:rPr lang="en-GB" sz="1400" dirty="0">
                  <a:solidFill>
                    <a:srgbClr val="3366CC"/>
                  </a:solidFill>
                </a:rPr>
                <a:t>P2P TRANSFERS</a:t>
              </a:r>
            </a:p>
          </p:txBody>
        </p:sp>
        <p:sp>
          <p:nvSpPr>
            <p:cNvPr id="52" name="Rectangle 51"/>
            <p:cNvSpPr/>
            <p:nvPr/>
          </p:nvSpPr>
          <p:spPr>
            <a:xfrm>
              <a:off x="3561726" y="2132831"/>
              <a:ext cx="3384376" cy="430887"/>
            </a:xfrm>
            <a:prstGeom prst="rect">
              <a:avLst/>
            </a:prstGeom>
          </p:spPr>
          <p:txBody>
            <a:bodyPr wrap="square" lIns="0" rIns="0">
              <a:spAutoFit/>
            </a:bodyPr>
            <a:lstStyle/>
            <a:p>
              <a:pPr lvl="2"/>
              <a:r>
                <a:rPr lang="en-US" sz="1100" b="1" dirty="0">
                  <a:solidFill>
                    <a:schemeClr val="tx1">
                      <a:lumMod val="95000"/>
                      <a:lumOff val="5000"/>
                    </a:schemeClr>
                  </a:solidFill>
                </a:rPr>
                <a:t>8.6</a:t>
              </a:r>
              <a:r>
                <a:rPr lang="en-US" sz="1100" dirty="0">
                  <a:solidFill>
                    <a:schemeClr val="tx1">
                      <a:lumMod val="95000"/>
                      <a:lumOff val="5000"/>
                    </a:schemeClr>
                  </a:solidFill>
                </a:rPr>
                <a:t> </a:t>
              </a:r>
              <a:r>
                <a:rPr lang="en-US" sz="1100" dirty="0">
                  <a:solidFill>
                    <a:srgbClr val="4D4D4D"/>
                  </a:solidFill>
                </a:rPr>
                <a:t>transactions per month</a:t>
              </a:r>
            </a:p>
            <a:p>
              <a:pPr lvl="2"/>
              <a:r>
                <a:rPr lang="en-US" sz="1100" b="1" dirty="0">
                  <a:solidFill>
                    <a:schemeClr val="tx1">
                      <a:lumMod val="95000"/>
                      <a:lumOff val="5000"/>
                    </a:schemeClr>
                  </a:solidFill>
                </a:rPr>
                <a:t>$ 91 </a:t>
              </a:r>
              <a:r>
                <a:rPr lang="en-US" sz="1100" dirty="0">
                  <a:solidFill>
                    <a:srgbClr val="4D4D4D"/>
                  </a:solidFill>
                </a:rPr>
                <a:t>per month</a:t>
              </a:r>
            </a:p>
          </p:txBody>
        </p:sp>
      </p:grpSp>
      <p:cxnSp>
        <p:nvCxnSpPr>
          <p:cNvPr id="53" name="Straight Connector 56"/>
          <p:cNvCxnSpPr>
            <a:cxnSpLocks/>
          </p:cNvCxnSpPr>
          <p:nvPr/>
        </p:nvCxnSpPr>
        <p:spPr>
          <a:xfrm>
            <a:off x="8509863" y="1821776"/>
            <a:ext cx="0" cy="4104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TextBox 16"/>
          <p:cNvSpPr txBox="1"/>
          <p:nvPr/>
        </p:nvSpPr>
        <p:spPr>
          <a:xfrm>
            <a:off x="6131007" y="4987223"/>
            <a:ext cx="1927599" cy="307777"/>
          </a:xfrm>
          <a:prstGeom prst="rect">
            <a:avLst/>
          </a:prstGeom>
          <a:noFill/>
          <a:ln w="12700">
            <a:noFill/>
            <a:prstDash val="dash"/>
          </a:ln>
        </p:spPr>
        <p:txBody>
          <a:bodyPr wrap="square" rtlCol="0">
            <a:spAutoFit/>
          </a:bodyPr>
          <a:lstStyle/>
          <a:p>
            <a:r>
              <a:rPr lang="en-GB" sz="1400" dirty="0">
                <a:solidFill>
                  <a:srgbClr val="3366CC"/>
                </a:solidFill>
              </a:rPr>
              <a:t>MERCHANT PAYMENTS</a:t>
            </a:r>
          </a:p>
        </p:txBody>
      </p:sp>
      <p:cxnSp>
        <p:nvCxnSpPr>
          <p:cNvPr id="56" name="Straight Arrow Connector 28"/>
          <p:cNvCxnSpPr>
            <a:cxnSpLocks/>
          </p:cNvCxnSpPr>
          <p:nvPr/>
        </p:nvCxnSpPr>
        <p:spPr>
          <a:xfrm>
            <a:off x="6170673" y="5285662"/>
            <a:ext cx="2060537" cy="0"/>
          </a:xfrm>
          <a:prstGeom prst="straightConnector1">
            <a:avLst/>
          </a:prstGeom>
          <a:ln>
            <a:solidFill>
              <a:srgbClr val="239B9E"/>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59" name="Rectangle 58"/>
          <p:cNvSpPr/>
          <p:nvPr/>
        </p:nvSpPr>
        <p:spPr>
          <a:xfrm>
            <a:off x="5319355" y="5374378"/>
            <a:ext cx="3124039" cy="430887"/>
          </a:xfrm>
          <a:prstGeom prst="rect">
            <a:avLst/>
          </a:prstGeom>
        </p:spPr>
        <p:txBody>
          <a:bodyPr wrap="square" lIns="0" rIns="0">
            <a:spAutoFit/>
          </a:bodyPr>
          <a:lstStyle/>
          <a:p>
            <a:pPr lvl="2"/>
            <a:r>
              <a:rPr lang="en-US" sz="1100" b="1" dirty="0">
                <a:solidFill>
                  <a:schemeClr val="tx1">
                    <a:lumMod val="95000"/>
                    <a:lumOff val="5000"/>
                  </a:schemeClr>
                </a:solidFill>
              </a:rPr>
              <a:t>3.9</a:t>
            </a:r>
            <a:r>
              <a:rPr lang="en-US" sz="1100" dirty="0">
                <a:solidFill>
                  <a:schemeClr val="tx1">
                    <a:lumMod val="95000"/>
                    <a:lumOff val="5000"/>
                  </a:schemeClr>
                </a:solidFill>
              </a:rPr>
              <a:t> </a:t>
            </a:r>
            <a:r>
              <a:rPr lang="en-US" sz="1100" dirty="0">
                <a:solidFill>
                  <a:srgbClr val="4D4D4D"/>
                </a:solidFill>
              </a:rPr>
              <a:t>transactions per month</a:t>
            </a:r>
          </a:p>
          <a:p>
            <a:pPr lvl="2"/>
            <a:r>
              <a:rPr lang="en-US" sz="1100" b="1" dirty="0">
                <a:solidFill>
                  <a:schemeClr val="tx1">
                    <a:lumMod val="95000"/>
                    <a:lumOff val="5000"/>
                  </a:schemeClr>
                </a:solidFill>
              </a:rPr>
              <a:t>$ 42 </a:t>
            </a:r>
            <a:r>
              <a:rPr lang="en-US" sz="1100" dirty="0">
                <a:solidFill>
                  <a:srgbClr val="4D4D4D"/>
                </a:solidFill>
              </a:rPr>
              <a:t>per month</a:t>
            </a:r>
          </a:p>
        </p:txBody>
      </p:sp>
      <p:sp>
        <p:nvSpPr>
          <p:cNvPr id="58" name="Rectangle 57"/>
          <p:cNvSpPr/>
          <p:nvPr/>
        </p:nvSpPr>
        <p:spPr>
          <a:xfrm>
            <a:off x="3097311" y="1654258"/>
            <a:ext cx="2870537" cy="4151007"/>
          </a:xfrm>
          <a:prstGeom prst="rect">
            <a:avLst/>
          </a:prstGeom>
          <a:solidFill>
            <a:srgbClr val="239B9E">
              <a:alpha val="12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5.4 Usage patterns of mobile money &gt; mobile money services commonly adopted</a:t>
            </a:r>
          </a:p>
        </p:txBody>
      </p:sp>
    </p:spTree>
    <p:extLst>
      <p:ext uri="{BB962C8B-B14F-4D97-AF65-F5344CB8AC3E}">
        <p14:creationId xmlns:p14="http://schemas.microsoft.com/office/powerpoint/2010/main" val="3610055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8" name="Text Placeholder 2"/>
          <p:cNvSpPr>
            <a:spLocks noGrp="1"/>
          </p:cNvSpPr>
          <p:nvPr>
            <p:ph type="body" sz="quarter" idx="14"/>
          </p:nvPr>
        </p:nvSpPr>
        <p:spPr>
          <a:solidFill>
            <a:srgbClr val="DCE6F2"/>
          </a:solidFill>
        </p:spPr>
        <p:txBody>
          <a:bodyPr>
            <a:normAutofit lnSpcReduction="10000"/>
          </a:bodyPr>
          <a:lstStyle/>
          <a:p>
            <a:r>
              <a:rPr lang="en-GB" dirty="0">
                <a:solidFill>
                  <a:srgbClr val="1F497D"/>
                </a:solidFill>
              </a:rPr>
              <a:t>Volumes of mobile money were computed based on different assumptions. Given that the sampling frame excluded some populations and areas like t have lower levels of mobile money usage, it is likely that the country-wide estimates are over estimated. </a:t>
            </a:r>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965200"/>
            <a:ext cx="9144000" cy="4907398"/>
          </a:xfrm>
          <a:prstGeom prst="rect">
            <a:avLst/>
          </a:prstGeom>
        </p:spPr>
      </p:pic>
      <p:sp>
        <p:nvSpPr>
          <p:cNvPr id="6"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5.4 Usage patterns of mobile money &gt; Volumes of Mobile Money </a:t>
            </a:r>
          </a:p>
        </p:txBody>
      </p:sp>
    </p:spTree>
    <p:extLst>
      <p:ext uri="{BB962C8B-B14F-4D97-AF65-F5344CB8AC3E}">
        <p14:creationId xmlns:p14="http://schemas.microsoft.com/office/powerpoint/2010/main" val="2119071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r>
              <a:rPr lang="en-US" dirty="0"/>
              <a:t>Sample size: 1,328 (mobile money subscribers)</a:t>
            </a:r>
          </a:p>
        </p:txBody>
      </p:sp>
      <p:sp>
        <p:nvSpPr>
          <p:cNvPr id="10" name="Text Placeholder 2"/>
          <p:cNvSpPr>
            <a:spLocks noGrp="1"/>
          </p:cNvSpPr>
          <p:nvPr>
            <p:ph type="body" sz="quarter" idx="14"/>
          </p:nvPr>
        </p:nvSpPr>
        <p:spPr>
          <a:solidFill>
            <a:srgbClr val="DCE6F2"/>
          </a:solidFill>
        </p:spPr>
        <p:txBody>
          <a:bodyPr>
            <a:normAutofit lnSpcReduction="10000"/>
          </a:bodyPr>
          <a:lstStyle/>
          <a:p>
            <a:r>
              <a:rPr lang="en-GB" dirty="0">
                <a:solidFill>
                  <a:srgbClr val="1F497D"/>
                </a:solidFill>
              </a:rPr>
              <a:t>P2P transfers dominate the mix by volume and by value. At the same time, the large numbers of salary disbursements, utility payments, and merchant P2B payments reflect an expanding ecosystem of institutions and businesses entering the ecosystem.</a:t>
            </a:r>
          </a:p>
        </p:txBody>
      </p:sp>
      <p:sp>
        <p:nvSpPr>
          <p:cNvPr id="4" name="Title 3"/>
          <p:cNvSpPr>
            <a:spLocks noGrp="1"/>
          </p:cNvSpPr>
          <p:nvPr>
            <p:ph type="title"/>
          </p:nvPr>
        </p:nvSpPr>
        <p:spPr/>
        <p:txBody>
          <a:bodyPr/>
          <a:lstStyle/>
          <a:p>
            <a:r>
              <a:rPr lang="en-US" dirty="0">
                <a:solidFill>
                  <a:srgbClr val="000000"/>
                </a:solidFill>
              </a:rPr>
              <a:t>Volumes</a:t>
            </a:r>
          </a:p>
        </p:txBody>
      </p:sp>
      <p:sp>
        <p:nvSpPr>
          <p:cNvPr id="5"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5.4 Usage patterns of mobile money &gt; Volumes of Mobile Money </a:t>
            </a:r>
          </a:p>
        </p:txBody>
      </p:sp>
      <p:pic>
        <p:nvPicPr>
          <p:cNvPr id="6" name="Picture 5"/>
          <p:cNvPicPr>
            <a:picLocks noChangeAspect="1"/>
          </p:cNvPicPr>
          <p:nvPr/>
        </p:nvPicPr>
        <p:blipFill>
          <a:blip r:embed="rId2"/>
          <a:stretch>
            <a:fillRect/>
          </a:stretch>
        </p:blipFill>
        <p:spPr>
          <a:xfrm>
            <a:off x="0" y="1041400"/>
            <a:ext cx="9144000" cy="4786381"/>
          </a:xfrm>
          <a:prstGeom prst="rect">
            <a:avLst/>
          </a:prstGeom>
        </p:spPr>
      </p:pic>
    </p:spTree>
    <p:extLst>
      <p:ext uri="{BB962C8B-B14F-4D97-AF65-F5344CB8AC3E}">
        <p14:creationId xmlns:p14="http://schemas.microsoft.com/office/powerpoint/2010/main" val="2239828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1236134"/>
            <a:ext cx="9144000" cy="4594259"/>
          </a:xfrm>
          <a:prstGeom prst="rect">
            <a:avLst/>
          </a:prstGeom>
        </p:spPr>
      </p:pic>
      <p:sp>
        <p:nvSpPr>
          <p:cNvPr id="2" name="Text Placeholder 1"/>
          <p:cNvSpPr>
            <a:spLocks noGrp="1"/>
          </p:cNvSpPr>
          <p:nvPr>
            <p:ph type="body" sz="quarter" idx="28"/>
          </p:nvPr>
        </p:nvSpPr>
        <p:spPr>
          <a:xfrm>
            <a:off x="-55425" y="5754193"/>
            <a:ext cx="9138462" cy="1019804"/>
          </a:xfrm>
        </p:spPr>
        <p:txBody>
          <a:bodyPr>
            <a:noAutofit/>
          </a:bodyPr>
          <a:lstStyle/>
          <a:p>
            <a:r>
              <a:rPr lang="en-US" sz="1000" dirty="0"/>
              <a:t> Sample size: 1,328 (mobile money subscribers)</a:t>
            </a:r>
          </a:p>
          <a:p>
            <a:r>
              <a:rPr lang="en-US" sz="1000" dirty="0"/>
              <a:t>Note: We compared the above method of estimating the circulating value (P2P and merchant payments) with one that measures the circulating value by multiplying the same above value for incoming transactions by the percentage of those who do not immediately withdraw the mobile money from their account once they receive a transfer. This leaves a total circulating value of $  1,043,630,207 in the mobile money ecosystem. Whilst not exactly equal, this value is comparable in order of magnitude to our chosen method’s value of 1,196,399,615.</a:t>
            </a:r>
            <a:endParaRPr lang="en-US" sz="1000" dirty="0">
              <a:solidFill>
                <a:srgbClr val="7F7F7F"/>
              </a:solidFill>
            </a:endParaRPr>
          </a:p>
        </p:txBody>
      </p:sp>
      <p:sp>
        <p:nvSpPr>
          <p:cNvPr id="16" name="Text Placeholder 2"/>
          <p:cNvSpPr>
            <a:spLocks noGrp="1"/>
          </p:cNvSpPr>
          <p:nvPr>
            <p:ph type="body" sz="quarter" idx="14"/>
          </p:nvPr>
        </p:nvSpPr>
        <p:spPr>
          <a:solidFill>
            <a:srgbClr val="DCE6F2"/>
          </a:solidFill>
        </p:spPr>
        <p:txBody>
          <a:bodyPr>
            <a:normAutofit/>
          </a:bodyPr>
          <a:lstStyle/>
          <a:p>
            <a:r>
              <a:rPr lang="en-GB" sz="1800" dirty="0">
                <a:solidFill>
                  <a:srgbClr val="1F497D"/>
                </a:solidFill>
              </a:rPr>
              <a:t>$ 1.2 </a:t>
            </a:r>
            <a:r>
              <a:rPr lang="en-GB" sz="1800" dirty="0" err="1">
                <a:solidFill>
                  <a:srgbClr val="1F497D"/>
                </a:solidFill>
              </a:rPr>
              <a:t>bn</a:t>
            </a:r>
            <a:r>
              <a:rPr lang="en-GB" sz="1800" dirty="0">
                <a:solidFill>
                  <a:srgbClr val="1F497D"/>
                </a:solidFill>
              </a:rPr>
              <a:t> is circulating in Somalia’s mobile money ecosystem every month</a:t>
            </a:r>
          </a:p>
        </p:txBody>
      </p:sp>
      <p:sp>
        <p:nvSpPr>
          <p:cNvPr id="14" name="Title 13"/>
          <p:cNvSpPr>
            <a:spLocks noGrp="1"/>
          </p:cNvSpPr>
          <p:nvPr>
            <p:ph type="title"/>
          </p:nvPr>
        </p:nvSpPr>
        <p:spPr/>
        <p:txBody>
          <a:bodyPr/>
          <a:lstStyle/>
          <a:p>
            <a:endParaRPr lang="en-US"/>
          </a:p>
        </p:txBody>
      </p:sp>
      <p:sp>
        <p:nvSpPr>
          <p:cNvPr id="15"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5.4 Usage patterns of mobile money &gt; Volumes of Mobile Money </a:t>
            </a:r>
          </a:p>
        </p:txBody>
      </p:sp>
    </p:spTree>
    <p:extLst>
      <p:ext uri="{BB962C8B-B14F-4D97-AF65-F5344CB8AC3E}">
        <p14:creationId xmlns:p14="http://schemas.microsoft.com/office/powerpoint/2010/main" val="4208595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9940" y="295716"/>
            <a:ext cx="184666" cy="369332"/>
          </a:xfrm>
          <a:prstGeom prst="rect">
            <a:avLst/>
          </a:prstGeom>
          <a:noFill/>
        </p:spPr>
        <p:txBody>
          <a:bodyPr wrap="none" rtlCol="0">
            <a:spAutoFit/>
          </a:bodyPr>
          <a:lstStyle/>
          <a:p>
            <a:endParaRPr lang="en-US" dirty="0"/>
          </a:p>
        </p:txBody>
      </p:sp>
      <p:sp>
        <p:nvSpPr>
          <p:cNvPr id="8"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pic>
        <p:nvPicPr>
          <p:cNvPr id="9" name="Picture 8"/>
          <p:cNvPicPr>
            <a:picLocks noChangeAspect="1"/>
          </p:cNvPicPr>
          <p:nvPr/>
        </p:nvPicPr>
        <p:blipFill rotWithShape="1">
          <a:blip r:embed="rId2">
            <a:alphaModFix amt="30000"/>
          </a:blip>
          <a:srcRect l="4379" r="52990"/>
          <a:stretch/>
        </p:blipFill>
        <p:spPr>
          <a:xfrm>
            <a:off x="0" y="5918731"/>
            <a:ext cx="884644" cy="939269"/>
          </a:xfrm>
          <a:prstGeom prst="rect">
            <a:avLst/>
          </a:prstGeom>
        </p:spPr>
      </p:pic>
      <p:pic>
        <p:nvPicPr>
          <p:cNvPr id="10" name="Picture 9"/>
          <p:cNvPicPr>
            <a:picLocks noChangeAspect="1"/>
          </p:cNvPicPr>
          <p:nvPr/>
        </p:nvPicPr>
        <p:blipFill rotWithShape="1">
          <a:blip r:embed="rId2">
            <a:alphaModFix amt="30000"/>
          </a:blip>
          <a:srcRect l="4379" r="52990"/>
          <a:stretch/>
        </p:blipFill>
        <p:spPr>
          <a:xfrm>
            <a:off x="8239385" y="5918731"/>
            <a:ext cx="884644" cy="939269"/>
          </a:xfrm>
          <a:prstGeom prst="rect">
            <a:avLst/>
          </a:prstGeom>
        </p:spPr>
      </p:pic>
      <p:sp>
        <p:nvSpPr>
          <p:cNvPr id="13" name="ZoneTexte 3"/>
          <p:cNvSpPr txBox="1"/>
          <p:nvPr/>
        </p:nvSpPr>
        <p:spPr>
          <a:xfrm>
            <a:off x="532800" y="602679"/>
            <a:ext cx="4339650" cy="4278094"/>
          </a:xfrm>
          <a:prstGeom prst="rect">
            <a:avLst/>
          </a:prstGeom>
          <a:noFill/>
          <a:ln w="12700">
            <a:noFill/>
            <a:prstDash val="dash"/>
          </a:ln>
        </p:spPr>
        <p:txBody>
          <a:bodyPr vert="horz" wrap="none" rtlCol="0">
            <a:spAutoFit/>
          </a:bodyPr>
          <a:lstStyle/>
          <a:p>
            <a:pPr marL="171450" indent="-171450">
              <a:spcBef>
                <a:spcPts val="480"/>
              </a:spcBef>
            </a:pPr>
            <a:r>
              <a:rPr lang="en-US" sz="1600" dirty="0">
                <a:solidFill>
                  <a:schemeClr val="tx1">
                    <a:lumMod val="50000"/>
                    <a:lumOff val="50000"/>
                  </a:schemeClr>
                </a:solidFill>
                <a:latin typeface="+mj-lt"/>
              </a:rPr>
              <a:t>1.   Executive Summary </a:t>
            </a:r>
          </a:p>
          <a:p>
            <a:pPr marL="171450" indent="-171450"/>
            <a:endParaRPr lang="en-US" sz="1600" dirty="0">
              <a:solidFill>
                <a:srgbClr val="8C8C8C"/>
              </a:solidFill>
              <a:latin typeface="+mj-lt"/>
            </a:endParaRPr>
          </a:p>
          <a:p>
            <a:pPr marL="171450" indent="-171450"/>
            <a:r>
              <a:rPr lang="en-US" sz="1600" dirty="0">
                <a:solidFill>
                  <a:schemeClr val="tx1">
                    <a:lumMod val="50000"/>
                    <a:lumOff val="50000"/>
                  </a:schemeClr>
                </a:solidFill>
                <a:latin typeface="+mj-lt"/>
              </a:rPr>
              <a:t>2.   Introduction and Context</a:t>
            </a:r>
          </a:p>
          <a:p>
            <a:pPr marL="171450" indent="-171450"/>
            <a:endParaRPr lang="en-US" sz="1600" dirty="0">
              <a:solidFill>
                <a:srgbClr val="8C8C8C"/>
              </a:solidFill>
              <a:latin typeface="+mj-lt"/>
            </a:endParaRPr>
          </a:p>
          <a:p>
            <a:pPr marL="171450" indent="-171450"/>
            <a:r>
              <a:rPr lang="en-US" sz="1600" dirty="0">
                <a:solidFill>
                  <a:schemeClr val="tx1">
                    <a:lumMod val="50000"/>
                    <a:lumOff val="50000"/>
                  </a:schemeClr>
                </a:solidFill>
                <a:latin typeface="+mj-lt"/>
              </a:rPr>
              <a:t>3.   Penetration rates </a:t>
            </a:r>
          </a:p>
          <a:p>
            <a:pPr marL="171450" indent="-171450"/>
            <a:endParaRPr lang="en-US" sz="1600" dirty="0">
              <a:solidFill>
                <a:srgbClr val="8C8C8C"/>
              </a:solidFill>
              <a:latin typeface="+mj-lt"/>
            </a:endParaRPr>
          </a:p>
          <a:p>
            <a:pPr marL="342900" indent="-342900">
              <a:buAutoNum type="arabicPeriod" startAt="4"/>
            </a:pPr>
            <a:r>
              <a:rPr lang="en-US" sz="1600" dirty="0">
                <a:solidFill>
                  <a:srgbClr val="7F7F7F"/>
                </a:solidFill>
                <a:latin typeface="+mj-lt"/>
              </a:rPr>
              <a:t>Financial practices </a:t>
            </a:r>
          </a:p>
          <a:p>
            <a:endParaRPr lang="en-US" sz="1600" b="1" dirty="0">
              <a:solidFill>
                <a:schemeClr val="accent1"/>
              </a:solidFill>
              <a:latin typeface="+mj-lt"/>
            </a:endParaRPr>
          </a:p>
          <a:p>
            <a:pPr marL="342900" indent="-342900">
              <a:buAutoNum type="arabicPeriod" startAt="4"/>
            </a:pPr>
            <a:r>
              <a:rPr lang="en-US" sz="1600" dirty="0">
                <a:solidFill>
                  <a:schemeClr val="tx1">
                    <a:lumMod val="50000"/>
                    <a:lumOff val="50000"/>
                  </a:schemeClr>
                </a:solidFill>
              </a:rPr>
              <a:t>Usage and patterns of mobile money</a:t>
            </a:r>
          </a:p>
          <a:p>
            <a:pPr marL="171450" indent="-171450"/>
            <a:endParaRPr lang="en-US" sz="1600" dirty="0">
              <a:solidFill>
                <a:srgbClr val="8C8C8C"/>
              </a:solidFill>
              <a:latin typeface="+mj-lt"/>
            </a:endParaRPr>
          </a:p>
          <a:p>
            <a:pPr marL="171450" indent="-171450"/>
            <a:r>
              <a:rPr lang="en-US" sz="1600" b="1" dirty="0">
                <a:solidFill>
                  <a:schemeClr val="accent1"/>
                </a:solidFill>
                <a:latin typeface="+mj-lt"/>
              </a:rPr>
              <a:t>6.   Perceptions around mobile money </a:t>
            </a:r>
          </a:p>
          <a:p>
            <a:pPr marL="171450" indent="-171450"/>
            <a:endParaRPr lang="en-US" sz="1600" dirty="0">
              <a:solidFill>
                <a:srgbClr val="8C8C8C"/>
              </a:solidFill>
              <a:latin typeface="+mj-lt"/>
            </a:endParaRPr>
          </a:p>
          <a:p>
            <a:pPr marL="342900" indent="-342900">
              <a:buAutoNum type="arabicPeriod" startAt="7"/>
            </a:pPr>
            <a:r>
              <a:rPr lang="en-US" sz="1600" dirty="0">
                <a:solidFill>
                  <a:srgbClr val="8C8C8C"/>
                </a:solidFill>
                <a:latin typeface="+mj-lt"/>
              </a:rPr>
              <a:t>Triggers for adoption and barriers to adoption </a:t>
            </a:r>
          </a:p>
          <a:p>
            <a:endParaRPr lang="en-US" sz="1600" dirty="0">
              <a:solidFill>
                <a:srgbClr val="8C8C8C"/>
              </a:solidFill>
            </a:endParaRPr>
          </a:p>
          <a:p>
            <a:pPr marL="342900" indent="-342900">
              <a:buAutoNum type="arabicPeriod" startAt="7"/>
            </a:pPr>
            <a:r>
              <a:rPr lang="en-US" sz="1600" dirty="0">
                <a:solidFill>
                  <a:srgbClr val="8C8C8C"/>
                </a:solidFill>
              </a:rPr>
              <a:t> Appendix </a:t>
            </a:r>
          </a:p>
          <a:p>
            <a:endParaRPr lang="en-US" sz="1600" dirty="0">
              <a:solidFill>
                <a:srgbClr val="8C8C8C"/>
              </a:solidFill>
              <a:latin typeface="+mj-lt"/>
            </a:endParaRPr>
          </a:p>
          <a:p>
            <a:pPr marL="171450" indent="-171450"/>
            <a:endParaRPr lang="en-US" sz="1600" dirty="0">
              <a:solidFill>
                <a:srgbClr val="8C8C8C"/>
              </a:solidFill>
              <a:latin typeface="+mj-lt"/>
            </a:endParaRPr>
          </a:p>
        </p:txBody>
      </p:sp>
    </p:spTree>
    <p:extLst>
      <p:ext uri="{BB962C8B-B14F-4D97-AF65-F5344CB8AC3E}">
        <p14:creationId xmlns:p14="http://schemas.microsoft.com/office/powerpoint/2010/main" val="3997726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47056078"/>
              </p:ext>
            </p:extLst>
          </p:nvPr>
        </p:nvGraphicFramePr>
        <p:xfrm>
          <a:off x="-378936" y="1304036"/>
          <a:ext cx="6668851" cy="3274240"/>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p:cNvGrpSpPr/>
          <p:nvPr>
            <p:custDataLst>
              <p:tags r:id="rId1"/>
            </p:custDataLst>
          </p:nvPr>
        </p:nvGrpSpPr>
        <p:grpSpPr>
          <a:xfrm>
            <a:off x="7760677" y="0"/>
            <a:ext cx="1387710" cy="320040"/>
            <a:chOff x="8407400" y="0"/>
            <a:chExt cx="1503352" cy="320040"/>
          </a:xfrm>
        </p:grpSpPr>
        <p:sp>
          <p:nvSpPr>
            <p:cNvPr id="5" name="Rectangle 4"/>
            <p:cNvSpPr/>
            <p:nvPr/>
          </p:nvSpPr>
          <p:spPr>
            <a:xfrm>
              <a:off x="8407400" y="0"/>
              <a:ext cx="1503352" cy="320040"/>
            </a:xfrm>
            <a:prstGeom prst="rect">
              <a:avLst/>
            </a:prstGeom>
            <a:solidFill>
              <a:srgbClr val="A6A6A6"/>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AFAFA"/>
                  </a:solidFill>
                </a:rPr>
                <a:t>Draft</a:t>
              </a:r>
            </a:p>
          </p:txBody>
        </p:sp>
        <p:cxnSp>
          <p:nvCxnSpPr>
            <p:cNvPr id="8" name="Straight Arrow Connector 7"/>
            <p:cNvCxnSpPr/>
            <p:nvPr/>
          </p:nvCxnSpPr>
          <p:spPr>
            <a:xfrm>
              <a:off x="8407400" y="0"/>
              <a:ext cx="0" cy="320040"/>
            </a:xfrm>
            <a:prstGeom prst="straightConnector1">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0" name="Text Placeholder 19"/>
          <p:cNvSpPr>
            <a:spLocks noGrp="1"/>
          </p:cNvSpPr>
          <p:nvPr>
            <p:ph type="body" sz="quarter" idx="28"/>
          </p:nvPr>
        </p:nvSpPr>
        <p:spPr>
          <a:xfrm>
            <a:off x="-80825" y="6406604"/>
            <a:ext cx="9138462" cy="252000"/>
          </a:xfrm>
        </p:spPr>
        <p:txBody>
          <a:bodyPr/>
          <a:lstStyle/>
          <a:p>
            <a:endParaRPr lang="en-US" dirty="0"/>
          </a:p>
        </p:txBody>
      </p:sp>
      <p:sp>
        <p:nvSpPr>
          <p:cNvPr id="3" name="Espace réservé du texte 2"/>
          <p:cNvSpPr>
            <a:spLocks noGrp="1"/>
          </p:cNvSpPr>
          <p:nvPr>
            <p:ph type="body" sz="quarter" idx="14"/>
          </p:nvPr>
        </p:nvSpPr>
        <p:spPr>
          <a:solidFill>
            <a:schemeClr val="accent1">
              <a:lumMod val="20000"/>
              <a:lumOff val="80000"/>
            </a:schemeClr>
          </a:solidFill>
        </p:spPr>
        <p:txBody>
          <a:bodyPr>
            <a:normAutofit/>
          </a:bodyPr>
          <a:lstStyle/>
          <a:p>
            <a:r>
              <a:rPr lang="fr-FR" dirty="0">
                <a:solidFill>
                  <a:srgbClr val="1F497D"/>
                </a:solidFill>
              </a:rPr>
              <a:t>For a </a:t>
            </a:r>
            <a:r>
              <a:rPr lang="fr-FR" dirty="0" err="1">
                <a:solidFill>
                  <a:srgbClr val="1F497D"/>
                </a:solidFill>
              </a:rPr>
              <a:t>significant</a:t>
            </a:r>
            <a:r>
              <a:rPr lang="fr-FR" dirty="0">
                <a:solidFill>
                  <a:srgbClr val="1F497D"/>
                </a:solidFill>
              </a:rPr>
              <a:t> portion of Somalis, mobile money </a:t>
            </a:r>
            <a:r>
              <a:rPr lang="fr-FR" dirty="0" err="1">
                <a:solidFill>
                  <a:srgbClr val="1F497D"/>
                </a:solidFill>
              </a:rPr>
              <a:t>is</a:t>
            </a:r>
            <a:r>
              <a:rPr lang="fr-FR" dirty="0">
                <a:solidFill>
                  <a:srgbClr val="1F497D"/>
                </a:solidFill>
              </a:rPr>
              <a:t> </a:t>
            </a:r>
            <a:r>
              <a:rPr lang="fr-FR" dirty="0" err="1">
                <a:solidFill>
                  <a:srgbClr val="1F497D"/>
                </a:solidFill>
              </a:rPr>
              <a:t>unreliable</a:t>
            </a:r>
            <a:r>
              <a:rPr lang="fr-FR" dirty="0">
                <a:solidFill>
                  <a:srgbClr val="1F497D"/>
                </a:solidFill>
              </a:rPr>
              <a:t> and </a:t>
            </a:r>
            <a:r>
              <a:rPr lang="fr-FR" dirty="0" err="1">
                <a:solidFill>
                  <a:srgbClr val="1F497D"/>
                </a:solidFill>
              </a:rPr>
              <a:t>unsafe</a:t>
            </a:r>
            <a:r>
              <a:rPr lang="fr-FR" dirty="0">
                <a:solidFill>
                  <a:srgbClr val="1F497D"/>
                </a:solidFill>
              </a:rPr>
              <a:t> (</a:t>
            </a:r>
            <a:r>
              <a:rPr lang="fr-FR" dirty="0" err="1">
                <a:solidFill>
                  <a:srgbClr val="1F497D"/>
                </a:solidFill>
              </a:rPr>
              <a:t>with</a:t>
            </a:r>
            <a:r>
              <a:rPr lang="fr-FR" dirty="0">
                <a:solidFill>
                  <a:srgbClr val="1F497D"/>
                </a:solidFill>
              </a:rPr>
              <a:t> regards to the </a:t>
            </a:r>
            <a:r>
              <a:rPr lang="fr-FR" dirty="0" err="1">
                <a:solidFill>
                  <a:srgbClr val="1F497D"/>
                </a:solidFill>
              </a:rPr>
              <a:t>safety</a:t>
            </a:r>
            <a:r>
              <a:rPr lang="fr-FR" dirty="0">
                <a:solidFill>
                  <a:srgbClr val="1F497D"/>
                </a:solidFill>
              </a:rPr>
              <a:t> of the money). In </a:t>
            </a:r>
            <a:r>
              <a:rPr lang="fr-FR" dirty="0" err="1">
                <a:solidFill>
                  <a:srgbClr val="1F497D"/>
                </a:solidFill>
              </a:rPr>
              <a:t>contrast</a:t>
            </a:r>
            <a:r>
              <a:rPr lang="fr-FR" dirty="0">
                <a:solidFill>
                  <a:srgbClr val="1F497D"/>
                </a:solidFill>
              </a:rPr>
              <a:t>, </a:t>
            </a:r>
            <a:r>
              <a:rPr lang="fr-FR" dirty="0" err="1">
                <a:solidFill>
                  <a:srgbClr val="1F497D"/>
                </a:solidFill>
              </a:rPr>
              <a:t>Hawalas</a:t>
            </a:r>
            <a:r>
              <a:rPr lang="fr-FR" dirty="0">
                <a:solidFill>
                  <a:srgbClr val="1F497D"/>
                </a:solidFill>
              </a:rPr>
              <a:t> </a:t>
            </a:r>
            <a:r>
              <a:rPr lang="fr-FR" dirty="0" err="1">
                <a:solidFill>
                  <a:srgbClr val="1F497D"/>
                </a:solidFill>
              </a:rPr>
              <a:t>transfers</a:t>
            </a:r>
            <a:r>
              <a:rPr lang="fr-FR" dirty="0">
                <a:solidFill>
                  <a:srgbClr val="1F497D"/>
                </a:solidFill>
              </a:rPr>
              <a:t> are </a:t>
            </a:r>
            <a:r>
              <a:rPr lang="fr-FR" dirty="0" err="1">
                <a:solidFill>
                  <a:srgbClr val="1F497D"/>
                </a:solidFill>
              </a:rPr>
              <a:t>assessed</a:t>
            </a:r>
            <a:r>
              <a:rPr lang="fr-FR" dirty="0">
                <a:solidFill>
                  <a:srgbClr val="1F497D"/>
                </a:solidFill>
              </a:rPr>
              <a:t> as </a:t>
            </a:r>
            <a:r>
              <a:rPr lang="fr-FR" dirty="0" err="1">
                <a:solidFill>
                  <a:srgbClr val="1F497D"/>
                </a:solidFill>
              </a:rPr>
              <a:t>slower</a:t>
            </a:r>
            <a:r>
              <a:rPr lang="fr-FR" dirty="0">
                <a:solidFill>
                  <a:srgbClr val="1F497D"/>
                </a:solidFill>
              </a:rPr>
              <a:t> </a:t>
            </a:r>
            <a:r>
              <a:rPr lang="fr-FR" dirty="0" err="1">
                <a:solidFill>
                  <a:srgbClr val="1F497D"/>
                </a:solidFill>
              </a:rPr>
              <a:t>than</a:t>
            </a:r>
            <a:r>
              <a:rPr lang="fr-FR" dirty="0">
                <a:solidFill>
                  <a:srgbClr val="1F497D"/>
                </a:solidFill>
              </a:rPr>
              <a:t> mobile money </a:t>
            </a:r>
            <a:r>
              <a:rPr lang="fr-FR" dirty="0" err="1">
                <a:solidFill>
                  <a:srgbClr val="1F497D"/>
                </a:solidFill>
              </a:rPr>
              <a:t>transfers</a:t>
            </a:r>
            <a:r>
              <a:rPr lang="fr-FR" dirty="0">
                <a:solidFill>
                  <a:srgbClr val="1F497D"/>
                </a:solidFill>
              </a:rPr>
              <a:t> but </a:t>
            </a:r>
            <a:r>
              <a:rPr lang="fr-FR" dirty="0" err="1">
                <a:solidFill>
                  <a:srgbClr val="1F497D"/>
                </a:solidFill>
              </a:rPr>
              <a:t>safer</a:t>
            </a:r>
            <a:r>
              <a:rPr lang="fr-FR" dirty="0">
                <a:solidFill>
                  <a:srgbClr val="1F497D"/>
                </a:solidFill>
              </a:rPr>
              <a:t>. </a:t>
            </a:r>
          </a:p>
        </p:txBody>
      </p:sp>
      <p:sp>
        <p:nvSpPr>
          <p:cNvPr id="4" name="Titre 3"/>
          <p:cNvSpPr>
            <a:spLocks noGrp="1"/>
          </p:cNvSpPr>
          <p:nvPr>
            <p:ph type="title"/>
          </p:nvPr>
        </p:nvSpPr>
        <p:spPr/>
        <p:txBody>
          <a:bodyPr/>
          <a:lstStyle/>
          <a:p>
            <a:r>
              <a:rPr lang="en-US" dirty="0"/>
              <a:t>5 Perceptions about mobile money services</a:t>
            </a:r>
            <a:endParaRPr lang="fr-FR" dirty="0"/>
          </a:p>
        </p:txBody>
      </p:sp>
      <p:sp>
        <p:nvSpPr>
          <p:cNvPr id="6" name="Rectangle 5"/>
          <p:cNvSpPr/>
          <p:nvPr/>
        </p:nvSpPr>
        <p:spPr>
          <a:xfrm>
            <a:off x="524573" y="1079921"/>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Advantages by type of service</a:t>
            </a:r>
          </a:p>
          <a:p>
            <a:r>
              <a:rPr lang="en-US" sz="1200" i="1" dirty="0">
                <a:solidFill>
                  <a:srgbClr val="404040"/>
                </a:solidFill>
              </a:rPr>
              <a:t>Entire sample</a:t>
            </a:r>
          </a:p>
        </p:txBody>
      </p:sp>
      <p:sp>
        <p:nvSpPr>
          <p:cNvPr id="12" name="Rectangle 11"/>
          <p:cNvSpPr/>
          <p:nvPr/>
        </p:nvSpPr>
        <p:spPr>
          <a:xfrm>
            <a:off x="4736352" y="1304036"/>
            <a:ext cx="2360878" cy="830997"/>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US" sz="1200" dirty="0"/>
              <a:t>Surprisingly, bank transfers and hawala transfers are thought to be of higher value for money than mobile money transfer</a:t>
            </a:r>
          </a:p>
        </p:txBody>
      </p:sp>
      <p:sp>
        <p:nvSpPr>
          <p:cNvPr id="13" name="Forme libre : forme 17"/>
          <p:cNvSpPr/>
          <p:nvPr/>
        </p:nvSpPr>
        <p:spPr>
          <a:xfrm>
            <a:off x="2563197" y="2075702"/>
            <a:ext cx="401879" cy="356719"/>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4"/>
          <p:cNvCxnSpPr>
            <a:cxnSpLocks/>
          </p:cNvCxnSpPr>
          <p:nvPr/>
        </p:nvCxnSpPr>
        <p:spPr>
          <a:xfrm flipV="1">
            <a:off x="2965076" y="1664685"/>
            <a:ext cx="1651748" cy="583215"/>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5"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6.1 Perceptions About Mobile Money Services &gt; Advantages &amp; Disadvantages</a:t>
            </a:r>
          </a:p>
        </p:txBody>
      </p:sp>
      <p:sp>
        <p:nvSpPr>
          <p:cNvPr id="19" name="Rectangle 18"/>
          <p:cNvSpPr/>
          <p:nvPr/>
        </p:nvSpPr>
        <p:spPr>
          <a:xfrm>
            <a:off x="6033851" y="3562457"/>
            <a:ext cx="3960440"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Disadvantages by type of service</a:t>
            </a:r>
          </a:p>
          <a:p>
            <a:r>
              <a:rPr lang="en-US" sz="1200" i="1" dirty="0">
                <a:solidFill>
                  <a:srgbClr val="404040"/>
                </a:solidFill>
              </a:rPr>
              <a:t>Entire sample</a:t>
            </a:r>
          </a:p>
        </p:txBody>
      </p:sp>
      <p:sp>
        <p:nvSpPr>
          <p:cNvPr id="21" name="Rectangle 20"/>
          <p:cNvSpPr/>
          <p:nvPr/>
        </p:nvSpPr>
        <p:spPr>
          <a:xfrm>
            <a:off x="524573" y="4583088"/>
            <a:ext cx="2521050" cy="1655519"/>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‘The system is risky. Everybody uses mobile money and the services depend on private business companies which might collapse any time without notice, and therefore it might affect our lives. This is a fear we keep in our hearts.’ (</a:t>
            </a:r>
            <a:r>
              <a:rPr lang="en-US" sz="1200" dirty="0" err="1">
                <a:solidFill>
                  <a:schemeClr val="tx1"/>
                </a:solidFill>
              </a:rPr>
              <a:t>Sahan</a:t>
            </a:r>
            <a:r>
              <a:rPr lang="en-US" sz="1200" dirty="0">
                <a:solidFill>
                  <a:schemeClr val="tx1"/>
                </a:solidFill>
              </a:rPr>
              <a:t>, South Central)</a:t>
            </a:r>
          </a:p>
        </p:txBody>
      </p:sp>
      <p:sp>
        <p:nvSpPr>
          <p:cNvPr id="22" name="Rectangle 21"/>
          <p:cNvSpPr/>
          <p:nvPr/>
        </p:nvSpPr>
        <p:spPr>
          <a:xfrm>
            <a:off x="524574" y="4383375"/>
            <a:ext cx="2521049" cy="173986"/>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From the FGDs</a:t>
            </a:r>
          </a:p>
        </p:txBody>
      </p:sp>
      <p:graphicFrame>
        <p:nvGraphicFramePr>
          <p:cNvPr id="18" name="Chart 17"/>
          <p:cNvGraphicFramePr/>
          <p:nvPr>
            <p:extLst>
              <p:ext uri="{D42A27DB-BD31-4B8C-83A1-F6EECF244321}">
                <p14:modId xmlns:p14="http://schemas.microsoft.com/office/powerpoint/2010/main" val="4280459708"/>
              </p:ext>
            </p:extLst>
          </p:nvPr>
        </p:nvGraphicFramePr>
        <p:xfrm>
          <a:off x="3368270" y="3796870"/>
          <a:ext cx="5689367" cy="25315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3787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custDataLst>
              <p:tags r:id="rId1"/>
            </p:custDataLst>
          </p:nvPr>
        </p:nvGrpSpPr>
        <p:grpSpPr>
          <a:xfrm>
            <a:off x="7760677" y="0"/>
            <a:ext cx="1387710" cy="320040"/>
            <a:chOff x="8407400" y="0"/>
            <a:chExt cx="1503352" cy="320040"/>
          </a:xfrm>
        </p:grpSpPr>
        <p:sp>
          <p:nvSpPr>
            <p:cNvPr id="2" name="Rectangle 1"/>
            <p:cNvSpPr/>
            <p:nvPr/>
          </p:nvSpPr>
          <p:spPr>
            <a:xfrm>
              <a:off x="8407400" y="0"/>
              <a:ext cx="1503352" cy="320040"/>
            </a:xfrm>
            <a:prstGeom prst="rect">
              <a:avLst/>
            </a:prstGeom>
            <a:solidFill>
              <a:srgbClr val="A6A6A6"/>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FAFAFA"/>
                  </a:solidFill>
                </a:rPr>
                <a:t>Draft</a:t>
              </a:r>
            </a:p>
          </p:txBody>
        </p:sp>
        <p:cxnSp>
          <p:nvCxnSpPr>
            <p:cNvPr id="8" name="Straight Arrow Connector 7"/>
            <p:cNvCxnSpPr/>
            <p:nvPr/>
          </p:nvCxnSpPr>
          <p:spPr>
            <a:xfrm>
              <a:off x="8407400" y="0"/>
              <a:ext cx="0" cy="320040"/>
            </a:xfrm>
            <a:prstGeom prst="straightConnector1">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7" name="Espace réservé du texte 1"/>
          <p:cNvSpPr>
            <a:spLocks noGrp="1"/>
          </p:cNvSpPr>
          <p:nvPr>
            <p:ph type="body" sz="quarter" idx="28"/>
          </p:nvPr>
        </p:nvSpPr>
        <p:spPr>
          <a:xfrm>
            <a:off x="80825" y="6043449"/>
            <a:ext cx="3284675" cy="564385"/>
          </a:xfrm>
          <a:noFill/>
        </p:spPr>
        <p:txBody>
          <a:bodyPr wrap="square" lIns="108000" rIns="108000">
            <a:spAutoFit/>
          </a:bodyPr>
          <a:lstStyle/>
          <a:p>
            <a:pPr marL="0" defTabSz="914400"/>
            <a:r>
              <a:rPr lang="fr-FR" sz="1000" dirty="0" err="1">
                <a:solidFill>
                  <a:srgbClr val="000000">
                    <a:lumMod val="65000"/>
                    <a:lumOff val="35000"/>
                  </a:srgbClr>
                </a:solidFill>
              </a:rPr>
              <a:t>Sample</a:t>
            </a:r>
            <a:r>
              <a:rPr lang="fr-FR" sz="1000" dirty="0">
                <a:solidFill>
                  <a:srgbClr val="000000">
                    <a:lumMod val="65000"/>
                    <a:lumOff val="35000"/>
                  </a:srgbClr>
                </a:solidFill>
              </a:rPr>
              <a:t> sizes: 1,796 (</a:t>
            </a:r>
            <a:r>
              <a:rPr lang="fr-FR" sz="1000" dirty="0" err="1">
                <a:solidFill>
                  <a:srgbClr val="000000">
                    <a:lumMod val="65000"/>
                    <a:lumOff val="35000"/>
                  </a:srgbClr>
                </a:solidFill>
              </a:rPr>
              <a:t>entire</a:t>
            </a:r>
            <a:r>
              <a:rPr lang="fr-FR" sz="1000" dirty="0">
                <a:solidFill>
                  <a:srgbClr val="000000">
                    <a:lumMod val="65000"/>
                    <a:lumOff val="35000"/>
                  </a:srgbClr>
                </a:solidFill>
              </a:rPr>
              <a:t> </a:t>
            </a:r>
            <a:r>
              <a:rPr lang="fr-FR" sz="1000" dirty="0" err="1">
                <a:solidFill>
                  <a:srgbClr val="000000">
                    <a:lumMod val="65000"/>
                    <a:lumOff val="35000"/>
                  </a:srgbClr>
                </a:solidFill>
              </a:rPr>
              <a:t>sample</a:t>
            </a:r>
            <a:r>
              <a:rPr lang="fr-FR" sz="1000" dirty="0">
                <a:solidFill>
                  <a:srgbClr val="000000">
                    <a:lumMod val="65000"/>
                    <a:lumOff val="35000"/>
                  </a:srgbClr>
                </a:solidFill>
              </a:rPr>
              <a:t>)</a:t>
            </a:r>
          </a:p>
          <a:p>
            <a:pPr marL="0" defTabSz="914400"/>
            <a:r>
              <a:rPr lang="fr-FR" sz="1000" dirty="0">
                <a:solidFill>
                  <a:srgbClr val="000000">
                    <a:lumMod val="65000"/>
                    <a:lumOff val="35000"/>
                  </a:srgbClr>
                </a:solidFill>
              </a:rPr>
              <a:t>Questions: </a:t>
            </a:r>
            <a:r>
              <a:rPr lang="fr-FR" sz="1000" dirty="0" err="1">
                <a:solidFill>
                  <a:srgbClr val="000000">
                    <a:lumMod val="65000"/>
                    <a:lumOff val="35000"/>
                  </a:srgbClr>
                </a:solidFill>
              </a:rPr>
              <a:t>Would</a:t>
            </a:r>
            <a:r>
              <a:rPr lang="fr-FR" sz="1000" dirty="0">
                <a:solidFill>
                  <a:srgbClr val="000000">
                    <a:lumMod val="65000"/>
                    <a:lumOff val="35000"/>
                  </a:srgbClr>
                </a:solidFill>
              </a:rPr>
              <a:t> </a:t>
            </a:r>
            <a:r>
              <a:rPr lang="fr-FR" sz="1000" dirty="0" err="1">
                <a:solidFill>
                  <a:srgbClr val="000000">
                    <a:lumMod val="65000"/>
                    <a:lumOff val="35000"/>
                  </a:srgbClr>
                </a:solidFill>
              </a:rPr>
              <a:t>you</a:t>
            </a:r>
            <a:r>
              <a:rPr lang="fr-FR" sz="1000" dirty="0">
                <a:solidFill>
                  <a:srgbClr val="000000">
                    <a:lumMod val="65000"/>
                    <a:lumOff val="35000"/>
                  </a:srgbClr>
                </a:solidFill>
              </a:rPr>
              <a:t> </a:t>
            </a:r>
            <a:r>
              <a:rPr lang="fr-FR" sz="1000" dirty="0" err="1">
                <a:solidFill>
                  <a:srgbClr val="000000">
                    <a:lumMod val="65000"/>
                    <a:lumOff val="35000"/>
                  </a:srgbClr>
                </a:solidFill>
              </a:rPr>
              <a:t>be</a:t>
            </a:r>
            <a:r>
              <a:rPr lang="fr-FR" sz="1000" dirty="0">
                <a:solidFill>
                  <a:srgbClr val="000000">
                    <a:lumMod val="65000"/>
                    <a:lumOff val="35000"/>
                  </a:srgbClr>
                </a:solidFill>
              </a:rPr>
              <a:t> </a:t>
            </a:r>
            <a:r>
              <a:rPr lang="fr-FR" sz="1000" dirty="0" err="1">
                <a:solidFill>
                  <a:srgbClr val="000000">
                    <a:lumMod val="65000"/>
                    <a:lumOff val="35000"/>
                  </a:srgbClr>
                </a:solidFill>
              </a:rPr>
              <a:t>interested</a:t>
            </a:r>
            <a:r>
              <a:rPr lang="fr-FR" sz="1000" dirty="0">
                <a:solidFill>
                  <a:srgbClr val="000000">
                    <a:lumMod val="65000"/>
                    <a:lumOff val="35000"/>
                  </a:srgbClr>
                </a:solidFill>
              </a:rPr>
              <a:t> in </a:t>
            </a:r>
            <a:r>
              <a:rPr lang="fr-FR" sz="1000" dirty="0" err="1">
                <a:solidFill>
                  <a:srgbClr val="000000">
                    <a:lumMod val="65000"/>
                    <a:lumOff val="35000"/>
                  </a:srgbClr>
                </a:solidFill>
              </a:rPr>
              <a:t>having</a:t>
            </a:r>
            <a:r>
              <a:rPr lang="fr-FR" sz="1000" dirty="0">
                <a:solidFill>
                  <a:srgbClr val="000000">
                    <a:lumMod val="65000"/>
                    <a:lumOff val="35000"/>
                  </a:srgbClr>
                </a:solidFill>
              </a:rPr>
              <a:t> mobile money services </a:t>
            </a:r>
            <a:r>
              <a:rPr lang="fr-FR" sz="1000" dirty="0" err="1">
                <a:solidFill>
                  <a:srgbClr val="000000">
                    <a:lumMod val="65000"/>
                    <a:lumOff val="35000"/>
                  </a:srgbClr>
                </a:solidFill>
              </a:rPr>
              <a:t>available</a:t>
            </a:r>
            <a:r>
              <a:rPr lang="fr-FR" sz="1000" dirty="0">
                <a:solidFill>
                  <a:srgbClr val="000000">
                    <a:lumMod val="65000"/>
                    <a:lumOff val="35000"/>
                  </a:srgbClr>
                </a:solidFill>
              </a:rPr>
              <a:t> in Somali/</a:t>
            </a:r>
            <a:r>
              <a:rPr lang="fr-FR" sz="1000" dirty="0" err="1">
                <a:solidFill>
                  <a:srgbClr val="000000">
                    <a:lumMod val="65000"/>
                    <a:lumOff val="35000"/>
                  </a:srgbClr>
                </a:solidFill>
              </a:rPr>
              <a:t>Somaliland</a:t>
            </a:r>
            <a:r>
              <a:rPr lang="fr-FR" sz="1000" dirty="0">
                <a:solidFill>
                  <a:srgbClr val="000000">
                    <a:lumMod val="65000"/>
                    <a:lumOff val="35000"/>
                  </a:srgbClr>
                </a:solidFill>
              </a:rPr>
              <a:t> Shillings?</a:t>
            </a:r>
          </a:p>
        </p:txBody>
      </p:sp>
      <p:sp>
        <p:nvSpPr>
          <p:cNvPr id="3" name="Text Placeholder 2"/>
          <p:cNvSpPr>
            <a:spLocks noGrp="1"/>
          </p:cNvSpPr>
          <p:nvPr>
            <p:ph type="body" sz="quarter" idx="14"/>
          </p:nvPr>
        </p:nvSpPr>
        <p:spPr>
          <a:solidFill>
            <a:srgbClr val="DCE6F2"/>
          </a:solidFill>
        </p:spPr>
        <p:txBody>
          <a:bodyPr/>
          <a:lstStyle/>
          <a:p>
            <a:r>
              <a:rPr lang="en-GB" dirty="0">
                <a:solidFill>
                  <a:schemeClr val="tx2"/>
                </a:solidFill>
              </a:rPr>
              <a:t>The perception that mobile money is responsible for the devaluation of the local currency and inflation is widespread. Almost 90% of Somalis would be interested in mobile money being available in Shillings.</a:t>
            </a:r>
          </a:p>
        </p:txBody>
      </p:sp>
      <p:sp>
        <p:nvSpPr>
          <p:cNvPr id="4" name="Title 3"/>
          <p:cNvSpPr>
            <a:spLocks noGrp="1"/>
          </p:cNvSpPr>
          <p:nvPr>
            <p:ph type="title"/>
          </p:nvPr>
        </p:nvSpPr>
        <p:spPr/>
        <p:txBody>
          <a:bodyPr/>
          <a:lstStyle/>
          <a:p>
            <a:r>
              <a:rPr lang="en-US" dirty="0"/>
              <a:t>5 Perceptions about mobile money services</a:t>
            </a:r>
            <a:endParaRPr lang="en-GB" dirty="0"/>
          </a:p>
        </p:txBody>
      </p:sp>
      <p:graphicFrame>
        <p:nvGraphicFramePr>
          <p:cNvPr id="5" name="Chart 4"/>
          <p:cNvGraphicFramePr/>
          <p:nvPr>
            <p:extLst>
              <p:ext uri="{D42A27DB-BD31-4B8C-83A1-F6EECF244321}">
                <p14:modId xmlns:p14="http://schemas.microsoft.com/office/powerpoint/2010/main" val="1310699102"/>
              </p:ext>
            </p:extLst>
          </p:nvPr>
        </p:nvGraphicFramePr>
        <p:xfrm>
          <a:off x="52113" y="3187690"/>
          <a:ext cx="3190508" cy="319363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9489" y="2996952"/>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Interest in mobile money in Shillings</a:t>
            </a:r>
          </a:p>
          <a:p>
            <a:r>
              <a:rPr lang="en-US" sz="1200" i="1" dirty="0">
                <a:solidFill>
                  <a:srgbClr val="404040"/>
                </a:solidFill>
              </a:rPr>
              <a:t>Entire sample </a:t>
            </a:r>
          </a:p>
        </p:txBody>
      </p:sp>
      <p:grpSp>
        <p:nvGrpSpPr>
          <p:cNvPr id="15" name="Groupe 14"/>
          <p:cNvGrpSpPr/>
          <p:nvPr/>
        </p:nvGrpSpPr>
        <p:grpSpPr>
          <a:xfrm>
            <a:off x="3508497" y="1085680"/>
            <a:ext cx="5383983" cy="5328738"/>
            <a:chOff x="200472" y="1232001"/>
            <a:chExt cx="4248473" cy="5704714"/>
          </a:xfrm>
        </p:grpSpPr>
        <p:sp>
          <p:nvSpPr>
            <p:cNvPr id="16" name="Rectangle 15"/>
            <p:cNvSpPr/>
            <p:nvPr/>
          </p:nvSpPr>
          <p:spPr>
            <a:xfrm>
              <a:off x="200472" y="1340768"/>
              <a:ext cx="4248473" cy="5595947"/>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a:solidFill>
                    <a:schemeClr val="tx2"/>
                  </a:solidFill>
                </a:rPr>
                <a:t>Is mobile money responsible for the devaluation of the Shilling and inflation?</a:t>
              </a:r>
            </a:p>
            <a:p>
              <a:pPr marL="171450" lvl="0" indent="-171450">
                <a:buFont typeface="Wingdings" panose="05000000000000000000" pitchFamily="2" charset="2"/>
                <a:buChar char="§"/>
              </a:pPr>
              <a:r>
                <a:rPr lang="en-US" sz="1200" dirty="0">
                  <a:solidFill>
                    <a:schemeClr val="tx1"/>
                  </a:solidFill>
                </a:rPr>
                <a:t>‘The main disadvantage of mobile money is that mobile money substituted and devalued the Somali Shilling. Everybody uses mobile money widely and this has weakened the Somali Shilling for the last decade.’ (</a:t>
              </a:r>
              <a:r>
                <a:rPr lang="en-US" sz="1200" dirty="0" err="1">
                  <a:solidFill>
                    <a:schemeClr val="tx1"/>
                  </a:solidFill>
                </a:rPr>
                <a:t>Fartun</a:t>
              </a:r>
              <a:r>
                <a:rPr lang="en-US" sz="1200" dirty="0">
                  <a:solidFill>
                    <a:schemeClr val="tx1"/>
                  </a:solidFill>
                </a:rPr>
                <a:t>, South Central). </a:t>
              </a:r>
            </a:p>
            <a:p>
              <a:pPr marL="171450" lvl="0" indent="-171450">
                <a:buFont typeface="Wingdings" panose="05000000000000000000" pitchFamily="2" charset="2"/>
                <a:buChar char="§"/>
              </a:pPr>
              <a:r>
                <a:rPr lang="en-US" sz="1200" dirty="0">
                  <a:solidFill>
                    <a:schemeClr val="tx1"/>
                  </a:solidFill>
                </a:rPr>
                <a:t>‘Government should fix the exchange rate because it’s going up and down, and the exchange rate is now made by operators who do what they want’ (</a:t>
              </a:r>
              <a:r>
                <a:rPr lang="en-US" sz="1200" dirty="0" err="1">
                  <a:solidFill>
                    <a:schemeClr val="tx1"/>
                  </a:solidFill>
                </a:rPr>
                <a:t>Maryan</a:t>
              </a:r>
              <a:r>
                <a:rPr lang="en-US" sz="1200" dirty="0">
                  <a:solidFill>
                    <a:schemeClr val="tx1"/>
                  </a:solidFill>
                </a:rPr>
                <a:t>, Puntland).</a:t>
              </a:r>
            </a:p>
            <a:p>
              <a:pPr marL="171450" lvl="0" indent="-171450">
                <a:buFont typeface="Wingdings" panose="05000000000000000000" pitchFamily="2" charset="2"/>
                <a:buChar char="§"/>
              </a:pPr>
              <a:r>
                <a:rPr lang="en-US" sz="1200" dirty="0">
                  <a:solidFill>
                    <a:schemeClr val="tx1"/>
                  </a:solidFill>
                </a:rPr>
                <a:t>And on the contrary…‘Since the Somali Shilling remains in trouble, and often many businessmen/politicians make false Somali Shillings, mobile money in dollars makes it possible for the fluctuation exchange to remain in a middle mode.’ (Dini, South Central)</a:t>
              </a:r>
            </a:p>
            <a:p>
              <a:pPr lvl="0"/>
              <a:endParaRPr lang="en-US" sz="1200" dirty="0">
                <a:solidFill>
                  <a:schemeClr val="tx1"/>
                </a:solidFill>
              </a:endParaRPr>
            </a:p>
            <a:p>
              <a:pPr lvl="0">
                <a:spcAft>
                  <a:spcPts val="600"/>
                </a:spcAft>
              </a:pPr>
              <a:r>
                <a:rPr lang="en-US" sz="1200" b="1" dirty="0">
                  <a:solidFill>
                    <a:schemeClr val="tx2"/>
                  </a:solidFill>
                </a:rPr>
                <a:t>Is there demand for mobile money services being offered in Shillings, exclusively or alongside Dollars?</a:t>
              </a:r>
            </a:p>
            <a:p>
              <a:pPr lvl="0"/>
              <a:r>
                <a:rPr lang="en-US" sz="1200" b="1" dirty="0">
                  <a:solidFill>
                    <a:schemeClr val="tx2"/>
                  </a:solidFill>
                </a:rPr>
                <a:t>YES </a:t>
              </a:r>
            </a:p>
            <a:p>
              <a:pPr marL="171450" lvl="0" indent="-171450">
                <a:buFont typeface="Wingdings" panose="05000000000000000000" pitchFamily="2" charset="2"/>
                <a:buChar char="§"/>
              </a:pPr>
              <a:r>
                <a:rPr lang="en-US" sz="1200" dirty="0">
                  <a:solidFill>
                    <a:schemeClr val="tx1"/>
                  </a:solidFill>
                </a:rPr>
                <a:t>‘Having mobile money services only in Somali Shillings would be good because it’s easier to have only one currency and it’s better for the economy. Using mobile money in Shillings would reduce the fluctuation of the exchange rate and fluctuation of the price of the items.’ (</a:t>
              </a:r>
              <a:r>
                <a:rPr lang="en-US" sz="1200" dirty="0" err="1">
                  <a:solidFill>
                    <a:schemeClr val="tx1"/>
                  </a:solidFill>
                </a:rPr>
                <a:t>Ifraah</a:t>
              </a:r>
              <a:r>
                <a:rPr lang="en-US" sz="1200" dirty="0">
                  <a:solidFill>
                    <a:schemeClr val="tx1"/>
                  </a:solidFill>
                </a:rPr>
                <a:t>, Puntland)</a:t>
              </a:r>
            </a:p>
            <a:p>
              <a:pPr marL="171450" lvl="0" indent="-171450">
                <a:spcAft>
                  <a:spcPts val="1200"/>
                </a:spcAft>
                <a:buFont typeface="Wingdings" panose="05000000000000000000" pitchFamily="2" charset="2"/>
                <a:buChar char="§"/>
              </a:pPr>
              <a:r>
                <a:rPr lang="en-US" sz="1200" dirty="0">
                  <a:solidFill>
                    <a:schemeClr val="tx1"/>
                  </a:solidFill>
                </a:rPr>
                <a:t>‘I’m not satisfied to use the mobile money in USD, I would prefer that the Telecommunication Companies start to use the Somali Shilling currency for mobile money. And that time the Shilling will be valued in the Somali market. The Somali Shilling needs to receive assistance.’ (Dini, South Central)</a:t>
              </a:r>
            </a:p>
            <a:p>
              <a:pPr lvl="0"/>
              <a:r>
                <a:rPr lang="en-US" sz="1200" b="1" dirty="0">
                  <a:solidFill>
                    <a:schemeClr val="tx2"/>
                  </a:solidFill>
                </a:rPr>
                <a:t>NO</a:t>
              </a:r>
              <a:endParaRPr lang="en-US" sz="1200" dirty="0">
                <a:solidFill>
                  <a:schemeClr val="tx1"/>
                </a:solidFill>
              </a:endParaRPr>
            </a:p>
            <a:p>
              <a:pPr marL="171450" lvl="0" indent="-171450">
                <a:buFont typeface="Wingdings" panose="05000000000000000000" pitchFamily="2" charset="2"/>
                <a:buChar char="§"/>
              </a:pPr>
              <a:r>
                <a:rPr lang="en-US" sz="1200" dirty="0">
                  <a:solidFill>
                    <a:schemeClr val="tx1"/>
                  </a:solidFill>
                </a:rPr>
                <a:t>‘Until we get a reform from the government on the local currency, I believe we still need to use the Dollar for mobile money and cash.’ (Hassan, South Central)</a:t>
              </a:r>
            </a:p>
          </p:txBody>
        </p:sp>
        <p:sp>
          <p:nvSpPr>
            <p:cNvPr id="17" name="Rectangle 16"/>
            <p:cNvSpPr/>
            <p:nvPr/>
          </p:nvSpPr>
          <p:spPr>
            <a:xfrm>
              <a:off x="200473" y="1232001"/>
              <a:ext cx="4248472" cy="252000"/>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From the FGDs</a:t>
              </a:r>
            </a:p>
          </p:txBody>
        </p:sp>
      </p:grpSp>
      <p:sp>
        <p:nvSpPr>
          <p:cNvPr id="18" name="Rectangle 17"/>
          <p:cNvSpPr/>
          <p:nvPr/>
        </p:nvSpPr>
        <p:spPr>
          <a:xfrm>
            <a:off x="126113" y="1179909"/>
            <a:ext cx="3050040" cy="1754326"/>
          </a:xfrm>
          <a:prstGeom prst="rect">
            <a:avLst/>
          </a:prstGeom>
          <a:noFill/>
        </p:spPr>
        <p:txBody>
          <a:bodyPr wrap="square">
            <a:spAutoFit/>
          </a:bodyPr>
          <a:lstStyle/>
          <a:p>
            <a:pPr lvl="0"/>
            <a:r>
              <a:rPr lang="en-US" sz="1200" b="1" dirty="0">
                <a:solidFill>
                  <a:schemeClr val="tx2"/>
                </a:solidFill>
              </a:rPr>
              <a:t>A fact: mobile money has made the Somali economy even more dollarized.</a:t>
            </a:r>
          </a:p>
          <a:p>
            <a:pPr lvl="0"/>
            <a:r>
              <a:rPr lang="en-US" sz="1200" dirty="0"/>
              <a:t>‘My salary is paid in dollars, and dollars dominate the national currency. Mobile money solved most of the needs by allowing people to buy goods easily and to meet their needs, so now the country seems even more dependent on Dollars.’ (Mohamed, South Central)</a:t>
            </a:r>
          </a:p>
        </p:txBody>
      </p:sp>
      <p:sp>
        <p:nvSpPr>
          <p:cNvPr id="14"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6.1 Perceptions About Mobile Money Services &gt; Mobile Money’s Link to Dollarization</a:t>
            </a:r>
          </a:p>
        </p:txBody>
      </p:sp>
    </p:spTree>
    <p:extLst>
      <p:ext uri="{BB962C8B-B14F-4D97-AF65-F5344CB8AC3E}">
        <p14:creationId xmlns:p14="http://schemas.microsoft.com/office/powerpoint/2010/main" val="3269541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9940" y="295716"/>
            <a:ext cx="184666" cy="369332"/>
          </a:xfrm>
          <a:prstGeom prst="rect">
            <a:avLst/>
          </a:prstGeom>
          <a:noFill/>
        </p:spPr>
        <p:txBody>
          <a:bodyPr wrap="none" rtlCol="0">
            <a:spAutoFit/>
          </a:bodyPr>
          <a:lstStyle/>
          <a:p>
            <a:endParaRPr lang="en-US" dirty="0"/>
          </a:p>
        </p:txBody>
      </p:sp>
      <p:sp>
        <p:nvSpPr>
          <p:cNvPr id="8"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pic>
        <p:nvPicPr>
          <p:cNvPr id="9" name="Picture 8"/>
          <p:cNvPicPr>
            <a:picLocks noChangeAspect="1"/>
          </p:cNvPicPr>
          <p:nvPr/>
        </p:nvPicPr>
        <p:blipFill rotWithShape="1">
          <a:blip r:embed="rId2">
            <a:alphaModFix amt="30000"/>
          </a:blip>
          <a:srcRect l="4379" r="52990"/>
          <a:stretch/>
        </p:blipFill>
        <p:spPr>
          <a:xfrm>
            <a:off x="0" y="5918731"/>
            <a:ext cx="884644" cy="939269"/>
          </a:xfrm>
          <a:prstGeom prst="rect">
            <a:avLst/>
          </a:prstGeom>
        </p:spPr>
      </p:pic>
      <p:pic>
        <p:nvPicPr>
          <p:cNvPr id="10" name="Picture 9"/>
          <p:cNvPicPr>
            <a:picLocks noChangeAspect="1"/>
          </p:cNvPicPr>
          <p:nvPr/>
        </p:nvPicPr>
        <p:blipFill rotWithShape="1">
          <a:blip r:embed="rId2">
            <a:alphaModFix amt="30000"/>
          </a:blip>
          <a:srcRect l="4379" r="52990"/>
          <a:stretch/>
        </p:blipFill>
        <p:spPr>
          <a:xfrm>
            <a:off x="8239385" y="5918731"/>
            <a:ext cx="884644" cy="939269"/>
          </a:xfrm>
          <a:prstGeom prst="rect">
            <a:avLst/>
          </a:prstGeom>
        </p:spPr>
      </p:pic>
      <p:sp>
        <p:nvSpPr>
          <p:cNvPr id="13" name="ZoneTexte 3"/>
          <p:cNvSpPr txBox="1"/>
          <p:nvPr/>
        </p:nvSpPr>
        <p:spPr>
          <a:xfrm>
            <a:off x="532800" y="602679"/>
            <a:ext cx="4400063" cy="4770537"/>
          </a:xfrm>
          <a:prstGeom prst="rect">
            <a:avLst/>
          </a:prstGeom>
          <a:noFill/>
          <a:ln w="12700">
            <a:noFill/>
            <a:prstDash val="dash"/>
          </a:ln>
        </p:spPr>
        <p:txBody>
          <a:bodyPr vert="horz" wrap="none" rtlCol="0">
            <a:spAutoFit/>
          </a:bodyPr>
          <a:lstStyle/>
          <a:p>
            <a:pPr marL="171450" indent="-171450">
              <a:spcBef>
                <a:spcPts val="480"/>
              </a:spcBef>
            </a:pPr>
            <a:r>
              <a:rPr lang="en-US" sz="1600" dirty="0">
                <a:solidFill>
                  <a:schemeClr val="tx1">
                    <a:lumMod val="50000"/>
                    <a:lumOff val="50000"/>
                  </a:schemeClr>
                </a:solidFill>
                <a:latin typeface="+mj-lt"/>
              </a:rPr>
              <a:t>1.   Executive Summary </a:t>
            </a:r>
          </a:p>
          <a:p>
            <a:pPr marL="171450" indent="-171450"/>
            <a:endParaRPr lang="en-US" sz="1600" dirty="0">
              <a:solidFill>
                <a:srgbClr val="8C8C8C"/>
              </a:solidFill>
              <a:latin typeface="+mj-lt"/>
            </a:endParaRPr>
          </a:p>
          <a:p>
            <a:pPr marL="171450" indent="-171450"/>
            <a:r>
              <a:rPr lang="en-US" sz="1600" dirty="0">
                <a:solidFill>
                  <a:schemeClr val="tx1">
                    <a:lumMod val="50000"/>
                    <a:lumOff val="50000"/>
                  </a:schemeClr>
                </a:solidFill>
                <a:latin typeface="+mj-lt"/>
              </a:rPr>
              <a:t>2.   Introduction and Context</a:t>
            </a:r>
          </a:p>
          <a:p>
            <a:pPr marL="171450" indent="-171450"/>
            <a:endParaRPr lang="en-US" sz="1600" dirty="0">
              <a:solidFill>
                <a:srgbClr val="8C8C8C"/>
              </a:solidFill>
              <a:latin typeface="+mj-lt"/>
            </a:endParaRPr>
          </a:p>
          <a:p>
            <a:pPr marL="171450" indent="-171450"/>
            <a:r>
              <a:rPr lang="en-US" sz="1600" dirty="0">
                <a:solidFill>
                  <a:schemeClr val="tx1">
                    <a:lumMod val="50000"/>
                    <a:lumOff val="50000"/>
                  </a:schemeClr>
                </a:solidFill>
                <a:latin typeface="+mj-lt"/>
              </a:rPr>
              <a:t>3.   Penetration rates </a:t>
            </a:r>
          </a:p>
          <a:p>
            <a:pPr marL="171450" indent="-171450"/>
            <a:endParaRPr lang="en-US" sz="1600" dirty="0">
              <a:solidFill>
                <a:srgbClr val="8C8C8C"/>
              </a:solidFill>
              <a:latin typeface="+mj-lt"/>
            </a:endParaRPr>
          </a:p>
          <a:p>
            <a:pPr marL="342900" indent="-342900">
              <a:buAutoNum type="arabicPeriod" startAt="4"/>
            </a:pPr>
            <a:r>
              <a:rPr lang="en-US" sz="1600" dirty="0">
                <a:solidFill>
                  <a:srgbClr val="7F7F7F"/>
                </a:solidFill>
                <a:latin typeface="+mj-lt"/>
              </a:rPr>
              <a:t>Financial practices </a:t>
            </a:r>
          </a:p>
          <a:p>
            <a:endParaRPr lang="en-US" sz="1600" b="1" dirty="0">
              <a:solidFill>
                <a:schemeClr val="accent1"/>
              </a:solidFill>
              <a:latin typeface="+mj-lt"/>
            </a:endParaRPr>
          </a:p>
          <a:p>
            <a:pPr marL="342900" indent="-342900">
              <a:buAutoNum type="arabicPeriod" startAt="4"/>
            </a:pPr>
            <a:r>
              <a:rPr lang="en-US" sz="1600" dirty="0">
                <a:solidFill>
                  <a:schemeClr val="tx1">
                    <a:lumMod val="50000"/>
                    <a:lumOff val="50000"/>
                  </a:schemeClr>
                </a:solidFill>
              </a:rPr>
              <a:t>Usage and patterns of mobile money</a:t>
            </a:r>
          </a:p>
          <a:p>
            <a:pPr marL="171450" indent="-171450"/>
            <a:endParaRPr lang="en-US" sz="1600" dirty="0">
              <a:solidFill>
                <a:srgbClr val="8C8C8C"/>
              </a:solidFill>
              <a:latin typeface="+mj-lt"/>
            </a:endParaRPr>
          </a:p>
          <a:p>
            <a:pPr marL="171450" indent="-171450"/>
            <a:r>
              <a:rPr lang="en-US" sz="1600" dirty="0">
                <a:solidFill>
                  <a:schemeClr val="tx1">
                    <a:lumMod val="50000"/>
                    <a:lumOff val="50000"/>
                  </a:schemeClr>
                </a:solidFill>
                <a:latin typeface="+mj-lt"/>
              </a:rPr>
              <a:t>6.   Perceptions around mobile money </a:t>
            </a:r>
          </a:p>
          <a:p>
            <a:pPr marL="171450" indent="-171450"/>
            <a:endParaRPr lang="en-US" sz="1600" dirty="0">
              <a:solidFill>
                <a:srgbClr val="8C8C8C"/>
              </a:solidFill>
              <a:latin typeface="+mj-lt"/>
            </a:endParaRPr>
          </a:p>
          <a:p>
            <a:pPr marL="171450" indent="-171450"/>
            <a:r>
              <a:rPr lang="en-US" sz="1600" b="1" dirty="0">
                <a:solidFill>
                  <a:schemeClr val="accent1"/>
                </a:solidFill>
                <a:latin typeface="+mj-lt"/>
              </a:rPr>
              <a:t>7.   Triggers for adoption and barriers to adoption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8.   Recommendations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9.   Appendix </a:t>
            </a:r>
          </a:p>
          <a:p>
            <a:pPr marL="171450" indent="-171450"/>
            <a:endParaRPr lang="en-US" sz="1600" dirty="0">
              <a:solidFill>
                <a:srgbClr val="8C8C8C"/>
              </a:solidFill>
              <a:latin typeface="+mj-lt"/>
            </a:endParaRPr>
          </a:p>
          <a:p>
            <a:pPr marL="171450" indent="-171450"/>
            <a:endParaRPr lang="en-US" sz="1600" dirty="0">
              <a:solidFill>
                <a:srgbClr val="8C8C8C"/>
              </a:solidFill>
              <a:latin typeface="+mj-lt"/>
            </a:endParaRPr>
          </a:p>
        </p:txBody>
      </p:sp>
    </p:spTree>
    <p:extLst>
      <p:ext uri="{BB962C8B-B14F-4D97-AF65-F5344CB8AC3E}">
        <p14:creationId xmlns:p14="http://schemas.microsoft.com/office/powerpoint/2010/main" val="204289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9940" y="295716"/>
            <a:ext cx="184666" cy="369332"/>
          </a:xfrm>
          <a:prstGeom prst="rect">
            <a:avLst/>
          </a:prstGeom>
          <a:noFill/>
        </p:spPr>
        <p:txBody>
          <a:bodyPr wrap="none" rtlCol="0">
            <a:spAutoFit/>
          </a:bodyPr>
          <a:lstStyle/>
          <a:p>
            <a:endParaRPr lang="en-US" dirty="0"/>
          </a:p>
        </p:txBody>
      </p:sp>
      <p:sp>
        <p:nvSpPr>
          <p:cNvPr id="8"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pic>
        <p:nvPicPr>
          <p:cNvPr id="9" name="Picture 8"/>
          <p:cNvPicPr>
            <a:picLocks noChangeAspect="1"/>
          </p:cNvPicPr>
          <p:nvPr/>
        </p:nvPicPr>
        <p:blipFill rotWithShape="1">
          <a:blip r:embed="rId2">
            <a:alphaModFix amt="30000"/>
          </a:blip>
          <a:srcRect l="4379" r="52990"/>
          <a:stretch/>
        </p:blipFill>
        <p:spPr>
          <a:xfrm>
            <a:off x="0" y="5918731"/>
            <a:ext cx="884644" cy="939269"/>
          </a:xfrm>
          <a:prstGeom prst="rect">
            <a:avLst/>
          </a:prstGeom>
        </p:spPr>
      </p:pic>
      <p:pic>
        <p:nvPicPr>
          <p:cNvPr id="10" name="Picture 9"/>
          <p:cNvPicPr>
            <a:picLocks noChangeAspect="1"/>
          </p:cNvPicPr>
          <p:nvPr/>
        </p:nvPicPr>
        <p:blipFill rotWithShape="1">
          <a:blip r:embed="rId2">
            <a:alphaModFix amt="30000"/>
          </a:blip>
          <a:srcRect l="4379" r="52990"/>
          <a:stretch/>
        </p:blipFill>
        <p:spPr>
          <a:xfrm>
            <a:off x="8239385" y="5918731"/>
            <a:ext cx="884644" cy="939269"/>
          </a:xfrm>
          <a:prstGeom prst="rect">
            <a:avLst/>
          </a:prstGeom>
        </p:spPr>
      </p:pic>
      <p:sp>
        <p:nvSpPr>
          <p:cNvPr id="13" name="ZoneTexte 3"/>
          <p:cNvSpPr txBox="1"/>
          <p:nvPr/>
        </p:nvSpPr>
        <p:spPr>
          <a:xfrm>
            <a:off x="532800" y="602679"/>
            <a:ext cx="4311697" cy="4770537"/>
          </a:xfrm>
          <a:prstGeom prst="rect">
            <a:avLst/>
          </a:prstGeom>
          <a:noFill/>
          <a:ln w="12700">
            <a:noFill/>
            <a:prstDash val="dash"/>
          </a:ln>
        </p:spPr>
        <p:txBody>
          <a:bodyPr vert="horz" wrap="none" rtlCol="0">
            <a:spAutoFit/>
          </a:bodyPr>
          <a:lstStyle/>
          <a:p>
            <a:pPr marL="171450" indent="-171450">
              <a:spcBef>
                <a:spcPts val="480"/>
              </a:spcBef>
            </a:pPr>
            <a:r>
              <a:rPr lang="en-US" sz="1600" dirty="0">
                <a:solidFill>
                  <a:schemeClr val="tx1">
                    <a:lumMod val="50000"/>
                    <a:lumOff val="50000"/>
                  </a:schemeClr>
                </a:solidFill>
                <a:latin typeface="+mj-lt"/>
              </a:rPr>
              <a:t>1.   Executive Summary </a:t>
            </a:r>
          </a:p>
          <a:p>
            <a:pPr marL="171450" indent="-171450"/>
            <a:endParaRPr lang="en-US" sz="1600" dirty="0">
              <a:solidFill>
                <a:srgbClr val="8C8C8C"/>
              </a:solidFill>
              <a:latin typeface="+mj-lt"/>
            </a:endParaRPr>
          </a:p>
          <a:p>
            <a:pPr marL="171450" indent="-171450"/>
            <a:r>
              <a:rPr lang="en-US" sz="1600" b="1" dirty="0">
                <a:solidFill>
                  <a:schemeClr val="accent1"/>
                </a:solidFill>
              </a:rPr>
              <a:t>2.</a:t>
            </a:r>
            <a:r>
              <a:rPr lang="en-US" sz="1600" dirty="0">
                <a:solidFill>
                  <a:srgbClr val="8C8C8C"/>
                </a:solidFill>
                <a:latin typeface="+mj-lt"/>
              </a:rPr>
              <a:t> </a:t>
            </a:r>
            <a:r>
              <a:rPr lang="en-US" sz="1600" b="1" dirty="0">
                <a:solidFill>
                  <a:schemeClr val="accent1"/>
                </a:solidFill>
              </a:rPr>
              <a:t>Introduction and Context</a:t>
            </a:r>
            <a:endParaRPr lang="en-US" sz="1600" dirty="0">
              <a:solidFill>
                <a:srgbClr val="8C8C8C"/>
              </a:solidFill>
              <a:latin typeface="+mj-lt"/>
            </a:endParaRPr>
          </a:p>
          <a:p>
            <a:pPr marL="171450" indent="-171450"/>
            <a:endParaRPr lang="en-US" sz="1600" dirty="0">
              <a:solidFill>
                <a:srgbClr val="8C8C8C"/>
              </a:solidFill>
              <a:latin typeface="+mj-lt"/>
            </a:endParaRPr>
          </a:p>
          <a:p>
            <a:pPr marL="171450" indent="-171450"/>
            <a:r>
              <a:rPr lang="en-US" sz="1600" dirty="0">
                <a:solidFill>
                  <a:srgbClr val="8C8C8C"/>
                </a:solidFill>
                <a:latin typeface="+mj-lt"/>
              </a:rPr>
              <a:t>3.   Penetration rates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4.   Financial practices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5.   Usage patterns of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6.   Perceptions around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7.   Triggers for adoption and barriers to adoption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8.   Recommendations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9.   Appendix </a:t>
            </a:r>
          </a:p>
          <a:p>
            <a:pPr marL="171450" indent="-171450"/>
            <a:endParaRPr lang="en-US" sz="1600" dirty="0">
              <a:solidFill>
                <a:srgbClr val="8C8C8C"/>
              </a:solidFill>
              <a:latin typeface="+mj-lt"/>
            </a:endParaRPr>
          </a:p>
          <a:p>
            <a:pPr marL="171450" indent="-171450"/>
            <a:endParaRPr lang="en-US" sz="1600" dirty="0">
              <a:solidFill>
                <a:srgbClr val="8C8C8C"/>
              </a:solidFill>
              <a:latin typeface="+mj-lt"/>
            </a:endParaRPr>
          </a:p>
        </p:txBody>
      </p:sp>
    </p:spTree>
    <p:extLst>
      <p:ext uri="{BB962C8B-B14F-4D97-AF65-F5344CB8AC3E}">
        <p14:creationId xmlns:p14="http://schemas.microsoft.com/office/powerpoint/2010/main" val="3133604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900568" y="1484204"/>
            <a:ext cx="6244512" cy="1172066"/>
          </a:xfrm>
          <a:prstGeom prst="rect">
            <a:avLst/>
          </a:prstGeom>
          <a:solidFill>
            <a:srgbClr val="239B9E">
              <a:alpha val="31000"/>
            </a:srgbClr>
          </a:solidFill>
          <a:ln>
            <a:noFill/>
            <a:prstDash val="solid"/>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buNone/>
            </a:pPr>
            <a:endParaRPr lang="en-US" sz="1100" dirty="0">
              <a:solidFill>
                <a:srgbClr val="000000"/>
              </a:solidFill>
            </a:endParaRPr>
          </a:p>
        </p:txBody>
      </p:sp>
      <p:sp>
        <p:nvSpPr>
          <p:cNvPr id="18" name="Espace réservé du texte 1"/>
          <p:cNvSpPr>
            <a:spLocks noGrp="1"/>
          </p:cNvSpPr>
          <p:nvPr>
            <p:ph type="body" sz="quarter" idx="28"/>
          </p:nvPr>
        </p:nvSpPr>
        <p:spPr>
          <a:xfrm>
            <a:off x="0" y="6445066"/>
            <a:ext cx="9144000" cy="412934"/>
          </a:xfrm>
          <a:noFill/>
        </p:spPr>
        <p:txBody>
          <a:bodyPr wrap="square" lIns="108000" rIns="108000">
            <a:spAutoFit/>
          </a:bodyPr>
          <a:lstStyle/>
          <a:p>
            <a:pPr marL="0" defTabSz="914400"/>
            <a:r>
              <a:rPr lang="fr-FR" sz="1000" dirty="0"/>
              <a:t>Sample size: 344 (</a:t>
            </a:r>
            <a:r>
              <a:rPr lang="fr-FR" sz="1000" dirty="0" err="1"/>
              <a:t>those</a:t>
            </a:r>
            <a:r>
              <a:rPr lang="fr-FR" sz="1000" dirty="0"/>
              <a:t> </a:t>
            </a:r>
            <a:r>
              <a:rPr lang="fr-FR" sz="1000" dirty="0" err="1"/>
              <a:t>who</a:t>
            </a:r>
            <a:r>
              <a:rPr lang="fr-FR" sz="1000" dirty="0"/>
              <a:t> </a:t>
            </a:r>
            <a:r>
              <a:rPr lang="fr-FR" sz="1000" dirty="0" err="1"/>
              <a:t>receive</a:t>
            </a:r>
            <a:r>
              <a:rPr lang="fr-FR" sz="1000" dirty="0"/>
              <a:t> a </a:t>
            </a:r>
            <a:r>
              <a:rPr lang="fr-FR" sz="1000" dirty="0" err="1"/>
              <a:t>salary</a:t>
            </a:r>
            <a:r>
              <a:rPr lang="fr-FR" sz="1000" dirty="0"/>
              <a:t> or </a:t>
            </a:r>
            <a:r>
              <a:rPr lang="fr-FR" sz="1000" dirty="0" err="1"/>
              <a:t>allowances</a:t>
            </a:r>
            <a:r>
              <a:rPr lang="fr-FR" sz="1000" dirty="0"/>
              <a:t> on a mobile money </a:t>
            </a:r>
            <a:r>
              <a:rPr lang="fr-FR" sz="1000" dirty="0" err="1"/>
              <a:t>account</a:t>
            </a:r>
            <a:r>
              <a:rPr lang="fr-FR" sz="1000" dirty="0"/>
              <a:t>)</a:t>
            </a:r>
          </a:p>
          <a:p>
            <a:pPr marL="0" defTabSz="914400"/>
            <a:r>
              <a:rPr lang="fr-FR" sz="1000" dirty="0"/>
              <a:t>Question: </a:t>
            </a:r>
            <a:r>
              <a:rPr lang="en-US" sz="1000" dirty="0"/>
              <a:t>Which of the following statements best describes the account that you use to receive payments or salary from an employer?</a:t>
            </a:r>
            <a:endParaRPr lang="fr-FR" sz="1000" dirty="0"/>
          </a:p>
        </p:txBody>
      </p:sp>
      <p:sp>
        <p:nvSpPr>
          <p:cNvPr id="3" name="Espace réservé du texte 2"/>
          <p:cNvSpPr>
            <a:spLocks noGrp="1"/>
          </p:cNvSpPr>
          <p:nvPr>
            <p:ph type="body" sz="quarter" idx="14"/>
          </p:nvPr>
        </p:nvSpPr>
        <p:spPr>
          <a:solidFill>
            <a:srgbClr val="DCE6F2"/>
          </a:solidFill>
        </p:spPr>
        <p:txBody>
          <a:bodyPr/>
          <a:lstStyle/>
          <a:p>
            <a:r>
              <a:rPr lang="fr-FR" dirty="0" err="1">
                <a:solidFill>
                  <a:schemeClr val="tx2"/>
                </a:solidFill>
              </a:rPr>
              <a:t>Receiving</a:t>
            </a:r>
            <a:r>
              <a:rPr lang="fr-FR" dirty="0">
                <a:solidFill>
                  <a:schemeClr val="tx2"/>
                </a:solidFill>
              </a:rPr>
              <a:t> a </a:t>
            </a:r>
            <a:r>
              <a:rPr lang="fr-FR" dirty="0" err="1">
                <a:solidFill>
                  <a:schemeClr val="tx2"/>
                </a:solidFill>
              </a:rPr>
              <a:t>salary</a:t>
            </a:r>
            <a:r>
              <a:rPr lang="fr-FR" dirty="0">
                <a:solidFill>
                  <a:schemeClr val="tx2"/>
                </a:solidFill>
              </a:rPr>
              <a:t> is </a:t>
            </a:r>
            <a:r>
              <a:rPr lang="fr-FR" dirty="0" err="1">
                <a:solidFill>
                  <a:schemeClr val="tx2"/>
                </a:solidFill>
              </a:rPr>
              <a:t>also</a:t>
            </a:r>
            <a:r>
              <a:rPr lang="fr-FR" dirty="0">
                <a:solidFill>
                  <a:schemeClr val="tx2"/>
                </a:solidFill>
              </a:rPr>
              <a:t> a trigger to open a mobile money </a:t>
            </a:r>
            <a:r>
              <a:rPr lang="fr-FR" dirty="0" err="1">
                <a:solidFill>
                  <a:schemeClr val="tx2"/>
                </a:solidFill>
              </a:rPr>
              <a:t>account</a:t>
            </a:r>
            <a:r>
              <a:rPr lang="fr-FR" dirty="0">
                <a:solidFill>
                  <a:schemeClr val="tx2"/>
                </a:solidFill>
              </a:rPr>
              <a:t>, </a:t>
            </a:r>
            <a:r>
              <a:rPr lang="fr-FR" dirty="0" err="1">
                <a:solidFill>
                  <a:schemeClr val="tx2"/>
                </a:solidFill>
              </a:rPr>
              <a:t>although</a:t>
            </a:r>
            <a:r>
              <a:rPr lang="fr-FR" dirty="0">
                <a:solidFill>
                  <a:schemeClr val="tx2"/>
                </a:solidFill>
              </a:rPr>
              <a:t> for a </a:t>
            </a:r>
            <a:r>
              <a:rPr lang="fr-FR" dirty="0" err="1">
                <a:solidFill>
                  <a:schemeClr val="tx2"/>
                </a:solidFill>
              </a:rPr>
              <a:t>small</a:t>
            </a:r>
            <a:r>
              <a:rPr lang="fr-FR" dirty="0">
                <a:solidFill>
                  <a:schemeClr val="tx2"/>
                </a:solidFill>
              </a:rPr>
              <a:t> </a:t>
            </a:r>
            <a:r>
              <a:rPr lang="fr-FR" dirty="0" err="1">
                <a:solidFill>
                  <a:schemeClr val="tx2"/>
                </a:solidFill>
              </a:rPr>
              <a:t>share</a:t>
            </a:r>
            <a:r>
              <a:rPr lang="fr-FR" dirty="0">
                <a:solidFill>
                  <a:schemeClr val="tx2"/>
                </a:solidFill>
              </a:rPr>
              <a:t> of the population (5%).</a:t>
            </a:r>
            <a:endParaRPr lang="en-US" dirty="0">
              <a:solidFill>
                <a:schemeClr val="tx2"/>
              </a:solidFill>
            </a:endParaRPr>
          </a:p>
        </p:txBody>
      </p:sp>
      <p:sp>
        <p:nvSpPr>
          <p:cNvPr id="4" name="Titre 3"/>
          <p:cNvSpPr>
            <a:spLocks noGrp="1"/>
          </p:cNvSpPr>
          <p:nvPr>
            <p:ph type="title"/>
          </p:nvPr>
        </p:nvSpPr>
        <p:spPr/>
        <p:txBody>
          <a:bodyPr/>
          <a:lstStyle/>
          <a:p>
            <a:r>
              <a:rPr lang="en-US"/>
              <a:t>7.1 Triggers for adoption and barriers to adoption &gt; Triggers for adoption</a:t>
            </a:r>
            <a:endParaRPr lang="en-US" dirty="0"/>
          </a:p>
        </p:txBody>
      </p:sp>
      <p:sp>
        <p:nvSpPr>
          <p:cNvPr id="5" name="Rectangle 4"/>
          <p:cNvSpPr/>
          <p:nvPr/>
        </p:nvSpPr>
        <p:spPr>
          <a:xfrm>
            <a:off x="251520" y="1700808"/>
            <a:ext cx="1776048" cy="756000"/>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To receive a salary</a:t>
            </a:r>
          </a:p>
        </p:txBody>
      </p:sp>
      <p:sp>
        <p:nvSpPr>
          <p:cNvPr id="24" name="ZoneTexte 23"/>
          <p:cNvSpPr txBox="1"/>
          <p:nvPr/>
        </p:nvSpPr>
        <p:spPr>
          <a:xfrm>
            <a:off x="2176150" y="1839750"/>
            <a:ext cx="6750628" cy="461665"/>
          </a:xfrm>
          <a:prstGeom prst="rect">
            <a:avLst/>
          </a:prstGeom>
          <a:noFill/>
          <a:ln w="12700">
            <a:noFill/>
            <a:prstDash val="dash"/>
          </a:ln>
        </p:spPr>
        <p:txBody>
          <a:bodyPr wrap="square" rtlCol="0" anchor="ctr">
            <a:spAutoFit/>
          </a:bodyPr>
          <a:lstStyle/>
          <a:p>
            <a:r>
              <a:rPr lang="en-US" sz="1200" dirty="0"/>
              <a:t>‘I needed to open a mobile money account in order to collect my salary from my private employer.’ (</a:t>
            </a:r>
            <a:r>
              <a:rPr lang="en-US" sz="1200" dirty="0" err="1"/>
              <a:t>Nuura</a:t>
            </a:r>
            <a:r>
              <a:rPr lang="en-US" sz="1200" dirty="0"/>
              <a:t>, Puntland)</a:t>
            </a:r>
          </a:p>
        </p:txBody>
      </p:sp>
      <p:sp>
        <p:nvSpPr>
          <p:cNvPr id="29" name="Rectangle 28"/>
          <p:cNvSpPr/>
          <p:nvPr/>
        </p:nvSpPr>
        <p:spPr>
          <a:xfrm>
            <a:off x="251520" y="1268760"/>
            <a:ext cx="4187542" cy="21544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lvl="1">
              <a:spcAft>
                <a:spcPts val="554"/>
              </a:spcAft>
            </a:pPr>
            <a:r>
              <a:rPr lang="fr-FR" sz="1400" b="1" dirty="0">
                <a:solidFill>
                  <a:schemeClr val="tx2"/>
                </a:solidFill>
              </a:rPr>
              <a:t>Triggers to adoption – </a:t>
            </a:r>
            <a:r>
              <a:rPr lang="fr-FR" sz="1400" b="1" dirty="0" err="1">
                <a:solidFill>
                  <a:schemeClr val="tx2"/>
                </a:solidFill>
              </a:rPr>
              <a:t>from</a:t>
            </a:r>
            <a:r>
              <a:rPr lang="fr-FR" sz="1400" b="1" dirty="0">
                <a:solidFill>
                  <a:schemeClr val="tx2"/>
                </a:solidFill>
              </a:rPr>
              <a:t> the </a:t>
            </a:r>
            <a:r>
              <a:rPr lang="fr-FR" sz="1400" b="1" dirty="0" err="1">
                <a:solidFill>
                  <a:schemeClr val="tx2"/>
                </a:solidFill>
              </a:rPr>
              <a:t>FGDs</a:t>
            </a:r>
            <a:r>
              <a:rPr lang="fr-FR" sz="1400" b="1" dirty="0">
                <a:solidFill>
                  <a:schemeClr val="tx2"/>
                </a:solidFill>
              </a:rPr>
              <a:t> </a:t>
            </a:r>
            <a:endParaRPr lang="en-GB" sz="1400" dirty="0">
              <a:solidFill>
                <a:schemeClr val="tx1"/>
              </a:solidFill>
              <a:latin typeface="Trebuchet MS"/>
            </a:endParaRPr>
          </a:p>
        </p:txBody>
      </p:sp>
      <p:graphicFrame>
        <p:nvGraphicFramePr>
          <p:cNvPr id="16" name="Chart 5"/>
          <p:cNvGraphicFramePr/>
          <p:nvPr>
            <p:extLst>
              <p:ext uri="{D42A27DB-BD31-4B8C-83A1-F6EECF244321}">
                <p14:modId xmlns:p14="http://schemas.microsoft.com/office/powerpoint/2010/main" val="1887371170"/>
              </p:ext>
            </p:extLst>
          </p:nvPr>
        </p:nvGraphicFramePr>
        <p:xfrm>
          <a:off x="-860355" y="3631715"/>
          <a:ext cx="10816338" cy="1519479"/>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236360" y="2852937"/>
            <a:ext cx="5465611" cy="321085"/>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Account used to receive salary/allowances</a:t>
            </a:r>
          </a:p>
          <a:p>
            <a:r>
              <a:rPr lang="en-US" sz="1200" i="1" dirty="0">
                <a:solidFill>
                  <a:srgbClr val="404040"/>
                </a:solidFill>
              </a:rPr>
              <a:t>Focus on those who receive a salary or allowances on a mobile money account</a:t>
            </a:r>
          </a:p>
        </p:txBody>
      </p:sp>
      <p:sp>
        <p:nvSpPr>
          <p:cNvPr id="19" name="Rectangle 18"/>
          <p:cNvSpPr/>
          <p:nvPr/>
        </p:nvSpPr>
        <p:spPr>
          <a:xfrm>
            <a:off x="4901627" y="5243191"/>
            <a:ext cx="1930316" cy="646331"/>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US" sz="1200" dirty="0"/>
              <a:t>5.4% opened a mobile money account to receive a salary or allowances</a:t>
            </a:r>
          </a:p>
        </p:txBody>
      </p:sp>
      <p:cxnSp>
        <p:nvCxnSpPr>
          <p:cNvPr id="20" name="Straight Connector 14"/>
          <p:cNvCxnSpPr>
            <a:cxnSpLocks/>
          </p:cNvCxnSpPr>
          <p:nvPr/>
        </p:nvCxnSpPr>
        <p:spPr>
          <a:xfrm flipH="1">
            <a:off x="5850645" y="4635541"/>
            <a:ext cx="1" cy="57600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1" name="Forme libre : forme 17"/>
          <p:cNvSpPr/>
          <p:nvPr/>
        </p:nvSpPr>
        <p:spPr>
          <a:xfrm>
            <a:off x="5584769" y="4401789"/>
            <a:ext cx="531751" cy="233752"/>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orme libre : forme 17"/>
          <p:cNvSpPr/>
          <p:nvPr/>
        </p:nvSpPr>
        <p:spPr>
          <a:xfrm>
            <a:off x="5768441" y="4073235"/>
            <a:ext cx="531751" cy="233752"/>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bg1">
              <a:lumMod val="65000"/>
            </a:schemeClr>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7" name="Straight Connector 14"/>
          <p:cNvCxnSpPr>
            <a:cxnSpLocks/>
          </p:cNvCxnSpPr>
          <p:nvPr/>
        </p:nvCxnSpPr>
        <p:spPr>
          <a:xfrm>
            <a:off x="6249458" y="4254498"/>
            <a:ext cx="914830" cy="988692"/>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762757" y="5243190"/>
            <a:ext cx="1930316" cy="830997"/>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US" sz="1200" dirty="0"/>
              <a:t>9.4% opened another mobile money account to receive a salary or allowances</a:t>
            </a:r>
          </a:p>
        </p:txBody>
      </p:sp>
      <p:sp>
        <p:nvSpPr>
          <p:cNvPr id="22"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7.1 Triggers and barriers to adoption &gt; Triggers </a:t>
            </a:r>
          </a:p>
        </p:txBody>
      </p:sp>
      <p:sp>
        <p:nvSpPr>
          <p:cNvPr id="26" name="Hexagon 25"/>
          <p:cNvSpPr/>
          <p:nvPr/>
        </p:nvSpPr>
        <p:spPr>
          <a:xfrm>
            <a:off x="-825500" y="-9906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Could cut?</a:t>
            </a:r>
          </a:p>
        </p:txBody>
      </p:sp>
    </p:spTree>
    <p:extLst>
      <p:ext uri="{BB962C8B-B14F-4D97-AF65-F5344CB8AC3E}">
        <p14:creationId xmlns:p14="http://schemas.microsoft.com/office/powerpoint/2010/main" val="2366370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667252" y="1946869"/>
            <a:ext cx="852079" cy="93682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 Placeholder 2"/>
          <p:cNvSpPr>
            <a:spLocks noGrp="1"/>
          </p:cNvSpPr>
          <p:nvPr>
            <p:ph type="body" sz="quarter" idx="14"/>
          </p:nvPr>
        </p:nvSpPr>
        <p:spPr>
          <a:solidFill>
            <a:srgbClr val="DCE6F2"/>
          </a:solidFill>
        </p:spPr>
        <p:txBody>
          <a:bodyPr>
            <a:normAutofit/>
          </a:bodyPr>
          <a:lstStyle/>
          <a:p>
            <a:r>
              <a:rPr lang="en-GB" dirty="0">
                <a:solidFill>
                  <a:srgbClr val="1F497D"/>
                </a:solidFill>
              </a:rPr>
              <a:t>Even though only less than half of the population own identity documents, the lack of identity documents does not constitute a strong barrier to adoption, as most of the time an ID is not required to open a mobile money account. </a:t>
            </a:r>
          </a:p>
        </p:txBody>
      </p:sp>
      <p:sp>
        <p:nvSpPr>
          <p:cNvPr id="4" name="Title 3"/>
          <p:cNvSpPr>
            <a:spLocks noGrp="1"/>
          </p:cNvSpPr>
          <p:nvPr>
            <p:ph type="title"/>
          </p:nvPr>
        </p:nvSpPr>
        <p:spPr/>
        <p:txBody>
          <a:bodyPr/>
          <a:lstStyle/>
          <a:p>
            <a:r>
              <a:rPr lang="en-US" dirty="0"/>
              <a:t>7.2 Triggers for adoption and barriers to adoption &gt; Barriers to adoption</a:t>
            </a:r>
            <a:endParaRPr lang="en-GB" dirty="0"/>
          </a:p>
        </p:txBody>
      </p:sp>
      <p:sp>
        <p:nvSpPr>
          <p:cNvPr id="7" name="Rectangle 6"/>
          <p:cNvSpPr/>
          <p:nvPr/>
        </p:nvSpPr>
        <p:spPr>
          <a:xfrm>
            <a:off x="317989" y="1196752"/>
            <a:ext cx="6270049"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Identity documents ownership</a:t>
            </a:r>
          </a:p>
          <a:p>
            <a:r>
              <a:rPr lang="en-US" sz="1400" i="1" dirty="0">
                <a:solidFill>
                  <a:srgbClr val="404040"/>
                </a:solidFill>
              </a:rPr>
              <a:t>Entire sample</a:t>
            </a:r>
            <a:endParaRPr lang="en-US" sz="1400" b="1" dirty="0">
              <a:solidFill>
                <a:schemeClr val="tx2"/>
              </a:solidFill>
            </a:endParaRPr>
          </a:p>
        </p:txBody>
      </p:sp>
      <p:graphicFrame>
        <p:nvGraphicFramePr>
          <p:cNvPr id="8" name="Chart 4"/>
          <p:cNvGraphicFramePr/>
          <p:nvPr>
            <p:extLst/>
          </p:nvPr>
        </p:nvGraphicFramePr>
        <p:xfrm>
          <a:off x="52113" y="1736692"/>
          <a:ext cx="2962390" cy="2539966"/>
        </p:xfrm>
        <a:graphic>
          <a:graphicData uri="http://schemas.openxmlformats.org/drawingml/2006/chart">
            <c:chart xmlns:c="http://schemas.openxmlformats.org/drawingml/2006/chart" xmlns:r="http://schemas.openxmlformats.org/officeDocument/2006/relationships" r:id="rId2"/>
          </a:graphicData>
        </a:graphic>
      </p:graphicFrame>
      <p:sp>
        <p:nvSpPr>
          <p:cNvPr id="9" name="Espace réservé du texte 1"/>
          <p:cNvSpPr txBox="1">
            <a:spLocks/>
          </p:cNvSpPr>
          <p:nvPr/>
        </p:nvSpPr>
        <p:spPr>
          <a:xfrm>
            <a:off x="-14356" y="6233730"/>
            <a:ext cx="9144000" cy="579646"/>
          </a:xfrm>
          <a:prstGeom prst="rect">
            <a:avLst/>
          </a:prstGeom>
          <a:noFill/>
        </p:spPr>
        <p:txBody>
          <a:bodyPr wrap="square" lIns="108000" rIns="108000" anchor="b">
            <a:spAutoFit/>
          </a:bodyPr>
          <a:lstStyle>
            <a:lvl1pPr marL="5159" indent="-5159" algn="l" defTabSz="92869" rtl="0" eaLnBrk="1" latinLnBrk="0" hangingPunct="1">
              <a:spcBef>
                <a:spcPts val="81"/>
              </a:spcBef>
              <a:buFont typeface="Arial" pitchFamily="34" charset="0"/>
              <a:buNone/>
              <a:defRPr sz="813" kern="1200" baseline="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None/>
              <a:defRPr sz="813"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None/>
              <a:defRPr sz="813"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a:lstStyle>
          <a:p>
            <a:pPr marL="0" defTabSz="914400"/>
            <a:r>
              <a:rPr lang="fr-FR" sz="1000" dirty="0" err="1"/>
              <a:t>Sample</a:t>
            </a:r>
            <a:r>
              <a:rPr lang="fr-FR" sz="1000" dirty="0"/>
              <a:t> sizes: 1,796 (entire </a:t>
            </a:r>
            <a:r>
              <a:rPr lang="fr-FR" sz="1000" dirty="0" err="1"/>
              <a:t>sample</a:t>
            </a:r>
            <a:r>
              <a:rPr lang="fr-FR" sz="1000" dirty="0"/>
              <a:t>); 1,328 (mobile money </a:t>
            </a:r>
            <a:r>
              <a:rPr lang="fr-FR" sz="1000" dirty="0" err="1"/>
              <a:t>subscribers</a:t>
            </a:r>
            <a:r>
              <a:rPr lang="fr-FR" sz="1000" dirty="0"/>
              <a:t>)</a:t>
            </a:r>
          </a:p>
          <a:p>
            <a:pPr marL="0" defTabSz="914400"/>
            <a:r>
              <a:rPr lang="fr-FR" sz="1000" dirty="0"/>
              <a:t>Questions: Do </a:t>
            </a:r>
            <a:r>
              <a:rPr lang="fr-FR" sz="1000" dirty="0" err="1"/>
              <a:t>you</a:t>
            </a:r>
            <a:r>
              <a:rPr lang="fr-FR" sz="1000" dirty="0"/>
              <a:t> </a:t>
            </a:r>
            <a:r>
              <a:rPr lang="fr-FR" sz="1000" dirty="0" err="1"/>
              <a:t>own</a:t>
            </a:r>
            <a:r>
              <a:rPr lang="fr-FR" sz="1000" dirty="0"/>
              <a:t> an official </a:t>
            </a:r>
            <a:r>
              <a:rPr lang="fr-FR" sz="1000" dirty="0" err="1"/>
              <a:t>identity</a:t>
            </a:r>
            <a:r>
              <a:rPr lang="fr-FR" sz="1000" dirty="0"/>
              <a:t> document(s)?; </a:t>
            </a:r>
            <a:r>
              <a:rPr lang="en-US" sz="1000" dirty="0"/>
              <a:t>What documentation was needed to open your mobile money account(s)?</a:t>
            </a:r>
          </a:p>
          <a:p>
            <a:pPr marL="0" defTabSz="914400"/>
            <a:r>
              <a:rPr lang="en-US" sz="1000" dirty="0"/>
              <a:t>*: 72.0% of bank account owners stated that an ID was required to open their bank account, versus 12.8% of mobile money subscribers for their mobile money accounts. </a:t>
            </a:r>
            <a:endParaRPr lang="fr-FR" sz="1000" dirty="0"/>
          </a:p>
        </p:txBody>
      </p:sp>
      <p:graphicFrame>
        <p:nvGraphicFramePr>
          <p:cNvPr id="13" name="Chart 22"/>
          <p:cNvGraphicFramePr/>
          <p:nvPr>
            <p:extLst/>
          </p:nvPr>
        </p:nvGraphicFramePr>
        <p:xfrm>
          <a:off x="1" y="4185106"/>
          <a:ext cx="4018278" cy="190819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3684192" y="1196752"/>
            <a:ext cx="6270049"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Identity documents needed to open a mobile money account</a:t>
            </a:r>
          </a:p>
          <a:p>
            <a:r>
              <a:rPr lang="fr-FR" sz="1400" i="1" dirty="0">
                <a:solidFill>
                  <a:srgbClr val="404040"/>
                </a:solidFill>
              </a:rPr>
              <a:t>M</a:t>
            </a:r>
            <a:r>
              <a:rPr lang="en-US" sz="1400" i="1" dirty="0" err="1">
                <a:solidFill>
                  <a:srgbClr val="404040"/>
                </a:solidFill>
              </a:rPr>
              <a:t>obile</a:t>
            </a:r>
            <a:r>
              <a:rPr lang="en-US" sz="1400" i="1" dirty="0">
                <a:solidFill>
                  <a:srgbClr val="404040"/>
                </a:solidFill>
              </a:rPr>
              <a:t> money subscribers</a:t>
            </a:r>
            <a:endParaRPr lang="en-US" sz="1400" dirty="0">
              <a:solidFill>
                <a:schemeClr val="tx2"/>
              </a:solidFill>
            </a:endParaRPr>
          </a:p>
        </p:txBody>
      </p:sp>
      <p:graphicFrame>
        <p:nvGraphicFramePr>
          <p:cNvPr id="15" name="Chart 12"/>
          <p:cNvGraphicFramePr/>
          <p:nvPr>
            <p:extLst>
              <p:ext uri="{D42A27DB-BD31-4B8C-83A1-F6EECF244321}">
                <p14:modId xmlns:p14="http://schemas.microsoft.com/office/powerpoint/2010/main" val="158995063"/>
              </p:ext>
            </p:extLst>
          </p:nvPr>
        </p:nvGraphicFramePr>
        <p:xfrm>
          <a:off x="3641435" y="1221872"/>
          <a:ext cx="6312806" cy="3659570"/>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3838079" y="4467924"/>
            <a:ext cx="4995707" cy="1913404"/>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200" dirty="0">
                <a:solidFill>
                  <a:schemeClr val="tx1"/>
                </a:solidFill>
              </a:rPr>
              <a:t>M</a:t>
            </a:r>
            <a:r>
              <a:rPr lang="en-US" sz="1200" dirty="0" err="1">
                <a:solidFill>
                  <a:schemeClr val="tx1"/>
                </a:solidFill>
              </a:rPr>
              <a:t>ystery</a:t>
            </a:r>
            <a:r>
              <a:rPr lang="en-US" sz="1200" dirty="0">
                <a:solidFill>
                  <a:schemeClr val="tx1"/>
                </a:solidFill>
              </a:rPr>
              <a:t> visits confirmed that the lack of ID prevents people from gaining access to banking services*, but not from mobile money services. Mobile money agents in Puntland and South-Central confirmed that an ID is not needed to open an account. In Somaliland however, agents explained that they started asking systematically for an ID. </a:t>
            </a:r>
          </a:p>
          <a:p>
            <a:endParaRPr lang="en-US" sz="1200" dirty="0">
              <a:solidFill>
                <a:schemeClr val="tx1"/>
              </a:solidFill>
            </a:endParaRPr>
          </a:p>
          <a:p>
            <a:r>
              <a:rPr lang="fr-FR" sz="1200" dirty="0">
                <a:solidFill>
                  <a:schemeClr val="tx1"/>
                </a:solidFill>
              </a:rPr>
              <a:t>‘</a:t>
            </a:r>
            <a:r>
              <a:rPr lang="en-US" sz="1200" dirty="0">
                <a:solidFill>
                  <a:schemeClr val="tx1"/>
                </a:solidFill>
              </a:rPr>
              <a:t>Here nobody asks for any ID when you want to open an account, because you can open your mobile money account in your telephone without going to the mobile money company. So not having an ID does not prevent you to open an account.’ (</a:t>
            </a:r>
            <a:r>
              <a:rPr lang="en-US" sz="1200" dirty="0" err="1">
                <a:solidFill>
                  <a:schemeClr val="tx1"/>
                </a:solidFill>
              </a:rPr>
              <a:t>Dini</a:t>
            </a:r>
            <a:r>
              <a:rPr lang="en-US" sz="1200" dirty="0">
                <a:solidFill>
                  <a:schemeClr val="tx1"/>
                </a:solidFill>
              </a:rPr>
              <a:t>, South Central) </a:t>
            </a:r>
          </a:p>
          <a:p>
            <a:endParaRPr lang="en-US" sz="1200" dirty="0">
              <a:solidFill>
                <a:schemeClr val="tx1"/>
              </a:solidFill>
            </a:endParaRPr>
          </a:p>
          <a:p>
            <a:endParaRPr lang="en-GB" sz="1200" dirty="0">
              <a:solidFill>
                <a:schemeClr val="tx1"/>
              </a:solidFill>
            </a:endParaRPr>
          </a:p>
        </p:txBody>
      </p:sp>
      <p:sp>
        <p:nvSpPr>
          <p:cNvPr id="17" name="Rectangle 16"/>
          <p:cNvSpPr/>
          <p:nvPr/>
        </p:nvSpPr>
        <p:spPr>
          <a:xfrm>
            <a:off x="3835167" y="4221088"/>
            <a:ext cx="4996518" cy="252000"/>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From the FGDs and mystery visits</a:t>
            </a:r>
          </a:p>
        </p:txBody>
      </p:sp>
      <p:sp>
        <p:nvSpPr>
          <p:cNvPr id="18" name="Forme libre : forme 17"/>
          <p:cNvSpPr/>
          <p:nvPr/>
        </p:nvSpPr>
        <p:spPr>
          <a:xfrm>
            <a:off x="1737796" y="2606394"/>
            <a:ext cx="507792" cy="318551"/>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2333890" y="2417113"/>
            <a:ext cx="1104368" cy="1015663"/>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GB" sz="1200" dirty="0"/>
              <a:t>Less than half of the population own identity documents</a:t>
            </a:r>
            <a:endParaRPr lang="en-US" sz="1200" dirty="0"/>
          </a:p>
        </p:txBody>
      </p:sp>
      <p:cxnSp>
        <p:nvCxnSpPr>
          <p:cNvPr id="20" name="Straight Connector 14"/>
          <p:cNvCxnSpPr>
            <a:cxnSpLocks/>
          </p:cNvCxnSpPr>
          <p:nvPr/>
        </p:nvCxnSpPr>
        <p:spPr>
          <a:xfrm flipV="1">
            <a:off x="2199609" y="2782695"/>
            <a:ext cx="398769" cy="523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997034" y="3829006"/>
            <a:ext cx="1682088" cy="646331"/>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GB" sz="1200" dirty="0"/>
              <a:t>The proportion is even smaller in rural areas and in IDP camps</a:t>
            </a:r>
            <a:endParaRPr lang="en-US" sz="1200" dirty="0"/>
          </a:p>
        </p:txBody>
      </p:sp>
      <p:sp>
        <p:nvSpPr>
          <p:cNvPr id="32" name="Forme libre : forme 31"/>
          <p:cNvSpPr/>
          <p:nvPr/>
        </p:nvSpPr>
        <p:spPr>
          <a:xfrm>
            <a:off x="5635503" y="2943033"/>
            <a:ext cx="428027" cy="318551"/>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3" name="Straight Connector 14"/>
          <p:cNvCxnSpPr>
            <a:cxnSpLocks/>
          </p:cNvCxnSpPr>
          <p:nvPr/>
        </p:nvCxnSpPr>
        <p:spPr>
          <a:xfrm rot="16200000" flipV="1">
            <a:off x="5767870" y="2871032"/>
            <a:ext cx="144000" cy="0"/>
          </a:xfrm>
          <a:prstGeom prst="line">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547468" y="1968035"/>
            <a:ext cx="1062291" cy="830997"/>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GB" sz="1200" dirty="0"/>
              <a:t>An ID is frequently asked in Somaliland</a:t>
            </a:r>
            <a:endParaRPr lang="en-US" sz="1200" dirty="0"/>
          </a:p>
        </p:txBody>
      </p:sp>
      <p:sp>
        <p:nvSpPr>
          <p:cNvPr id="21"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7.2 Triggers and barriers to adoption &gt; Barriers </a:t>
            </a:r>
          </a:p>
        </p:txBody>
      </p:sp>
    </p:spTree>
    <p:extLst>
      <p:ext uri="{BB962C8B-B14F-4D97-AF65-F5344CB8AC3E}">
        <p14:creationId xmlns:p14="http://schemas.microsoft.com/office/powerpoint/2010/main" val="2051801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Chart 22"/>
          <p:cNvGraphicFramePr/>
          <p:nvPr>
            <p:extLst/>
          </p:nvPr>
        </p:nvGraphicFramePr>
        <p:xfrm>
          <a:off x="-80825" y="1340769"/>
          <a:ext cx="9144000" cy="3816381"/>
        </p:xfrm>
        <a:graphic>
          <a:graphicData uri="http://schemas.openxmlformats.org/drawingml/2006/chart">
            <c:chart xmlns:c="http://schemas.openxmlformats.org/drawingml/2006/chart" xmlns:r="http://schemas.openxmlformats.org/officeDocument/2006/relationships" r:id="rId2"/>
          </a:graphicData>
        </a:graphic>
      </p:graphicFrame>
      <p:sp>
        <p:nvSpPr>
          <p:cNvPr id="27" name="Espace réservé du texte 1"/>
          <p:cNvSpPr>
            <a:spLocks noGrp="1"/>
          </p:cNvSpPr>
          <p:nvPr>
            <p:ph type="body" sz="quarter" idx="28"/>
          </p:nvPr>
        </p:nvSpPr>
        <p:spPr>
          <a:xfrm>
            <a:off x="0" y="6443199"/>
            <a:ext cx="9144000" cy="412934"/>
          </a:xfrm>
          <a:noFill/>
        </p:spPr>
        <p:txBody>
          <a:bodyPr wrap="square" lIns="108000" rIns="108000">
            <a:spAutoFit/>
          </a:bodyPr>
          <a:lstStyle/>
          <a:p>
            <a:pPr marL="0" defTabSz="914400"/>
            <a:r>
              <a:rPr lang="fr-FR" sz="1000" dirty="0"/>
              <a:t>Sample size: 1,328 (mobile money </a:t>
            </a:r>
            <a:r>
              <a:rPr lang="fr-FR" sz="1000" dirty="0" err="1"/>
              <a:t>subscribers</a:t>
            </a:r>
            <a:r>
              <a:rPr lang="fr-FR" sz="1000" dirty="0"/>
              <a:t>)</a:t>
            </a:r>
            <a:endParaRPr lang="en-US" sz="1000" dirty="0"/>
          </a:p>
          <a:p>
            <a:pPr marL="0" defTabSz="914400"/>
            <a:r>
              <a:rPr lang="fr-FR" sz="1000" dirty="0"/>
              <a:t>Question: </a:t>
            </a:r>
            <a:r>
              <a:rPr lang="en-US" sz="1000" dirty="0"/>
              <a:t>How long does it take you to go from your home to your nearest mobile money agent/retailer?</a:t>
            </a:r>
            <a:endParaRPr lang="fr-FR" sz="1000" dirty="0"/>
          </a:p>
        </p:txBody>
      </p:sp>
      <p:sp>
        <p:nvSpPr>
          <p:cNvPr id="3" name="Text Placeholder 2"/>
          <p:cNvSpPr>
            <a:spLocks noGrp="1"/>
          </p:cNvSpPr>
          <p:nvPr>
            <p:ph type="body" sz="quarter" idx="14"/>
          </p:nvPr>
        </p:nvSpPr>
        <p:spPr>
          <a:xfrm>
            <a:off x="0" y="332740"/>
            <a:ext cx="9144000" cy="876712"/>
          </a:xfrm>
          <a:solidFill>
            <a:srgbClr val="DCE6F2"/>
          </a:solidFill>
        </p:spPr>
        <p:txBody>
          <a:bodyPr>
            <a:normAutofit fontScale="92500" lnSpcReduction="10000"/>
          </a:bodyPr>
          <a:lstStyle/>
          <a:p>
            <a:endParaRPr lang="en-GB" sz="1400" dirty="0">
              <a:solidFill>
                <a:srgbClr val="1F497D"/>
              </a:solidFill>
            </a:endParaRPr>
          </a:p>
          <a:p>
            <a:r>
              <a:rPr lang="en-GB" sz="1500" dirty="0">
                <a:solidFill>
                  <a:srgbClr val="1F497D"/>
                </a:solidFill>
              </a:rPr>
              <a:t>86% of mobile money subscribers can reach a mobile money agent in less than an hour. However, it takes more than 2 hours for 27% of mobile money subscribers in rural areas. The lack of mobile money agents in rural areas hence constitutes a barrier to adoption, and an impediment to further use of mobile money services by users</a:t>
            </a:r>
          </a:p>
          <a:p>
            <a:endParaRPr lang="en-GB" sz="1400" dirty="0">
              <a:solidFill>
                <a:srgbClr val="1F497D"/>
              </a:solidFill>
            </a:endParaRPr>
          </a:p>
        </p:txBody>
      </p:sp>
      <p:sp>
        <p:nvSpPr>
          <p:cNvPr id="4" name="Title 3"/>
          <p:cNvSpPr>
            <a:spLocks noGrp="1"/>
          </p:cNvSpPr>
          <p:nvPr>
            <p:ph type="title"/>
          </p:nvPr>
        </p:nvSpPr>
        <p:spPr/>
        <p:txBody>
          <a:bodyPr/>
          <a:lstStyle/>
          <a:p>
            <a:r>
              <a:rPr lang="en-US" dirty="0"/>
              <a:t>7.2 Triggers for adoption and barriers to adoption &gt; Barriers to adoption</a:t>
            </a:r>
            <a:endParaRPr lang="en-GB" dirty="0"/>
          </a:p>
        </p:txBody>
      </p:sp>
      <p:sp>
        <p:nvSpPr>
          <p:cNvPr id="7" name="Rectangle 6"/>
          <p:cNvSpPr/>
          <p:nvPr/>
        </p:nvSpPr>
        <p:spPr>
          <a:xfrm>
            <a:off x="289278" y="1196752"/>
            <a:ext cx="6270049"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Distance to the nearest mobile money agent</a:t>
            </a:r>
          </a:p>
          <a:p>
            <a:r>
              <a:rPr lang="en-US" sz="1400" i="1" dirty="0">
                <a:solidFill>
                  <a:srgbClr val="404040"/>
                </a:solidFill>
              </a:rPr>
              <a:t>Focus on mobile money subscribers</a:t>
            </a:r>
            <a:endParaRPr lang="en-US" sz="1400" b="1" dirty="0">
              <a:solidFill>
                <a:schemeClr val="tx2"/>
              </a:solidFill>
            </a:endParaRPr>
          </a:p>
        </p:txBody>
      </p:sp>
      <p:sp>
        <p:nvSpPr>
          <p:cNvPr id="8" name="Rectangle 7"/>
          <p:cNvSpPr/>
          <p:nvPr/>
        </p:nvSpPr>
        <p:spPr>
          <a:xfrm>
            <a:off x="289278" y="5182743"/>
            <a:ext cx="8465319" cy="1192657"/>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1200"/>
              </a:spcAft>
              <a:buFont typeface="Arial"/>
              <a:buChar char="•"/>
            </a:pPr>
            <a:r>
              <a:rPr lang="en-US" sz="1200" dirty="0">
                <a:solidFill>
                  <a:srgbClr val="000000"/>
                </a:solidFill>
              </a:rPr>
              <a:t>‘I don’t think mobile money will help me because I first need to earn an income before putting in on the mobile.’ (</a:t>
            </a:r>
            <a:r>
              <a:rPr lang="en-US" sz="1200" dirty="0" err="1">
                <a:solidFill>
                  <a:srgbClr val="000000"/>
                </a:solidFill>
              </a:rPr>
              <a:t>Maryan</a:t>
            </a:r>
            <a:r>
              <a:rPr lang="en-US" sz="1200" dirty="0">
                <a:solidFill>
                  <a:srgbClr val="000000"/>
                </a:solidFill>
              </a:rPr>
              <a:t>, </a:t>
            </a:r>
            <a:r>
              <a:rPr lang="en-US" sz="1200" dirty="0" err="1">
                <a:solidFill>
                  <a:srgbClr val="000000"/>
                </a:solidFill>
              </a:rPr>
              <a:t>Puntland</a:t>
            </a:r>
            <a:r>
              <a:rPr lang="en-US" sz="1200" dirty="0">
                <a:solidFill>
                  <a:srgbClr val="000000"/>
                </a:solidFill>
              </a:rPr>
              <a:t>)</a:t>
            </a:r>
          </a:p>
          <a:p>
            <a:pPr marL="171450" indent="-171450">
              <a:spcAft>
                <a:spcPts val="1200"/>
              </a:spcAft>
              <a:buFont typeface="Arial"/>
              <a:buChar char="•"/>
            </a:pPr>
            <a:r>
              <a:rPr lang="en-US" sz="1200" dirty="0">
                <a:solidFill>
                  <a:srgbClr val="000000"/>
                </a:solidFill>
              </a:rPr>
              <a:t>‘It’s difficult for people like us who don’t know how to read and write. It also requires passing some processes like keeping secret password, transferring money to somebody, which is difficult for illiterate people, old people and others who live in the bush.’ (</a:t>
            </a:r>
            <a:r>
              <a:rPr lang="en-US" sz="1200" dirty="0" err="1">
                <a:solidFill>
                  <a:srgbClr val="000000"/>
                </a:solidFill>
              </a:rPr>
              <a:t>Muktar</a:t>
            </a:r>
            <a:r>
              <a:rPr lang="en-US" sz="1200" dirty="0">
                <a:solidFill>
                  <a:srgbClr val="000000"/>
                </a:solidFill>
              </a:rPr>
              <a:t>, Somaliland)</a:t>
            </a:r>
            <a:endParaRPr lang="en-GB" sz="1200" dirty="0">
              <a:solidFill>
                <a:srgbClr val="000000"/>
              </a:solidFill>
            </a:endParaRPr>
          </a:p>
        </p:txBody>
      </p:sp>
      <p:sp>
        <p:nvSpPr>
          <p:cNvPr id="10" name="Rectangle 9"/>
          <p:cNvSpPr/>
          <p:nvPr/>
        </p:nvSpPr>
        <p:spPr>
          <a:xfrm>
            <a:off x="7843333" y="3008508"/>
            <a:ext cx="1315023" cy="646331"/>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GB" sz="1200" dirty="0"/>
              <a:t>It takes time to reach an agent for 27% in rural areas</a:t>
            </a:r>
            <a:endParaRPr lang="en-US" sz="1200" dirty="0"/>
          </a:p>
        </p:txBody>
      </p:sp>
      <p:sp>
        <p:nvSpPr>
          <p:cNvPr id="11" name="Rectangle 10"/>
          <p:cNvSpPr/>
          <p:nvPr/>
        </p:nvSpPr>
        <p:spPr>
          <a:xfrm>
            <a:off x="8094853" y="2362177"/>
            <a:ext cx="997034" cy="646331"/>
          </a:xfrm>
          <a:prstGeom prst="rect">
            <a:avLst/>
          </a:prstGeom>
          <a:noFill/>
        </p:spPr>
        <p:txBody>
          <a:bodyPr wrap="square">
            <a:spAutoFit/>
          </a:bodyPr>
          <a:lstStyle/>
          <a:p>
            <a:pPr algn="ctr">
              <a:defRPr sz="1862" b="0" i="0" u="none" strike="noStrike" kern="1200" spc="0" baseline="0">
                <a:solidFill>
                  <a:srgbClr val="000000">
                    <a:lumMod val="65000"/>
                    <a:lumOff val="35000"/>
                  </a:srgbClr>
                </a:solidFill>
                <a:latin typeface="+mn-lt"/>
                <a:ea typeface="+mn-ea"/>
                <a:cs typeface="+mn-cs"/>
              </a:defRPr>
            </a:pPr>
            <a:r>
              <a:rPr lang="en-GB" sz="1200" dirty="0"/>
              <a:t>Good agent network in urban areas</a:t>
            </a:r>
            <a:endParaRPr lang="en-US" sz="1200" dirty="0"/>
          </a:p>
        </p:txBody>
      </p:sp>
      <p:sp>
        <p:nvSpPr>
          <p:cNvPr id="12" name="Forme libre : forme 11"/>
          <p:cNvSpPr/>
          <p:nvPr/>
        </p:nvSpPr>
        <p:spPr>
          <a:xfrm>
            <a:off x="6100785" y="3220188"/>
            <a:ext cx="428027" cy="318551"/>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p:cNvSpPr/>
          <p:nvPr/>
        </p:nvSpPr>
        <p:spPr>
          <a:xfrm>
            <a:off x="6765475" y="3212977"/>
            <a:ext cx="428027" cy="318551"/>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p:cNvSpPr/>
          <p:nvPr/>
        </p:nvSpPr>
        <p:spPr>
          <a:xfrm>
            <a:off x="7164288" y="3212977"/>
            <a:ext cx="428027" cy="318551"/>
          </a:xfrm>
          <a:custGeom>
            <a:avLst/>
            <a:gdLst/>
            <a:ahLst/>
            <a:cxnLst/>
            <a:rect l="0" t="0" r="0" b="0"/>
            <a:pathLst>
              <a:path w="398993" h="274321">
                <a:moveTo>
                  <a:pt x="30510" y="230772"/>
                </a:moveTo>
                <a:cubicBezTo>
                  <a:pt x="94303" y="261119"/>
                  <a:pt x="177307" y="262833"/>
                  <a:pt x="237300" y="248260"/>
                </a:cubicBezTo>
                <a:cubicBezTo>
                  <a:pt x="321022" y="228715"/>
                  <a:pt x="390157" y="204367"/>
                  <a:pt x="391390" y="151562"/>
                </a:cubicBezTo>
                <a:cubicBezTo>
                  <a:pt x="392623" y="98755"/>
                  <a:pt x="319892" y="34976"/>
                  <a:pt x="199804" y="23489"/>
                </a:cubicBezTo>
                <a:cubicBezTo>
                  <a:pt x="66259" y="10802"/>
                  <a:pt x="7602" y="96698"/>
                  <a:pt x="7602" y="124130"/>
                </a:cubicBezTo>
                <a:cubicBezTo>
                  <a:pt x="7602" y="151562"/>
                  <a:pt x="40474" y="176937"/>
                  <a:pt x="80230" y="183795"/>
                </a:cubicBezTo>
                <a:cubicBezTo>
                  <a:pt x="28764" y="194596"/>
                  <a:pt x="0" y="156361"/>
                  <a:pt x="0" y="124130"/>
                </a:cubicBezTo>
                <a:cubicBezTo>
                  <a:pt x="0" y="91898"/>
                  <a:pt x="48590" y="0"/>
                  <a:pt x="200421" y="11659"/>
                </a:cubicBezTo>
                <a:cubicBezTo>
                  <a:pt x="294108" y="18860"/>
                  <a:pt x="398992" y="74238"/>
                  <a:pt x="398376" y="151562"/>
                </a:cubicBezTo>
                <a:cubicBezTo>
                  <a:pt x="397759" y="228886"/>
                  <a:pt x="295135" y="247917"/>
                  <a:pt x="233807" y="261119"/>
                </a:cubicBezTo>
                <a:cubicBezTo>
                  <a:pt x="172479" y="274320"/>
                  <a:pt x="56808" y="270891"/>
                  <a:pt x="30510" y="230772"/>
                </a:cubicBezTo>
                <a:close/>
              </a:path>
            </a:pathLst>
          </a:custGeom>
          <a:solidFill>
            <a:schemeClr val="accent1"/>
          </a:solid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7"/>
          <p:cNvGrpSpPr/>
          <p:nvPr/>
        </p:nvGrpSpPr>
        <p:grpSpPr>
          <a:xfrm>
            <a:off x="8028384" y="2432498"/>
            <a:ext cx="132938" cy="504000"/>
            <a:chOff x="5457056" y="1841406"/>
            <a:chExt cx="477767" cy="1081911"/>
          </a:xfrm>
        </p:grpSpPr>
        <p:sp>
          <p:nvSpPr>
            <p:cNvPr id="16" name="Right Bracket 6"/>
            <p:cNvSpPr/>
            <p:nvPr/>
          </p:nvSpPr>
          <p:spPr>
            <a:xfrm>
              <a:off x="5457056" y="2033753"/>
              <a:ext cx="45719" cy="85403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7" name="Straight Arrow Connector 13"/>
            <p:cNvCxnSpPr>
              <a:cxnSpLocks/>
            </p:cNvCxnSpPr>
            <p:nvPr/>
          </p:nvCxnSpPr>
          <p:spPr>
            <a:xfrm>
              <a:off x="5502775" y="2448722"/>
              <a:ext cx="386329" cy="0"/>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18" name="Right Bracket 32"/>
            <p:cNvSpPr/>
            <p:nvPr/>
          </p:nvSpPr>
          <p:spPr>
            <a:xfrm rot="10800000">
              <a:off x="5889102" y="1841406"/>
              <a:ext cx="45721" cy="108191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9" name="Group 7"/>
          <p:cNvGrpSpPr/>
          <p:nvPr/>
        </p:nvGrpSpPr>
        <p:grpSpPr>
          <a:xfrm>
            <a:off x="7739609" y="3105040"/>
            <a:ext cx="132938" cy="684000"/>
            <a:chOff x="5457056" y="1823878"/>
            <a:chExt cx="477767" cy="1468306"/>
          </a:xfrm>
        </p:grpSpPr>
        <p:sp>
          <p:nvSpPr>
            <p:cNvPr id="20" name="Right Bracket 6"/>
            <p:cNvSpPr/>
            <p:nvPr/>
          </p:nvSpPr>
          <p:spPr>
            <a:xfrm>
              <a:off x="5457056" y="2033753"/>
              <a:ext cx="45719" cy="85403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1" name="Straight Arrow Connector 13"/>
            <p:cNvCxnSpPr>
              <a:cxnSpLocks/>
            </p:cNvCxnSpPr>
            <p:nvPr/>
          </p:nvCxnSpPr>
          <p:spPr>
            <a:xfrm>
              <a:off x="5502775" y="2448722"/>
              <a:ext cx="386329" cy="0"/>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22" name="Right Bracket 32"/>
            <p:cNvSpPr/>
            <p:nvPr/>
          </p:nvSpPr>
          <p:spPr>
            <a:xfrm rot="10800000">
              <a:off x="5889102" y="1823878"/>
              <a:ext cx="45721" cy="146830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3"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7.2 Triggers and barriers to adoption &gt; Barriers </a:t>
            </a:r>
          </a:p>
        </p:txBody>
      </p:sp>
      <p:sp>
        <p:nvSpPr>
          <p:cNvPr id="24" name="Rectangle 23"/>
          <p:cNvSpPr/>
          <p:nvPr/>
        </p:nvSpPr>
        <p:spPr>
          <a:xfrm>
            <a:off x="289277" y="4929743"/>
            <a:ext cx="8465319" cy="252000"/>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latin typeface="+mj-lt"/>
              </a:rPr>
              <a:t>Other barriers include the lack of livelihood opportunities and low education and financial literacy</a:t>
            </a:r>
          </a:p>
        </p:txBody>
      </p:sp>
    </p:spTree>
    <p:extLst>
      <p:ext uri="{BB962C8B-B14F-4D97-AF65-F5344CB8AC3E}">
        <p14:creationId xmlns:p14="http://schemas.microsoft.com/office/powerpoint/2010/main" val="1143336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a:t>Agenda</a:t>
            </a:r>
          </a:p>
        </p:txBody>
      </p:sp>
      <p:sp>
        <p:nvSpPr>
          <p:cNvPr id="4" name="ZoneTexte 3"/>
          <p:cNvSpPr txBox="1"/>
          <p:nvPr/>
        </p:nvSpPr>
        <p:spPr>
          <a:xfrm>
            <a:off x="491816" y="692696"/>
            <a:ext cx="4311697" cy="5519460"/>
          </a:xfrm>
          <a:prstGeom prst="rect">
            <a:avLst/>
          </a:prstGeom>
          <a:noFill/>
          <a:ln w="12700">
            <a:noFill/>
            <a:prstDash val="dash"/>
          </a:ln>
        </p:spPr>
        <p:txBody>
          <a:bodyPr vert="horz" wrap="none" rtlCol="0">
            <a:spAutoFit/>
          </a:bodyPr>
          <a:lstStyle/>
          <a:p>
            <a:pPr marL="171450" indent="-171450"/>
            <a:r>
              <a:rPr lang="en-US" sz="1600" dirty="0">
                <a:solidFill>
                  <a:srgbClr val="8C8C8C"/>
                </a:solidFill>
                <a:latin typeface="+mj-lt"/>
              </a:rPr>
              <a:t>1.   Introduction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2.   Ecosystem mapping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3.   Penetration rates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4.   Financial practices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5.   Usage patterns of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6.   Perceptions around mobile money </a:t>
            </a:r>
          </a:p>
          <a:p>
            <a:pPr marL="171450" indent="-171450"/>
            <a:endParaRPr lang="en-US" sz="1600" dirty="0">
              <a:solidFill>
                <a:srgbClr val="8C8C8C"/>
              </a:solidFill>
              <a:latin typeface="+mj-lt"/>
            </a:endParaRPr>
          </a:p>
          <a:p>
            <a:pPr marL="342900" indent="-342900">
              <a:buAutoNum type="arabicPeriod" startAt="7"/>
            </a:pPr>
            <a:r>
              <a:rPr lang="en-US" sz="1600" dirty="0">
                <a:solidFill>
                  <a:srgbClr val="8C8C8C"/>
                </a:solidFill>
                <a:latin typeface="+mj-lt"/>
              </a:rPr>
              <a:t>Triggers for adoption and barriers to adoption </a:t>
            </a:r>
          </a:p>
          <a:p>
            <a:endParaRPr lang="en-US" sz="1600" dirty="0">
              <a:solidFill>
                <a:srgbClr val="8C8C8C"/>
              </a:solidFill>
              <a:latin typeface="+mj-lt"/>
            </a:endParaRPr>
          </a:p>
          <a:p>
            <a:pPr marL="171450" indent="-171450">
              <a:spcBef>
                <a:spcPts val="480"/>
              </a:spcBef>
            </a:pPr>
            <a:r>
              <a:rPr lang="en-US" sz="1600" b="1" dirty="0">
                <a:solidFill>
                  <a:srgbClr val="4F81BD"/>
                </a:solidFill>
                <a:latin typeface="+mj-lt"/>
              </a:rPr>
              <a:t>8.   Appendix </a:t>
            </a:r>
          </a:p>
          <a:p>
            <a:pPr marL="171450" indent="-171450">
              <a:spcBef>
                <a:spcPts val="380"/>
              </a:spcBef>
            </a:pPr>
            <a:r>
              <a:rPr lang="en-US" sz="1600" b="1" dirty="0">
                <a:solidFill>
                  <a:schemeClr val="accent1"/>
                </a:solidFill>
                <a:latin typeface="+mj-lt"/>
              </a:rPr>
              <a:t>       8.1 Glossary and definition of key terms</a:t>
            </a:r>
          </a:p>
          <a:p>
            <a:pPr marL="171450" indent="-171450">
              <a:spcBef>
                <a:spcPts val="380"/>
              </a:spcBef>
            </a:pPr>
            <a:r>
              <a:rPr lang="en-US" sz="1600" dirty="0">
                <a:solidFill>
                  <a:srgbClr val="8C8C8C"/>
                </a:solidFill>
                <a:latin typeface="+mj-lt"/>
              </a:rPr>
              <a:t>       8.2 Research components</a:t>
            </a:r>
          </a:p>
          <a:p>
            <a:pPr marL="171450" indent="-171450">
              <a:spcBef>
                <a:spcPts val="380"/>
              </a:spcBef>
            </a:pPr>
            <a:r>
              <a:rPr lang="en-US" sz="1600" dirty="0">
                <a:solidFill>
                  <a:srgbClr val="8C8C8C"/>
                </a:solidFill>
                <a:latin typeface="+mj-lt"/>
              </a:rPr>
              <a:t>       8.3 </a:t>
            </a:r>
            <a:r>
              <a:rPr lang="en-US" sz="1600" dirty="0">
                <a:solidFill>
                  <a:srgbClr val="8C8C8C"/>
                </a:solidFill>
              </a:rPr>
              <a:t>Survey sampling design</a:t>
            </a:r>
            <a:endParaRPr lang="en-US" sz="1600" dirty="0">
              <a:solidFill>
                <a:srgbClr val="8C8C8C"/>
              </a:solidFill>
              <a:latin typeface="+mj-lt"/>
            </a:endParaRPr>
          </a:p>
          <a:p>
            <a:pPr marL="171450" indent="-171450">
              <a:spcBef>
                <a:spcPts val="380"/>
              </a:spcBef>
            </a:pPr>
            <a:r>
              <a:rPr lang="en-US" sz="1600" dirty="0">
                <a:solidFill>
                  <a:srgbClr val="8C8C8C"/>
                </a:solidFill>
                <a:latin typeface="+mj-lt"/>
              </a:rPr>
              <a:t>       8.4 Survey dataset: key socio-demographics</a:t>
            </a:r>
          </a:p>
          <a:p>
            <a:pPr marL="171450" indent="-171450"/>
            <a:endParaRPr lang="en-US" sz="1600" dirty="0">
              <a:solidFill>
                <a:srgbClr val="8C8C8C"/>
              </a:solidFill>
              <a:latin typeface="+mj-lt"/>
            </a:endParaRPr>
          </a:p>
          <a:p>
            <a:pPr marL="171450" indent="-171450"/>
            <a:endParaRPr lang="en-US" sz="1600" dirty="0">
              <a:solidFill>
                <a:srgbClr val="8C8C8C"/>
              </a:solidFill>
              <a:latin typeface="+mj-lt"/>
            </a:endParaRPr>
          </a:p>
        </p:txBody>
      </p:sp>
      <p:sp>
        <p:nvSpPr>
          <p:cNvPr id="5"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sp>
        <p:nvSpPr>
          <p:cNvPr id="6" name="Hexagon 5"/>
          <p:cNvSpPr/>
          <p:nvPr/>
        </p:nvSpPr>
        <p:spPr>
          <a:xfrm>
            <a:off x="-825500" y="-9906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Could cut?</a:t>
            </a:r>
          </a:p>
        </p:txBody>
      </p:sp>
    </p:spTree>
    <p:extLst>
      <p:ext uri="{BB962C8B-B14F-4D97-AF65-F5344CB8AC3E}">
        <p14:creationId xmlns:p14="http://schemas.microsoft.com/office/powerpoint/2010/main" val="389928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9.1 Appendix &gt; Glossary and definition of key terms</a:t>
            </a:r>
          </a:p>
        </p:txBody>
      </p:sp>
      <p:graphicFrame>
        <p:nvGraphicFramePr>
          <p:cNvPr id="12" name="Tableau 11"/>
          <p:cNvGraphicFramePr>
            <a:graphicFrameLocks noGrp="1"/>
          </p:cNvGraphicFramePr>
          <p:nvPr>
            <p:extLst>
              <p:ext uri="{D42A27DB-BD31-4B8C-83A1-F6EECF244321}">
                <p14:modId xmlns:p14="http://schemas.microsoft.com/office/powerpoint/2010/main" val="1068593381"/>
              </p:ext>
            </p:extLst>
          </p:nvPr>
        </p:nvGraphicFramePr>
        <p:xfrm>
          <a:off x="317989" y="1263102"/>
          <a:ext cx="8574491" cy="5251998"/>
        </p:xfrm>
        <a:graphic>
          <a:graphicData uri="http://schemas.openxmlformats.org/drawingml/2006/table">
            <a:tbl>
              <a:tblPr bandRow="1">
                <a:tableStyleId>{2D5ABB26-0587-4C30-8999-92F81FD0307C}</a:tableStyleId>
              </a:tblPr>
              <a:tblGrid>
                <a:gridCol w="2392881">
                  <a:extLst>
                    <a:ext uri="{9D8B030D-6E8A-4147-A177-3AD203B41FA5}">
                      <a16:colId xmlns:a16="http://schemas.microsoft.com/office/drawing/2014/main" xmlns="" val="411503500"/>
                    </a:ext>
                  </a:extLst>
                </a:gridCol>
                <a:gridCol w="6181610">
                  <a:extLst>
                    <a:ext uri="{9D8B030D-6E8A-4147-A177-3AD203B41FA5}">
                      <a16:colId xmlns:a16="http://schemas.microsoft.com/office/drawing/2014/main" xmlns="" val="2547586169"/>
                    </a:ext>
                  </a:extLst>
                </a:gridCol>
              </a:tblGrid>
              <a:tr h="822940">
                <a:tc>
                  <a:txBody>
                    <a:bodyPr/>
                    <a:lstStyle/>
                    <a:p>
                      <a:r>
                        <a:rPr lang="fr-FR" sz="1200" b="1" dirty="0">
                          <a:solidFill>
                            <a:schemeClr val="accent1"/>
                          </a:solidFill>
                        </a:rPr>
                        <a:t>Agent</a:t>
                      </a:r>
                      <a:endParaRPr lang="en-US" sz="1200" b="1" dirty="0">
                        <a:solidFill>
                          <a:schemeClr val="accent1"/>
                        </a:solidFill>
                      </a:endParaRPr>
                    </a:p>
                  </a:txBody>
                  <a:tcPr marL="84406" marR="84406"/>
                </a:tc>
                <a:tc>
                  <a:txBody>
                    <a:bodyPr/>
                    <a:lstStyle/>
                    <a:p>
                      <a:r>
                        <a:rPr lang="en-US" sz="1200" dirty="0"/>
                        <a:t>An agent is someone who facilitates mobile money transactions for users. The most important of these are cash-in and cash-out; in many instances, agents register new customers too. As they are the human touch point for the mobile money services, they also often provide front-line customer service such as teaching new users how to initiate transactions on their phone. </a:t>
                      </a:r>
                    </a:p>
                  </a:txBody>
                  <a:tcPr marL="84406" marR="84406"/>
                </a:tc>
                <a:extLst>
                  <a:ext uri="{0D108BD9-81ED-4DB2-BD59-A6C34878D82A}">
                    <a16:rowId xmlns:a16="http://schemas.microsoft.com/office/drawing/2014/main" xmlns="" val="90744699"/>
                  </a:ext>
                </a:extLst>
              </a:tr>
              <a:tr h="298254">
                <a:tc>
                  <a:txBody>
                    <a:bodyPr/>
                    <a:lstStyle/>
                    <a:p>
                      <a:r>
                        <a:rPr lang="fr-FR" sz="1200" b="1" dirty="0" err="1">
                          <a:solidFill>
                            <a:schemeClr val="accent1"/>
                          </a:solidFill>
                        </a:rPr>
                        <a:t>Airtime</a:t>
                      </a:r>
                      <a:r>
                        <a:rPr lang="fr-FR" sz="1200" b="1" dirty="0">
                          <a:solidFill>
                            <a:schemeClr val="accent1"/>
                          </a:solidFill>
                        </a:rPr>
                        <a:t> </a:t>
                      </a:r>
                      <a:r>
                        <a:rPr lang="fr-FR" sz="1200" b="1" dirty="0" err="1">
                          <a:solidFill>
                            <a:schemeClr val="accent1"/>
                          </a:solidFill>
                        </a:rPr>
                        <a:t>top-up</a:t>
                      </a:r>
                      <a:endParaRPr lang="en-US" sz="1200" b="1" dirty="0">
                        <a:solidFill>
                          <a:schemeClr val="accent1"/>
                        </a:solidFill>
                      </a:endParaRPr>
                    </a:p>
                  </a:txBody>
                  <a:tcPr marL="84406" marR="84406"/>
                </a:tc>
                <a:tc>
                  <a:txBody>
                    <a:bodyPr/>
                    <a:lstStyle/>
                    <a:p>
                      <a:r>
                        <a:rPr lang="en-US" sz="1200" dirty="0"/>
                        <a:t>Purchase of airtime via mobile money, funded from a mobile money account.</a:t>
                      </a:r>
                    </a:p>
                  </a:txBody>
                  <a:tcPr marL="84406" marR="84406"/>
                </a:tc>
                <a:extLst>
                  <a:ext uri="{0D108BD9-81ED-4DB2-BD59-A6C34878D82A}">
                    <a16:rowId xmlns:a16="http://schemas.microsoft.com/office/drawing/2014/main" xmlns="" val="144361354"/>
                  </a:ext>
                </a:extLst>
              </a:tr>
              <a:tr h="648072">
                <a:tc>
                  <a:txBody>
                    <a:bodyPr/>
                    <a:lstStyle/>
                    <a:p>
                      <a:r>
                        <a:rPr lang="en-US" sz="1200" b="1" dirty="0">
                          <a:solidFill>
                            <a:schemeClr val="accent1"/>
                          </a:solidFill>
                        </a:rPr>
                        <a:t>Anti-money laundering/combating the financing of terrorism (AML/CFT)</a:t>
                      </a:r>
                    </a:p>
                  </a:txBody>
                  <a:tcPr marL="84406" marR="84406"/>
                </a:tc>
                <a:tc>
                  <a:txBody>
                    <a:bodyPr/>
                    <a:lstStyle/>
                    <a:p>
                      <a:r>
                        <a:rPr lang="en-US" sz="1200" dirty="0"/>
                        <a:t>A set of rules, typically issued by central banks, that attempt to prevent and detect the use of financial services for money laundering or to finance terrorism. </a:t>
                      </a:r>
                    </a:p>
                  </a:txBody>
                  <a:tcPr marL="84406" marR="84406"/>
                </a:tc>
                <a:extLst>
                  <a:ext uri="{0D108BD9-81ED-4DB2-BD59-A6C34878D82A}">
                    <a16:rowId xmlns:a16="http://schemas.microsoft.com/office/drawing/2014/main" xmlns="" val="771825015"/>
                  </a:ext>
                </a:extLst>
              </a:tr>
              <a:tr h="648072">
                <a:tc>
                  <a:txBody>
                    <a:bodyPr/>
                    <a:lstStyle/>
                    <a:p>
                      <a:r>
                        <a:rPr lang="en-US" sz="1200" b="1" dirty="0">
                          <a:solidFill>
                            <a:schemeClr val="accent1"/>
                          </a:solidFill>
                        </a:rPr>
                        <a:t>Bank account-to-mobile money account transfer</a:t>
                      </a:r>
                    </a:p>
                  </a:txBody>
                  <a:tcPr marL="84406" marR="84406"/>
                </a:tc>
                <a:tc>
                  <a:txBody>
                    <a:bodyPr/>
                    <a:lstStyle/>
                    <a:p>
                      <a:r>
                        <a:rPr lang="en-US" sz="1200" dirty="0"/>
                        <a:t>A direct transfer of funds made from a customer bank account to a mobile money account. This transaction typically requires a commercial agreement and technical integration between the bank and the mobile money provider to allow direct account-to-account (A2A) transfers.</a:t>
                      </a:r>
                    </a:p>
                  </a:txBody>
                  <a:tcPr marL="84406" marR="84406"/>
                </a:tc>
                <a:extLst>
                  <a:ext uri="{0D108BD9-81ED-4DB2-BD59-A6C34878D82A}">
                    <a16:rowId xmlns:a16="http://schemas.microsoft.com/office/drawing/2014/main" xmlns="" val="2183132265"/>
                  </a:ext>
                </a:extLst>
              </a:tr>
              <a:tr h="504056">
                <a:tc>
                  <a:txBody>
                    <a:bodyPr/>
                    <a:lstStyle/>
                    <a:p>
                      <a:r>
                        <a:rPr lang="fr-FR" sz="1200" b="1" dirty="0">
                          <a:solidFill>
                            <a:schemeClr val="accent1"/>
                          </a:solidFill>
                        </a:rPr>
                        <a:t>Bill </a:t>
                      </a:r>
                      <a:r>
                        <a:rPr lang="fr-FR" sz="1200" b="1" dirty="0" err="1">
                          <a:solidFill>
                            <a:schemeClr val="accent1"/>
                          </a:solidFill>
                        </a:rPr>
                        <a:t>payment</a:t>
                      </a:r>
                      <a:endParaRPr lang="en-US" sz="1200" b="1" dirty="0">
                        <a:solidFill>
                          <a:schemeClr val="accent1"/>
                        </a:solidFill>
                      </a:endParaRPr>
                    </a:p>
                  </a:txBody>
                  <a:tcPr marL="84406" marR="84406"/>
                </a:tc>
                <a:tc>
                  <a:txBody>
                    <a:bodyPr/>
                    <a:lstStyle/>
                    <a:p>
                      <a:r>
                        <a:rPr lang="en-US" sz="1200" dirty="0"/>
                        <a:t>A payment made by a person from their mobile money account to a biller or a billing organization via a mobile money platform in exchange for services provided.</a:t>
                      </a:r>
                    </a:p>
                  </a:txBody>
                  <a:tcPr marL="84406" marR="84406"/>
                </a:tc>
                <a:extLst>
                  <a:ext uri="{0D108BD9-81ED-4DB2-BD59-A6C34878D82A}">
                    <a16:rowId xmlns:a16="http://schemas.microsoft.com/office/drawing/2014/main" xmlns="" val="484006905"/>
                  </a:ext>
                </a:extLst>
              </a:tr>
              <a:tr h="648072">
                <a:tc>
                  <a:txBody>
                    <a:bodyPr/>
                    <a:lstStyle/>
                    <a:p>
                      <a:r>
                        <a:rPr lang="fr-FR" sz="1200" b="1" dirty="0">
                          <a:solidFill>
                            <a:schemeClr val="accent1"/>
                          </a:solidFill>
                        </a:rPr>
                        <a:t>Cash-in</a:t>
                      </a:r>
                      <a:endParaRPr lang="en-US" sz="1200" b="1" dirty="0">
                        <a:solidFill>
                          <a:schemeClr val="accent1"/>
                        </a:solidFill>
                      </a:endParaRPr>
                    </a:p>
                  </a:txBody>
                  <a:tcPr marL="84406" marR="84406"/>
                </a:tc>
                <a:tc>
                  <a:txBody>
                    <a:bodyPr/>
                    <a:lstStyle/>
                    <a:p>
                      <a:r>
                        <a:rPr lang="en-US" sz="1200" dirty="0"/>
                        <a:t>The process by which a customer credits his account with cash. This is usually via an agent who takes the cash and credits the customer’s mobile money account with the same amount of e-money.</a:t>
                      </a:r>
                    </a:p>
                  </a:txBody>
                  <a:tcPr marL="84406" marR="84406"/>
                </a:tc>
                <a:extLst>
                  <a:ext uri="{0D108BD9-81ED-4DB2-BD59-A6C34878D82A}">
                    <a16:rowId xmlns:a16="http://schemas.microsoft.com/office/drawing/2014/main" xmlns="" val="3333121144"/>
                  </a:ext>
                </a:extLst>
              </a:tr>
              <a:tr h="676672">
                <a:tc>
                  <a:txBody>
                    <a:bodyPr/>
                    <a:lstStyle/>
                    <a:p>
                      <a:r>
                        <a:rPr lang="fr-FR" sz="1200" b="1" dirty="0" err="1">
                          <a:solidFill>
                            <a:schemeClr val="accent1"/>
                          </a:solidFill>
                        </a:rPr>
                        <a:t>Cash-out</a:t>
                      </a:r>
                      <a:endParaRPr lang="en-US" sz="1200" b="1" dirty="0">
                        <a:solidFill>
                          <a:schemeClr val="accent1"/>
                        </a:solidFill>
                      </a:endParaRP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a:t>The process by which a customer deducts cash from their mobile money account. This is usually via an agent who gives the customer cash in exchange for a transfer of e-money from the customer’s mobile money account.</a:t>
                      </a:r>
                    </a:p>
                  </a:txBody>
                  <a:tcPr marL="84406" marR="84406"/>
                </a:tc>
                <a:extLst>
                  <a:ext uri="{0D108BD9-81ED-4DB2-BD59-A6C34878D82A}">
                    <a16:rowId xmlns:a16="http://schemas.microsoft.com/office/drawing/2014/main" xmlns="" val="1091696228"/>
                  </a:ext>
                </a:extLst>
              </a:tr>
              <a:tr h="822940">
                <a:tc>
                  <a:txBody>
                    <a:bodyPr/>
                    <a:lstStyle/>
                    <a:p>
                      <a:r>
                        <a:rPr lang="en-US" sz="1200" b="1" dirty="0">
                          <a:solidFill>
                            <a:schemeClr val="accent1"/>
                          </a:solidFill>
                        </a:rPr>
                        <a:t>Disbursement</a:t>
                      </a:r>
                    </a:p>
                  </a:txBody>
                  <a:tcPr marL="84406" marR="84406"/>
                </a:tc>
                <a:tc>
                  <a:txBody>
                    <a:bodyPr/>
                    <a:lstStyle/>
                    <a:p>
                      <a:r>
                        <a:rPr lang="en-US" sz="1200" dirty="0"/>
                        <a:t>A payment made by an organization via a mobile money platform to a person’s mobile money account. For example: salary payments made by an organization to their employees’ mobile money account (B2P: business-to-person), payments made by a government to a recipient’s mobile money account (G2P), or payments made by development organizations to beneficiaries (D2P).</a:t>
                      </a:r>
                    </a:p>
                  </a:txBody>
                  <a:tcPr marL="84406" marR="84406"/>
                </a:tc>
                <a:extLst>
                  <a:ext uri="{0D108BD9-81ED-4DB2-BD59-A6C34878D82A}">
                    <a16:rowId xmlns:a16="http://schemas.microsoft.com/office/drawing/2014/main" xmlns="" val="442163213"/>
                  </a:ext>
                </a:extLst>
              </a:tr>
            </a:tbl>
          </a:graphicData>
        </a:graphic>
      </p:graphicFrame>
      <p:sp>
        <p:nvSpPr>
          <p:cNvPr id="5"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8.1 Glossary of terms</a:t>
            </a:r>
          </a:p>
        </p:txBody>
      </p:sp>
      <p:sp>
        <p:nvSpPr>
          <p:cNvPr id="7" name="Hexagon 6"/>
          <p:cNvSpPr/>
          <p:nvPr/>
        </p:nvSpPr>
        <p:spPr>
          <a:xfrm>
            <a:off x="-825500" y="-9779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Could cut?</a:t>
            </a:r>
          </a:p>
        </p:txBody>
      </p:sp>
      <p:sp>
        <p:nvSpPr>
          <p:cNvPr id="6" name="Text Placeholder 5"/>
          <p:cNvSpPr>
            <a:spLocks noGrp="1"/>
          </p:cNvSpPr>
          <p:nvPr>
            <p:ph type="body" sz="quarter" idx="14"/>
          </p:nvPr>
        </p:nvSpPr>
        <p:spPr/>
        <p:txBody>
          <a:bodyPr/>
          <a:lstStyle/>
          <a:p>
            <a:endParaRPr lang="en-US"/>
          </a:p>
        </p:txBody>
      </p:sp>
      <p:sp>
        <p:nvSpPr>
          <p:cNvPr id="9" name="Text Placeholder 2"/>
          <p:cNvSpPr>
            <a:spLocks noGrp="1"/>
          </p:cNvSpPr>
          <p:nvPr>
            <p:ph type="body" sz="quarter" idx="14"/>
          </p:nvPr>
        </p:nvSpPr>
        <p:spPr>
          <a:xfrm>
            <a:off x="0" y="332740"/>
            <a:ext cx="9144000" cy="876712"/>
          </a:xfrm>
          <a:solidFill>
            <a:srgbClr val="DCE6F2"/>
          </a:solidFill>
        </p:spPr>
        <p:txBody>
          <a:bodyPr>
            <a:normAutofit/>
          </a:bodyPr>
          <a:lstStyle/>
          <a:p>
            <a:endParaRPr lang="en-GB" sz="1400" dirty="0">
              <a:solidFill>
                <a:srgbClr val="1F497D"/>
              </a:solidFill>
            </a:endParaRPr>
          </a:p>
          <a:p>
            <a:r>
              <a:rPr lang="en-GB" sz="1500" dirty="0">
                <a:solidFill>
                  <a:srgbClr val="1F497D"/>
                </a:solidFill>
              </a:rPr>
              <a:t>Glossary</a:t>
            </a:r>
          </a:p>
          <a:p>
            <a:endParaRPr lang="en-GB" sz="1400" dirty="0">
              <a:solidFill>
                <a:srgbClr val="1F497D"/>
              </a:solidFill>
            </a:endParaRPr>
          </a:p>
        </p:txBody>
      </p:sp>
    </p:spTree>
    <p:extLst>
      <p:ext uri="{BB962C8B-B14F-4D97-AF65-F5344CB8AC3E}">
        <p14:creationId xmlns:p14="http://schemas.microsoft.com/office/powerpoint/2010/main" val="1576201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28"/>
          </p:nvPr>
        </p:nvSpPr>
        <p:spPr>
          <a:solidFill>
            <a:srgbClr val="DCE6F2"/>
          </a:solidFill>
        </p:spPr>
        <p:txBody>
          <a:bodyPr/>
          <a:lstStyle/>
          <a:p>
            <a:r>
              <a:rPr lang="en-US" dirty="0">
                <a:solidFill>
                  <a:srgbClr val="1F497D"/>
                </a:solidFill>
              </a:rPr>
              <a:t>Glossary </a:t>
            </a:r>
          </a:p>
        </p:txBody>
      </p:sp>
      <p:sp>
        <p:nvSpPr>
          <p:cNvPr id="4" name="Titre 3"/>
          <p:cNvSpPr>
            <a:spLocks noGrp="1"/>
          </p:cNvSpPr>
          <p:nvPr>
            <p:ph type="title"/>
          </p:nvPr>
        </p:nvSpPr>
        <p:spPr/>
        <p:txBody>
          <a:bodyPr/>
          <a:lstStyle/>
          <a:p>
            <a:r>
              <a:rPr lang="en-US" dirty="0"/>
              <a:t>9.1 Appendix &gt; Glossary and definition of key terms</a:t>
            </a:r>
          </a:p>
        </p:txBody>
      </p:sp>
      <p:graphicFrame>
        <p:nvGraphicFramePr>
          <p:cNvPr id="12" name="Tableau 11"/>
          <p:cNvGraphicFramePr>
            <a:graphicFrameLocks noGrp="1"/>
          </p:cNvGraphicFramePr>
          <p:nvPr>
            <p:extLst>
              <p:ext uri="{D42A27DB-BD31-4B8C-83A1-F6EECF244321}">
                <p14:modId xmlns:p14="http://schemas.microsoft.com/office/powerpoint/2010/main" val="894836860"/>
              </p:ext>
            </p:extLst>
          </p:nvPr>
        </p:nvGraphicFramePr>
        <p:xfrm>
          <a:off x="317989" y="1205135"/>
          <a:ext cx="8574491" cy="5745770"/>
        </p:xfrm>
        <a:graphic>
          <a:graphicData uri="http://schemas.openxmlformats.org/drawingml/2006/table">
            <a:tbl>
              <a:tblPr bandRow="1">
                <a:tableStyleId>{2D5ABB26-0587-4C30-8999-92F81FD0307C}</a:tableStyleId>
              </a:tblPr>
              <a:tblGrid>
                <a:gridCol w="2392881">
                  <a:extLst>
                    <a:ext uri="{9D8B030D-6E8A-4147-A177-3AD203B41FA5}">
                      <a16:colId xmlns:a16="http://schemas.microsoft.com/office/drawing/2014/main" xmlns="" val="411503500"/>
                    </a:ext>
                  </a:extLst>
                </a:gridCol>
                <a:gridCol w="6181610">
                  <a:extLst>
                    <a:ext uri="{9D8B030D-6E8A-4147-A177-3AD203B41FA5}">
                      <a16:colId xmlns:a16="http://schemas.microsoft.com/office/drawing/2014/main" xmlns="" val="2547586169"/>
                    </a:ext>
                  </a:extLst>
                </a:gridCol>
              </a:tblGrid>
              <a:tr h="501742">
                <a:tc>
                  <a:txBody>
                    <a:bodyPr/>
                    <a:lstStyle/>
                    <a:p>
                      <a:r>
                        <a:rPr lang="fr-FR" sz="1200" b="1" dirty="0">
                          <a:solidFill>
                            <a:schemeClr val="accent1"/>
                          </a:solidFill>
                        </a:rPr>
                        <a:t>E</a:t>
                      </a:r>
                      <a:r>
                        <a:rPr lang="en-US" sz="1200" b="1" dirty="0">
                          <a:solidFill>
                            <a:schemeClr val="accent1"/>
                          </a:solidFill>
                        </a:rPr>
                        <a:t>-money</a:t>
                      </a:r>
                    </a:p>
                  </a:txBody>
                  <a:tcPr marL="84406" marR="84406"/>
                </a:tc>
                <a:tc>
                  <a:txBody>
                    <a:bodyPr/>
                    <a:lstStyle/>
                    <a:p>
                      <a:r>
                        <a:rPr lang="en-US" sz="1200" dirty="0"/>
                        <a:t>Short for “electronic money”, is stored value held in the accounts of users, agents, and the provider of the mobile money service. </a:t>
                      </a:r>
                    </a:p>
                  </a:txBody>
                  <a:tcPr marL="84406" marR="84406"/>
                </a:tc>
                <a:extLst>
                  <a:ext uri="{0D108BD9-81ED-4DB2-BD59-A6C34878D82A}">
                    <a16:rowId xmlns:a16="http://schemas.microsoft.com/office/drawing/2014/main" xmlns="" val="90744699"/>
                  </a:ext>
                </a:extLst>
              </a:tr>
              <a:tr h="298254">
                <a:tc>
                  <a:txBody>
                    <a:bodyPr/>
                    <a:lstStyle/>
                    <a:p>
                      <a:r>
                        <a:rPr lang="fr-FR" sz="1200" b="1" dirty="0" err="1">
                          <a:solidFill>
                            <a:schemeClr val="accent1"/>
                          </a:solidFill>
                        </a:rPr>
                        <a:t>Float</a:t>
                      </a:r>
                      <a:endParaRPr lang="en-US" sz="1200" b="1" dirty="0">
                        <a:solidFill>
                          <a:schemeClr val="accent1"/>
                        </a:solidFill>
                      </a:endParaRPr>
                    </a:p>
                  </a:txBody>
                  <a:tcPr marL="84406" marR="84406"/>
                </a:tc>
                <a:tc>
                  <a:txBody>
                    <a:bodyPr/>
                    <a:lstStyle/>
                    <a:p>
                      <a:r>
                        <a:rPr lang="en-US" sz="1200" dirty="0"/>
                        <a:t>The balance of e-money, or physical cash, or money in a bank account that an agent can immediately access to meet customer demands to purchase (cash in) or sell (cash out) electronic money.</a:t>
                      </a:r>
                    </a:p>
                  </a:txBody>
                  <a:tcPr marL="84406" marR="84406"/>
                </a:tc>
                <a:extLst>
                  <a:ext uri="{0D108BD9-81ED-4DB2-BD59-A6C34878D82A}">
                    <a16:rowId xmlns:a16="http://schemas.microsoft.com/office/drawing/2014/main" xmlns="" val="144361354"/>
                  </a:ext>
                </a:extLst>
              </a:tr>
              <a:tr h="440040">
                <a:tc>
                  <a:txBody>
                    <a:bodyPr/>
                    <a:lstStyle/>
                    <a:p>
                      <a:r>
                        <a:rPr lang="en-US" sz="1200" b="1" dirty="0">
                          <a:solidFill>
                            <a:schemeClr val="accent1"/>
                          </a:solidFill>
                        </a:rPr>
                        <a:t>Government-to-person (G2P) payment</a:t>
                      </a:r>
                    </a:p>
                  </a:txBody>
                  <a:tcPr marL="84406" marR="84406"/>
                </a:tc>
                <a:tc>
                  <a:txBody>
                    <a:bodyPr/>
                    <a:lstStyle/>
                    <a:p>
                      <a:r>
                        <a:rPr lang="en-US" sz="1200" dirty="0"/>
                        <a:t>A payment by a government to a person’s mobile money account.</a:t>
                      </a:r>
                    </a:p>
                  </a:txBody>
                  <a:tcPr marL="84406" marR="84406"/>
                </a:tc>
                <a:extLst>
                  <a:ext uri="{0D108BD9-81ED-4DB2-BD59-A6C34878D82A}">
                    <a16:rowId xmlns:a16="http://schemas.microsoft.com/office/drawing/2014/main" xmlns="" val="771825015"/>
                  </a:ext>
                </a:extLst>
              </a:tr>
              <a:tr h="486896">
                <a:tc>
                  <a:txBody>
                    <a:bodyPr/>
                    <a:lstStyle/>
                    <a:p>
                      <a:r>
                        <a:rPr lang="en-US" sz="1200" b="1" dirty="0">
                          <a:solidFill>
                            <a:schemeClr val="accent1"/>
                          </a:solidFill>
                        </a:rPr>
                        <a:t>Informal financial services</a:t>
                      </a:r>
                    </a:p>
                  </a:txBody>
                  <a:tcPr marL="84406" marR="84406"/>
                </a:tc>
                <a:tc>
                  <a:txBody>
                    <a:bodyPr/>
                    <a:lstStyle/>
                    <a:p>
                      <a:r>
                        <a:rPr lang="en-US" sz="1200" dirty="0"/>
                        <a:t>Financial services offered by unregulated entities. Examples of informal financial services are loan-shark lending, savings groups, etc.</a:t>
                      </a:r>
                    </a:p>
                  </a:txBody>
                  <a:tcPr marL="84406" marR="84406"/>
                </a:tc>
                <a:extLst>
                  <a:ext uri="{0D108BD9-81ED-4DB2-BD59-A6C34878D82A}">
                    <a16:rowId xmlns:a16="http://schemas.microsoft.com/office/drawing/2014/main" xmlns="" val="2183132265"/>
                  </a:ext>
                </a:extLst>
              </a:tr>
              <a:tr h="360040">
                <a:tc>
                  <a:txBody>
                    <a:bodyPr/>
                    <a:lstStyle/>
                    <a:p>
                      <a:r>
                        <a:rPr lang="en-US" sz="1200" b="1" dirty="0">
                          <a:solidFill>
                            <a:schemeClr val="accent1"/>
                          </a:solidFill>
                        </a:rPr>
                        <a:t>International remittance</a:t>
                      </a:r>
                    </a:p>
                  </a:txBody>
                  <a:tcPr marL="84406" marR="84406"/>
                </a:tc>
                <a:tc>
                  <a:txBody>
                    <a:bodyPr/>
                    <a:lstStyle/>
                    <a:p>
                      <a:r>
                        <a:rPr lang="en-US" sz="1200" dirty="0"/>
                        <a:t>Cross-border fund transfer from one person to another person. </a:t>
                      </a:r>
                    </a:p>
                  </a:txBody>
                  <a:tcPr marL="84406" marR="84406"/>
                </a:tc>
                <a:extLst>
                  <a:ext uri="{0D108BD9-81ED-4DB2-BD59-A6C34878D82A}">
                    <a16:rowId xmlns:a16="http://schemas.microsoft.com/office/drawing/2014/main" xmlns="" val="484006905"/>
                  </a:ext>
                </a:extLst>
              </a:tr>
              <a:tr h="648072">
                <a:tc>
                  <a:txBody>
                    <a:bodyPr/>
                    <a:lstStyle/>
                    <a:p>
                      <a:r>
                        <a:rPr lang="en-US" sz="1200" b="1" dirty="0">
                          <a:solidFill>
                            <a:schemeClr val="accent1"/>
                          </a:solidFill>
                        </a:rPr>
                        <a:t>Interoperability</a:t>
                      </a:r>
                    </a:p>
                  </a:txBody>
                  <a:tcPr marL="84406" marR="84406"/>
                </a:tc>
                <a:tc>
                  <a:txBody>
                    <a:bodyPr/>
                    <a:lstStyle/>
                    <a:p>
                      <a:r>
                        <a:rPr lang="en-US" sz="1200" dirty="0"/>
                        <a:t>The ability for customers to undertake money transfers between two accounts at different mobile money schemes, or to transfer money between accounts at mobile money schemes and accounts at banks. </a:t>
                      </a:r>
                    </a:p>
                  </a:txBody>
                  <a:tcPr marL="84406" marR="84406"/>
                </a:tc>
                <a:extLst>
                  <a:ext uri="{0D108BD9-81ED-4DB2-BD59-A6C34878D82A}">
                    <a16:rowId xmlns:a16="http://schemas.microsoft.com/office/drawing/2014/main" xmlns="" val="3333121144"/>
                  </a:ext>
                </a:extLst>
              </a:tr>
              <a:tr h="822940">
                <a:tc>
                  <a:txBody>
                    <a:bodyPr/>
                    <a:lstStyle/>
                    <a:p>
                      <a:r>
                        <a:rPr lang="en-US" sz="1200" b="1" kern="1200" dirty="0">
                          <a:solidFill>
                            <a:schemeClr val="accent1"/>
                          </a:solidFill>
                          <a:latin typeface="+mn-lt"/>
                          <a:ea typeface="+mn-ea"/>
                          <a:cs typeface="+mn-cs"/>
                        </a:rPr>
                        <a:t>Know-Your-Customer (KYC)</a:t>
                      </a: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a:t>Financial institutions and regulated financial services providers are usually obligated by regulation to perform due diligence in order to identify their customers. Due to the lack of formal identity documents in some markets, solutions such as tiered KYC and adjusting acceptable KYC documentation can help mobile money providers facilitate customer adoption and increase financial inclusion, especially in rural areas.</a:t>
                      </a:r>
                    </a:p>
                  </a:txBody>
                  <a:tcPr marL="84406" marR="84406"/>
                </a:tc>
                <a:extLst>
                  <a:ext uri="{0D108BD9-81ED-4DB2-BD59-A6C34878D82A}">
                    <a16:rowId xmlns:a16="http://schemas.microsoft.com/office/drawing/2014/main" xmlns="" val="1091696228"/>
                  </a:ext>
                </a:extLst>
              </a:tr>
              <a:tr h="822940">
                <a:tc>
                  <a:txBody>
                    <a:bodyPr/>
                    <a:lstStyle/>
                    <a:p>
                      <a:r>
                        <a:rPr lang="en-US" sz="1200" b="1" kern="1200" dirty="0">
                          <a:solidFill>
                            <a:schemeClr val="accent1"/>
                          </a:solidFill>
                          <a:latin typeface="+mn-lt"/>
                          <a:ea typeface="+mn-ea"/>
                          <a:cs typeface="+mn-cs"/>
                        </a:rPr>
                        <a:t>Liquidity management</a:t>
                      </a:r>
                    </a:p>
                  </a:txBody>
                  <a:tcPr marL="84406" marR="84406"/>
                </a:tc>
                <a:tc>
                  <a:txBody>
                    <a:bodyPr/>
                    <a:lstStyle/>
                    <a:p>
                      <a:r>
                        <a:rPr lang="en-US" sz="1200" dirty="0"/>
                        <a:t>The management of the balance of cash and e-money held by a mobile money agent in order to meet customers’ demands to purchase (cash-in) or sell (cash-out) e-money. The key metric used to measure the liquidity of an agent is the sum of their e-money and cash balances (also known as their float balance).</a:t>
                      </a:r>
                    </a:p>
                  </a:txBody>
                  <a:tcPr marL="84406" marR="84406"/>
                </a:tc>
                <a:extLst>
                  <a:ext uri="{0D108BD9-81ED-4DB2-BD59-A6C34878D82A}">
                    <a16:rowId xmlns:a16="http://schemas.microsoft.com/office/drawing/2014/main" xmlns="" val="442163213"/>
                  </a:ext>
                </a:extLst>
              </a:tr>
              <a:tr h="822940">
                <a:tc>
                  <a:txBody>
                    <a:bodyPr/>
                    <a:lstStyle/>
                    <a:p>
                      <a:r>
                        <a:rPr lang="en-US" sz="1200" b="1" kern="1200" dirty="0">
                          <a:solidFill>
                            <a:schemeClr val="accent1"/>
                          </a:solidFill>
                          <a:latin typeface="+mn-lt"/>
                          <a:ea typeface="+mn-ea"/>
                          <a:cs typeface="+mn-cs"/>
                        </a:rPr>
                        <a:t>Merchant payment</a:t>
                      </a: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a:t>A payment made from a mobile money account via a mobile money platform to a retail or online merchant in exchange for goods or services.</a:t>
                      </a:r>
                    </a:p>
                  </a:txBody>
                  <a:tcPr marL="84406" marR="84406"/>
                </a:tc>
                <a:extLst>
                  <a:ext uri="{0D108BD9-81ED-4DB2-BD59-A6C34878D82A}">
                    <a16:rowId xmlns:a16="http://schemas.microsoft.com/office/drawing/2014/main" xmlns="" val="1619825061"/>
                  </a:ext>
                </a:extLst>
              </a:tr>
            </a:tbl>
          </a:graphicData>
        </a:graphic>
      </p:graphicFrame>
      <p:sp>
        <p:nvSpPr>
          <p:cNvPr id="5" name="Titre 2"/>
          <p:cNvSpPr txBox="1">
            <a:spLocks/>
          </p:cNvSpPr>
          <p:nvPr/>
        </p:nvSpPr>
        <p:spPr>
          <a:xfrm>
            <a:off x="-1548"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8.1 Glossary of terms</a:t>
            </a:r>
          </a:p>
        </p:txBody>
      </p:sp>
      <p:sp>
        <p:nvSpPr>
          <p:cNvPr id="7" name="Hexagon 6"/>
          <p:cNvSpPr/>
          <p:nvPr/>
        </p:nvSpPr>
        <p:spPr>
          <a:xfrm>
            <a:off x="-825500" y="-9779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Could cut?</a:t>
            </a:r>
          </a:p>
        </p:txBody>
      </p:sp>
      <p:sp>
        <p:nvSpPr>
          <p:cNvPr id="2" name="Text Placeholder 1"/>
          <p:cNvSpPr>
            <a:spLocks noGrp="1"/>
          </p:cNvSpPr>
          <p:nvPr>
            <p:ph type="body" sz="quarter" idx="14"/>
          </p:nvPr>
        </p:nvSpPr>
        <p:spPr/>
        <p:txBody>
          <a:bodyPr/>
          <a:lstStyle/>
          <a:p>
            <a:endParaRPr lang="en-US"/>
          </a:p>
        </p:txBody>
      </p:sp>
      <p:sp>
        <p:nvSpPr>
          <p:cNvPr id="9" name="Text Placeholder 2"/>
          <p:cNvSpPr txBox="1">
            <a:spLocks/>
          </p:cNvSpPr>
          <p:nvPr/>
        </p:nvSpPr>
        <p:spPr>
          <a:xfrm>
            <a:off x="0" y="321195"/>
            <a:ext cx="9144000" cy="876712"/>
          </a:xfrm>
          <a:prstGeom prst="rect">
            <a:avLst/>
          </a:prstGeom>
          <a:solidFill>
            <a:srgbClr val="DCE6F2"/>
          </a:solidFill>
        </p:spPr>
        <p:txBody>
          <a:bodyPr vert="horz" lIns="108000" tIns="36000" rIns="72000" bIns="36000" rtlCol="0" anchor="ctr">
            <a:normAutofit/>
          </a:bodyPr>
          <a:lstStyle>
            <a:lvl1pPr marL="0" indent="0" algn="l" defTabSz="457200" rtl="0" eaLnBrk="1" latinLnBrk="0" hangingPunct="1">
              <a:spcBef>
                <a:spcPct val="20000"/>
              </a:spcBef>
              <a:buFont typeface="Arial"/>
              <a:buNone/>
              <a:defRPr sz="1463" kern="1200">
                <a:solidFill>
                  <a:srgbClr val="40404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400" dirty="0">
              <a:solidFill>
                <a:srgbClr val="1F497D"/>
              </a:solidFill>
            </a:endParaRPr>
          </a:p>
          <a:p>
            <a:r>
              <a:rPr lang="en-GB" sz="1500" dirty="0">
                <a:solidFill>
                  <a:schemeClr val="tx2"/>
                </a:solidFill>
              </a:rPr>
              <a:t>Glossary</a:t>
            </a:r>
          </a:p>
          <a:p>
            <a:endParaRPr lang="en-GB" sz="1400" dirty="0">
              <a:solidFill>
                <a:srgbClr val="1F497D"/>
              </a:solidFill>
            </a:endParaRPr>
          </a:p>
        </p:txBody>
      </p:sp>
    </p:spTree>
    <p:extLst>
      <p:ext uri="{BB962C8B-B14F-4D97-AF65-F5344CB8AC3E}">
        <p14:creationId xmlns:p14="http://schemas.microsoft.com/office/powerpoint/2010/main" val="3154989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23090"/>
            <a:ext cx="9144000" cy="320400"/>
          </a:xfrm>
        </p:spPr>
        <p:txBody>
          <a:bodyPr/>
          <a:lstStyle/>
          <a:p>
            <a:r>
              <a:rPr lang="en-US" dirty="0"/>
              <a:t>9.1 Appendix &gt; Glossary and definition of key terms</a:t>
            </a:r>
          </a:p>
        </p:txBody>
      </p:sp>
      <p:graphicFrame>
        <p:nvGraphicFramePr>
          <p:cNvPr id="12" name="Tableau 11"/>
          <p:cNvGraphicFramePr>
            <a:graphicFrameLocks noGrp="1"/>
          </p:cNvGraphicFramePr>
          <p:nvPr>
            <p:extLst>
              <p:ext uri="{D42A27DB-BD31-4B8C-83A1-F6EECF244321}">
                <p14:modId xmlns:p14="http://schemas.microsoft.com/office/powerpoint/2010/main" val="3207258103"/>
              </p:ext>
            </p:extLst>
          </p:nvPr>
        </p:nvGraphicFramePr>
        <p:xfrm>
          <a:off x="317989" y="1209452"/>
          <a:ext cx="8574491" cy="4878226"/>
        </p:xfrm>
        <a:graphic>
          <a:graphicData uri="http://schemas.openxmlformats.org/drawingml/2006/table">
            <a:tbl>
              <a:tblPr bandRow="1">
                <a:tableStyleId>{2D5ABB26-0587-4C30-8999-92F81FD0307C}</a:tableStyleId>
              </a:tblPr>
              <a:tblGrid>
                <a:gridCol w="2392881">
                  <a:extLst>
                    <a:ext uri="{9D8B030D-6E8A-4147-A177-3AD203B41FA5}">
                      <a16:colId xmlns:a16="http://schemas.microsoft.com/office/drawing/2014/main" xmlns="" val="411503500"/>
                    </a:ext>
                  </a:extLst>
                </a:gridCol>
                <a:gridCol w="6181610">
                  <a:extLst>
                    <a:ext uri="{9D8B030D-6E8A-4147-A177-3AD203B41FA5}">
                      <a16:colId xmlns:a16="http://schemas.microsoft.com/office/drawing/2014/main" xmlns="" val="2547586169"/>
                    </a:ext>
                  </a:extLst>
                </a:gridCol>
              </a:tblGrid>
              <a:tr h="501742">
                <a:tc>
                  <a:txBody>
                    <a:bodyPr/>
                    <a:lstStyle/>
                    <a:p>
                      <a:r>
                        <a:rPr lang="en-US" sz="1200" b="1" dirty="0">
                          <a:solidFill>
                            <a:schemeClr val="accent1"/>
                          </a:solidFill>
                        </a:rPr>
                        <a:t>Mobile money</a:t>
                      </a:r>
                    </a:p>
                  </a:txBody>
                  <a:tcPr marL="84406" marR="84406"/>
                </a:tc>
                <a:tc>
                  <a:txBody>
                    <a:bodyPr/>
                    <a:lstStyle/>
                    <a:p>
                      <a:r>
                        <a:rPr lang="en-US" sz="1200" dirty="0"/>
                        <a:t>Mobile money is a service which the underserved can use to make and receive payments using a mobile phone. See slide 5 for a more detailed definition.</a:t>
                      </a:r>
                    </a:p>
                  </a:txBody>
                  <a:tcPr marL="84406" marR="84406"/>
                </a:tc>
                <a:extLst>
                  <a:ext uri="{0D108BD9-81ED-4DB2-BD59-A6C34878D82A}">
                    <a16:rowId xmlns:a16="http://schemas.microsoft.com/office/drawing/2014/main" xmlns="" val="90744699"/>
                  </a:ext>
                </a:extLst>
              </a:tr>
              <a:tr h="298254">
                <a:tc>
                  <a:txBody>
                    <a:bodyPr/>
                    <a:lstStyle/>
                    <a:p>
                      <a:r>
                        <a:rPr lang="en-US" sz="1200" b="1" dirty="0">
                          <a:solidFill>
                            <a:schemeClr val="accent1"/>
                          </a:solidFill>
                        </a:rPr>
                        <a:t>Mobile money account</a:t>
                      </a:r>
                    </a:p>
                  </a:txBody>
                  <a:tcPr marL="84406" marR="84406"/>
                </a:tc>
                <a:tc>
                  <a:txBody>
                    <a:bodyPr/>
                    <a:lstStyle/>
                    <a:p>
                      <a:r>
                        <a:rPr lang="en-US" sz="1200" dirty="0"/>
                        <a:t>An e-money account that is accessed using a mobile phone and that is held with the e-money issuer. </a:t>
                      </a:r>
                    </a:p>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a:t>An active mobile money account is a mobile money account that has been used to conduct at least one transaction during a certain period of time (90 days for the purposes of the research).</a:t>
                      </a:r>
                    </a:p>
                  </a:txBody>
                  <a:tcPr marL="84406" marR="84406"/>
                </a:tc>
                <a:extLst>
                  <a:ext uri="{0D108BD9-81ED-4DB2-BD59-A6C34878D82A}">
                    <a16:rowId xmlns:a16="http://schemas.microsoft.com/office/drawing/2014/main" xmlns="" val="144361354"/>
                  </a:ext>
                </a:extLst>
              </a:tr>
              <a:tr h="486896">
                <a:tc>
                  <a:txBody>
                    <a:bodyPr/>
                    <a:lstStyle/>
                    <a:p>
                      <a:r>
                        <a:rPr lang="en-US" sz="1200" b="1" dirty="0">
                          <a:solidFill>
                            <a:schemeClr val="accent1"/>
                          </a:solidFill>
                        </a:rPr>
                        <a:t>Mobile money account-to-bank account transfer</a:t>
                      </a:r>
                    </a:p>
                  </a:txBody>
                  <a:tcPr marL="84406" marR="84406"/>
                </a:tc>
                <a:tc>
                  <a:txBody>
                    <a:bodyPr/>
                    <a:lstStyle/>
                    <a:p>
                      <a:r>
                        <a:rPr lang="en-US" sz="1200" dirty="0"/>
                        <a:t>A direct transfer of funds made from a mobile money account to a customer bank account. This transaction typically requires a commercial agreement and technical integration between the bank and the mobile money provider to allow direct account-to-account (A2A) transfers.</a:t>
                      </a:r>
                    </a:p>
                  </a:txBody>
                  <a:tcPr marL="84406" marR="84406"/>
                </a:tc>
                <a:extLst>
                  <a:ext uri="{0D108BD9-81ED-4DB2-BD59-A6C34878D82A}">
                    <a16:rowId xmlns:a16="http://schemas.microsoft.com/office/drawing/2014/main" xmlns="" val="2183132265"/>
                  </a:ext>
                </a:extLst>
              </a:tr>
              <a:tr h="360040">
                <a:tc>
                  <a:txBody>
                    <a:bodyPr/>
                    <a:lstStyle/>
                    <a:p>
                      <a:r>
                        <a:rPr lang="en-US" sz="1200" b="1" dirty="0">
                          <a:solidFill>
                            <a:schemeClr val="accent1"/>
                          </a:solidFill>
                        </a:rPr>
                        <a:t>Mobile money ecosystem</a:t>
                      </a:r>
                    </a:p>
                  </a:txBody>
                  <a:tcPr marL="84406" marR="84406"/>
                </a:tc>
                <a:tc>
                  <a:txBody>
                    <a:bodyPr/>
                    <a:lstStyle/>
                    <a:p>
                      <a:r>
                        <a:rPr lang="en-US" sz="1200" dirty="0"/>
                        <a:t>The mobile money ecosystem includes mobile money providers and all third-party organizations which can benefit from mobile money, either by using it as a payment mechanism or leveraging mobile money accounts. </a:t>
                      </a:r>
                    </a:p>
                  </a:txBody>
                  <a:tcPr marL="84406" marR="84406"/>
                </a:tc>
                <a:extLst>
                  <a:ext uri="{0D108BD9-81ED-4DB2-BD59-A6C34878D82A}">
                    <a16:rowId xmlns:a16="http://schemas.microsoft.com/office/drawing/2014/main" xmlns="" val="484006905"/>
                  </a:ext>
                </a:extLst>
              </a:tr>
              <a:tr h="339432">
                <a:tc>
                  <a:txBody>
                    <a:bodyPr/>
                    <a:lstStyle/>
                    <a:p>
                      <a:r>
                        <a:rPr lang="en-US" sz="1200" b="1" dirty="0">
                          <a:solidFill>
                            <a:schemeClr val="accent1"/>
                          </a:solidFill>
                        </a:rPr>
                        <a:t>Mobile Network Operator (MNO)</a:t>
                      </a:r>
                    </a:p>
                  </a:txBody>
                  <a:tcPr marL="84406" marR="84406"/>
                </a:tc>
                <a:tc>
                  <a:txBody>
                    <a:bodyPr/>
                    <a:lstStyle/>
                    <a:p>
                      <a:r>
                        <a:rPr lang="en-US" sz="1200" dirty="0"/>
                        <a:t>A company that provides telecommunications services through mobile devices.</a:t>
                      </a:r>
                    </a:p>
                  </a:txBody>
                  <a:tcPr marL="84406" marR="84406"/>
                </a:tc>
                <a:extLst>
                  <a:ext uri="{0D108BD9-81ED-4DB2-BD59-A6C34878D82A}">
                    <a16:rowId xmlns:a16="http://schemas.microsoft.com/office/drawing/2014/main" xmlns="" val="3333121144"/>
                  </a:ext>
                </a:extLst>
              </a:tr>
              <a:tr h="288032">
                <a:tc>
                  <a:txBody>
                    <a:bodyPr/>
                    <a:lstStyle/>
                    <a:p>
                      <a:r>
                        <a:rPr lang="en-US" sz="1200" b="1" dirty="0">
                          <a:solidFill>
                            <a:schemeClr val="accent1"/>
                          </a:solidFill>
                        </a:rPr>
                        <a:t>Money Transfer Operator (MTO)</a:t>
                      </a:r>
                      <a:endParaRPr lang="en-US" sz="1200" b="1" kern="1200" dirty="0">
                        <a:solidFill>
                          <a:schemeClr val="accent1"/>
                        </a:solidFill>
                        <a:latin typeface="+mn-lt"/>
                        <a:ea typeface="+mn-ea"/>
                        <a:cs typeface="+mn-cs"/>
                      </a:endParaRP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a:t>A company that provides money transfer services.</a:t>
                      </a:r>
                    </a:p>
                  </a:txBody>
                  <a:tcPr marL="84406" marR="84406"/>
                </a:tc>
                <a:extLst>
                  <a:ext uri="{0D108BD9-81ED-4DB2-BD59-A6C34878D82A}">
                    <a16:rowId xmlns:a16="http://schemas.microsoft.com/office/drawing/2014/main" xmlns="" val="1091696228"/>
                  </a:ext>
                </a:extLst>
              </a:tr>
              <a:tr h="822940">
                <a:tc>
                  <a:txBody>
                    <a:bodyPr/>
                    <a:lstStyle/>
                    <a:p>
                      <a:r>
                        <a:rPr lang="en-US" sz="1200" b="1" dirty="0">
                          <a:solidFill>
                            <a:schemeClr val="accent1"/>
                          </a:solidFill>
                        </a:rPr>
                        <a:t>Off-net transfer</a:t>
                      </a:r>
                      <a:endParaRPr lang="en-US" sz="1200" b="1" kern="1200" dirty="0">
                        <a:solidFill>
                          <a:schemeClr val="accent1"/>
                        </a:solidFill>
                        <a:latin typeface="+mn-lt"/>
                        <a:ea typeface="+mn-ea"/>
                        <a:cs typeface="+mn-cs"/>
                      </a:endParaRP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a:t>Transfers that are initiated by registered mobile money users to unregistered users are typically referred to as off-net (off-network) transfers. Some deployments may refer to an off-net transfer as a voucher, coupon or token. In this case, the e-money will need to be cashed out at an agent of the sender’s agent network. </a:t>
                      </a:r>
                    </a:p>
                  </a:txBody>
                  <a:tcPr marL="84406" marR="84406"/>
                </a:tc>
                <a:extLst>
                  <a:ext uri="{0D108BD9-81ED-4DB2-BD59-A6C34878D82A}">
                    <a16:rowId xmlns:a16="http://schemas.microsoft.com/office/drawing/2014/main" xmlns="" val="442163213"/>
                  </a:ext>
                </a:extLst>
              </a:tr>
              <a:tr h="822940">
                <a:tc>
                  <a:txBody>
                    <a:bodyPr/>
                    <a:lstStyle/>
                    <a:p>
                      <a:r>
                        <a:rPr lang="en-US" sz="1200" b="1" dirty="0">
                          <a:solidFill>
                            <a:schemeClr val="accent1"/>
                          </a:solidFill>
                        </a:rPr>
                        <a:t>Over-The-Counter (OTC) services</a:t>
                      </a:r>
                      <a:endParaRPr lang="en-US" sz="1200" b="1" kern="1200" dirty="0">
                        <a:solidFill>
                          <a:schemeClr val="accent1"/>
                        </a:solidFill>
                        <a:latin typeface="+mn-lt"/>
                        <a:ea typeface="+mn-ea"/>
                        <a:cs typeface="+mn-cs"/>
                      </a:endParaRP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a:t>Applies when a mobile money agent performs the transactions on behalf of the customer, who does not need to have a mobile money account to use the service.</a:t>
                      </a:r>
                    </a:p>
                  </a:txBody>
                  <a:tcPr marL="84406" marR="84406"/>
                </a:tc>
                <a:extLst>
                  <a:ext uri="{0D108BD9-81ED-4DB2-BD59-A6C34878D82A}">
                    <a16:rowId xmlns:a16="http://schemas.microsoft.com/office/drawing/2014/main" xmlns="" val="1619825061"/>
                  </a:ext>
                </a:extLst>
              </a:tr>
            </a:tbl>
          </a:graphicData>
        </a:graphic>
      </p:graphicFrame>
      <p:sp>
        <p:nvSpPr>
          <p:cNvPr id="5" name="Titre 2"/>
          <p:cNvSpPr txBox="1">
            <a:spLocks/>
          </p:cNvSpPr>
          <p:nvPr/>
        </p:nvSpPr>
        <p:spPr>
          <a:xfrm>
            <a:off x="-1548" y="13474"/>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8.1 Glossary of terms</a:t>
            </a:r>
          </a:p>
        </p:txBody>
      </p:sp>
      <p:sp>
        <p:nvSpPr>
          <p:cNvPr id="7" name="Hexagon 6"/>
          <p:cNvSpPr/>
          <p:nvPr/>
        </p:nvSpPr>
        <p:spPr>
          <a:xfrm>
            <a:off x="-825500" y="-9779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Could cut?</a:t>
            </a:r>
          </a:p>
        </p:txBody>
      </p:sp>
      <p:sp>
        <p:nvSpPr>
          <p:cNvPr id="2" name="Text Placeholder 1"/>
          <p:cNvSpPr>
            <a:spLocks noGrp="1"/>
          </p:cNvSpPr>
          <p:nvPr>
            <p:ph type="body" sz="quarter" idx="28"/>
          </p:nvPr>
        </p:nvSpPr>
        <p:spPr/>
        <p:txBody>
          <a:bodyPr/>
          <a:lstStyle/>
          <a:p>
            <a:endParaRPr lang="en-US"/>
          </a:p>
        </p:txBody>
      </p:sp>
      <p:sp>
        <p:nvSpPr>
          <p:cNvPr id="9" name="Text Placeholder 2"/>
          <p:cNvSpPr>
            <a:spLocks noGrp="1"/>
          </p:cNvSpPr>
          <p:nvPr>
            <p:ph type="body" sz="quarter" idx="14"/>
          </p:nvPr>
        </p:nvSpPr>
        <p:spPr>
          <a:xfrm>
            <a:off x="0" y="332740"/>
            <a:ext cx="9144000" cy="876712"/>
          </a:xfrm>
          <a:solidFill>
            <a:srgbClr val="DCE6F2"/>
          </a:solidFill>
        </p:spPr>
        <p:txBody>
          <a:bodyPr>
            <a:normAutofit/>
          </a:bodyPr>
          <a:lstStyle/>
          <a:p>
            <a:endParaRPr lang="en-GB" sz="1400" dirty="0">
              <a:solidFill>
                <a:srgbClr val="1F497D"/>
              </a:solidFill>
            </a:endParaRPr>
          </a:p>
          <a:p>
            <a:r>
              <a:rPr lang="en-GB" sz="1500" dirty="0">
                <a:solidFill>
                  <a:srgbClr val="1F497D"/>
                </a:solidFill>
              </a:rPr>
              <a:t>Glossary</a:t>
            </a:r>
          </a:p>
          <a:p>
            <a:endParaRPr lang="en-GB" sz="1400" dirty="0">
              <a:solidFill>
                <a:srgbClr val="1F497D"/>
              </a:solidFill>
            </a:endParaRPr>
          </a:p>
        </p:txBody>
      </p:sp>
    </p:spTree>
    <p:extLst>
      <p:ext uri="{BB962C8B-B14F-4D97-AF65-F5344CB8AC3E}">
        <p14:creationId xmlns:p14="http://schemas.microsoft.com/office/powerpoint/2010/main" val="1448793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28"/>
          </p:nvPr>
        </p:nvSpPr>
        <p:spPr>
          <a:solidFill>
            <a:srgbClr val="DCE6F2"/>
          </a:solidFill>
        </p:spPr>
        <p:txBody>
          <a:bodyPr/>
          <a:lstStyle/>
          <a:p>
            <a:r>
              <a:rPr lang="en-US" dirty="0">
                <a:solidFill>
                  <a:srgbClr val="1F497D"/>
                </a:solidFill>
              </a:rPr>
              <a:t>Glossary </a:t>
            </a:r>
          </a:p>
        </p:txBody>
      </p:sp>
      <p:sp>
        <p:nvSpPr>
          <p:cNvPr id="4" name="Titre 3"/>
          <p:cNvSpPr>
            <a:spLocks noGrp="1"/>
          </p:cNvSpPr>
          <p:nvPr>
            <p:ph type="title"/>
          </p:nvPr>
        </p:nvSpPr>
        <p:spPr>
          <a:xfrm>
            <a:off x="0" y="-11545"/>
            <a:ext cx="9144000" cy="320400"/>
          </a:xfrm>
        </p:spPr>
        <p:txBody>
          <a:bodyPr/>
          <a:lstStyle/>
          <a:p>
            <a:r>
              <a:rPr lang="en-US" dirty="0"/>
              <a:t>9.1 Appendix &gt; Glossary and definition of key terms</a:t>
            </a:r>
          </a:p>
        </p:txBody>
      </p:sp>
      <p:graphicFrame>
        <p:nvGraphicFramePr>
          <p:cNvPr id="12" name="Tableau 11"/>
          <p:cNvGraphicFramePr>
            <a:graphicFrameLocks noGrp="1"/>
          </p:cNvGraphicFramePr>
          <p:nvPr>
            <p:extLst>
              <p:ext uri="{D42A27DB-BD31-4B8C-83A1-F6EECF244321}">
                <p14:modId xmlns:p14="http://schemas.microsoft.com/office/powerpoint/2010/main" val="1700446243"/>
              </p:ext>
            </p:extLst>
          </p:nvPr>
        </p:nvGraphicFramePr>
        <p:xfrm>
          <a:off x="317989" y="1235364"/>
          <a:ext cx="8574491" cy="4384705"/>
        </p:xfrm>
        <a:graphic>
          <a:graphicData uri="http://schemas.openxmlformats.org/drawingml/2006/table">
            <a:tbl>
              <a:tblPr bandRow="1">
                <a:tableStyleId>{2D5ABB26-0587-4C30-8999-92F81FD0307C}</a:tableStyleId>
              </a:tblPr>
              <a:tblGrid>
                <a:gridCol w="2392881">
                  <a:extLst>
                    <a:ext uri="{9D8B030D-6E8A-4147-A177-3AD203B41FA5}">
                      <a16:colId xmlns:a16="http://schemas.microsoft.com/office/drawing/2014/main" xmlns="" val="411503500"/>
                    </a:ext>
                  </a:extLst>
                </a:gridCol>
                <a:gridCol w="6181610">
                  <a:extLst>
                    <a:ext uri="{9D8B030D-6E8A-4147-A177-3AD203B41FA5}">
                      <a16:colId xmlns:a16="http://schemas.microsoft.com/office/drawing/2014/main" xmlns="" val="2547586169"/>
                    </a:ext>
                  </a:extLst>
                </a:gridCol>
              </a:tblGrid>
              <a:tr h="364875">
                <a:tc>
                  <a:txBody>
                    <a:bodyPr/>
                    <a:lstStyle/>
                    <a:p>
                      <a:r>
                        <a:rPr lang="en-US" sz="1200" b="1" dirty="0">
                          <a:solidFill>
                            <a:schemeClr val="accent1"/>
                          </a:solidFill>
                        </a:rPr>
                        <a:t>Person-to-person (P2P) transfer</a:t>
                      </a:r>
                    </a:p>
                  </a:txBody>
                  <a:tcPr marL="84406" marR="84406"/>
                </a:tc>
                <a:tc>
                  <a:txBody>
                    <a:bodyPr/>
                    <a:lstStyle/>
                    <a:p>
                      <a:r>
                        <a:rPr lang="en-US" sz="1200" dirty="0"/>
                        <a:t>A transfer made from one person to another person.</a:t>
                      </a:r>
                    </a:p>
                  </a:txBody>
                  <a:tcPr marL="84406" marR="84406"/>
                </a:tc>
                <a:extLst>
                  <a:ext uri="{0D108BD9-81ED-4DB2-BD59-A6C34878D82A}">
                    <a16:rowId xmlns:a16="http://schemas.microsoft.com/office/drawing/2014/main" xmlns="" val="90744699"/>
                  </a:ext>
                </a:extLst>
              </a:tr>
              <a:tr h="501742">
                <a:tc>
                  <a:txBody>
                    <a:bodyPr/>
                    <a:lstStyle/>
                    <a:p>
                      <a:r>
                        <a:rPr lang="en-US" sz="1200" b="1" dirty="0">
                          <a:solidFill>
                            <a:schemeClr val="accent1"/>
                          </a:solidFill>
                        </a:rPr>
                        <a:t>Unbanked</a:t>
                      </a: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a:t>Unbanked: Customers who do not have a bank account or a transaction account at a formal financial institution.</a:t>
                      </a:r>
                    </a:p>
                  </a:txBody>
                  <a:tcPr marL="84406" marR="84406"/>
                </a:tc>
                <a:extLst>
                  <a:ext uri="{0D108BD9-81ED-4DB2-BD59-A6C34878D82A}">
                    <a16:rowId xmlns:a16="http://schemas.microsoft.com/office/drawing/2014/main" xmlns="" val="220063580"/>
                  </a:ext>
                </a:extLst>
              </a:tr>
              <a:tr h="486896">
                <a:tc>
                  <a:txBody>
                    <a:bodyPr/>
                    <a:lstStyle/>
                    <a:p>
                      <a:r>
                        <a:rPr lang="en-US" sz="1200" b="1" dirty="0">
                          <a:solidFill>
                            <a:schemeClr val="accent1"/>
                          </a:solidFill>
                        </a:rPr>
                        <a:t>Underbanked</a:t>
                      </a:r>
                    </a:p>
                  </a:txBody>
                  <a:tcPr marL="84406" marR="84406"/>
                </a:tc>
                <a:tc>
                  <a:txBody>
                    <a:bodyPr/>
                    <a:lstStyle/>
                    <a:p>
                      <a:r>
                        <a:rPr lang="en-US" sz="1200" dirty="0"/>
                        <a:t>Customers who may have access to a basic transaction account offered by a formal financial institution, but still have financial needs that are unmet or not appropriately met.</a:t>
                      </a:r>
                    </a:p>
                  </a:txBody>
                  <a:tcPr marL="84406" marR="84406"/>
                </a:tc>
                <a:extLst>
                  <a:ext uri="{0D108BD9-81ED-4DB2-BD59-A6C34878D82A}">
                    <a16:rowId xmlns:a16="http://schemas.microsoft.com/office/drawing/2014/main" xmlns="" val="2183132265"/>
                  </a:ext>
                </a:extLst>
              </a:tr>
              <a:tr h="360040">
                <a:tc>
                  <a:txBody>
                    <a:bodyPr/>
                    <a:lstStyle/>
                    <a:p>
                      <a:r>
                        <a:rPr lang="en-US" sz="1200" b="1" dirty="0">
                          <a:solidFill>
                            <a:schemeClr val="accent1"/>
                          </a:solidFill>
                        </a:rPr>
                        <a:t>Unregistered users</a:t>
                      </a:r>
                    </a:p>
                  </a:txBody>
                  <a:tcPr marL="84406" marR="84406"/>
                </a:tc>
                <a:tc>
                  <a:txBody>
                    <a:bodyPr/>
                    <a:lstStyle/>
                    <a:p>
                      <a:r>
                        <a:rPr lang="en-US" sz="1200" dirty="0"/>
                        <a:t>Unregistered users include both people transacting over-the-counter in the case of OTC services, and unregistered recipients of off-net P2P transfers in the case of account-based services.</a:t>
                      </a:r>
                    </a:p>
                  </a:txBody>
                  <a:tcPr marL="84406" marR="84406"/>
                </a:tc>
                <a:extLst>
                  <a:ext uri="{0D108BD9-81ED-4DB2-BD59-A6C34878D82A}">
                    <a16:rowId xmlns:a16="http://schemas.microsoft.com/office/drawing/2014/main" xmlns="" val="484006905"/>
                  </a:ext>
                </a:extLst>
              </a:tr>
              <a:tr h="339432">
                <a:tc>
                  <a:txBody>
                    <a:bodyPr/>
                    <a:lstStyle/>
                    <a:p>
                      <a:r>
                        <a:rPr lang="en-US" sz="1200" b="1" dirty="0">
                          <a:solidFill>
                            <a:schemeClr val="accent1"/>
                          </a:solidFill>
                        </a:rPr>
                        <a:t>Voucher</a:t>
                      </a: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sz="1200" dirty="0"/>
                        <a:t>Money sent as an off-net transfer from a mobile money account holder to an unregistered recipient, along with a code for the recipient to withdraw the funds at an agent outlet. Also known as a coupon or token.</a:t>
                      </a:r>
                    </a:p>
                  </a:txBody>
                  <a:tcPr marL="84406" marR="84406"/>
                </a:tc>
                <a:extLst>
                  <a:ext uri="{0D108BD9-81ED-4DB2-BD59-A6C34878D82A}">
                    <a16:rowId xmlns:a16="http://schemas.microsoft.com/office/drawing/2014/main" xmlns="" val="3333121144"/>
                  </a:ext>
                </a:extLst>
              </a:tr>
              <a:tr h="288032">
                <a:tc>
                  <a:txBody>
                    <a:bodyPr/>
                    <a:lstStyle/>
                    <a:p>
                      <a:endParaRPr lang="en-US" sz="1200" b="1" kern="1200" dirty="0">
                        <a:solidFill>
                          <a:schemeClr val="accent1"/>
                        </a:solidFill>
                        <a:latin typeface="+mn-lt"/>
                        <a:ea typeface="+mn-ea"/>
                        <a:cs typeface="+mn-cs"/>
                      </a:endParaRP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sz="1200" dirty="0"/>
                    </a:p>
                  </a:txBody>
                  <a:tcPr marL="84406" marR="84406"/>
                </a:tc>
                <a:extLst>
                  <a:ext uri="{0D108BD9-81ED-4DB2-BD59-A6C34878D82A}">
                    <a16:rowId xmlns:a16="http://schemas.microsoft.com/office/drawing/2014/main" xmlns="" val="1091696228"/>
                  </a:ext>
                </a:extLst>
              </a:tr>
              <a:tr h="822940">
                <a:tc>
                  <a:txBody>
                    <a:bodyPr/>
                    <a:lstStyle/>
                    <a:p>
                      <a:endParaRPr lang="en-US" sz="1200" b="1" kern="1200" dirty="0">
                        <a:solidFill>
                          <a:schemeClr val="accent1"/>
                        </a:solidFill>
                        <a:latin typeface="+mn-lt"/>
                        <a:ea typeface="+mn-ea"/>
                        <a:cs typeface="+mn-cs"/>
                      </a:endParaRP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sz="1200" dirty="0"/>
                    </a:p>
                  </a:txBody>
                  <a:tcPr marL="84406" marR="84406"/>
                </a:tc>
                <a:extLst>
                  <a:ext uri="{0D108BD9-81ED-4DB2-BD59-A6C34878D82A}">
                    <a16:rowId xmlns:a16="http://schemas.microsoft.com/office/drawing/2014/main" xmlns="" val="442163213"/>
                  </a:ext>
                </a:extLst>
              </a:tr>
              <a:tr h="822940">
                <a:tc>
                  <a:txBody>
                    <a:bodyPr/>
                    <a:lstStyle/>
                    <a:p>
                      <a:endParaRPr lang="en-US" sz="1200" b="1" kern="1200" dirty="0">
                        <a:solidFill>
                          <a:schemeClr val="accent1"/>
                        </a:solidFill>
                        <a:latin typeface="+mn-lt"/>
                        <a:ea typeface="+mn-ea"/>
                        <a:cs typeface="+mn-cs"/>
                      </a:endParaRPr>
                    </a:p>
                  </a:txBody>
                  <a:tcPr marL="84406" marR="84406"/>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sz="1200" dirty="0"/>
                    </a:p>
                  </a:txBody>
                  <a:tcPr marL="84406" marR="84406"/>
                </a:tc>
                <a:extLst>
                  <a:ext uri="{0D108BD9-81ED-4DB2-BD59-A6C34878D82A}">
                    <a16:rowId xmlns:a16="http://schemas.microsoft.com/office/drawing/2014/main" xmlns="" val="1619825061"/>
                  </a:ext>
                </a:extLst>
              </a:tr>
            </a:tbl>
          </a:graphicData>
        </a:graphic>
      </p:graphicFrame>
      <p:sp>
        <p:nvSpPr>
          <p:cNvPr id="5"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8.1 Glossary of terms</a:t>
            </a:r>
          </a:p>
        </p:txBody>
      </p:sp>
      <p:sp>
        <p:nvSpPr>
          <p:cNvPr id="7" name="Hexagon 6"/>
          <p:cNvSpPr/>
          <p:nvPr/>
        </p:nvSpPr>
        <p:spPr>
          <a:xfrm>
            <a:off x="-825500" y="-990600"/>
            <a:ext cx="2157050" cy="8509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Could cut?</a:t>
            </a:r>
          </a:p>
        </p:txBody>
      </p:sp>
      <p:sp>
        <p:nvSpPr>
          <p:cNvPr id="8" name="Text Placeholder 7"/>
          <p:cNvSpPr>
            <a:spLocks noGrp="1"/>
          </p:cNvSpPr>
          <p:nvPr>
            <p:ph type="body" sz="quarter" idx="28"/>
          </p:nvPr>
        </p:nvSpPr>
        <p:spPr/>
        <p:txBody>
          <a:bodyPr/>
          <a:lstStyle/>
          <a:p>
            <a:endParaRPr lang="en-US"/>
          </a:p>
        </p:txBody>
      </p:sp>
      <p:sp>
        <p:nvSpPr>
          <p:cNvPr id="11" name="Text Placeholder 2"/>
          <p:cNvSpPr>
            <a:spLocks noGrp="1"/>
          </p:cNvSpPr>
          <p:nvPr>
            <p:ph type="body" sz="quarter" idx="14"/>
          </p:nvPr>
        </p:nvSpPr>
        <p:spPr>
          <a:xfrm>
            <a:off x="0" y="332740"/>
            <a:ext cx="9144000" cy="876712"/>
          </a:xfrm>
          <a:solidFill>
            <a:srgbClr val="DCE6F2"/>
          </a:solidFill>
        </p:spPr>
        <p:txBody>
          <a:bodyPr>
            <a:normAutofit/>
          </a:bodyPr>
          <a:lstStyle/>
          <a:p>
            <a:endParaRPr lang="en-GB" sz="1400" dirty="0">
              <a:solidFill>
                <a:srgbClr val="1F497D"/>
              </a:solidFill>
            </a:endParaRPr>
          </a:p>
          <a:p>
            <a:r>
              <a:rPr lang="en-GB" sz="1500" dirty="0">
                <a:solidFill>
                  <a:srgbClr val="1F497D"/>
                </a:solidFill>
              </a:rPr>
              <a:t>Glossary</a:t>
            </a:r>
          </a:p>
          <a:p>
            <a:endParaRPr lang="en-GB" sz="1400" dirty="0">
              <a:solidFill>
                <a:srgbClr val="1F497D"/>
              </a:solidFill>
            </a:endParaRPr>
          </a:p>
        </p:txBody>
      </p:sp>
    </p:spTree>
    <p:extLst>
      <p:ext uri="{BB962C8B-B14F-4D97-AF65-F5344CB8AC3E}">
        <p14:creationId xmlns:p14="http://schemas.microsoft.com/office/powerpoint/2010/main" val="714351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a:t>Agenda</a:t>
            </a:r>
          </a:p>
        </p:txBody>
      </p:sp>
      <p:sp>
        <p:nvSpPr>
          <p:cNvPr id="4" name="ZoneTexte 3"/>
          <p:cNvSpPr txBox="1"/>
          <p:nvPr/>
        </p:nvSpPr>
        <p:spPr>
          <a:xfrm>
            <a:off x="491815" y="692696"/>
            <a:ext cx="4339650" cy="5875968"/>
          </a:xfrm>
          <a:prstGeom prst="rect">
            <a:avLst/>
          </a:prstGeom>
          <a:noFill/>
          <a:ln w="12700">
            <a:noFill/>
            <a:prstDash val="dash"/>
          </a:ln>
        </p:spPr>
        <p:txBody>
          <a:bodyPr vert="horz" wrap="none" rtlCol="0">
            <a:spAutoFit/>
          </a:bodyPr>
          <a:lstStyle/>
          <a:p>
            <a:pPr marL="171450" indent="-171450"/>
            <a:r>
              <a:rPr lang="en-US" sz="1600" dirty="0">
                <a:solidFill>
                  <a:srgbClr val="8C8C8C"/>
                </a:solidFill>
                <a:latin typeface="+mj-lt"/>
              </a:rPr>
              <a:t>1.   Introduction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2.   Ecosystem mapping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3.   Penetration rates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4.   Financial practices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5.   Usage patterns of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6.   Perceptions around mobile money </a:t>
            </a:r>
          </a:p>
          <a:p>
            <a:pPr marL="171450" indent="-171450"/>
            <a:endParaRPr lang="en-US" sz="1600" dirty="0">
              <a:solidFill>
                <a:srgbClr val="8C8C8C"/>
              </a:solidFill>
              <a:latin typeface="+mj-lt"/>
            </a:endParaRPr>
          </a:p>
          <a:p>
            <a:pPr marL="342900" indent="-342900">
              <a:buAutoNum type="arabicPeriod" startAt="7"/>
            </a:pPr>
            <a:r>
              <a:rPr lang="en-US" sz="1600" dirty="0">
                <a:solidFill>
                  <a:srgbClr val="8C8C8C"/>
                </a:solidFill>
                <a:latin typeface="+mj-lt"/>
              </a:rPr>
              <a:t>Triggers for adoption and barriers to adoption </a:t>
            </a:r>
          </a:p>
          <a:p>
            <a:pPr marL="171450" indent="-171450">
              <a:spcBef>
                <a:spcPts val="480"/>
              </a:spcBef>
            </a:pPr>
            <a:endParaRPr lang="en-US" sz="1600" b="1" dirty="0">
              <a:solidFill>
                <a:schemeClr val="accent1"/>
              </a:solidFill>
              <a:latin typeface="+mj-lt"/>
            </a:endParaRPr>
          </a:p>
          <a:p>
            <a:pPr marL="171450" indent="-171450">
              <a:spcBef>
                <a:spcPts val="480"/>
              </a:spcBef>
            </a:pPr>
            <a:r>
              <a:rPr lang="en-US" sz="1600" b="1" dirty="0">
                <a:solidFill>
                  <a:schemeClr val="accent1"/>
                </a:solidFill>
                <a:latin typeface="+mj-lt"/>
              </a:rPr>
              <a:t>8.   Appendix </a:t>
            </a:r>
          </a:p>
          <a:p>
            <a:pPr marL="171450" indent="-171450">
              <a:spcBef>
                <a:spcPts val="380"/>
              </a:spcBef>
            </a:pPr>
            <a:r>
              <a:rPr lang="en-US" sz="1600" dirty="0">
                <a:solidFill>
                  <a:srgbClr val="8C8C8C"/>
                </a:solidFill>
                <a:latin typeface="+mj-lt"/>
              </a:rPr>
              <a:t>       8.1 Glossary and definition of key terms</a:t>
            </a:r>
          </a:p>
          <a:p>
            <a:pPr marL="171450" indent="-171450">
              <a:spcBef>
                <a:spcPts val="380"/>
              </a:spcBef>
            </a:pPr>
            <a:r>
              <a:rPr lang="en-US" sz="1600" b="1" dirty="0">
                <a:solidFill>
                  <a:srgbClr val="09635A"/>
                </a:solidFill>
                <a:latin typeface="+mj-lt"/>
              </a:rPr>
              <a:t>       </a:t>
            </a:r>
            <a:r>
              <a:rPr lang="en-US" sz="1600" b="1" dirty="0">
                <a:solidFill>
                  <a:schemeClr val="accent1"/>
                </a:solidFill>
                <a:latin typeface="+mj-lt"/>
              </a:rPr>
              <a:t>8.2 Research components</a:t>
            </a:r>
          </a:p>
          <a:p>
            <a:pPr marL="171450" indent="-171450">
              <a:spcBef>
                <a:spcPts val="380"/>
              </a:spcBef>
            </a:pPr>
            <a:r>
              <a:rPr lang="en-US" sz="1600" dirty="0">
                <a:solidFill>
                  <a:srgbClr val="8C8C8C"/>
                </a:solidFill>
                <a:latin typeface="+mj-lt"/>
              </a:rPr>
              <a:t>       8.3 Survey sampling design</a:t>
            </a:r>
          </a:p>
          <a:p>
            <a:pPr marL="171450" indent="-171450">
              <a:spcBef>
                <a:spcPts val="380"/>
              </a:spcBef>
            </a:pPr>
            <a:r>
              <a:rPr lang="en-US" sz="1600" dirty="0">
                <a:solidFill>
                  <a:srgbClr val="8C8C8C"/>
                </a:solidFill>
                <a:latin typeface="+mj-lt"/>
              </a:rPr>
              <a:t>       8.4 Survey dataset: key socio-demographics</a:t>
            </a:r>
          </a:p>
          <a:p>
            <a:pPr marL="171450" indent="-171450">
              <a:spcBef>
                <a:spcPts val="380"/>
              </a:spcBef>
            </a:pPr>
            <a:r>
              <a:rPr lang="en-US" sz="1600" dirty="0">
                <a:solidFill>
                  <a:srgbClr val="8C8C8C"/>
                </a:solidFill>
                <a:latin typeface="+mj-lt"/>
              </a:rPr>
              <a:t>  </a:t>
            </a:r>
          </a:p>
          <a:p>
            <a:pPr marL="171450" indent="-171450"/>
            <a:endParaRPr lang="en-US" sz="1600" dirty="0">
              <a:solidFill>
                <a:srgbClr val="8C8C8C"/>
              </a:solidFill>
              <a:latin typeface="+mj-lt"/>
            </a:endParaRPr>
          </a:p>
          <a:p>
            <a:pPr marL="171450" indent="-171450"/>
            <a:endParaRPr lang="en-US" sz="1600" dirty="0">
              <a:solidFill>
                <a:srgbClr val="8C8C8C"/>
              </a:solidFill>
              <a:latin typeface="+mj-lt"/>
            </a:endParaRPr>
          </a:p>
        </p:txBody>
      </p:sp>
      <p:sp>
        <p:nvSpPr>
          <p:cNvPr id="5"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spTree>
    <p:extLst>
      <p:ext uri="{BB962C8B-B14F-4D97-AF65-F5344CB8AC3E}">
        <p14:creationId xmlns:p14="http://schemas.microsoft.com/office/powerpoint/2010/main" val="128111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1"/>
          <p:cNvSpPr>
            <a:spLocks noGrp="1"/>
          </p:cNvSpPr>
          <p:nvPr>
            <p:ph type="body" sz="quarter" idx="28"/>
          </p:nvPr>
        </p:nvSpPr>
        <p:spPr>
          <a:xfrm>
            <a:off x="-14356" y="6489368"/>
            <a:ext cx="9138462" cy="252000"/>
          </a:xfrm>
        </p:spPr>
        <p:txBody>
          <a:bodyPr/>
          <a:lstStyle/>
          <a:p>
            <a:pPr marL="228600" indent="-228600">
              <a:buAutoNum type="arabicParenBoth"/>
            </a:pPr>
            <a:r>
              <a:rPr lang="fr-FR" sz="1000" dirty="0"/>
              <a:t> http://www.surveycto.com/index.html</a:t>
            </a:r>
          </a:p>
        </p:txBody>
      </p:sp>
      <p:sp>
        <p:nvSpPr>
          <p:cNvPr id="3" name="Espace réservé du texte 2"/>
          <p:cNvSpPr>
            <a:spLocks noGrp="1"/>
          </p:cNvSpPr>
          <p:nvPr>
            <p:ph type="body" sz="quarter" idx="14"/>
          </p:nvPr>
        </p:nvSpPr>
        <p:spPr>
          <a:solidFill>
            <a:srgbClr val="DCE6F2"/>
          </a:solidFill>
        </p:spPr>
        <p:txBody>
          <a:bodyPr>
            <a:normAutofit lnSpcReduction="10000"/>
          </a:bodyPr>
          <a:lstStyle/>
          <a:p>
            <a:r>
              <a:rPr lang="fr-FR" dirty="0">
                <a:solidFill>
                  <a:srgbClr val="1F497D"/>
                </a:solidFill>
              </a:rPr>
              <a:t>The first data collection module </a:t>
            </a:r>
            <a:r>
              <a:rPr lang="fr-FR" dirty="0" err="1">
                <a:solidFill>
                  <a:srgbClr val="1F497D"/>
                </a:solidFill>
              </a:rPr>
              <a:t>consisted</a:t>
            </a:r>
            <a:r>
              <a:rPr lang="fr-FR" dirty="0">
                <a:solidFill>
                  <a:srgbClr val="1F497D"/>
                </a:solidFill>
              </a:rPr>
              <a:t> in a </a:t>
            </a:r>
            <a:r>
              <a:rPr lang="fr-FR" dirty="0" err="1">
                <a:solidFill>
                  <a:srgbClr val="1F497D"/>
                </a:solidFill>
              </a:rPr>
              <a:t>household</a:t>
            </a:r>
            <a:r>
              <a:rPr lang="fr-FR" dirty="0">
                <a:solidFill>
                  <a:srgbClr val="1F497D"/>
                </a:solidFill>
              </a:rPr>
              <a:t> survey to </a:t>
            </a:r>
            <a:r>
              <a:rPr lang="fr-FR" dirty="0" err="1">
                <a:solidFill>
                  <a:srgbClr val="1F497D"/>
                </a:solidFill>
              </a:rPr>
              <a:t>understand</a:t>
            </a:r>
            <a:r>
              <a:rPr lang="fr-FR" dirty="0">
                <a:solidFill>
                  <a:srgbClr val="1F497D"/>
                </a:solidFill>
              </a:rPr>
              <a:t> the </a:t>
            </a:r>
            <a:r>
              <a:rPr lang="fr-FR" dirty="0" err="1">
                <a:solidFill>
                  <a:srgbClr val="1F497D"/>
                </a:solidFill>
              </a:rPr>
              <a:t>demand</a:t>
            </a:r>
            <a:r>
              <a:rPr lang="fr-FR" dirty="0">
                <a:solidFill>
                  <a:srgbClr val="1F497D"/>
                </a:solidFill>
              </a:rPr>
              <a:t> and </a:t>
            </a:r>
            <a:r>
              <a:rPr lang="fr-FR" dirty="0" err="1">
                <a:solidFill>
                  <a:srgbClr val="1F497D"/>
                </a:solidFill>
              </a:rPr>
              <a:t>current</a:t>
            </a:r>
            <a:r>
              <a:rPr lang="fr-FR" dirty="0">
                <a:solidFill>
                  <a:srgbClr val="1F497D"/>
                </a:solidFill>
              </a:rPr>
              <a:t> use of mobile money services. The questionnaire for the survey </a:t>
            </a:r>
            <a:r>
              <a:rPr lang="fr-FR" dirty="0" err="1">
                <a:solidFill>
                  <a:srgbClr val="1F497D"/>
                </a:solidFill>
              </a:rPr>
              <a:t>was</a:t>
            </a:r>
            <a:r>
              <a:rPr lang="fr-FR" dirty="0">
                <a:solidFill>
                  <a:srgbClr val="1F497D"/>
                </a:solidFill>
              </a:rPr>
              <a:t> </a:t>
            </a:r>
            <a:r>
              <a:rPr lang="fr-FR" dirty="0" err="1">
                <a:solidFill>
                  <a:srgbClr val="1F497D"/>
                </a:solidFill>
              </a:rPr>
              <a:t>digitalized</a:t>
            </a:r>
            <a:r>
              <a:rPr lang="fr-FR" dirty="0">
                <a:solidFill>
                  <a:srgbClr val="1F497D"/>
                </a:solidFill>
              </a:rPr>
              <a:t> and </a:t>
            </a:r>
            <a:r>
              <a:rPr lang="fr-FR" dirty="0" err="1">
                <a:solidFill>
                  <a:srgbClr val="1F497D"/>
                </a:solidFill>
              </a:rPr>
              <a:t>administered</a:t>
            </a:r>
            <a:r>
              <a:rPr lang="fr-FR" dirty="0">
                <a:solidFill>
                  <a:srgbClr val="1F497D"/>
                </a:solidFill>
              </a:rPr>
              <a:t> </a:t>
            </a:r>
            <a:r>
              <a:rPr lang="fr-FR" dirty="0" err="1">
                <a:solidFill>
                  <a:srgbClr val="1F497D"/>
                </a:solidFill>
              </a:rPr>
              <a:t>through</a:t>
            </a:r>
            <a:r>
              <a:rPr lang="fr-FR" dirty="0">
                <a:solidFill>
                  <a:srgbClr val="1F497D"/>
                </a:solidFill>
              </a:rPr>
              <a:t> an </a:t>
            </a:r>
            <a:r>
              <a:rPr lang="fr-FR" dirty="0" err="1">
                <a:solidFill>
                  <a:srgbClr val="1F497D"/>
                </a:solidFill>
              </a:rPr>
              <a:t>electronic</a:t>
            </a:r>
            <a:r>
              <a:rPr lang="fr-FR" dirty="0">
                <a:solidFill>
                  <a:srgbClr val="1F497D"/>
                </a:solidFill>
              </a:rPr>
              <a:t> data collection software, </a:t>
            </a:r>
            <a:r>
              <a:rPr lang="fr-FR" dirty="0" err="1">
                <a:solidFill>
                  <a:srgbClr val="1F497D"/>
                </a:solidFill>
              </a:rPr>
              <a:t>SurveyCTO</a:t>
            </a:r>
            <a:r>
              <a:rPr lang="fr-FR" dirty="0">
                <a:solidFill>
                  <a:srgbClr val="1F497D"/>
                </a:solidFill>
              </a:rPr>
              <a:t>.</a:t>
            </a:r>
            <a:endParaRPr lang="en-US" dirty="0">
              <a:solidFill>
                <a:srgbClr val="1F497D"/>
              </a:solidFill>
            </a:endParaRPr>
          </a:p>
        </p:txBody>
      </p:sp>
      <p:sp>
        <p:nvSpPr>
          <p:cNvPr id="4" name="Titre 3"/>
          <p:cNvSpPr>
            <a:spLocks noGrp="1"/>
          </p:cNvSpPr>
          <p:nvPr>
            <p:ph type="title"/>
          </p:nvPr>
        </p:nvSpPr>
        <p:spPr/>
        <p:txBody>
          <a:bodyPr/>
          <a:lstStyle/>
          <a:p>
            <a:r>
              <a:rPr lang="en-US" dirty="0"/>
              <a:t>9.2 Appendix &gt; Research components &gt; Quantitative data collection</a:t>
            </a:r>
          </a:p>
        </p:txBody>
      </p:sp>
      <p:sp>
        <p:nvSpPr>
          <p:cNvPr id="6" name="Rectangle 5"/>
          <p:cNvSpPr/>
          <p:nvPr/>
        </p:nvSpPr>
        <p:spPr>
          <a:xfrm>
            <a:off x="517396" y="4005064"/>
            <a:ext cx="4054604" cy="2215622"/>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Questionnaire design and pilot-testing </a:t>
            </a:r>
          </a:p>
          <a:p>
            <a:r>
              <a:rPr lang="en-US" sz="1200" dirty="0">
                <a:solidFill>
                  <a:schemeClr val="tx1"/>
                </a:solidFill>
              </a:rPr>
              <a:t>Two questionnaires were developed: one for Somalia (including Puntland), and one for Somaliland, to allow for regional specificities and respect sensibilities.</a:t>
            </a:r>
          </a:p>
          <a:p>
            <a:endParaRPr lang="en-US" sz="1200" dirty="0">
              <a:solidFill>
                <a:schemeClr val="tx1"/>
              </a:solidFill>
            </a:endParaRPr>
          </a:p>
          <a:p>
            <a:r>
              <a:rPr lang="en-US" sz="1200" b="1" dirty="0">
                <a:solidFill>
                  <a:schemeClr val="tx2"/>
                </a:solidFill>
              </a:rPr>
              <a:t>The questionnaires, with 110+ questions, were translated into Somali and pilot-tested among respondents of different profiles, through FGDs </a:t>
            </a:r>
            <a:r>
              <a:rPr lang="en-US" sz="1200" dirty="0">
                <a:solidFill>
                  <a:schemeClr val="tx1"/>
                </a:solidFill>
              </a:rPr>
              <a:t>in South Central, Puntland and Somaliland. The objective of the pilot test was to ensure that all topics were covered properly and that the questionnaire was tailored to the culture and language of the target audiences. </a:t>
            </a:r>
          </a:p>
          <a:p>
            <a:endParaRPr lang="fr-FR" sz="1200" dirty="0">
              <a:solidFill>
                <a:schemeClr val="tx1"/>
              </a:solidFill>
            </a:endParaRPr>
          </a:p>
          <a:p>
            <a:r>
              <a:rPr lang="fr-FR" sz="1200" b="1" dirty="0">
                <a:solidFill>
                  <a:schemeClr val="accent1"/>
                </a:solidFill>
              </a:rPr>
              <a:t>D</a:t>
            </a:r>
            <a:r>
              <a:rPr lang="en-US" sz="1200" b="1" dirty="0" err="1">
                <a:solidFill>
                  <a:schemeClr val="accent1"/>
                </a:solidFill>
              </a:rPr>
              <a:t>igitalization</a:t>
            </a:r>
            <a:endParaRPr lang="en-US" sz="1200" b="1" dirty="0">
              <a:solidFill>
                <a:schemeClr val="accent1"/>
              </a:solidFill>
            </a:endParaRPr>
          </a:p>
          <a:p>
            <a:r>
              <a:rPr lang="en-US" sz="1200" dirty="0">
                <a:solidFill>
                  <a:schemeClr val="tx1"/>
                </a:solidFill>
              </a:rPr>
              <a:t>The survey was conducted using </a:t>
            </a:r>
            <a:r>
              <a:rPr lang="en-US" sz="1200" dirty="0" err="1">
                <a:solidFill>
                  <a:schemeClr val="tx1"/>
                </a:solidFill>
              </a:rPr>
              <a:t>SurveyCTO</a:t>
            </a:r>
            <a:r>
              <a:rPr lang="en-US" sz="1200" dirty="0">
                <a:solidFill>
                  <a:schemeClr val="tx1"/>
                </a:solidFill>
              </a:rPr>
              <a:t>, a survey platform for </a:t>
            </a:r>
            <a:r>
              <a:rPr lang="en-US" sz="1200" b="1" dirty="0">
                <a:solidFill>
                  <a:schemeClr val="tx2"/>
                </a:solidFill>
              </a:rPr>
              <a:t>electronic data collection</a:t>
            </a:r>
            <a:r>
              <a:rPr lang="en-US" sz="1200" b="1" baseline="30000" dirty="0">
                <a:solidFill>
                  <a:schemeClr val="tx2"/>
                </a:solidFill>
              </a:rPr>
              <a:t>1</a:t>
            </a:r>
            <a:r>
              <a:rPr lang="en-US" sz="1200" dirty="0">
                <a:solidFill>
                  <a:schemeClr val="tx1"/>
                </a:solidFill>
              </a:rPr>
              <a:t>. </a:t>
            </a:r>
          </a:p>
          <a:p>
            <a:endParaRPr lang="fr-FR" sz="1200" dirty="0">
              <a:solidFill>
                <a:schemeClr val="tx1"/>
              </a:solidFill>
            </a:endParaRPr>
          </a:p>
          <a:p>
            <a:r>
              <a:rPr lang="en-US" sz="1200" dirty="0">
                <a:solidFill>
                  <a:schemeClr val="tx1"/>
                </a:solidFill>
              </a:rPr>
              <a:t> </a:t>
            </a:r>
          </a:p>
          <a:p>
            <a:endParaRPr lang="en-US" sz="1200" dirty="0">
              <a:solidFill>
                <a:schemeClr val="tx1"/>
              </a:solidFill>
            </a:endParaRPr>
          </a:p>
          <a:p>
            <a:endParaRPr lang="en-US" sz="1200" dirty="0">
              <a:solidFill>
                <a:schemeClr val="tx1"/>
              </a:solidFill>
            </a:endParaRPr>
          </a:p>
        </p:txBody>
      </p:sp>
      <p:sp>
        <p:nvSpPr>
          <p:cNvPr id="7" name="Rectangle 6"/>
          <p:cNvSpPr/>
          <p:nvPr/>
        </p:nvSpPr>
        <p:spPr>
          <a:xfrm>
            <a:off x="127750" y="3227704"/>
            <a:ext cx="299077" cy="3060000"/>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QUESTIONNAIRE</a:t>
            </a:r>
          </a:p>
        </p:txBody>
      </p:sp>
      <p:sp>
        <p:nvSpPr>
          <p:cNvPr id="8" name="Rectangle 7"/>
          <p:cNvSpPr/>
          <p:nvPr/>
        </p:nvSpPr>
        <p:spPr>
          <a:xfrm>
            <a:off x="4723273" y="1231394"/>
            <a:ext cx="299077" cy="5040000"/>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SELECTION OF RESPONDENTS</a:t>
            </a:r>
          </a:p>
        </p:txBody>
      </p:sp>
      <p:sp>
        <p:nvSpPr>
          <p:cNvPr id="9" name="Rectangle 8"/>
          <p:cNvSpPr/>
          <p:nvPr/>
        </p:nvSpPr>
        <p:spPr>
          <a:xfrm>
            <a:off x="5037283" y="1425474"/>
            <a:ext cx="4054604" cy="5007411"/>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Household definition</a:t>
            </a:r>
          </a:p>
          <a:p>
            <a:r>
              <a:rPr lang="en-US" sz="1200" b="1" dirty="0">
                <a:solidFill>
                  <a:schemeClr val="tx2"/>
                </a:solidFill>
              </a:rPr>
              <a:t>A household was defined as a group of people: a) eating their meals together and b) living under the same roof and/or in the same premises or compound for at least 6 months of a year</a:t>
            </a:r>
            <a:r>
              <a:rPr lang="en-US" sz="1200" b="1" dirty="0">
                <a:solidFill>
                  <a:schemeClr val="accent1"/>
                </a:solidFill>
              </a:rPr>
              <a:t>. </a:t>
            </a:r>
            <a:r>
              <a:rPr lang="en-US" sz="1200" dirty="0">
                <a:solidFill>
                  <a:schemeClr val="tx1"/>
                </a:solidFill>
              </a:rPr>
              <a:t>Considering that a household is a group of people eating and living together for at least 6 months of the year enabled the research team to include in the sample nomadic populations where some members of the household might migrate during certain periods of the year in search of grazing land or water.</a:t>
            </a:r>
          </a:p>
          <a:p>
            <a:r>
              <a:rPr lang="en-US" sz="1200" dirty="0">
                <a:solidFill>
                  <a:schemeClr val="tx1"/>
                </a:solidFill>
              </a:rPr>
              <a:t>Households selected for the survey comprised of all people living in private dwellings and IDP camps.</a:t>
            </a:r>
          </a:p>
          <a:p>
            <a:r>
              <a:rPr lang="en-US" sz="1200" dirty="0">
                <a:solidFill>
                  <a:schemeClr val="tx1"/>
                </a:solidFill>
              </a:rPr>
              <a:t>People who live outside the selected Enumeration Areas (EAs) were not included in the survey.</a:t>
            </a:r>
          </a:p>
          <a:p>
            <a:endParaRPr lang="en-US" sz="1200" dirty="0">
              <a:solidFill>
                <a:schemeClr val="tx1"/>
              </a:solidFill>
            </a:endParaRPr>
          </a:p>
          <a:p>
            <a:r>
              <a:rPr lang="en-US" sz="1200" dirty="0">
                <a:solidFill>
                  <a:schemeClr val="tx1"/>
                </a:solidFill>
              </a:rPr>
              <a:t>The survey consisted of face-to-face interviews with individuals</a:t>
            </a:r>
            <a:r>
              <a:rPr lang="en-US" sz="1200" b="1" dirty="0">
                <a:solidFill>
                  <a:schemeClr val="tx2"/>
                </a:solidFill>
              </a:rPr>
              <a:t>. The individual within the household served as the unit of observation, as individual usage patterns and individual perceptions among users and non-users were being studied.</a:t>
            </a:r>
            <a:r>
              <a:rPr lang="en-US" sz="1200" dirty="0">
                <a:solidFill>
                  <a:schemeClr val="tx1"/>
                </a:solidFill>
              </a:rPr>
              <a:t> The selection of the respondent within the household was randomized at the beginning of the interview, after the introduction of the survey to the household (see Section 9.3).</a:t>
            </a:r>
          </a:p>
          <a:p>
            <a:endParaRPr lang="en-US" sz="1200" dirty="0">
              <a:solidFill>
                <a:schemeClr val="tx1"/>
              </a:solidFill>
            </a:endParaRPr>
          </a:p>
          <a:p>
            <a:r>
              <a:rPr lang="en-US" sz="1200" dirty="0">
                <a:solidFill>
                  <a:schemeClr val="tx1"/>
                </a:solidFill>
              </a:rPr>
              <a:t>An age criterion was added: respondents were only selected if aged 16 or above.</a:t>
            </a:r>
          </a:p>
          <a:p>
            <a:endParaRPr lang="en-US" sz="1200" b="1" dirty="0">
              <a:solidFill>
                <a:schemeClr val="accent1"/>
              </a:solidFill>
            </a:endParaRPr>
          </a:p>
          <a:p>
            <a:r>
              <a:rPr lang="en-US" sz="1200" b="1" dirty="0">
                <a:solidFill>
                  <a:schemeClr val="accent1"/>
                </a:solidFill>
              </a:rPr>
              <a:t> </a:t>
            </a:r>
            <a:endParaRPr lang="en-US" sz="1200" dirty="0">
              <a:solidFill>
                <a:schemeClr val="tx1"/>
              </a:solidFill>
            </a:endParaRPr>
          </a:p>
        </p:txBody>
      </p:sp>
      <p:grpSp>
        <p:nvGrpSpPr>
          <p:cNvPr id="11" name="Groupe 23"/>
          <p:cNvGrpSpPr/>
          <p:nvPr/>
        </p:nvGrpSpPr>
        <p:grpSpPr>
          <a:xfrm>
            <a:off x="168433" y="1376800"/>
            <a:ext cx="4403568" cy="1634816"/>
            <a:chOff x="200472" y="1013056"/>
            <a:chExt cx="1465559" cy="1610357"/>
          </a:xfrm>
        </p:grpSpPr>
        <p:sp>
          <p:nvSpPr>
            <p:cNvPr id="12" name="Rectangle 11"/>
            <p:cNvSpPr/>
            <p:nvPr/>
          </p:nvSpPr>
          <p:spPr>
            <a:xfrm>
              <a:off x="200472" y="1263225"/>
              <a:ext cx="1465559" cy="1360188"/>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The objective of the survey was to understand the demand and current use of mobile money services. The data collection focused on the penetration of mobile money, patterns of use, volume of mobile money transactions and the perceptions with regards to mobile money. Current patterns of use of remittances channels were also investigated. </a:t>
              </a:r>
              <a:endParaRPr lang="fr-FR" sz="1200" dirty="0">
                <a:solidFill>
                  <a:schemeClr val="tx1"/>
                </a:solidFill>
              </a:endParaRPr>
            </a:p>
          </p:txBody>
        </p:sp>
        <p:sp>
          <p:nvSpPr>
            <p:cNvPr id="13" name="Rectangle 12"/>
            <p:cNvSpPr/>
            <p:nvPr/>
          </p:nvSpPr>
          <p:spPr>
            <a:xfrm>
              <a:off x="200473" y="1013056"/>
              <a:ext cx="1465558" cy="248230"/>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Quantitative demand-side research: household survey</a:t>
              </a:r>
            </a:p>
          </p:txBody>
        </p:sp>
      </p:grpSp>
      <p:sp>
        <p:nvSpPr>
          <p:cNvPr id="14"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8.2 Research components</a:t>
            </a:r>
          </a:p>
        </p:txBody>
      </p:sp>
    </p:spTree>
    <p:extLst>
      <p:ext uri="{BB962C8B-B14F-4D97-AF65-F5344CB8AC3E}">
        <p14:creationId xmlns:p14="http://schemas.microsoft.com/office/powerpoint/2010/main" val="84428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9940" y="295716"/>
            <a:ext cx="184666" cy="369332"/>
          </a:xfrm>
          <a:prstGeom prst="rect">
            <a:avLst/>
          </a:prstGeom>
          <a:noFill/>
        </p:spPr>
        <p:txBody>
          <a:bodyPr wrap="none" rtlCol="0">
            <a:spAutoFit/>
          </a:bodyPr>
          <a:lstStyle/>
          <a:p>
            <a:endParaRPr lang="en-US" dirty="0"/>
          </a:p>
        </p:txBody>
      </p:sp>
      <p:sp>
        <p:nvSpPr>
          <p:cNvPr id="8"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2.1 Introduction &gt; Context</a:t>
            </a:r>
            <a:endParaRPr lang="en-US" dirty="0"/>
          </a:p>
        </p:txBody>
      </p:sp>
      <p:sp>
        <p:nvSpPr>
          <p:cNvPr id="7" name="Espace réservé du texte 1"/>
          <p:cNvSpPr txBox="1">
            <a:spLocks/>
          </p:cNvSpPr>
          <p:nvPr/>
        </p:nvSpPr>
        <p:spPr>
          <a:xfrm>
            <a:off x="16819" y="5792731"/>
            <a:ext cx="9138462" cy="252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buFont typeface="Arial"/>
              <a:buAutoNum type="arabicParenBoth"/>
            </a:pPr>
            <a:r>
              <a:rPr lang="en-US" sz="1000" dirty="0" err="1"/>
              <a:t>Hormuud</a:t>
            </a:r>
            <a:r>
              <a:rPr lang="en-US" sz="1000" dirty="0"/>
              <a:t> (South Central), </a:t>
            </a:r>
            <a:r>
              <a:rPr lang="en-US" sz="1000" dirty="0" err="1"/>
              <a:t>Golis</a:t>
            </a:r>
            <a:r>
              <a:rPr lang="en-US" sz="1000" dirty="0"/>
              <a:t> (</a:t>
            </a:r>
            <a:r>
              <a:rPr lang="en-US" sz="1000" dirty="0" err="1"/>
              <a:t>Puntland</a:t>
            </a:r>
            <a:r>
              <a:rPr lang="en-US" sz="1000" dirty="0"/>
              <a:t>), </a:t>
            </a:r>
            <a:r>
              <a:rPr lang="en-US" sz="1000" dirty="0" err="1"/>
              <a:t>Telesom</a:t>
            </a:r>
            <a:r>
              <a:rPr lang="en-US" sz="1000" dirty="0"/>
              <a:t> (Somaliland), </a:t>
            </a:r>
            <a:r>
              <a:rPr lang="en-US" sz="1000" dirty="0" err="1"/>
              <a:t>Somtel</a:t>
            </a:r>
            <a:r>
              <a:rPr lang="en-US" sz="1000" dirty="0"/>
              <a:t> (South Central, </a:t>
            </a:r>
            <a:r>
              <a:rPr lang="en-US" sz="1000" dirty="0" err="1"/>
              <a:t>Puntland</a:t>
            </a:r>
            <a:r>
              <a:rPr lang="en-US" sz="1000" dirty="0"/>
              <a:t> and Somaliland), </a:t>
            </a:r>
            <a:r>
              <a:rPr lang="en-US" sz="1000" dirty="0" err="1"/>
              <a:t>Nationlink</a:t>
            </a:r>
            <a:r>
              <a:rPr lang="en-US" sz="1000" dirty="0"/>
              <a:t> (South Central, </a:t>
            </a:r>
            <a:r>
              <a:rPr lang="en-US" sz="1000" dirty="0" err="1"/>
              <a:t>Puntland</a:t>
            </a:r>
            <a:r>
              <a:rPr lang="en-US" sz="1000" dirty="0"/>
              <a:t> and Somaliland)</a:t>
            </a:r>
          </a:p>
          <a:p>
            <a:pPr marL="228600" indent="-228600">
              <a:buFont typeface="Arial"/>
              <a:buAutoNum type="arabicParenBoth"/>
            </a:pPr>
            <a:r>
              <a:rPr lang="fr-FR" sz="1000" dirty="0"/>
              <a:t>W</a:t>
            </a:r>
            <a:r>
              <a:rPr lang="en-US" sz="1000" dirty="0" err="1"/>
              <a:t>orld</a:t>
            </a:r>
            <a:r>
              <a:rPr lang="en-US" sz="1000" dirty="0"/>
              <a:t> Bank Global Financial Inclusion Survey, 2014, </a:t>
            </a:r>
            <a:r>
              <a:rPr lang="en-US" sz="1000" u="sng" dirty="0">
                <a:solidFill>
                  <a:schemeClr val="accent1"/>
                </a:solidFill>
              </a:rPr>
              <a:t>http://</a:t>
            </a:r>
            <a:r>
              <a:rPr lang="en-US" sz="1000" u="sng" dirty="0" err="1">
                <a:solidFill>
                  <a:schemeClr val="accent1"/>
                </a:solidFill>
              </a:rPr>
              <a:t>bit.ly</a:t>
            </a:r>
            <a:r>
              <a:rPr lang="en-US" sz="1000" u="sng" dirty="0">
                <a:solidFill>
                  <a:schemeClr val="accent1"/>
                </a:solidFill>
              </a:rPr>
              <a:t>/2nF5a91</a:t>
            </a:r>
            <a:endParaRPr lang="en-US" sz="1000" dirty="0">
              <a:solidFill>
                <a:schemeClr val="accent1"/>
              </a:solidFill>
            </a:endParaRPr>
          </a:p>
          <a:p>
            <a:pPr marL="228600" indent="-228600">
              <a:buFont typeface="Arial" pitchFamily="34" charset="0"/>
              <a:buAutoNum type="arabicParenBoth"/>
            </a:pPr>
            <a:r>
              <a:rPr lang="en-US" sz="1000" dirty="0"/>
              <a:t>Baseline Assessment of the Technical Assistance Fiche, Supporting the Central bank of Somalia’s Regulation of Mobile Money to Strengthen and Safeguard Remittances, ACP EU Migration Action, 2015</a:t>
            </a:r>
            <a:endParaRPr lang="fr-FR" sz="1000" dirty="0"/>
          </a:p>
        </p:txBody>
      </p:sp>
      <p:sp>
        <p:nvSpPr>
          <p:cNvPr id="11" name="Espace réservé du texte 2"/>
          <p:cNvSpPr txBox="1">
            <a:spLocks/>
          </p:cNvSpPr>
          <p:nvPr/>
        </p:nvSpPr>
        <p:spPr>
          <a:xfrm>
            <a:off x="0" y="358140"/>
            <a:ext cx="9144000" cy="720000"/>
          </a:xfrm>
          <a:prstGeom prst="rect">
            <a:avLst/>
          </a:prstGeom>
          <a:solidFill>
            <a:srgbClr val="DCE6F2"/>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50"/>
              </a:spcBef>
              <a:spcAft>
                <a:spcPts val="600"/>
              </a:spcAft>
              <a:buNone/>
            </a:pPr>
            <a:r>
              <a:rPr lang="en-GB" sz="1460" dirty="0">
                <a:solidFill>
                  <a:srgbClr val="1F497D"/>
                </a:solidFill>
              </a:rPr>
              <a:t>Mobile communications is one of the bright spots in the Somali economy. In a country where a very large part of the population is still unbanked, mobile money is a major development.</a:t>
            </a:r>
          </a:p>
        </p:txBody>
      </p:sp>
      <p:grpSp>
        <p:nvGrpSpPr>
          <p:cNvPr id="13" name="Groupe 8"/>
          <p:cNvGrpSpPr/>
          <p:nvPr/>
        </p:nvGrpSpPr>
        <p:grpSpPr>
          <a:xfrm>
            <a:off x="305846" y="3155846"/>
            <a:ext cx="8533865" cy="2564703"/>
            <a:chOff x="331333" y="3174327"/>
            <a:chExt cx="9245020" cy="2564703"/>
          </a:xfrm>
        </p:grpSpPr>
        <p:sp>
          <p:nvSpPr>
            <p:cNvPr id="14" name="Rectangle 13"/>
            <p:cNvSpPr/>
            <p:nvPr/>
          </p:nvSpPr>
          <p:spPr>
            <a:xfrm>
              <a:off x="1928664" y="3233465"/>
              <a:ext cx="7647689" cy="2308324"/>
            </a:xfrm>
            <a:prstGeom prst="rect">
              <a:avLst/>
            </a:prstGeom>
          </p:spPr>
          <p:txBody>
            <a:bodyPr wrap="square">
              <a:spAutoFit/>
            </a:bodyPr>
            <a:lstStyle/>
            <a:p>
              <a:pPr marL="285750" indent="-285750">
                <a:buFont typeface="Arial" panose="020B0604020202020204" pitchFamily="34" charset="0"/>
                <a:buChar char="•"/>
              </a:pPr>
              <a:r>
                <a:rPr lang="en-US" sz="1200" dirty="0"/>
                <a:t>In the Somali peninsula, which lacks a strong formal banking system, shifting to digital payments can improve the efficiency of making payments by increasing the speed of a transaction and by lowering the cost of disbursing and receiving them. It can also enhance the security of payments and provide a safe way for Somalis to store money. Lastly, it provides an </a:t>
              </a:r>
              <a:r>
                <a:rPr lang="en-US" sz="1200" b="1" dirty="0">
                  <a:solidFill>
                    <a:schemeClr val="tx2"/>
                  </a:solidFill>
                </a:rPr>
                <a:t>accessible and scalable means of extending financial services to those who are currently unbanked</a:t>
              </a:r>
              <a:r>
                <a:rPr lang="en-US" sz="1200" dirty="0"/>
                <a:t>.</a:t>
              </a:r>
            </a:p>
            <a:p>
              <a:pPr marL="285750" indent="-285750">
                <a:buFont typeface="Arial" panose="020B0604020202020204" pitchFamily="34" charset="0"/>
                <a:buChar char="•"/>
              </a:pPr>
              <a:r>
                <a:rPr lang="en-US" sz="1200" dirty="0"/>
                <a:t>Leveraging the full potential of Somalia’s mobile money industry could a) increase the number of customers and b) spur greater use of accounts. This would offer impetus for providers to expand upon the services they offer and for the wider financial services to capitalize through offering associated services. For instance, as the country receives an estimated remittance inflow of over $1.3 billion each year</a:t>
              </a:r>
              <a:r>
                <a:rPr lang="en-US" sz="1200" dirty="0">
                  <a:latin typeface="Courier New" panose="02070309020205020404" pitchFamily="49" charset="0"/>
                  <a:cs typeface="Courier New" panose="02070309020205020404" pitchFamily="49" charset="0"/>
                </a:rPr>
                <a:t>³</a:t>
              </a:r>
              <a:r>
                <a:rPr lang="en-US" sz="1200" dirty="0"/>
                <a:t>, there is space for the link between remittances and mobile money in Somalia to be further developed. In addition, the government and the private sector could play a pivotal role by </a:t>
              </a:r>
              <a:r>
                <a:rPr lang="en-US" sz="1200" b="1" dirty="0">
                  <a:solidFill>
                    <a:schemeClr val="tx2"/>
                  </a:solidFill>
                </a:rPr>
                <a:t>shifting the payment of wages and government transfers from cash into mobile money accounts</a:t>
              </a:r>
              <a:r>
                <a:rPr lang="en-US" sz="1200" dirty="0"/>
                <a:t>. </a:t>
              </a:r>
            </a:p>
          </p:txBody>
        </p:sp>
        <p:sp>
          <p:nvSpPr>
            <p:cNvPr id="15" name="Rectangle 14"/>
            <p:cNvSpPr/>
            <p:nvPr/>
          </p:nvSpPr>
          <p:spPr>
            <a:xfrm>
              <a:off x="331333" y="3174327"/>
              <a:ext cx="1440161" cy="2564703"/>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Opportunities</a:t>
              </a:r>
            </a:p>
          </p:txBody>
        </p:sp>
      </p:grpSp>
      <p:sp>
        <p:nvSpPr>
          <p:cNvPr id="16" name="Rectangle 15"/>
          <p:cNvSpPr/>
          <p:nvPr/>
        </p:nvSpPr>
        <p:spPr>
          <a:xfrm>
            <a:off x="305845" y="1277210"/>
            <a:ext cx="1329380" cy="1724608"/>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Potential</a:t>
            </a:r>
          </a:p>
        </p:txBody>
      </p:sp>
      <p:sp>
        <p:nvSpPr>
          <p:cNvPr id="17" name="Rectangle 16"/>
          <p:cNvSpPr/>
          <p:nvPr/>
        </p:nvSpPr>
        <p:spPr>
          <a:xfrm>
            <a:off x="1780306" y="1251863"/>
            <a:ext cx="6996165" cy="2308324"/>
          </a:xfrm>
          <a:prstGeom prst="rect">
            <a:avLst/>
          </a:prstGeom>
        </p:spPr>
        <p:txBody>
          <a:bodyPr wrap="square">
            <a:spAutoFit/>
          </a:bodyPr>
          <a:lstStyle/>
          <a:p>
            <a:pPr marL="285750" indent="-285750">
              <a:buFont typeface="Arial" panose="020B0604020202020204" pitchFamily="34" charset="0"/>
              <a:buChar char="•"/>
            </a:pPr>
            <a:r>
              <a:rPr lang="en-US" sz="1200" b="1" dirty="0">
                <a:solidFill>
                  <a:schemeClr val="tx2"/>
                </a:solidFill>
              </a:rPr>
              <a:t>Somalia boasts a developed ICT sector and telecommunication infrastructure</a:t>
            </a:r>
            <a:r>
              <a:rPr lang="en-US" sz="1200" dirty="0"/>
              <a:t>, with five main Mobile Network Operators (MNOs) operating across the country, several of which between the different zones and federal states</a:t>
            </a:r>
            <a:r>
              <a:rPr lang="en-US" sz="1200" baseline="30000" dirty="0"/>
              <a:t>1</a:t>
            </a:r>
            <a:r>
              <a:rPr lang="en-GB" sz="1200" dirty="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200" dirty="0"/>
              <a:t>The increased availability and popularity of mobile phones in Somalia has also led to the development of mobile money services. The 2014 Global Financial Inclusion Survey report indeed reveals that </a:t>
            </a:r>
            <a:r>
              <a:rPr lang="en-US" sz="1200" b="1" dirty="0">
                <a:solidFill>
                  <a:schemeClr val="tx2"/>
                </a:solidFill>
              </a:rPr>
              <a:t>Somalia is one of the most active mobile money markets²</a:t>
            </a:r>
            <a:r>
              <a:rPr lang="en-US" sz="1200" dirty="0"/>
              <a:t>. </a:t>
            </a:r>
          </a:p>
          <a:p>
            <a:pPr marL="285750" indent="-285750">
              <a:buFont typeface="Arial" panose="020B0604020202020204" pitchFamily="34" charset="0"/>
              <a:buChar char="•"/>
            </a:pPr>
            <a:r>
              <a:rPr lang="en-US" sz="1200" dirty="0"/>
              <a:t>Partnerships between Mobile Network Operators, banks, and remittance companies now enable mobile money account-to-bank account transfers and transfer of international remittances directly to the mobile money accounts.</a:t>
            </a:r>
          </a:p>
          <a:p>
            <a:pPr marL="285750" indent="-285750">
              <a:buFont typeface="Arial" panose="020B0604020202020204" pitchFamily="34" charset="0"/>
              <a:buChar char="•"/>
            </a:pPr>
            <a:endParaRPr lang="en-US" sz="1200" dirty="0"/>
          </a:p>
          <a:p>
            <a:endParaRPr lang="en-US" sz="1200" dirty="0"/>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3275587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p:cNvSpPr>
            <a:spLocks noGrp="1"/>
          </p:cNvSpPr>
          <p:nvPr>
            <p:ph type="body" sz="quarter" idx="28"/>
          </p:nvPr>
        </p:nvSpPr>
        <p:spPr>
          <a:xfrm>
            <a:off x="19894" y="6489368"/>
            <a:ext cx="9138462" cy="252000"/>
          </a:xfrm>
        </p:spPr>
        <p:txBody>
          <a:bodyPr/>
          <a:lstStyle/>
          <a:p>
            <a:pPr marL="0" indent="0"/>
            <a:r>
              <a:rPr lang="fr-FR" sz="1000" dirty="0"/>
              <a:t>* </a:t>
            </a:r>
            <a:r>
              <a:rPr lang="en-US" sz="1000" dirty="0"/>
              <a:t>The criteria was assumed to hold if the specific interview had not to be checked.</a:t>
            </a:r>
            <a:endParaRPr lang="fr-FR" sz="1000" dirty="0"/>
          </a:p>
        </p:txBody>
      </p:sp>
      <p:sp>
        <p:nvSpPr>
          <p:cNvPr id="3" name="Espace réservé du texte 2"/>
          <p:cNvSpPr>
            <a:spLocks noGrp="1"/>
          </p:cNvSpPr>
          <p:nvPr>
            <p:ph type="body" sz="quarter" idx="14"/>
          </p:nvPr>
        </p:nvSpPr>
        <p:spPr>
          <a:xfrm>
            <a:off x="0" y="318864"/>
            <a:ext cx="9144000" cy="720000"/>
          </a:xfrm>
          <a:solidFill>
            <a:srgbClr val="DCE6F2"/>
          </a:solidFill>
        </p:spPr>
        <p:txBody>
          <a:bodyPr>
            <a:normAutofit lnSpcReduction="10000"/>
          </a:bodyPr>
          <a:lstStyle/>
          <a:p>
            <a:r>
              <a:rPr lang="en-US" dirty="0">
                <a:solidFill>
                  <a:srgbClr val="1F497D"/>
                </a:solidFill>
              </a:rPr>
              <a:t>Measures were put in place that ensured non-responses were properly referenced, that follow up visits were respected in cases of no one or no eligible adult present and that any replacements were recorded. Project progress was followed in close to real-time. Invalid interviews were discarded.</a:t>
            </a:r>
          </a:p>
        </p:txBody>
      </p:sp>
      <p:sp>
        <p:nvSpPr>
          <p:cNvPr id="4" name="Titre 3"/>
          <p:cNvSpPr>
            <a:spLocks noGrp="1"/>
          </p:cNvSpPr>
          <p:nvPr>
            <p:ph type="title"/>
          </p:nvPr>
        </p:nvSpPr>
        <p:spPr/>
        <p:txBody>
          <a:bodyPr/>
          <a:lstStyle/>
          <a:p>
            <a:r>
              <a:rPr lang="en-US" dirty="0"/>
              <a:t>9.2 Appendix &gt; Research components &gt; Quantitative data collection</a:t>
            </a:r>
          </a:p>
        </p:txBody>
      </p:sp>
      <p:sp>
        <p:nvSpPr>
          <p:cNvPr id="5" name="Rectangle 4"/>
          <p:cNvSpPr/>
          <p:nvPr/>
        </p:nvSpPr>
        <p:spPr>
          <a:xfrm>
            <a:off x="269855" y="1166001"/>
            <a:ext cx="299077" cy="5040000"/>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NON-RESPONSE AND REPLACEMENTS</a:t>
            </a:r>
          </a:p>
        </p:txBody>
      </p:sp>
      <p:sp>
        <p:nvSpPr>
          <p:cNvPr id="6" name="Rectangle 5"/>
          <p:cNvSpPr/>
          <p:nvPr/>
        </p:nvSpPr>
        <p:spPr>
          <a:xfrm>
            <a:off x="583865" y="1360081"/>
            <a:ext cx="4054604" cy="5007411"/>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Non-response procedures</a:t>
            </a:r>
          </a:p>
          <a:p>
            <a:r>
              <a:rPr lang="en-US" sz="1200" dirty="0">
                <a:solidFill>
                  <a:schemeClr val="tx1"/>
                </a:solidFill>
              </a:rPr>
              <a:t>To account for non-responses, a form was finalized and completed for the respondents that did not give their consent to answer the survey. </a:t>
            </a:r>
          </a:p>
          <a:p>
            <a:endParaRPr lang="en-US" sz="1200" b="1" dirty="0">
              <a:solidFill>
                <a:schemeClr val="accent1"/>
              </a:solidFill>
            </a:endParaRPr>
          </a:p>
          <a:p>
            <a:r>
              <a:rPr lang="en-US" sz="1200" b="1" dirty="0">
                <a:solidFill>
                  <a:schemeClr val="accent1"/>
                </a:solidFill>
              </a:rPr>
              <a:t>Replacement procedures</a:t>
            </a:r>
          </a:p>
          <a:p>
            <a:r>
              <a:rPr lang="en-US" sz="1200" dirty="0">
                <a:solidFill>
                  <a:schemeClr val="tx1"/>
                </a:solidFill>
              </a:rPr>
              <a:t>Each replacement at the EA level (see Section 9.3) was decided by the Project Manager, and the specific reason for replacement was recorded.</a:t>
            </a:r>
          </a:p>
          <a:p>
            <a:endParaRPr lang="en-US" sz="1200" dirty="0">
              <a:solidFill>
                <a:schemeClr val="tx1"/>
              </a:solidFill>
            </a:endParaRPr>
          </a:p>
          <a:p>
            <a:r>
              <a:rPr lang="en-US" sz="1200" dirty="0">
                <a:solidFill>
                  <a:schemeClr val="tx1"/>
                </a:solidFill>
              </a:rPr>
              <a:t>At the household level, </a:t>
            </a:r>
            <a:r>
              <a:rPr lang="en-US" sz="1200" b="1" dirty="0">
                <a:solidFill>
                  <a:schemeClr val="tx2"/>
                </a:solidFill>
              </a:rPr>
              <a:t>enumerators were asked to re-schedule two follow-up visits to all households where eligible respondents were not present before replacing the household</a:t>
            </a:r>
            <a:r>
              <a:rPr lang="en-US" sz="1200" dirty="0">
                <a:solidFill>
                  <a:schemeClr val="tx1"/>
                </a:solidFill>
              </a:rPr>
              <a:t>. At least two hours had to separate two consecutive visits to the household. </a:t>
            </a:r>
          </a:p>
          <a:p>
            <a:r>
              <a:rPr lang="en-US" sz="1200" dirty="0">
                <a:solidFill>
                  <a:schemeClr val="tx1"/>
                </a:solidFill>
              </a:rPr>
              <a:t>A household was replaced if:</a:t>
            </a:r>
          </a:p>
          <a:p>
            <a:pPr marL="171450" indent="-171450">
              <a:buFont typeface="Arial" panose="020B0604020202020204" pitchFamily="34" charset="0"/>
              <a:buChar char="•"/>
            </a:pPr>
            <a:r>
              <a:rPr lang="en-US" sz="1200" dirty="0">
                <a:solidFill>
                  <a:schemeClr val="tx1"/>
                </a:solidFill>
              </a:rPr>
              <a:t>The respondent refused to give his/her consent to complete the survey;</a:t>
            </a:r>
          </a:p>
          <a:p>
            <a:pPr marL="171450" indent="-171450">
              <a:buFont typeface="Arial" panose="020B0604020202020204" pitchFamily="34" charset="0"/>
              <a:buChar char="•"/>
            </a:pPr>
            <a:r>
              <a:rPr lang="en-US" sz="1200" dirty="0">
                <a:solidFill>
                  <a:schemeClr val="tx1"/>
                </a:solidFill>
              </a:rPr>
              <a:t>The household was found to be empty even after three visits; </a:t>
            </a:r>
          </a:p>
          <a:p>
            <a:pPr marL="171450" indent="-171450">
              <a:buFont typeface="Arial" panose="020B0604020202020204" pitchFamily="34" charset="0"/>
              <a:buChar char="•"/>
            </a:pPr>
            <a:r>
              <a:rPr lang="en-US" sz="1200" dirty="0">
                <a:solidFill>
                  <a:schemeClr val="tx1"/>
                </a:solidFill>
              </a:rPr>
              <a:t>An adult above 16 was not available even after three visits to the household;</a:t>
            </a:r>
          </a:p>
          <a:p>
            <a:pPr marL="171450" indent="-171450">
              <a:buFont typeface="Arial" panose="020B0604020202020204" pitchFamily="34" charset="0"/>
              <a:buChar char="•"/>
            </a:pPr>
            <a:r>
              <a:rPr lang="en-US" sz="1200" dirty="0">
                <a:solidFill>
                  <a:schemeClr val="tx1"/>
                </a:solidFill>
              </a:rPr>
              <a:t>The interview that was conducted with that household was incomplete (e.g. the respondent stopped the interview in the middle).</a:t>
            </a:r>
          </a:p>
          <a:p>
            <a:endParaRPr lang="en-US" sz="1200" b="1" dirty="0">
              <a:solidFill>
                <a:schemeClr val="accent1"/>
              </a:solidFill>
            </a:endParaRPr>
          </a:p>
          <a:p>
            <a:r>
              <a:rPr lang="en-US" sz="1200" b="1" dirty="0">
                <a:solidFill>
                  <a:schemeClr val="accent1"/>
                </a:solidFill>
              </a:rPr>
              <a:t> </a:t>
            </a:r>
            <a:endParaRPr lang="en-US" sz="1200" dirty="0">
              <a:solidFill>
                <a:schemeClr val="tx1"/>
              </a:solidFill>
            </a:endParaRPr>
          </a:p>
        </p:txBody>
      </p:sp>
      <p:sp>
        <p:nvSpPr>
          <p:cNvPr id="7" name="Rectangle 6"/>
          <p:cNvSpPr/>
          <p:nvPr/>
        </p:nvSpPr>
        <p:spPr>
          <a:xfrm>
            <a:off x="4723273" y="1179838"/>
            <a:ext cx="299077" cy="5040000"/>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VALIDITY CRITERIA</a:t>
            </a:r>
          </a:p>
        </p:txBody>
      </p:sp>
      <p:sp>
        <p:nvSpPr>
          <p:cNvPr id="8" name="Rectangle 7"/>
          <p:cNvSpPr/>
          <p:nvPr/>
        </p:nvSpPr>
        <p:spPr>
          <a:xfrm>
            <a:off x="5037283" y="1196753"/>
            <a:ext cx="4054604" cy="5007411"/>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Monitoring</a:t>
            </a:r>
          </a:p>
          <a:p>
            <a:r>
              <a:rPr lang="en-US" sz="1200" dirty="0">
                <a:solidFill>
                  <a:schemeClr val="tx1"/>
                </a:solidFill>
              </a:rPr>
              <a:t>The upload of questionnaires onto the </a:t>
            </a:r>
            <a:r>
              <a:rPr lang="en-US" sz="1200" dirty="0" err="1">
                <a:solidFill>
                  <a:schemeClr val="tx1"/>
                </a:solidFill>
              </a:rPr>
              <a:t>SurveyCTO</a:t>
            </a:r>
            <a:r>
              <a:rPr lang="en-US" sz="1200" dirty="0">
                <a:solidFill>
                  <a:schemeClr val="tx1"/>
                </a:solidFill>
              </a:rPr>
              <a:t> server at the end of every data collection day and Stata scripts enabled to </a:t>
            </a:r>
            <a:r>
              <a:rPr lang="en-US" sz="1200" b="1" dirty="0">
                <a:solidFill>
                  <a:schemeClr val="tx2"/>
                </a:solidFill>
              </a:rPr>
              <a:t>monitor the quality of the data on an on-going basis and ensure all relevant feedback was appropriately communicated on a daily basis to the field teams. </a:t>
            </a:r>
          </a:p>
          <a:p>
            <a:endParaRPr lang="en-US" sz="1200" b="1" dirty="0">
              <a:solidFill>
                <a:schemeClr val="accent1"/>
              </a:solidFill>
            </a:endParaRPr>
          </a:p>
          <a:p>
            <a:r>
              <a:rPr lang="en-US" sz="1200" b="1" dirty="0">
                <a:solidFill>
                  <a:schemeClr val="accent1"/>
                </a:solidFill>
              </a:rPr>
              <a:t>Validity criteria</a:t>
            </a:r>
          </a:p>
          <a:p>
            <a:pPr marL="171450" indent="-171450">
              <a:buFont typeface="Arial" panose="020B0604020202020204" pitchFamily="34" charset="0"/>
              <a:buChar char="•"/>
            </a:pPr>
            <a:r>
              <a:rPr lang="en-US" sz="1200" dirty="0">
                <a:solidFill>
                  <a:schemeClr val="tx1"/>
                </a:solidFill>
              </a:rPr>
              <a:t>Interviews were geo-localized, and interviews that didn’t take place in the EA where they were supposed to be conducted were considered invalid and discarded;</a:t>
            </a:r>
          </a:p>
          <a:p>
            <a:pPr marL="171450" indent="-171450">
              <a:buFont typeface="Arial" panose="020B0604020202020204" pitchFamily="34" charset="0"/>
              <a:buChar char="•"/>
            </a:pPr>
            <a:r>
              <a:rPr lang="en-US" sz="1200" dirty="0">
                <a:solidFill>
                  <a:schemeClr val="tx1"/>
                </a:solidFill>
              </a:rPr>
              <a:t>The duration of the interview was monitored. Interviews that did not exceed a certain threshold were considered invalid and discarded;</a:t>
            </a:r>
          </a:p>
          <a:p>
            <a:pPr marL="171450" indent="-171450">
              <a:buFont typeface="Arial" panose="020B0604020202020204" pitchFamily="34" charset="0"/>
              <a:buChar char="•"/>
            </a:pPr>
            <a:r>
              <a:rPr lang="en-US" sz="1200" dirty="0">
                <a:solidFill>
                  <a:schemeClr val="tx1"/>
                </a:solidFill>
              </a:rPr>
              <a:t>Random sound bites were collected on 10% of randomly selected interviews and a random selection of questions within the questionnaire. These had to include respondent’s and enumerator’s voices. If not, the interviews were considered invalid and discarded*;</a:t>
            </a:r>
          </a:p>
          <a:p>
            <a:pPr marL="171450" indent="-171450">
              <a:buFont typeface="Arial" panose="020B0604020202020204" pitchFamily="34" charset="0"/>
              <a:buChar char="•"/>
            </a:pPr>
            <a:r>
              <a:rPr lang="en-US" sz="1200" dirty="0">
                <a:solidFill>
                  <a:schemeClr val="tx1"/>
                </a:solidFill>
              </a:rPr>
              <a:t>If the interview was not conducted by the first visit, the record for the first visit had to be valid and both records had to contain GPS positions that matched. If not, the interviews were considered invalid and discarded;</a:t>
            </a:r>
          </a:p>
          <a:p>
            <a:pPr marL="171450" indent="-171450">
              <a:buFont typeface="Arial" panose="020B0604020202020204" pitchFamily="34" charset="0"/>
              <a:buChar char="•"/>
            </a:pPr>
            <a:r>
              <a:rPr lang="en-US" sz="1200" dirty="0">
                <a:solidFill>
                  <a:schemeClr val="tx1"/>
                </a:solidFill>
              </a:rPr>
              <a:t>If the interview was from a replaced household, the record for the original household had to be valid (including the reason for no interview) except for minimum duration. If not, the interview were considered invalid and discarded.</a:t>
            </a:r>
            <a:endParaRPr lang="en-US" sz="1200" b="1" dirty="0">
              <a:solidFill>
                <a:schemeClr val="accent1"/>
              </a:solidFill>
            </a:endParaRPr>
          </a:p>
        </p:txBody>
      </p:sp>
      <p:sp>
        <p:nvSpPr>
          <p:cNvPr id="11"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8.2 Research components</a:t>
            </a:r>
          </a:p>
        </p:txBody>
      </p:sp>
    </p:spTree>
    <p:extLst>
      <p:ext uri="{BB962C8B-B14F-4D97-AF65-F5344CB8AC3E}">
        <p14:creationId xmlns:p14="http://schemas.microsoft.com/office/powerpoint/2010/main" val="4189981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solidFill>
            <a:srgbClr val="DCE6F2"/>
          </a:solidFill>
        </p:spPr>
        <p:txBody>
          <a:bodyPr/>
          <a:lstStyle/>
          <a:p>
            <a:r>
              <a:rPr lang="fr-FR" sz="1460" dirty="0">
                <a:solidFill>
                  <a:srgbClr val="1F497D"/>
                </a:solidFill>
              </a:rPr>
              <a:t>1,796 </a:t>
            </a:r>
            <a:r>
              <a:rPr lang="en-US" sz="1460" dirty="0">
                <a:solidFill>
                  <a:srgbClr val="1F497D"/>
                </a:solidFill>
              </a:rPr>
              <a:t>respondents</a:t>
            </a:r>
            <a:r>
              <a:rPr lang="fr-FR" sz="1460" dirty="0">
                <a:solidFill>
                  <a:srgbClr val="1F497D"/>
                </a:solidFill>
              </a:rPr>
              <a:t> </a:t>
            </a:r>
            <a:r>
              <a:rPr lang="fr-FR" sz="1460" dirty="0" err="1">
                <a:solidFill>
                  <a:srgbClr val="1F497D"/>
                </a:solidFill>
              </a:rPr>
              <a:t>were</a:t>
            </a:r>
            <a:r>
              <a:rPr lang="fr-FR" sz="1460" dirty="0">
                <a:solidFill>
                  <a:srgbClr val="1F497D"/>
                </a:solidFill>
              </a:rPr>
              <a:t> </a:t>
            </a:r>
            <a:r>
              <a:rPr lang="en-US" sz="1460" dirty="0">
                <a:solidFill>
                  <a:srgbClr val="1F497D"/>
                </a:solidFill>
              </a:rPr>
              <a:t>successfully</a:t>
            </a:r>
            <a:r>
              <a:rPr lang="fr-FR" sz="1460" dirty="0">
                <a:solidFill>
                  <a:srgbClr val="1F497D"/>
                </a:solidFill>
              </a:rPr>
              <a:t> </a:t>
            </a:r>
            <a:r>
              <a:rPr lang="en-US" sz="1460" dirty="0">
                <a:solidFill>
                  <a:srgbClr val="1F497D"/>
                </a:solidFill>
              </a:rPr>
              <a:t>interviewed</a:t>
            </a:r>
            <a:r>
              <a:rPr lang="fr-FR" sz="1460" dirty="0">
                <a:solidFill>
                  <a:srgbClr val="1F497D"/>
                </a:solidFill>
              </a:rPr>
              <a:t> during the quantitative data collection, </a:t>
            </a:r>
            <a:r>
              <a:rPr lang="fr-FR" sz="1460" dirty="0" err="1">
                <a:solidFill>
                  <a:srgbClr val="1F497D"/>
                </a:solidFill>
              </a:rPr>
              <a:t>completed</a:t>
            </a:r>
            <a:r>
              <a:rPr lang="fr-FR" sz="1460" dirty="0">
                <a:solidFill>
                  <a:srgbClr val="1F497D"/>
                </a:solidFill>
              </a:rPr>
              <a:t> in </a:t>
            </a:r>
            <a:r>
              <a:rPr lang="fr-FR" sz="1460" dirty="0" err="1">
                <a:solidFill>
                  <a:srgbClr val="1F497D"/>
                </a:solidFill>
              </a:rPr>
              <a:t>December</a:t>
            </a:r>
            <a:r>
              <a:rPr lang="fr-FR" sz="1460" dirty="0">
                <a:solidFill>
                  <a:srgbClr val="1F497D"/>
                </a:solidFill>
              </a:rPr>
              <a:t> 2016.</a:t>
            </a:r>
            <a:endParaRPr lang="en-US" sz="1460" dirty="0">
              <a:solidFill>
                <a:srgbClr val="1F497D"/>
              </a:solidFill>
            </a:endParaRPr>
          </a:p>
        </p:txBody>
      </p:sp>
      <p:sp>
        <p:nvSpPr>
          <p:cNvPr id="4" name="Titre 3"/>
          <p:cNvSpPr>
            <a:spLocks noGrp="1"/>
          </p:cNvSpPr>
          <p:nvPr>
            <p:ph type="title"/>
          </p:nvPr>
        </p:nvSpPr>
        <p:spPr/>
        <p:txBody>
          <a:bodyPr/>
          <a:lstStyle/>
          <a:p>
            <a:r>
              <a:rPr lang="en-US" dirty="0"/>
              <a:t>9.2 Appendix &gt; Research components &gt; Quantitative data collection</a:t>
            </a:r>
          </a:p>
        </p:txBody>
      </p:sp>
      <p:pic>
        <p:nvPicPr>
          <p:cNvPr id="8" name="Image 7" descr="Capture d’écra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5128" y="1714852"/>
            <a:ext cx="3187352" cy="4377098"/>
          </a:xfrm>
          <a:prstGeom prst="rect">
            <a:avLst/>
          </a:prstGeom>
        </p:spPr>
      </p:pic>
      <p:sp>
        <p:nvSpPr>
          <p:cNvPr id="9" name="TextBox 6"/>
          <p:cNvSpPr txBox="1"/>
          <p:nvPr/>
        </p:nvSpPr>
        <p:spPr>
          <a:xfrm>
            <a:off x="5820846" y="1124745"/>
            <a:ext cx="3071634" cy="461665"/>
          </a:xfrm>
          <a:prstGeom prst="rect">
            <a:avLst/>
          </a:prstGeom>
          <a:noFill/>
          <a:ln w="12700">
            <a:noFill/>
            <a:prstDash val="dash"/>
          </a:ln>
        </p:spPr>
        <p:txBody>
          <a:bodyPr wrap="square" rtlCol="0">
            <a:spAutoFit/>
          </a:bodyPr>
          <a:lstStyle/>
          <a:p>
            <a:pPr algn="ctr"/>
            <a:r>
              <a:rPr lang="en-GB" sz="1200" dirty="0"/>
              <a:t>1,796 respondents were successfully interviewed all over the country</a:t>
            </a:r>
          </a:p>
        </p:txBody>
      </p:sp>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863" y="1714853"/>
            <a:ext cx="5240388" cy="3404035"/>
          </a:xfrm>
          <a:prstGeom prst="rect">
            <a:avLst/>
          </a:prstGeom>
        </p:spPr>
      </p:pic>
      <p:sp>
        <p:nvSpPr>
          <p:cNvPr id="16" name="TextBox 6"/>
          <p:cNvSpPr txBox="1"/>
          <p:nvPr/>
        </p:nvSpPr>
        <p:spPr>
          <a:xfrm>
            <a:off x="3198901" y="5229201"/>
            <a:ext cx="2392288" cy="461665"/>
          </a:xfrm>
          <a:prstGeom prst="rect">
            <a:avLst/>
          </a:prstGeom>
          <a:noFill/>
          <a:ln w="12700">
            <a:noFill/>
            <a:prstDash val="dash"/>
          </a:ln>
        </p:spPr>
        <p:txBody>
          <a:bodyPr wrap="square" rtlCol="0">
            <a:spAutoFit/>
          </a:bodyPr>
          <a:lstStyle/>
          <a:p>
            <a:pPr algn="r"/>
            <a:r>
              <a:rPr lang="en-GB" sz="1200" dirty="0"/>
              <a:t>Quantitative data collection in action.</a:t>
            </a:r>
          </a:p>
        </p:txBody>
      </p:sp>
      <p:sp>
        <p:nvSpPr>
          <p:cNvPr id="11"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8.2 Research components</a:t>
            </a:r>
          </a:p>
        </p:txBody>
      </p:sp>
    </p:spTree>
    <p:extLst>
      <p:ext uri="{BB962C8B-B14F-4D97-AF65-F5344CB8AC3E}">
        <p14:creationId xmlns:p14="http://schemas.microsoft.com/office/powerpoint/2010/main" val="2538124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0" y="331585"/>
            <a:ext cx="9144000" cy="720000"/>
          </a:xfrm>
          <a:solidFill>
            <a:srgbClr val="DCE6F2"/>
          </a:solidFill>
        </p:spPr>
        <p:txBody>
          <a:bodyPr>
            <a:normAutofit lnSpcReduction="10000"/>
          </a:bodyPr>
          <a:lstStyle/>
          <a:p>
            <a:r>
              <a:rPr lang="fr-FR" dirty="0">
                <a:solidFill>
                  <a:srgbClr val="1F497D"/>
                </a:solidFill>
              </a:rPr>
              <a:t>The second data collection module </a:t>
            </a:r>
            <a:r>
              <a:rPr lang="fr-FR" dirty="0" err="1">
                <a:solidFill>
                  <a:srgbClr val="1F497D"/>
                </a:solidFill>
              </a:rPr>
              <a:t>consisted</a:t>
            </a:r>
            <a:r>
              <a:rPr lang="fr-FR" dirty="0">
                <a:solidFill>
                  <a:srgbClr val="1F497D"/>
                </a:solidFill>
              </a:rPr>
              <a:t> in Focus Group Discussions (</a:t>
            </a:r>
            <a:r>
              <a:rPr lang="fr-FR" dirty="0" err="1">
                <a:solidFill>
                  <a:srgbClr val="1F497D"/>
                </a:solidFill>
              </a:rPr>
              <a:t>FGDs</a:t>
            </a:r>
            <a:r>
              <a:rPr lang="fr-FR" dirty="0">
                <a:solidFill>
                  <a:srgbClr val="1F497D"/>
                </a:solidFill>
              </a:rPr>
              <a:t>) to </a:t>
            </a:r>
            <a:r>
              <a:rPr lang="en-US" dirty="0">
                <a:solidFill>
                  <a:srgbClr val="1F497D"/>
                </a:solidFill>
              </a:rPr>
              <a:t>understand and contextualize the quantitative data and </a:t>
            </a:r>
            <a:r>
              <a:rPr lang="fr-FR" dirty="0">
                <a:solidFill>
                  <a:srgbClr val="1F497D"/>
                </a:solidFill>
              </a:rPr>
              <a:t>dive </a:t>
            </a:r>
            <a:r>
              <a:rPr lang="fr-FR" dirty="0" err="1">
                <a:solidFill>
                  <a:srgbClr val="1F497D"/>
                </a:solidFill>
              </a:rPr>
              <a:t>deeper</a:t>
            </a:r>
            <a:r>
              <a:rPr lang="fr-FR" dirty="0">
                <a:solidFill>
                  <a:srgbClr val="1F497D"/>
                </a:solidFill>
              </a:rPr>
              <a:t> </a:t>
            </a:r>
            <a:r>
              <a:rPr lang="fr-FR" dirty="0" err="1">
                <a:solidFill>
                  <a:srgbClr val="1F497D"/>
                </a:solidFill>
              </a:rPr>
              <a:t>into</a:t>
            </a:r>
            <a:r>
              <a:rPr lang="fr-FR" dirty="0">
                <a:solidFill>
                  <a:srgbClr val="1F497D"/>
                </a:solidFill>
              </a:rPr>
              <a:t> the </a:t>
            </a:r>
            <a:r>
              <a:rPr lang="fr-FR" dirty="0" err="1">
                <a:solidFill>
                  <a:srgbClr val="1F497D"/>
                </a:solidFill>
              </a:rPr>
              <a:t>target</a:t>
            </a:r>
            <a:r>
              <a:rPr lang="fr-FR" dirty="0">
                <a:solidFill>
                  <a:srgbClr val="1F497D"/>
                </a:solidFill>
              </a:rPr>
              <a:t> </a:t>
            </a:r>
            <a:r>
              <a:rPr lang="fr-FR" dirty="0" err="1">
                <a:solidFill>
                  <a:srgbClr val="1F497D"/>
                </a:solidFill>
              </a:rPr>
              <a:t>population’s</a:t>
            </a:r>
            <a:r>
              <a:rPr lang="fr-FR" dirty="0">
                <a:solidFill>
                  <a:srgbClr val="1F497D"/>
                </a:solidFill>
              </a:rPr>
              <a:t> </a:t>
            </a:r>
            <a:r>
              <a:rPr lang="fr-FR" dirty="0" err="1">
                <a:solidFill>
                  <a:srgbClr val="1F497D"/>
                </a:solidFill>
              </a:rPr>
              <a:t>needs</a:t>
            </a:r>
            <a:r>
              <a:rPr lang="fr-FR" dirty="0">
                <a:solidFill>
                  <a:srgbClr val="1F497D"/>
                </a:solidFill>
              </a:rPr>
              <a:t> and </a:t>
            </a:r>
            <a:r>
              <a:rPr lang="fr-FR" dirty="0" err="1">
                <a:solidFill>
                  <a:srgbClr val="1F497D"/>
                </a:solidFill>
              </a:rPr>
              <a:t>behaviors</a:t>
            </a:r>
            <a:r>
              <a:rPr lang="fr-FR" dirty="0">
                <a:solidFill>
                  <a:srgbClr val="1F497D"/>
                </a:solidFill>
              </a:rPr>
              <a:t>. </a:t>
            </a:r>
            <a:r>
              <a:rPr lang="en-US" dirty="0">
                <a:solidFill>
                  <a:srgbClr val="1F497D"/>
                </a:solidFill>
              </a:rPr>
              <a:t>The FGDs were organized with different profiles and across zones to collect qualitative insights from various sets of audiences.</a:t>
            </a:r>
          </a:p>
        </p:txBody>
      </p:sp>
      <p:sp>
        <p:nvSpPr>
          <p:cNvPr id="4" name="Titre 3"/>
          <p:cNvSpPr>
            <a:spLocks noGrp="1"/>
          </p:cNvSpPr>
          <p:nvPr>
            <p:ph type="title"/>
          </p:nvPr>
        </p:nvSpPr>
        <p:spPr/>
        <p:txBody>
          <a:bodyPr/>
          <a:lstStyle/>
          <a:p>
            <a:r>
              <a:rPr lang="en-US" dirty="0"/>
              <a:t>9.2 Appendix &gt; Research components &gt; Qualitative demand-side data collection</a:t>
            </a:r>
          </a:p>
        </p:txBody>
      </p:sp>
      <p:sp>
        <p:nvSpPr>
          <p:cNvPr id="6" name="Rectangle 5"/>
          <p:cNvSpPr/>
          <p:nvPr/>
        </p:nvSpPr>
        <p:spPr>
          <a:xfrm>
            <a:off x="306400" y="4049798"/>
            <a:ext cx="4132662" cy="2259523"/>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Interviews took place across the economic zones (South Central, Puntland and Somaliland). </a:t>
            </a:r>
          </a:p>
          <a:p>
            <a:endParaRPr lang="en-US" sz="1200" dirty="0">
              <a:solidFill>
                <a:schemeClr val="tx1"/>
              </a:solidFill>
            </a:endParaRPr>
          </a:p>
          <a:p>
            <a:r>
              <a:rPr lang="en-US" sz="1200" b="1" dirty="0">
                <a:solidFill>
                  <a:schemeClr val="tx2"/>
                </a:solidFill>
              </a:rPr>
              <a:t>Apart from users and non-users of mobile money services, segments of interest were targeted</a:t>
            </a:r>
            <a:r>
              <a:rPr lang="en-US" sz="1200" dirty="0">
                <a:solidFill>
                  <a:schemeClr val="tx1"/>
                </a:solidFill>
              </a:rPr>
              <a:t>: IDPs (including some coming back from areas under the control of Al-Shabaab), recent returnees, nomadic populations and women, so as to capture the additional barriers these populations might face and understand their different needs.</a:t>
            </a:r>
          </a:p>
        </p:txBody>
      </p:sp>
      <p:sp>
        <p:nvSpPr>
          <p:cNvPr id="7" name="Rectangle 6"/>
          <p:cNvSpPr/>
          <p:nvPr/>
        </p:nvSpPr>
        <p:spPr>
          <a:xfrm rot="5400000">
            <a:off x="2199513" y="1951544"/>
            <a:ext cx="324000" cy="4152539"/>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FGDs WITH INDIVIDUALS</a:t>
            </a:r>
          </a:p>
        </p:txBody>
      </p:sp>
      <p:sp>
        <p:nvSpPr>
          <p:cNvPr id="8" name="Rectangle 7"/>
          <p:cNvSpPr/>
          <p:nvPr/>
        </p:nvSpPr>
        <p:spPr>
          <a:xfrm rot="5400000">
            <a:off x="6676361" y="-564185"/>
            <a:ext cx="324000" cy="4133908"/>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FGDs with SMEs AND MERCHANTS</a:t>
            </a:r>
          </a:p>
        </p:txBody>
      </p:sp>
      <p:sp>
        <p:nvSpPr>
          <p:cNvPr id="9" name="Rectangle 8"/>
          <p:cNvSpPr/>
          <p:nvPr/>
        </p:nvSpPr>
        <p:spPr>
          <a:xfrm>
            <a:off x="4837876" y="1844824"/>
            <a:ext cx="4054604" cy="1948980"/>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For further insight into demand, two FGDs were also held with SMEs and merchants. The aim of including businesses was to find out their specific needs and behaviors (e.g. paying suppliers/vendors, paying salaries to employees, receiving payments from customers, etc.), how they use mobile money services for their business transactions as well as their views on the surrounding economic factors cited for starting and/or expanding mobile money operations throughout Somalia.</a:t>
            </a:r>
          </a:p>
          <a:p>
            <a:endParaRPr lang="en-US" sz="1200">
              <a:solidFill>
                <a:schemeClr val="tx1"/>
              </a:solidFill>
            </a:endParaRPr>
          </a:p>
          <a:p>
            <a:r>
              <a:rPr lang="en-US" sz="1200">
                <a:solidFill>
                  <a:schemeClr val="tx1"/>
                </a:solidFill>
              </a:rPr>
              <a:t> </a:t>
            </a:r>
            <a:endParaRPr lang="en-US" sz="1200" dirty="0">
              <a:solidFill>
                <a:schemeClr val="tx1"/>
              </a:solidFill>
            </a:endParaRPr>
          </a:p>
        </p:txBody>
      </p:sp>
      <p:grpSp>
        <p:nvGrpSpPr>
          <p:cNvPr id="11" name="Groupe 23"/>
          <p:cNvGrpSpPr/>
          <p:nvPr/>
        </p:nvGrpSpPr>
        <p:grpSpPr>
          <a:xfrm>
            <a:off x="301371" y="1340768"/>
            <a:ext cx="4137691" cy="2304257"/>
            <a:chOff x="200472" y="977562"/>
            <a:chExt cx="1377072" cy="2269783"/>
          </a:xfrm>
        </p:grpSpPr>
        <p:sp>
          <p:nvSpPr>
            <p:cNvPr id="12" name="Rectangle 11"/>
            <p:cNvSpPr/>
            <p:nvPr/>
          </p:nvSpPr>
          <p:spPr>
            <a:xfrm>
              <a:off x="200472" y="1221914"/>
              <a:ext cx="1377072" cy="2025431"/>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The module aimed to incorporate qualitative insights into the research to fully understand and contextualize the quantitative data and allow researchers to analyze perceptions of mobile money services and unmet needs for other financial services, as well as drivers of behavioral change. Levels of financial literacy were also investigated with a view to identify areas where additional knowledge and awareness input efforts may increase the use of mobile money services. </a:t>
              </a:r>
              <a:endParaRPr lang="fr-FR" sz="1200" dirty="0">
                <a:solidFill>
                  <a:schemeClr val="tx1"/>
                </a:solidFill>
              </a:endParaRPr>
            </a:p>
          </p:txBody>
        </p:sp>
        <p:sp>
          <p:nvSpPr>
            <p:cNvPr id="13" name="Rectangle 12"/>
            <p:cNvSpPr/>
            <p:nvPr/>
          </p:nvSpPr>
          <p:spPr>
            <a:xfrm>
              <a:off x="200473" y="977562"/>
              <a:ext cx="1377071" cy="248230"/>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Qualitative demand-side research: FGDs</a:t>
              </a:r>
            </a:p>
          </p:txBody>
        </p:sp>
      </p:grpSp>
      <p:sp>
        <p:nvSpPr>
          <p:cNvPr id="14" name="Rectangle 13"/>
          <p:cNvSpPr/>
          <p:nvPr/>
        </p:nvSpPr>
        <p:spPr>
          <a:xfrm rot="5400000">
            <a:off x="6676361" y="1740071"/>
            <a:ext cx="324000" cy="4133908"/>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CHARACTERISTICS OF THE FGDs</a:t>
            </a:r>
          </a:p>
        </p:txBody>
      </p:sp>
      <p:sp>
        <p:nvSpPr>
          <p:cNvPr id="15" name="Rectangle 14"/>
          <p:cNvSpPr/>
          <p:nvPr/>
        </p:nvSpPr>
        <p:spPr>
          <a:xfrm>
            <a:off x="4837876" y="4432348"/>
            <a:ext cx="4054604" cy="1948980"/>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Each FGD lasted around two hours and was composed of 6 to 8 participants of similar socio-economic and educational backgrounds to maximize participation. The FGDs were recorded and transcripts were translated into English.</a:t>
            </a:r>
          </a:p>
          <a:p>
            <a:endParaRPr lang="en-US" sz="1200" dirty="0">
              <a:solidFill>
                <a:schemeClr val="tx1"/>
              </a:solidFill>
            </a:endParaRPr>
          </a:p>
          <a:p>
            <a:r>
              <a:rPr lang="en-US" sz="1200" dirty="0">
                <a:solidFill>
                  <a:schemeClr val="tx1"/>
                </a:solidFill>
              </a:rPr>
              <a:t>Specific questionnaires were designed for each type of FGDs (e.g. with users, with non-users, with SMEs and merchants etc.). Interview guidelines were developed and the field teams received specific training on how to conduct the interviews. Guidelines considered the dynamics in the different zones in Somalia and Somaliland, as well as the particularities of the segments of interest.</a:t>
            </a:r>
          </a:p>
          <a:p>
            <a:endParaRPr lang="en-US" sz="1200" dirty="0">
              <a:solidFill>
                <a:schemeClr val="tx1"/>
              </a:solidFill>
            </a:endParaRPr>
          </a:p>
          <a:p>
            <a:r>
              <a:rPr lang="en-US" sz="1200" dirty="0">
                <a:solidFill>
                  <a:schemeClr val="tx1"/>
                </a:solidFill>
              </a:rPr>
              <a:t> </a:t>
            </a:r>
          </a:p>
        </p:txBody>
      </p:sp>
      <p:sp>
        <p:nvSpPr>
          <p:cNvPr id="17"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8.2 Research components</a:t>
            </a:r>
          </a:p>
        </p:txBody>
      </p:sp>
    </p:spTree>
    <p:extLst>
      <p:ext uri="{BB962C8B-B14F-4D97-AF65-F5344CB8AC3E}">
        <p14:creationId xmlns:p14="http://schemas.microsoft.com/office/powerpoint/2010/main" val="2184428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solidFill>
            <a:srgbClr val="DCE6F2"/>
          </a:solidFill>
        </p:spPr>
        <p:txBody>
          <a:bodyPr>
            <a:normAutofit lnSpcReduction="10000"/>
          </a:bodyPr>
          <a:lstStyle/>
          <a:p>
            <a:r>
              <a:rPr lang="en-US" sz="1460" dirty="0">
                <a:solidFill>
                  <a:srgbClr val="1F497D"/>
                </a:solidFill>
              </a:rPr>
              <a:t>FGDs were organized with different profiles and were distributed purposively, across zones and across urban and rural areas and IDP camps. Visits to mobile money agents and mystery visits were also organized in each zone in January 2017.</a:t>
            </a:r>
          </a:p>
        </p:txBody>
      </p:sp>
      <p:sp>
        <p:nvSpPr>
          <p:cNvPr id="4" name="Titre 3"/>
          <p:cNvSpPr>
            <a:spLocks noGrp="1"/>
          </p:cNvSpPr>
          <p:nvPr>
            <p:ph type="title"/>
          </p:nvPr>
        </p:nvSpPr>
        <p:spPr/>
        <p:txBody>
          <a:bodyPr/>
          <a:lstStyle/>
          <a:p>
            <a:r>
              <a:rPr lang="en-GB" dirty="0"/>
              <a:t>1.2 Introduction &gt; Research components</a:t>
            </a:r>
            <a:endParaRPr lang="en-US" dirty="0"/>
          </a:p>
        </p:txBody>
      </p:sp>
      <p:grpSp>
        <p:nvGrpSpPr>
          <p:cNvPr id="54" name="Groupe 53"/>
          <p:cNvGrpSpPr/>
          <p:nvPr/>
        </p:nvGrpSpPr>
        <p:grpSpPr>
          <a:xfrm>
            <a:off x="2245588" y="1360080"/>
            <a:ext cx="6713361" cy="3016250"/>
            <a:chOff x="261471" y="1516127"/>
            <a:chExt cx="8795985" cy="4821972"/>
          </a:xfrm>
        </p:grpSpPr>
        <p:sp>
          <p:nvSpPr>
            <p:cNvPr id="6" name="Rectangle 5"/>
            <p:cNvSpPr>
              <a:spLocks noChangeAspect="1"/>
            </p:cNvSpPr>
            <p:nvPr/>
          </p:nvSpPr>
          <p:spPr>
            <a:xfrm>
              <a:off x="2504728" y="1516127"/>
              <a:ext cx="2088000" cy="450452"/>
            </a:xfrm>
            <a:prstGeom prst="rect">
              <a:avLst/>
            </a:prstGeom>
            <a:solidFill>
              <a:schemeClr val="accent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720" bIns="9720" rtlCol="0" anchor="ctr"/>
            <a:lstStyle/>
            <a:p>
              <a:pPr algn="ctr"/>
              <a:r>
                <a:rPr lang="fr-FR" sz="1200" b="1" dirty="0"/>
                <a:t>S</a:t>
              </a:r>
              <a:r>
                <a:rPr lang="en-US" sz="1200" b="1" dirty="0" err="1"/>
                <a:t>omaliland</a:t>
              </a:r>
              <a:endParaRPr lang="en-US" sz="1200" b="1" dirty="0"/>
            </a:p>
          </p:txBody>
        </p:sp>
        <p:cxnSp>
          <p:nvCxnSpPr>
            <p:cNvPr id="23" name="Straight Connector 23"/>
            <p:cNvCxnSpPr>
              <a:cxnSpLocks noChangeAspect="1"/>
            </p:cNvCxnSpPr>
            <p:nvPr/>
          </p:nvCxnSpPr>
          <p:spPr>
            <a:xfrm>
              <a:off x="272479" y="5587405"/>
              <a:ext cx="8766492" cy="0"/>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61471" y="2121664"/>
              <a:ext cx="2088232" cy="442828"/>
            </a:xfrm>
            <a:prstGeom prst="rect">
              <a:avLst/>
            </a:prstGeom>
            <a:solidFill>
              <a:schemeClr val="bg2"/>
            </a:solidFill>
            <a:ln w="12700">
              <a:noFill/>
              <a:prstDash val="dash"/>
            </a:ln>
          </p:spPr>
          <p:txBody>
            <a:bodyPr wrap="square" rtlCol="0" anchor="ctr">
              <a:spAutoFit/>
            </a:bodyPr>
            <a:lstStyle/>
            <a:p>
              <a:pPr algn="ctr"/>
              <a:r>
                <a:rPr lang="fr-FR" sz="1200" dirty="0"/>
                <a:t>Mobile money </a:t>
              </a:r>
              <a:r>
                <a:rPr lang="fr-FR" sz="1200" dirty="0" err="1"/>
                <a:t>users</a:t>
              </a:r>
              <a:endParaRPr lang="en-US" sz="1200" dirty="0"/>
            </a:p>
          </p:txBody>
        </p:sp>
        <p:sp>
          <p:nvSpPr>
            <p:cNvPr id="32" name="ZoneTexte 31"/>
            <p:cNvSpPr txBox="1"/>
            <p:nvPr/>
          </p:nvSpPr>
          <p:spPr>
            <a:xfrm>
              <a:off x="261471" y="2557355"/>
              <a:ext cx="2088232" cy="738047"/>
            </a:xfrm>
            <a:prstGeom prst="rect">
              <a:avLst/>
            </a:prstGeom>
            <a:solidFill>
              <a:schemeClr val="bg2"/>
            </a:solidFill>
            <a:ln w="12700">
              <a:noFill/>
              <a:prstDash val="dash"/>
            </a:ln>
          </p:spPr>
          <p:txBody>
            <a:bodyPr wrap="square" rtlCol="0" anchor="ctr">
              <a:spAutoFit/>
            </a:bodyPr>
            <a:lstStyle/>
            <a:p>
              <a:pPr algn="ctr"/>
              <a:r>
                <a:rPr lang="fr-FR" sz="1200" dirty="0"/>
                <a:t>Non mobile money </a:t>
              </a:r>
              <a:r>
                <a:rPr lang="fr-FR" sz="1200" dirty="0" err="1"/>
                <a:t>users</a:t>
              </a:r>
              <a:endParaRPr lang="en-US" sz="1200" dirty="0"/>
            </a:p>
          </p:txBody>
        </p:sp>
        <p:sp>
          <p:nvSpPr>
            <p:cNvPr id="33" name="ZoneTexte 32"/>
            <p:cNvSpPr txBox="1"/>
            <p:nvPr/>
          </p:nvSpPr>
          <p:spPr>
            <a:xfrm>
              <a:off x="261471" y="3266764"/>
              <a:ext cx="2088232" cy="442828"/>
            </a:xfrm>
            <a:prstGeom prst="rect">
              <a:avLst/>
            </a:prstGeom>
            <a:solidFill>
              <a:schemeClr val="bg2"/>
            </a:solidFill>
            <a:ln w="12700">
              <a:noFill/>
              <a:prstDash val="dash"/>
            </a:ln>
          </p:spPr>
          <p:txBody>
            <a:bodyPr wrap="square" rtlCol="0" anchor="ctr">
              <a:spAutoFit/>
            </a:bodyPr>
            <a:lstStyle/>
            <a:p>
              <a:pPr algn="ctr"/>
              <a:r>
                <a:rPr lang="fr-FR" sz="1200" dirty="0" err="1"/>
                <a:t>Displaced</a:t>
              </a:r>
              <a:r>
                <a:rPr lang="fr-FR" sz="1200" dirty="0"/>
                <a:t> population</a:t>
              </a:r>
              <a:endParaRPr lang="en-US" sz="1200" dirty="0"/>
            </a:p>
          </p:txBody>
        </p:sp>
        <p:sp>
          <p:nvSpPr>
            <p:cNvPr id="34" name="ZoneTexte 33"/>
            <p:cNvSpPr txBox="1"/>
            <p:nvPr/>
          </p:nvSpPr>
          <p:spPr>
            <a:xfrm>
              <a:off x="261471" y="3818031"/>
              <a:ext cx="2088232" cy="442828"/>
            </a:xfrm>
            <a:prstGeom prst="rect">
              <a:avLst/>
            </a:prstGeom>
            <a:solidFill>
              <a:schemeClr val="bg2"/>
            </a:solidFill>
            <a:ln w="12700">
              <a:noFill/>
              <a:prstDash val="dash"/>
            </a:ln>
          </p:spPr>
          <p:txBody>
            <a:bodyPr wrap="square" rtlCol="0" anchor="ctr">
              <a:spAutoFit/>
            </a:bodyPr>
            <a:lstStyle/>
            <a:p>
              <a:pPr algn="ctr"/>
              <a:r>
                <a:rPr lang="fr-FR" sz="1200" dirty="0" err="1"/>
                <a:t>Nomads</a:t>
              </a:r>
              <a:endParaRPr lang="en-US" sz="1200" dirty="0"/>
            </a:p>
          </p:txBody>
        </p:sp>
        <p:sp>
          <p:nvSpPr>
            <p:cNvPr id="35" name="ZoneTexte 34"/>
            <p:cNvSpPr txBox="1"/>
            <p:nvPr/>
          </p:nvSpPr>
          <p:spPr>
            <a:xfrm>
              <a:off x="261471" y="4920137"/>
              <a:ext cx="2088232" cy="442828"/>
            </a:xfrm>
            <a:prstGeom prst="rect">
              <a:avLst/>
            </a:prstGeom>
            <a:solidFill>
              <a:schemeClr val="bg2"/>
            </a:solidFill>
            <a:ln w="12700">
              <a:noFill/>
              <a:prstDash val="dash"/>
            </a:ln>
          </p:spPr>
          <p:txBody>
            <a:bodyPr wrap="square" rtlCol="0" anchor="ctr">
              <a:spAutoFit/>
            </a:bodyPr>
            <a:lstStyle/>
            <a:p>
              <a:pPr algn="ctr"/>
              <a:r>
                <a:rPr lang="fr-FR" sz="1200" dirty="0" err="1"/>
                <a:t>Women</a:t>
              </a:r>
              <a:endParaRPr lang="fr-FR" sz="1200" dirty="0"/>
            </a:p>
          </p:txBody>
        </p:sp>
        <p:sp>
          <p:nvSpPr>
            <p:cNvPr id="36" name="ZoneTexte 35"/>
            <p:cNvSpPr txBox="1"/>
            <p:nvPr/>
          </p:nvSpPr>
          <p:spPr>
            <a:xfrm>
              <a:off x="261471" y="4354504"/>
              <a:ext cx="2088232" cy="442828"/>
            </a:xfrm>
            <a:prstGeom prst="rect">
              <a:avLst/>
            </a:prstGeom>
            <a:solidFill>
              <a:schemeClr val="bg2"/>
            </a:solidFill>
            <a:ln w="12700">
              <a:noFill/>
              <a:prstDash val="dash"/>
            </a:ln>
          </p:spPr>
          <p:txBody>
            <a:bodyPr wrap="square" rtlCol="0" anchor="ctr">
              <a:spAutoFit/>
            </a:bodyPr>
            <a:lstStyle/>
            <a:p>
              <a:pPr algn="ctr"/>
              <a:r>
                <a:rPr lang="fr-FR" sz="1200" dirty="0" err="1"/>
                <a:t>SMEs</a:t>
              </a:r>
              <a:r>
                <a:rPr lang="fr-FR" sz="1200" dirty="0"/>
                <a:t>/</a:t>
              </a:r>
              <a:r>
                <a:rPr lang="fr-FR" sz="1200" dirty="0" err="1"/>
                <a:t>merchants</a:t>
              </a:r>
              <a:endParaRPr lang="fr-FR" sz="1200" dirty="0"/>
            </a:p>
          </p:txBody>
        </p:sp>
        <p:sp>
          <p:nvSpPr>
            <p:cNvPr id="37" name="ZoneTexte 36"/>
            <p:cNvSpPr txBox="1"/>
            <p:nvPr/>
          </p:nvSpPr>
          <p:spPr>
            <a:xfrm>
              <a:off x="261471" y="5746848"/>
              <a:ext cx="2088232" cy="442828"/>
            </a:xfrm>
            <a:prstGeom prst="rect">
              <a:avLst/>
            </a:prstGeom>
            <a:solidFill>
              <a:schemeClr val="bg2"/>
            </a:solidFill>
            <a:ln w="12700">
              <a:noFill/>
              <a:prstDash val="dash"/>
            </a:ln>
          </p:spPr>
          <p:txBody>
            <a:bodyPr wrap="square" rtlCol="0" anchor="ctr">
              <a:spAutoFit/>
            </a:bodyPr>
            <a:lstStyle/>
            <a:p>
              <a:pPr algn="ctr"/>
              <a:r>
                <a:rPr lang="fr-FR" sz="1200" b="1" dirty="0">
                  <a:solidFill>
                    <a:schemeClr val="tx2"/>
                  </a:solidFill>
                </a:rPr>
                <a:t>Total</a:t>
              </a:r>
            </a:p>
          </p:txBody>
        </p:sp>
        <p:sp>
          <p:nvSpPr>
            <p:cNvPr id="39" name="Rectangle 38"/>
            <p:cNvSpPr>
              <a:spLocks noChangeAspect="1"/>
            </p:cNvSpPr>
            <p:nvPr/>
          </p:nvSpPr>
          <p:spPr>
            <a:xfrm>
              <a:off x="4736976" y="1516127"/>
              <a:ext cx="2088000" cy="450452"/>
            </a:xfrm>
            <a:prstGeom prst="rect">
              <a:avLst/>
            </a:prstGeom>
            <a:solidFill>
              <a:schemeClr val="accent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720" bIns="9720" rtlCol="0" anchor="ctr"/>
            <a:lstStyle/>
            <a:p>
              <a:pPr algn="ctr"/>
              <a:r>
                <a:rPr lang="fr-FR" sz="1200" b="1" dirty="0" err="1"/>
                <a:t>Puntland</a:t>
              </a:r>
              <a:endParaRPr lang="en-US" sz="1200" b="1" dirty="0"/>
            </a:p>
          </p:txBody>
        </p:sp>
        <p:sp>
          <p:nvSpPr>
            <p:cNvPr id="40" name="Rectangle 39"/>
            <p:cNvSpPr>
              <a:spLocks noChangeAspect="1"/>
            </p:cNvSpPr>
            <p:nvPr/>
          </p:nvSpPr>
          <p:spPr>
            <a:xfrm>
              <a:off x="6969224" y="1516127"/>
              <a:ext cx="2088000" cy="450452"/>
            </a:xfrm>
            <a:prstGeom prst="rect">
              <a:avLst/>
            </a:prstGeom>
            <a:solidFill>
              <a:schemeClr val="accent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720" bIns="9720" rtlCol="0" anchor="ctr"/>
            <a:lstStyle/>
            <a:p>
              <a:pPr algn="ctr"/>
              <a:r>
                <a:rPr lang="fr-FR" sz="1200" b="1" dirty="0"/>
                <a:t>South Central</a:t>
              </a:r>
              <a:endParaRPr lang="en-US" sz="1200" b="1" dirty="0"/>
            </a:p>
          </p:txBody>
        </p:sp>
        <p:sp>
          <p:nvSpPr>
            <p:cNvPr id="41" name="ZoneTexte 40"/>
            <p:cNvSpPr txBox="1"/>
            <p:nvPr/>
          </p:nvSpPr>
          <p:spPr>
            <a:xfrm>
              <a:off x="2504727" y="2704963"/>
              <a:ext cx="2088232" cy="442828"/>
            </a:xfrm>
            <a:prstGeom prst="rect">
              <a:avLst/>
            </a:prstGeom>
            <a:solidFill>
              <a:schemeClr val="bg2"/>
            </a:solidFill>
            <a:ln w="12700">
              <a:noFill/>
              <a:prstDash val="dash"/>
            </a:ln>
          </p:spPr>
          <p:txBody>
            <a:bodyPr wrap="square" rtlCol="0" anchor="ctr">
              <a:spAutoFit/>
            </a:bodyPr>
            <a:lstStyle/>
            <a:p>
              <a:pPr algn="ctr"/>
              <a:r>
                <a:rPr lang="fr-FR" sz="1200" dirty="0"/>
                <a:t>1 in </a:t>
              </a:r>
              <a:r>
                <a:rPr lang="fr-FR" sz="1200" dirty="0" err="1"/>
                <a:t>Gebiley</a:t>
              </a:r>
              <a:endParaRPr lang="en-US" sz="1200" dirty="0"/>
            </a:p>
          </p:txBody>
        </p:sp>
        <p:sp>
          <p:nvSpPr>
            <p:cNvPr id="42" name="ZoneTexte 41"/>
            <p:cNvSpPr txBox="1"/>
            <p:nvPr/>
          </p:nvSpPr>
          <p:spPr>
            <a:xfrm>
              <a:off x="6969224" y="2121664"/>
              <a:ext cx="2088232" cy="442828"/>
            </a:xfrm>
            <a:prstGeom prst="rect">
              <a:avLst/>
            </a:prstGeom>
            <a:solidFill>
              <a:schemeClr val="bg2"/>
            </a:solidFill>
            <a:ln w="12700">
              <a:noFill/>
              <a:prstDash val="dash"/>
            </a:ln>
          </p:spPr>
          <p:txBody>
            <a:bodyPr wrap="square" rtlCol="0" anchor="ctr">
              <a:spAutoFit/>
            </a:bodyPr>
            <a:lstStyle/>
            <a:p>
              <a:pPr algn="ctr"/>
              <a:r>
                <a:rPr lang="fr-FR" sz="1200" dirty="0"/>
                <a:t>1 in Mogadishu</a:t>
              </a:r>
              <a:endParaRPr lang="en-US" sz="1200" dirty="0"/>
            </a:p>
          </p:txBody>
        </p:sp>
        <p:sp>
          <p:nvSpPr>
            <p:cNvPr id="43" name="ZoneTexte 42"/>
            <p:cNvSpPr txBox="1"/>
            <p:nvPr/>
          </p:nvSpPr>
          <p:spPr>
            <a:xfrm>
              <a:off x="2504727" y="2121664"/>
              <a:ext cx="2088232" cy="442828"/>
            </a:xfrm>
            <a:prstGeom prst="rect">
              <a:avLst/>
            </a:prstGeom>
            <a:solidFill>
              <a:schemeClr val="bg2"/>
            </a:solidFill>
            <a:ln w="12700">
              <a:noFill/>
              <a:prstDash val="dash"/>
            </a:ln>
          </p:spPr>
          <p:txBody>
            <a:bodyPr wrap="square" rtlCol="0" anchor="ctr">
              <a:spAutoFit/>
            </a:bodyPr>
            <a:lstStyle/>
            <a:p>
              <a:pPr algn="ctr"/>
              <a:r>
                <a:rPr lang="fr-FR" sz="1200" dirty="0"/>
                <a:t>1 in Hargeisa</a:t>
              </a:r>
              <a:endParaRPr lang="en-US" sz="1200" dirty="0"/>
            </a:p>
          </p:txBody>
        </p:sp>
        <p:sp>
          <p:nvSpPr>
            <p:cNvPr id="44" name="ZoneTexte 43"/>
            <p:cNvSpPr txBox="1"/>
            <p:nvPr/>
          </p:nvSpPr>
          <p:spPr>
            <a:xfrm>
              <a:off x="4736976" y="2704963"/>
              <a:ext cx="2088232" cy="442828"/>
            </a:xfrm>
            <a:prstGeom prst="rect">
              <a:avLst/>
            </a:prstGeom>
            <a:solidFill>
              <a:schemeClr val="bg2"/>
            </a:solidFill>
            <a:ln w="12700">
              <a:noFill/>
              <a:prstDash val="dash"/>
            </a:ln>
          </p:spPr>
          <p:txBody>
            <a:bodyPr wrap="square" rtlCol="0" anchor="ctr">
              <a:spAutoFit/>
            </a:bodyPr>
            <a:lstStyle/>
            <a:p>
              <a:pPr algn="ctr"/>
              <a:r>
                <a:rPr lang="fr-FR" sz="1200" dirty="0"/>
                <a:t>1 in </a:t>
              </a:r>
              <a:r>
                <a:rPr lang="fr-FR" sz="1200" dirty="0" err="1"/>
                <a:t>Sinujiif</a:t>
              </a:r>
              <a:endParaRPr lang="en-US" sz="1200" dirty="0"/>
            </a:p>
          </p:txBody>
        </p:sp>
        <p:sp>
          <p:nvSpPr>
            <p:cNvPr id="45" name="ZoneTexte 44"/>
            <p:cNvSpPr txBox="1"/>
            <p:nvPr/>
          </p:nvSpPr>
          <p:spPr>
            <a:xfrm>
              <a:off x="4736976" y="4920137"/>
              <a:ext cx="2088232" cy="442828"/>
            </a:xfrm>
            <a:prstGeom prst="rect">
              <a:avLst/>
            </a:prstGeom>
            <a:solidFill>
              <a:schemeClr val="bg2"/>
            </a:solidFill>
            <a:ln w="12700">
              <a:noFill/>
              <a:prstDash val="dash"/>
            </a:ln>
          </p:spPr>
          <p:txBody>
            <a:bodyPr wrap="square" rtlCol="0" anchor="ctr">
              <a:spAutoFit/>
            </a:bodyPr>
            <a:lstStyle/>
            <a:p>
              <a:pPr algn="ctr"/>
              <a:r>
                <a:rPr lang="fr-FR" sz="1200" dirty="0"/>
                <a:t>1 in </a:t>
              </a:r>
              <a:r>
                <a:rPr lang="fr-FR" sz="1200" dirty="0" err="1"/>
                <a:t>Libaaxe</a:t>
              </a:r>
              <a:endParaRPr lang="en-US" sz="1200" dirty="0"/>
            </a:p>
          </p:txBody>
        </p:sp>
        <p:sp>
          <p:nvSpPr>
            <p:cNvPr id="46" name="ZoneTexte 45"/>
            <p:cNvSpPr txBox="1"/>
            <p:nvPr/>
          </p:nvSpPr>
          <p:spPr>
            <a:xfrm>
              <a:off x="6969224" y="4920137"/>
              <a:ext cx="2088232" cy="442828"/>
            </a:xfrm>
            <a:prstGeom prst="rect">
              <a:avLst/>
            </a:prstGeom>
            <a:solidFill>
              <a:schemeClr val="bg2"/>
            </a:solidFill>
            <a:ln w="12700">
              <a:noFill/>
              <a:prstDash val="dash"/>
            </a:ln>
          </p:spPr>
          <p:txBody>
            <a:bodyPr wrap="square" rtlCol="0" anchor="ctr">
              <a:spAutoFit/>
            </a:bodyPr>
            <a:lstStyle/>
            <a:p>
              <a:pPr algn="ctr"/>
              <a:r>
                <a:rPr lang="fr-FR" sz="1200" dirty="0"/>
                <a:t>1 in Mogadishu</a:t>
              </a:r>
              <a:endParaRPr lang="en-US" sz="1200" dirty="0"/>
            </a:p>
          </p:txBody>
        </p:sp>
        <p:sp>
          <p:nvSpPr>
            <p:cNvPr id="47" name="ZoneTexte 46"/>
            <p:cNvSpPr txBox="1"/>
            <p:nvPr/>
          </p:nvSpPr>
          <p:spPr>
            <a:xfrm>
              <a:off x="2504727" y="3818031"/>
              <a:ext cx="2088232" cy="442828"/>
            </a:xfrm>
            <a:prstGeom prst="rect">
              <a:avLst/>
            </a:prstGeom>
            <a:solidFill>
              <a:schemeClr val="bg2"/>
            </a:solidFill>
            <a:ln w="12700">
              <a:noFill/>
              <a:prstDash val="dash"/>
            </a:ln>
          </p:spPr>
          <p:txBody>
            <a:bodyPr wrap="square" rtlCol="0" anchor="ctr">
              <a:spAutoFit/>
            </a:bodyPr>
            <a:lstStyle/>
            <a:p>
              <a:pPr algn="ctr"/>
              <a:r>
                <a:rPr lang="fr-FR" sz="1200" dirty="0"/>
                <a:t>1 in </a:t>
              </a:r>
              <a:r>
                <a:rPr lang="fr-FR" sz="1200" dirty="0" err="1"/>
                <a:t>Dhaboolaq</a:t>
              </a:r>
              <a:endParaRPr lang="en-US" sz="1200" dirty="0"/>
            </a:p>
          </p:txBody>
        </p:sp>
        <p:sp>
          <p:nvSpPr>
            <p:cNvPr id="48" name="ZoneTexte 47"/>
            <p:cNvSpPr txBox="1"/>
            <p:nvPr/>
          </p:nvSpPr>
          <p:spPr>
            <a:xfrm>
              <a:off x="6969224" y="3119156"/>
              <a:ext cx="2088232" cy="738047"/>
            </a:xfrm>
            <a:prstGeom prst="rect">
              <a:avLst/>
            </a:prstGeom>
            <a:solidFill>
              <a:schemeClr val="bg2"/>
            </a:solidFill>
            <a:ln w="12700">
              <a:noFill/>
              <a:prstDash val="dash"/>
            </a:ln>
          </p:spPr>
          <p:txBody>
            <a:bodyPr wrap="square" rtlCol="0" anchor="ctr">
              <a:spAutoFit/>
            </a:bodyPr>
            <a:lstStyle/>
            <a:p>
              <a:pPr algn="ctr"/>
              <a:r>
                <a:rPr lang="fr-FR" sz="1200" dirty="0"/>
                <a:t>1 in Mogadishu, 1 in </a:t>
              </a:r>
              <a:r>
                <a:rPr lang="fr-FR" sz="1200" dirty="0" err="1"/>
                <a:t>Baidoa</a:t>
              </a:r>
              <a:r>
                <a:rPr lang="fr-FR" sz="1200" dirty="0"/>
                <a:t>, 1 in </a:t>
              </a:r>
              <a:r>
                <a:rPr lang="fr-FR" sz="1200" dirty="0" err="1"/>
                <a:t>Kismayo</a:t>
              </a:r>
              <a:endParaRPr lang="en-US" sz="1200" dirty="0"/>
            </a:p>
          </p:txBody>
        </p:sp>
        <p:sp>
          <p:nvSpPr>
            <p:cNvPr id="49" name="ZoneTexte 48"/>
            <p:cNvSpPr txBox="1"/>
            <p:nvPr/>
          </p:nvSpPr>
          <p:spPr>
            <a:xfrm>
              <a:off x="2504727" y="4369401"/>
              <a:ext cx="2088232" cy="442828"/>
            </a:xfrm>
            <a:prstGeom prst="rect">
              <a:avLst/>
            </a:prstGeom>
            <a:solidFill>
              <a:schemeClr val="bg2"/>
            </a:solidFill>
            <a:ln w="12700">
              <a:noFill/>
              <a:prstDash val="dash"/>
            </a:ln>
          </p:spPr>
          <p:txBody>
            <a:bodyPr wrap="square" rtlCol="0" anchor="ctr">
              <a:spAutoFit/>
            </a:bodyPr>
            <a:lstStyle/>
            <a:p>
              <a:pPr algn="ctr"/>
              <a:r>
                <a:rPr lang="fr-FR" sz="1200" dirty="0"/>
                <a:t>1 in Hargeisa</a:t>
              </a:r>
              <a:endParaRPr lang="en-US" sz="1200" dirty="0"/>
            </a:p>
          </p:txBody>
        </p:sp>
        <p:sp>
          <p:nvSpPr>
            <p:cNvPr id="50" name="ZoneTexte 49"/>
            <p:cNvSpPr txBox="1"/>
            <p:nvPr/>
          </p:nvSpPr>
          <p:spPr>
            <a:xfrm>
              <a:off x="4736976" y="4356778"/>
              <a:ext cx="2088232" cy="442828"/>
            </a:xfrm>
            <a:prstGeom prst="rect">
              <a:avLst/>
            </a:prstGeom>
            <a:solidFill>
              <a:schemeClr val="bg2"/>
            </a:solidFill>
            <a:ln w="12700">
              <a:noFill/>
              <a:prstDash val="dash"/>
            </a:ln>
          </p:spPr>
          <p:txBody>
            <a:bodyPr wrap="square" rtlCol="0" anchor="ctr">
              <a:spAutoFit/>
            </a:bodyPr>
            <a:lstStyle/>
            <a:p>
              <a:pPr algn="ctr"/>
              <a:r>
                <a:rPr lang="fr-FR" sz="1200" dirty="0"/>
                <a:t>1 in </a:t>
              </a:r>
              <a:r>
                <a:rPr lang="fr-FR" sz="1200" dirty="0" err="1"/>
                <a:t>Garowe</a:t>
              </a:r>
              <a:endParaRPr lang="en-US" sz="1200" dirty="0"/>
            </a:p>
          </p:txBody>
        </p:sp>
        <p:sp>
          <p:nvSpPr>
            <p:cNvPr id="51" name="ZoneTexte 50"/>
            <p:cNvSpPr txBox="1"/>
            <p:nvPr/>
          </p:nvSpPr>
          <p:spPr>
            <a:xfrm>
              <a:off x="2504729" y="5746848"/>
              <a:ext cx="4320247" cy="442828"/>
            </a:xfrm>
            <a:prstGeom prst="rect">
              <a:avLst/>
            </a:prstGeom>
            <a:solidFill>
              <a:schemeClr val="bg2"/>
            </a:solidFill>
            <a:ln w="12700">
              <a:noFill/>
              <a:prstDash val="dash"/>
            </a:ln>
          </p:spPr>
          <p:txBody>
            <a:bodyPr wrap="square" rtlCol="0" anchor="ctr">
              <a:spAutoFit/>
            </a:bodyPr>
            <a:lstStyle/>
            <a:p>
              <a:pPr algn="ctr"/>
              <a:r>
                <a:rPr lang="fr-FR" sz="1200" b="1" dirty="0">
                  <a:solidFill>
                    <a:schemeClr val="tx2"/>
                  </a:solidFill>
                </a:rPr>
                <a:t>10 </a:t>
              </a:r>
              <a:r>
                <a:rPr lang="fr-FR" sz="1200" b="1" dirty="0" err="1">
                  <a:solidFill>
                    <a:schemeClr val="tx2"/>
                  </a:solidFill>
                </a:rPr>
                <a:t>FGDs</a:t>
              </a:r>
              <a:r>
                <a:rPr lang="fr-FR" sz="1200" b="1" dirty="0">
                  <a:solidFill>
                    <a:schemeClr val="tx2"/>
                  </a:solidFill>
                </a:rPr>
                <a:t> General Public</a:t>
              </a:r>
            </a:p>
          </p:txBody>
        </p:sp>
        <p:sp>
          <p:nvSpPr>
            <p:cNvPr id="52" name="ZoneTexte 51"/>
            <p:cNvSpPr txBox="1"/>
            <p:nvPr/>
          </p:nvSpPr>
          <p:spPr>
            <a:xfrm>
              <a:off x="6986528" y="5600052"/>
              <a:ext cx="2070696" cy="738047"/>
            </a:xfrm>
            <a:prstGeom prst="rect">
              <a:avLst/>
            </a:prstGeom>
            <a:solidFill>
              <a:schemeClr val="bg2"/>
            </a:solidFill>
            <a:ln w="12700">
              <a:noFill/>
              <a:prstDash val="dash"/>
            </a:ln>
          </p:spPr>
          <p:txBody>
            <a:bodyPr wrap="square" rtlCol="0" anchor="ctr">
              <a:spAutoFit/>
            </a:bodyPr>
            <a:lstStyle/>
            <a:p>
              <a:pPr algn="ctr"/>
              <a:r>
                <a:rPr lang="fr-FR" sz="1200" b="1" dirty="0">
                  <a:solidFill>
                    <a:schemeClr val="tx2"/>
                  </a:solidFill>
                </a:rPr>
                <a:t>2 </a:t>
              </a:r>
              <a:r>
                <a:rPr lang="fr-FR" sz="1200" b="1" dirty="0" err="1">
                  <a:solidFill>
                    <a:schemeClr val="tx2"/>
                  </a:solidFill>
                </a:rPr>
                <a:t>FGDs</a:t>
              </a:r>
              <a:r>
                <a:rPr lang="fr-FR" sz="1200" b="1" dirty="0">
                  <a:solidFill>
                    <a:schemeClr val="tx2"/>
                  </a:solidFill>
                </a:rPr>
                <a:t> </a:t>
              </a:r>
              <a:r>
                <a:rPr lang="fr-FR" sz="1200" b="1" dirty="0" err="1">
                  <a:solidFill>
                    <a:schemeClr val="tx2"/>
                  </a:solidFill>
                </a:rPr>
                <a:t>with</a:t>
              </a:r>
              <a:r>
                <a:rPr lang="fr-FR" sz="1200" b="1" dirty="0">
                  <a:solidFill>
                    <a:schemeClr val="tx2"/>
                  </a:solidFill>
                </a:rPr>
                <a:t> </a:t>
              </a:r>
              <a:r>
                <a:rPr lang="fr-FR" sz="1200" b="1" dirty="0" err="1">
                  <a:solidFill>
                    <a:schemeClr val="tx2"/>
                  </a:solidFill>
                </a:rPr>
                <a:t>SMEs</a:t>
              </a:r>
              <a:r>
                <a:rPr lang="fr-FR" sz="1200" b="1" dirty="0">
                  <a:solidFill>
                    <a:schemeClr val="tx2"/>
                  </a:solidFill>
                </a:rPr>
                <a:t>/</a:t>
              </a:r>
              <a:r>
                <a:rPr lang="fr-FR" sz="1200" b="1" dirty="0" err="1">
                  <a:solidFill>
                    <a:schemeClr val="tx2"/>
                  </a:solidFill>
                </a:rPr>
                <a:t>merchants</a:t>
              </a:r>
              <a:endParaRPr lang="fr-FR" sz="1200" b="1" dirty="0">
                <a:solidFill>
                  <a:schemeClr val="tx2"/>
                </a:solidFill>
              </a:endParaRPr>
            </a:p>
          </p:txBody>
        </p:sp>
      </p:grpSp>
      <p:sp>
        <p:nvSpPr>
          <p:cNvPr id="55" name="TextBox 25"/>
          <p:cNvSpPr txBox="1"/>
          <p:nvPr/>
        </p:nvSpPr>
        <p:spPr>
          <a:xfrm>
            <a:off x="185052" y="1268588"/>
            <a:ext cx="1927599" cy="2862322"/>
          </a:xfrm>
          <a:prstGeom prst="rect">
            <a:avLst/>
          </a:prstGeom>
          <a:noFill/>
          <a:ln w="12700">
            <a:noFill/>
            <a:prstDash val="dash"/>
          </a:ln>
        </p:spPr>
        <p:txBody>
          <a:bodyPr wrap="square" rtlCol="0">
            <a:spAutoFit/>
          </a:bodyPr>
          <a:lstStyle/>
          <a:p>
            <a:r>
              <a:rPr lang="en-US" sz="1200" b="1" dirty="0">
                <a:solidFill>
                  <a:schemeClr val="accent1"/>
                </a:solidFill>
              </a:rPr>
              <a:t>Focus Group Discussions</a:t>
            </a:r>
          </a:p>
          <a:p>
            <a:endParaRPr lang="en-US" sz="1200" b="1" dirty="0">
              <a:solidFill>
                <a:schemeClr val="tx2"/>
              </a:solidFill>
            </a:endParaRPr>
          </a:p>
          <a:p>
            <a:r>
              <a:rPr lang="en-US" sz="1200" dirty="0"/>
              <a:t>FGDs were conducted by experienced local consultants with the support of discussion guidelines. </a:t>
            </a:r>
            <a:r>
              <a:rPr lang="fr-FR" sz="1200" dirty="0"/>
              <a:t>E</a:t>
            </a:r>
            <a:r>
              <a:rPr lang="en-US" sz="1200" dirty="0"/>
              <a:t>ach FGD was composed of 7-8 participants of similar socio-economic and educational backgrounds to maximize participation. FGDs were distributed across zones and across urban and rural areas and IDP camps.</a:t>
            </a:r>
            <a:endParaRPr lang="fr-FR" sz="1200" dirty="0"/>
          </a:p>
        </p:txBody>
      </p:sp>
      <p:sp>
        <p:nvSpPr>
          <p:cNvPr id="53" name="TextBox 25"/>
          <p:cNvSpPr txBox="1"/>
          <p:nvPr/>
        </p:nvSpPr>
        <p:spPr>
          <a:xfrm>
            <a:off x="189914" y="4595644"/>
            <a:ext cx="8755513" cy="1754326"/>
          </a:xfrm>
          <a:prstGeom prst="rect">
            <a:avLst/>
          </a:prstGeom>
          <a:noFill/>
          <a:ln w="12700">
            <a:noFill/>
            <a:prstDash val="dash"/>
          </a:ln>
        </p:spPr>
        <p:txBody>
          <a:bodyPr wrap="square" rtlCol="0">
            <a:spAutoFit/>
          </a:bodyPr>
          <a:lstStyle/>
          <a:p>
            <a:pPr algn="just"/>
            <a:r>
              <a:rPr lang="fr-FR" sz="1200" b="1" dirty="0" err="1">
                <a:solidFill>
                  <a:schemeClr val="accent1"/>
                </a:solidFill>
              </a:rPr>
              <a:t>Visits</a:t>
            </a:r>
            <a:r>
              <a:rPr lang="fr-FR" sz="1200" b="1" dirty="0">
                <a:solidFill>
                  <a:schemeClr val="accent1"/>
                </a:solidFill>
              </a:rPr>
              <a:t> to agents and </a:t>
            </a:r>
            <a:r>
              <a:rPr lang="fr-FR" sz="1200" b="1" dirty="0" err="1">
                <a:solidFill>
                  <a:schemeClr val="accent1"/>
                </a:solidFill>
              </a:rPr>
              <a:t>mystery</a:t>
            </a:r>
            <a:r>
              <a:rPr lang="fr-FR" sz="1200" b="1" dirty="0">
                <a:solidFill>
                  <a:schemeClr val="accent1"/>
                </a:solidFill>
              </a:rPr>
              <a:t> </a:t>
            </a:r>
            <a:r>
              <a:rPr lang="fr-FR" sz="1200" b="1" dirty="0" err="1">
                <a:solidFill>
                  <a:schemeClr val="accent1"/>
                </a:solidFill>
              </a:rPr>
              <a:t>visits</a:t>
            </a:r>
            <a:endParaRPr lang="fr-FR" sz="1200" b="1" dirty="0">
              <a:solidFill>
                <a:schemeClr val="accent1"/>
              </a:solidFill>
            </a:endParaRPr>
          </a:p>
          <a:p>
            <a:pPr algn="just"/>
            <a:endParaRPr lang="fr-FR" sz="1200" dirty="0"/>
          </a:p>
          <a:p>
            <a:pPr algn="just"/>
            <a:r>
              <a:rPr lang="fr-FR" sz="1200" dirty="0"/>
              <a:t>To </a:t>
            </a:r>
            <a:r>
              <a:rPr lang="fr-FR" sz="1200" dirty="0" err="1"/>
              <a:t>complement</a:t>
            </a:r>
            <a:r>
              <a:rPr lang="fr-FR" sz="1200" dirty="0"/>
              <a:t> the </a:t>
            </a:r>
            <a:r>
              <a:rPr lang="fr-FR" sz="1200" dirty="0" err="1"/>
              <a:t>demand-side</a:t>
            </a:r>
            <a:r>
              <a:rPr lang="fr-FR" sz="1200" dirty="0"/>
              <a:t> quantitative and qualitative data, 9 </a:t>
            </a:r>
            <a:r>
              <a:rPr lang="fr-FR" sz="1200" dirty="0" err="1"/>
              <a:t>visits</a:t>
            </a:r>
            <a:r>
              <a:rPr lang="fr-FR" sz="1200" dirty="0"/>
              <a:t> to agents and 18 </a:t>
            </a:r>
            <a:r>
              <a:rPr lang="fr-FR" sz="1200" dirty="0" err="1"/>
              <a:t>mystery</a:t>
            </a:r>
            <a:r>
              <a:rPr lang="fr-FR" sz="1200" dirty="0"/>
              <a:t> </a:t>
            </a:r>
            <a:r>
              <a:rPr lang="fr-FR" sz="1200" dirty="0" err="1"/>
              <a:t>visits</a:t>
            </a:r>
            <a:r>
              <a:rPr lang="fr-FR" sz="1200" dirty="0"/>
              <a:t> </a:t>
            </a:r>
            <a:r>
              <a:rPr lang="fr-FR" sz="1200" dirty="0" err="1"/>
              <a:t>were</a:t>
            </a:r>
            <a:r>
              <a:rPr lang="fr-FR" sz="1200" dirty="0"/>
              <a:t> </a:t>
            </a:r>
            <a:r>
              <a:rPr lang="fr-FR" sz="1200" dirty="0" err="1"/>
              <a:t>conducted</a:t>
            </a:r>
            <a:r>
              <a:rPr lang="fr-FR" sz="1200" dirty="0"/>
              <a:t> in Mogadishu, </a:t>
            </a:r>
            <a:r>
              <a:rPr lang="fr-FR" sz="1200" dirty="0" err="1"/>
              <a:t>Garowe</a:t>
            </a:r>
            <a:r>
              <a:rPr lang="fr-FR" sz="1200" dirty="0"/>
              <a:t> and Hargeisa.</a:t>
            </a:r>
            <a:endParaRPr lang="en-US" sz="1200" b="1" dirty="0">
              <a:solidFill>
                <a:schemeClr val="tx2"/>
              </a:solidFill>
            </a:endParaRPr>
          </a:p>
          <a:p>
            <a:pPr marL="171450" indent="-171450">
              <a:spcAft>
                <a:spcPts val="0"/>
              </a:spcAft>
              <a:buFont typeface="Arial" panose="020B0604020202020204" pitchFamily="34" charset="0"/>
              <a:buChar char="•"/>
              <a:tabLst>
                <a:tab pos="179388" algn="l"/>
                <a:tab pos="1028700" algn="l"/>
              </a:tabLst>
            </a:pPr>
            <a:r>
              <a:rPr lang="en-US" sz="1200" dirty="0"/>
              <a:t>Different types of mobile money agents were interviewed: operators in the Mobile Network Operators’ branches, and smaller operators (e.g. open street hawkers or grocery stores).</a:t>
            </a:r>
            <a:endParaRPr lang="fr-FR" sz="1200" b="1" dirty="0">
              <a:solidFill>
                <a:schemeClr val="tx2"/>
              </a:solidFill>
            </a:endParaRPr>
          </a:p>
          <a:p>
            <a:pPr marL="171450" indent="-171450">
              <a:spcAft>
                <a:spcPts val="0"/>
              </a:spcAft>
              <a:buFont typeface="Arial" panose="020B0604020202020204" pitchFamily="34" charset="0"/>
              <a:buChar char="•"/>
              <a:tabLst>
                <a:tab pos="179388" algn="l"/>
                <a:tab pos="1028700" algn="l"/>
              </a:tabLst>
            </a:pPr>
            <a:r>
              <a:rPr lang="en-US" sz="1200" dirty="0"/>
              <a:t>During a mystery visit, the interviewer does not present himself/herself as a data collector. Instead, he/she walks into the shop as a potential customer looking for more information on services. The approach allows the interviewer to observe and evaluate, as any other customer would do, the services on offer and the manner in which they are presented to potential customers.</a:t>
            </a:r>
            <a:r>
              <a:rPr lang="fr-FR" sz="1200" dirty="0"/>
              <a:t> </a:t>
            </a:r>
            <a:endParaRPr lang="en-US" sz="1200" dirty="0"/>
          </a:p>
        </p:txBody>
      </p:sp>
      <p:sp>
        <p:nvSpPr>
          <p:cNvPr id="56"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8.2 Research components</a:t>
            </a:r>
          </a:p>
        </p:txBody>
      </p:sp>
    </p:spTree>
    <p:extLst>
      <p:ext uri="{BB962C8B-B14F-4D97-AF65-F5344CB8AC3E}">
        <p14:creationId xmlns:p14="http://schemas.microsoft.com/office/powerpoint/2010/main" val="597688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747393" y="1619272"/>
            <a:ext cx="4114928" cy="2457800"/>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Mystery visits of agents were designed as a test of the customer experience. During a mystery visit, the interviewer does not present himself/herself as a researcher. Instead, he/she walks into the shop as a potential customer looking for more information on a variety of services offered. The approach allows the interviewer to observe and evaluate, as any other customer would do, the services available, the manner in which they are presented to potential customers, the quality of service, the shop settings etc. Sampling was purposive. 18 mystery visits of agents were conducted in Mogadishu, </a:t>
            </a:r>
            <a:r>
              <a:rPr lang="en-US" sz="1200" dirty="0" err="1">
                <a:solidFill>
                  <a:schemeClr val="tx1"/>
                </a:solidFill>
              </a:rPr>
              <a:t>Garowe</a:t>
            </a:r>
            <a:r>
              <a:rPr lang="en-US" sz="1200" dirty="0">
                <a:solidFill>
                  <a:schemeClr val="tx1"/>
                </a:solidFill>
              </a:rPr>
              <a:t> and Hargeisa.</a:t>
            </a:r>
          </a:p>
          <a:p>
            <a:r>
              <a:rPr lang="en-US" sz="1200" dirty="0">
                <a:solidFill>
                  <a:schemeClr val="tx1"/>
                </a:solidFill>
              </a:rPr>
              <a:t> </a:t>
            </a:r>
          </a:p>
        </p:txBody>
      </p:sp>
      <p:sp>
        <p:nvSpPr>
          <p:cNvPr id="3" name="Espace réservé du texte 2"/>
          <p:cNvSpPr>
            <a:spLocks noGrp="1"/>
          </p:cNvSpPr>
          <p:nvPr>
            <p:ph type="body" sz="quarter" idx="14"/>
          </p:nvPr>
        </p:nvSpPr>
        <p:spPr>
          <a:xfrm>
            <a:off x="0" y="343130"/>
            <a:ext cx="9144000" cy="720000"/>
          </a:xfrm>
          <a:solidFill>
            <a:srgbClr val="DCE6F2"/>
          </a:solidFill>
        </p:spPr>
        <p:txBody>
          <a:bodyPr>
            <a:normAutofit lnSpcReduction="10000"/>
          </a:bodyPr>
          <a:lstStyle/>
          <a:p>
            <a:r>
              <a:rPr lang="en-US" dirty="0">
                <a:solidFill>
                  <a:srgbClr val="1F497D"/>
                </a:solidFill>
              </a:rPr>
              <a:t>The third data collection module consisted in a market survey focusing on the mobile money ecosystem’s supply-side. Information was captured in a multi-dimensional way, via questionnaires, but also using observation methodologies during mystery visits.</a:t>
            </a:r>
          </a:p>
        </p:txBody>
      </p:sp>
      <p:sp>
        <p:nvSpPr>
          <p:cNvPr id="4" name="Titre 3"/>
          <p:cNvSpPr>
            <a:spLocks noGrp="1"/>
          </p:cNvSpPr>
          <p:nvPr>
            <p:ph type="title"/>
          </p:nvPr>
        </p:nvSpPr>
        <p:spPr/>
        <p:txBody>
          <a:bodyPr/>
          <a:lstStyle/>
          <a:p>
            <a:r>
              <a:rPr lang="en-US" dirty="0"/>
              <a:t>9.2 Appendix &gt; Research components &gt; Qualitative supply-side data collection</a:t>
            </a:r>
          </a:p>
        </p:txBody>
      </p:sp>
      <p:grpSp>
        <p:nvGrpSpPr>
          <p:cNvPr id="11" name="Groupe 23"/>
          <p:cNvGrpSpPr/>
          <p:nvPr/>
        </p:nvGrpSpPr>
        <p:grpSpPr>
          <a:xfrm>
            <a:off x="185052" y="1304793"/>
            <a:ext cx="4320001" cy="2921203"/>
            <a:chOff x="200472" y="1007930"/>
            <a:chExt cx="1437747" cy="2877496"/>
          </a:xfrm>
        </p:grpSpPr>
        <p:sp>
          <p:nvSpPr>
            <p:cNvPr id="12" name="Rectangle 11"/>
            <p:cNvSpPr/>
            <p:nvPr/>
          </p:nvSpPr>
          <p:spPr>
            <a:xfrm>
              <a:off x="200472" y="1261284"/>
              <a:ext cx="1437747" cy="2624142"/>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The last data collection module was a market survey focusing on the mobile money ecosystem’s supply side. The module’s objectives were:</a:t>
              </a:r>
            </a:p>
            <a:p>
              <a:pPr marL="171450" lvl="0" indent="-171450">
                <a:buFont typeface="Arial" panose="020B0604020202020204" pitchFamily="34" charset="0"/>
                <a:buChar char="•"/>
              </a:pPr>
              <a:r>
                <a:rPr lang="en-US" sz="1200" dirty="0">
                  <a:solidFill>
                    <a:schemeClr val="tx1"/>
                  </a:solidFill>
                </a:rPr>
                <a:t>Mapping and documenting the ecosystem: any partnerships between MNOs and MTOs and between MNOs and banks, agent distribution networks, etc.; </a:t>
              </a:r>
            </a:p>
            <a:p>
              <a:pPr marL="171450" lvl="0" indent="-171450">
                <a:buFont typeface="Arial" panose="020B0604020202020204" pitchFamily="34" charset="0"/>
                <a:buChar char="•"/>
              </a:pPr>
              <a:r>
                <a:rPr lang="en-US" sz="1200" dirty="0">
                  <a:solidFill>
                    <a:schemeClr val="tx1"/>
                  </a:solidFill>
                </a:rPr>
                <a:t>Documenting the mobile money services offered: characteristics of the e-wallet, account limits, e-float management, registration criteria, interoperability between operators, links with banking services, etc.;</a:t>
              </a:r>
            </a:p>
            <a:p>
              <a:pPr marL="171450" lvl="0" indent="-171450">
                <a:buFont typeface="Arial" panose="020B0604020202020204" pitchFamily="34" charset="0"/>
                <a:buChar char="•"/>
              </a:pPr>
              <a:r>
                <a:rPr lang="en-US" sz="1200" dirty="0">
                  <a:solidFill>
                    <a:schemeClr val="tx1"/>
                  </a:solidFill>
                </a:rPr>
                <a:t>Understanding the role played by agents and appreciating what would be required for agents to facilitate greater consumer understanding, uptake and use of mobile payments.</a:t>
              </a:r>
            </a:p>
          </p:txBody>
        </p:sp>
        <p:sp>
          <p:nvSpPr>
            <p:cNvPr id="13" name="Rectangle 12"/>
            <p:cNvSpPr/>
            <p:nvPr/>
          </p:nvSpPr>
          <p:spPr>
            <a:xfrm>
              <a:off x="200473" y="1007930"/>
              <a:ext cx="1437746" cy="248230"/>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Qualitative supply-side research</a:t>
              </a:r>
            </a:p>
          </p:txBody>
        </p:sp>
      </p:grpSp>
      <p:sp>
        <p:nvSpPr>
          <p:cNvPr id="14" name="Rectangle 13"/>
          <p:cNvSpPr/>
          <p:nvPr/>
        </p:nvSpPr>
        <p:spPr>
          <a:xfrm>
            <a:off x="185052" y="5013176"/>
            <a:ext cx="4320001" cy="1291380"/>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solidFill>
              </a:rPr>
              <a:t>Different types of mobile money agents were interviewed: operators in the Mobile Network Operators’ branches, and smaller operators </a:t>
            </a:r>
            <a:r>
              <a:rPr lang="en-US" sz="1200" dirty="0">
                <a:solidFill>
                  <a:schemeClr val="tx1"/>
                </a:solidFill>
              </a:rPr>
              <a:t>(e.g. open street hawkers or grocery stores). </a:t>
            </a:r>
          </a:p>
          <a:p>
            <a:r>
              <a:rPr lang="en-US" sz="1200" dirty="0">
                <a:solidFill>
                  <a:schemeClr val="tx1"/>
                </a:solidFill>
              </a:rPr>
              <a:t>Face-to-face interviews relied on a questionnaire of no more than 20-25 questions since agents often have little time to dedicate to such surveys. Sampling was purposive. 9 interviews with agents were conducted in Mogadishu, </a:t>
            </a:r>
            <a:r>
              <a:rPr lang="en-US" sz="1200" dirty="0" err="1">
                <a:solidFill>
                  <a:schemeClr val="tx1"/>
                </a:solidFill>
              </a:rPr>
              <a:t>Garowe</a:t>
            </a:r>
            <a:r>
              <a:rPr lang="en-US" sz="1200" dirty="0">
                <a:solidFill>
                  <a:schemeClr val="tx1"/>
                </a:solidFill>
              </a:rPr>
              <a:t> and Hargeisa.</a:t>
            </a:r>
          </a:p>
          <a:p>
            <a:endParaRPr lang="en-US" sz="1200" dirty="0">
              <a:solidFill>
                <a:schemeClr val="tx1"/>
              </a:solidFill>
            </a:endParaRPr>
          </a:p>
        </p:txBody>
      </p:sp>
      <p:sp>
        <p:nvSpPr>
          <p:cNvPr id="15" name="Rectangle 14"/>
          <p:cNvSpPr/>
          <p:nvPr/>
        </p:nvSpPr>
        <p:spPr>
          <a:xfrm rot="5400000">
            <a:off x="2183051" y="2439113"/>
            <a:ext cx="324000" cy="4320000"/>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FACE-TO-FACE INTERVIEWS WITH AGENTS</a:t>
            </a:r>
          </a:p>
        </p:txBody>
      </p:sp>
      <p:sp>
        <p:nvSpPr>
          <p:cNvPr id="16" name="Rectangle 15"/>
          <p:cNvSpPr/>
          <p:nvPr/>
        </p:nvSpPr>
        <p:spPr>
          <a:xfrm rot="5400000">
            <a:off x="6703417" y="-750107"/>
            <a:ext cx="324000" cy="4320000"/>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MYSTERY VISITS OF AGENTS</a:t>
            </a:r>
          </a:p>
        </p:txBody>
      </p:sp>
      <p:sp>
        <p:nvSpPr>
          <p:cNvPr id="18" name="Rectangle 17"/>
          <p:cNvSpPr/>
          <p:nvPr/>
        </p:nvSpPr>
        <p:spPr>
          <a:xfrm rot="5400000">
            <a:off x="6686802" y="2009585"/>
            <a:ext cx="324000" cy="4353231"/>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IN-DEPTH INTERVIEWS</a:t>
            </a:r>
          </a:p>
        </p:txBody>
      </p:sp>
      <p:sp>
        <p:nvSpPr>
          <p:cNvPr id="19" name="Rectangle 18"/>
          <p:cNvSpPr/>
          <p:nvPr/>
        </p:nvSpPr>
        <p:spPr>
          <a:xfrm>
            <a:off x="4771407" y="4504356"/>
            <a:ext cx="4230537" cy="1800200"/>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solidFill>
              </a:rPr>
              <a:t>Interviews were conducted with sector experts and stakeholders to complement the findings with a higher level of analysis. </a:t>
            </a:r>
            <a:r>
              <a:rPr lang="en-US" sz="1200" dirty="0">
                <a:solidFill>
                  <a:schemeClr val="tx1"/>
                </a:solidFill>
              </a:rPr>
              <a:t>The research team engaged with the CBS and the MPT of the FGS to create an information-sharing process.</a:t>
            </a:r>
          </a:p>
          <a:p>
            <a:endParaRPr lang="en-US" sz="1200" dirty="0">
              <a:solidFill>
                <a:schemeClr val="tx1"/>
              </a:solidFill>
            </a:endParaRPr>
          </a:p>
          <a:p>
            <a:r>
              <a:rPr lang="en-US" sz="1200" dirty="0">
                <a:solidFill>
                  <a:schemeClr val="tx1"/>
                </a:solidFill>
              </a:rPr>
              <a:t>Interviews were conducted with sector experts, MNOs, MTOs, banks. The consultants tried to unveil the key business interests of operators, money transfer businesses, banks and agent networks. </a:t>
            </a:r>
          </a:p>
          <a:p>
            <a:r>
              <a:rPr lang="en-US" sz="1200" b="1" dirty="0">
                <a:solidFill>
                  <a:schemeClr val="tx2"/>
                </a:solidFill>
              </a:rPr>
              <a:t> </a:t>
            </a:r>
            <a:endParaRPr lang="en-US" sz="1200" dirty="0">
              <a:solidFill>
                <a:schemeClr val="tx1"/>
              </a:solidFill>
            </a:endParaRPr>
          </a:p>
        </p:txBody>
      </p:sp>
      <p:sp>
        <p:nvSpPr>
          <p:cNvPr id="21"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8.2 Research components</a:t>
            </a:r>
          </a:p>
        </p:txBody>
      </p:sp>
    </p:spTree>
    <p:extLst>
      <p:ext uri="{BB962C8B-B14F-4D97-AF65-F5344CB8AC3E}">
        <p14:creationId xmlns:p14="http://schemas.microsoft.com/office/powerpoint/2010/main" val="3078698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a:t>Agenda</a:t>
            </a:r>
          </a:p>
        </p:txBody>
      </p:sp>
      <p:sp>
        <p:nvSpPr>
          <p:cNvPr id="4" name="ZoneTexte 3"/>
          <p:cNvSpPr txBox="1"/>
          <p:nvPr/>
        </p:nvSpPr>
        <p:spPr>
          <a:xfrm>
            <a:off x="491816" y="692696"/>
            <a:ext cx="4460984" cy="6024726"/>
          </a:xfrm>
          <a:prstGeom prst="rect">
            <a:avLst/>
          </a:prstGeom>
          <a:noFill/>
          <a:ln w="12700">
            <a:noFill/>
            <a:prstDash val="dash"/>
          </a:ln>
        </p:spPr>
        <p:txBody>
          <a:bodyPr vert="horz" wrap="none" rtlCol="0">
            <a:spAutoFit/>
          </a:bodyPr>
          <a:lstStyle/>
          <a:p>
            <a:pPr marL="171450" indent="-171450"/>
            <a:r>
              <a:rPr lang="en-US" sz="1600" dirty="0">
                <a:solidFill>
                  <a:srgbClr val="8C8C8C"/>
                </a:solidFill>
                <a:latin typeface="+mj-lt"/>
              </a:rPr>
              <a:t>1.   Introduction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2.   Ecosystem mapping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3.   Penetration rates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4.   Financial practices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5.   Usage patterns of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6.   Perceptions around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7.   Triggers for adoption and barriers to adoption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8.   Recommendations </a:t>
            </a:r>
          </a:p>
          <a:p>
            <a:pPr marL="171450" indent="-171450"/>
            <a:endParaRPr lang="en-US" sz="1600" dirty="0">
              <a:solidFill>
                <a:srgbClr val="8C8C8C"/>
              </a:solidFill>
              <a:latin typeface="+mj-lt"/>
            </a:endParaRPr>
          </a:p>
          <a:p>
            <a:pPr marL="171450" indent="-171450">
              <a:spcBef>
                <a:spcPts val="480"/>
              </a:spcBef>
            </a:pPr>
            <a:r>
              <a:rPr lang="en-US" sz="1600" b="1" dirty="0">
                <a:solidFill>
                  <a:schemeClr val="accent1"/>
                </a:solidFill>
                <a:latin typeface="+mj-lt"/>
              </a:rPr>
              <a:t>9.   Appendix </a:t>
            </a:r>
          </a:p>
          <a:p>
            <a:pPr marL="171450" indent="-171450">
              <a:spcBef>
                <a:spcPts val="380"/>
              </a:spcBef>
            </a:pPr>
            <a:r>
              <a:rPr lang="en-US" sz="1600" dirty="0">
                <a:solidFill>
                  <a:srgbClr val="8C8C8C"/>
                </a:solidFill>
                <a:latin typeface="+mj-lt"/>
              </a:rPr>
              <a:t>       9.1 Glossary and definition of key terms</a:t>
            </a:r>
          </a:p>
          <a:p>
            <a:pPr marL="171450" indent="-171450">
              <a:spcBef>
                <a:spcPts val="380"/>
              </a:spcBef>
            </a:pPr>
            <a:r>
              <a:rPr lang="en-US" sz="1600" dirty="0">
                <a:solidFill>
                  <a:srgbClr val="8C8C8C"/>
                </a:solidFill>
                <a:latin typeface="+mj-lt"/>
              </a:rPr>
              <a:t>       9.2 Research components</a:t>
            </a:r>
          </a:p>
          <a:p>
            <a:pPr marL="171450" indent="-171450">
              <a:spcBef>
                <a:spcPts val="380"/>
              </a:spcBef>
            </a:pPr>
            <a:r>
              <a:rPr lang="en-US" sz="1600" b="1" dirty="0">
                <a:solidFill>
                  <a:srgbClr val="09635A"/>
                </a:solidFill>
                <a:latin typeface="+mj-lt"/>
              </a:rPr>
              <a:t>       </a:t>
            </a:r>
            <a:r>
              <a:rPr lang="en-US" sz="1600" b="1" dirty="0">
                <a:solidFill>
                  <a:schemeClr val="accent1"/>
                </a:solidFill>
                <a:latin typeface="+mj-lt"/>
              </a:rPr>
              <a:t>9.3 Survey sampling design</a:t>
            </a:r>
          </a:p>
          <a:p>
            <a:pPr marL="171450" indent="-171450">
              <a:spcBef>
                <a:spcPts val="380"/>
              </a:spcBef>
            </a:pPr>
            <a:r>
              <a:rPr lang="en-US" sz="1600" dirty="0">
                <a:solidFill>
                  <a:srgbClr val="8C8C8C"/>
                </a:solidFill>
                <a:latin typeface="+mj-lt"/>
              </a:rPr>
              <a:t>       9.4 Survey dataset: key socio-demographics</a:t>
            </a:r>
          </a:p>
          <a:p>
            <a:pPr marL="171450" indent="-171450"/>
            <a:endParaRPr lang="en-US" sz="1600" dirty="0">
              <a:solidFill>
                <a:srgbClr val="8C8C8C"/>
              </a:solidFill>
              <a:latin typeface="+mj-lt"/>
            </a:endParaRPr>
          </a:p>
          <a:p>
            <a:pPr marL="171450" indent="-171450"/>
            <a:endParaRPr lang="en-US" sz="1600" dirty="0">
              <a:solidFill>
                <a:srgbClr val="8C8C8C"/>
              </a:solidFill>
              <a:latin typeface="+mj-lt"/>
            </a:endParaRPr>
          </a:p>
        </p:txBody>
      </p:sp>
      <p:sp>
        <p:nvSpPr>
          <p:cNvPr id="5"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spTree>
    <p:extLst>
      <p:ext uri="{BB962C8B-B14F-4D97-AF65-F5344CB8AC3E}">
        <p14:creationId xmlns:p14="http://schemas.microsoft.com/office/powerpoint/2010/main" val="1261296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solidFill>
            <a:srgbClr val="DCE6F2"/>
          </a:solidFill>
        </p:spPr>
        <p:txBody>
          <a:bodyPr/>
          <a:lstStyle/>
          <a:p>
            <a:r>
              <a:rPr lang="en-US" dirty="0">
                <a:solidFill>
                  <a:srgbClr val="1F497D"/>
                </a:solidFill>
              </a:rPr>
              <a:t>A sample size of 1,540 households was computed to achieve representative results per strata, with a margin of error of +/-3% and a confidence level of 95%.</a:t>
            </a:r>
          </a:p>
        </p:txBody>
      </p:sp>
      <p:sp>
        <p:nvSpPr>
          <p:cNvPr id="4" name="Titre 3"/>
          <p:cNvSpPr>
            <a:spLocks noGrp="1"/>
          </p:cNvSpPr>
          <p:nvPr>
            <p:ph type="title"/>
          </p:nvPr>
        </p:nvSpPr>
        <p:spPr/>
        <p:txBody>
          <a:bodyPr/>
          <a:lstStyle/>
          <a:p>
            <a:r>
              <a:rPr lang="en-US" dirty="0"/>
              <a:t>9.3 Appendix &gt; Survey sampling design</a:t>
            </a:r>
          </a:p>
        </p:txBody>
      </p:sp>
      <p:sp>
        <p:nvSpPr>
          <p:cNvPr id="6" name="Rectangle 5"/>
          <p:cNvSpPr/>
          <p:nvPr/>
        </p:nvSpPr>
        <p:spPr>
          <a:xfrm>
            <a:off x="517396" y="1196752"/>
            <a:ext cx="4054604" cy="5095943"/>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The survey sampling frame was constructed based on two previous surveys implemented in Somalia. The first one is the </a:t>
            </a:r>
            <a:r>
              <a:rPr lang="en-US" sz="1200" b="1" dirty="0">
                <a:solidFill>
                  <a:schemeClr val="tx2"/>
                </a:solidFill>
              </a:rPr>
              <a:t>2011 UNFPA Population Estimation Survey (PES)</a:t>
            </a:r>
            <a:r>
              <a:rPr lang="en-US" sz="1200" dirty="0">
                <a:solidFill>
                  <a:schemeClr val="tx1"/>
                </a:solidFill>
              </a:rPr>
              <a:t>, which provides population estimates and regions, districts and EAs decomposition. The second is the last round of the </a:t>
            </a:r>
            <a:r>
              <a:rPr lang="en-US" sz="1200" b="1" dirty="0">
                <a:solidFill>
                  <a:schemeClr val="tx2"/>
                </a:solidFill>
              </a:rPr>
              <a:t>World Bank Somalia High Frequency Survey (SHFS)</a:t>
            </a:r>
            <a:r>
              <a:rPr lang="en-US" sz="1200" dirty="0">
                <a:solidFill>
                  <a:schemeClr val="tx1"/>
                </a:solidFill>
              </a:rPr>
              <a:t>. </a:t>
            </a:r>
          </a:p>
          <a:p>
            <a:endParaRPr lang="en-US" sz="1200" dirty="0">
              <a:solidFill>
                <a:schemeClr val="tx1"/>
              </a:solidFill>
            </a:endParaRPr>
          </a:p>
          <a:p>
            <a:r>
              <a:rPr lang="en-US" sz="1200" dirty="0">
                <a:solidFill>
                  <a:schemeClr val="tx1"/>
                </a:solidFill>
              </a:rPr>
              <a:t>After initial discussions with the World Bank, it was decided that </a:t>
            </a:r>
            <a:r>
              <a:rPr lang="en-US" sz="1200" b="1" dirty="0">
                <a:solidFill>
                  <a:schemeClr val="tx2"/>
                </a:solidFill>
              </a:rPr>
              <a:t>the sampling frame would be divided between economic zones (South Central, Puntland, and Somaliland), then further broken down between urban areas, rural areas and IDP camps</a:t>
            </a:r>
            <a:r>
              <a:rPr lang="en-US" sz="1200" dirty="0">
                <a:solidFill>
                  <a:schemeClr val="tx1"/>
                </a:solidFill>
              </a:rPr>
              <a:t>. The stratification allows each type of EA (rural, urban, IDPs) to be represented for each zone. </a:t>
            </a:r>
          </a:p>
          <a:p>
            <a:endParaRPr lang="fr-FR" sz="1200" dirty="0">
              <a:solidFill>
                <a:schemeClr val="tx1"/>
              </a:solidFill>
            </a:endParaRPr>
          </a:p>
          <a:p>
            <a:r>
              <a:rPr lang="en-US" sz="1200" dirty="0">
                <a:solidFill>
                  <a:schemeClr val="tx1"/>
                </a:solidFill>
              </a:rPr>
              <a:t>The sampling frame was purposive in the case of IDPs. Only the IDP camps in Mogadishu, </a:t>
            </a:r>
            <a:r>
              <a:rPr lang="en-US" sz="1200" dirty="0" err="1">
                <a:solidFill>
                  <a:schemeClr val="tx1"/>
                </a:solidFill>
              </a:rPr>
              <a:t>Bossaso</a:t>
            </a:r>
            <a:r>
              <a:rPr lang="en-US" sz="1200" dirty="0">
                <a:solidFill>
                  <a:schemeClr val="tx1"/>
                </a:solidFill>
              </a:rPr>
              <a:t>, </a:t>
            </a:r>
            <a:r>
              <a:rPr lang="en-US" sz="1200" dirty="0" err="1">
                <a:solidFill>
                  <a:schemeClr val="tx1"/>
                </a:solidFill>
              </a:rPr>
              <a:t>Hargeysa</a:t>
            </a:r>
            <a:r>
              <a:rPr lang="en-US" sz="1200" dirty="0">
                <a:solidFill>
                  <a:schemeClr val="tx1"/>
                </a:solidFill>
              </a:rPr>
              <a:t> and </a:t>
            </a:r>
            <a:r>
              <a:rPr lang="en-US" sz="1200" dirty="0" err="1">
                <a:solidFill>
                  <a:schemeClr val="tx1"/>
                </a:solidFill>
              </a:rPr>
              <a:t>Kismayo</a:t>
            </a:r>
            <a:r>
              <a:rPr lang="en-US" sz="1200" dirty="0">
                <a:solidFill>
                  <a:schemeClr val="tx1"/>
                </a:solidFill>
              </a:rPr>
              <a:t> were included in the sampling frame. This was decided so as to have dedicated field teams to survey IDP camps, as this requires additional training and monitoring.</a:t>
            </a:r>
          </a:p>
          <a:p>
            <a:endParaRPr lang="fr-FR" sz="1200" dirty="0">
              <a:solidFill>
                <a:schemeClr val="tx1"/>
              </a:solidFill>
            </a:endParaRPr>
          </a:p>
          <a:p>
            <a:r>
              <a:rPr lang="en-US" sz="1200" dirty="0">
                <a:solidFill>
                  <a:schemeClr val="tx1"/>
                </a:solidFill>
              </a:rPr>
              <a:t>Strata population figures were taken from the PES 2014 population report. For urban strata, districts and EAs counts were approximated using PES EA decomposition. For rural strata, districts and EAs counts were estimated from UNDP settlement and town data. IDP camps were listed using UNHCR IDP camps data.</a:t>
            </a:r>
          </a:p>
        </p:txBody>
      </p:sp>
      <p:sp>
        <p:nvSpPr>
          <p:cNvPr id="7" name="Rectangle 6"/>
          <p:cNvSpPr/>
          <p:nvPr/>
        </p:nvSpPr>
        <p:spPr>
          <a:xfrm>
            <a:off x="185051" y="1196752"/>
            <a:ext cx="299077" cy="5095943"/>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SAMPLING FRAME</a:t>
            </a:r>
          </a:p>
        </p:txBody>
      </p:sp>
      <p:sp>
        <p:nvSpPr>
          <p:cNvPr id="8" name="Rectangle 7"/>
          <p:cNvSpPr/>
          <p:nvPr/>
        </p:nvSpPr>
        <p:spPr>
          <a:xfrm>
            <a:off x="4723273" y="1196752"/>
            <a:ext cx="299077" cy="5095942"/>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SAMPLE SIZE CALCULATION</a:t>
            </a:r>
          </a:p>
        </p:txBody>
      </p:sp>
      <p:sp>
        <p:nvSpPr>
          <p:cNvPr id="9" name="Rectangle 8"/>
          <p:cNvSpPr/>
          <p:nvPr/>
        </p:nvSpPr>
        <p:spPr>
          <a:xfrm>
            <a:off x="5037283" y="1425474"/>
            <a:ext cx="4054604" cy="5023933"/>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The sample size calculation followed the methodology outlined in the Columbia University survey design courses. It consisted in first calculating the sample size necessary for a simple random sampling procedure corresponding to the desired objectives. The sample size was then multiplied by the design effect for the adopted sampling procedure. This design effect depended on EA size and strata Intra-Cluster Correlation (ICC) values at the EA level. These ICC values were computed using SHFS sources of income answers. The total ICC to strata was imputed where SHFS values where unknown. </a:t>
            </a:r>
          </a:p>
          <a:p>
            <a:endParaRPr lang="en-US" sz="1200" dirty="0">
              <a:solidFill>
                <a:schemeClr val="tx1"/>
              </a:solidFill>
            </a:endParaRPr>
          </a:p>
          <a:p>
            <a:r>
              <a:rPr lang="en-US" sz="1200" dirty="0">
                <a:solidFill>
                  <a:schemeClr val="tx1"/>
                </a:solidFill>
              </a:rPr>
              <a:t>The Somalia Mobile Money Survey aimed to measure a penetration measure of mobile money services, that is to say, a proportion. This proportion was expected to be around 39%, following the 2014 Global </a:t>
            </a:r>
            <a:r>
              <a:rPr lang="en-US" sz="1200" dirty="0" err="1">
                <a:solidFill>
                  <a:schemeClr val="tx1"/>
                </a:solidFill>
              </a:rPr>
              <a:t>Findex</a:t>
            </a:r>
            <a:r>
              <a:rPr lang="en-US" sz="1200" dirty="0">
                <a:solidFill>
                  <a:schemeClr val="tx1"/>
                </a:solidFill>
              </a:rPr>
              <a:t> Database results. It was decided to compute the sample size with:</a:t>
            </a:r>
          </a:p>
          <a:p>
            <a:pPr marL="171450" indent="-171450">
              <a:buFont typeface="Arial" panose="020B0604020202020204" pitchFamily="34" charset="0"/>
              <a:buChar char="•"/>
            </a:pPr>
            <a:r>
              <a:rPr lang="en-US" sz="1200" dirty="0">
                <a:solidFill>
                  <a:schemeClr val="tx1"/>
                </a:solidFill>
              </a:rPr>
              <a:t>a confidence level of 95;</a:t>
            </a:r>
          </a:p>
          <a:p>
            <a:pPr marL="171450" indent="-171450">
              <a:buFont typeface="Arial" panose="020B0604020202020204" pitchFamily="34" charset="0"/>
              <a:buChar char="•"/>
            </a:pPr>
            <a:r>
              <a:rPr lang="en-US" sz="1200" dirty="0">
                <a:solidFill>
                  <a:schemeClr val="tx1"/>
                </a:solidFill>
              </a:rPr>
              <a:t>a statistical power of 80% (these are standard values); </a:t>
            </a:r>
          </a:p>
          <a:p>
            <a:pPr marL="171450" indent="-171450">
              <a:buFont typeface="Arial" panose="020B0604020202020204" pitchFamily="34" charset="0"/>
              <a:buChar char="•"/>
            </a:pPr>
            <a:r>
              <a:rPr lang="en-US" sz="1200" dirty="0">
                <a:solidFill>
                  <a:schemeClr val="tx1"/>
                </a:solidFill>
              </a:rPr>
              <a:t>a margin of error of 3%;</a:t>
            </a:r>
          </a:p>
          <a:p>
            <a:pPr marL="171450" indent="-171450">
              <a:buFont typeface="Arial" panose="020B0604020202020204" pitchFamily="34" charset="0"/>
              <a:buChar char="•"/>
            </a:pPr>
            <a:r>
              <a:rPr lang="en-US" sz="1200" dirty="0">
                <a:solidFill>
                  <a:schemeClr val="tx1"/>
                </a:solidFill>
              </a:rPr>
              <a:t>a probable non-response of around 10%.</a:t>
            </a:r>
          </a:p>
          <a:p>
            <a:endParaRPr lang="en-US" sz="1200" dirty="0">
              <a:solidFill>
                <a:schemeClr val="tx1"/>
              </a:solidFill>
            </a:endParaRPr>
          </a:p>
          <a:p>
            <a:r>
              <a:rPr lang="en-US" sz="1200" dirty="0">
                <a:solidFill>
                  <a:schemeClr val="tx1"/>
                </a:solidFill>
              </a:rPr>
              <a:t>Size calculations were based on </a:t>
            </a:r>
            <a:r>
              <a:rPr lang="en-US" sz="1200" dirty="0" err="1">
                <a:solidFill>
                  <a:schemeClr val="tx1"/>
                </a:solidFill>
              </a:rPr>
              <a:t>Konstantopoulos</a:t>
            </a:r>
            <a:r>
              <a:rPr lang="en-US" sz="1200" dirty="0">
                <a:solidFill>
                  <a:schemeClr val="tx1"/>
                </a:solidFill>
              </a:rPr>
              <a:t>’ (2009) optimization model. Using ICC and district and EA fixed cost considerations, sizes are computed to optimize margin of error with respect to costs. 1,540 households was the final sample size.</a:t>
            </a:r>
          </a:p>
          <a:p>
            <a:endParaRPr lang="en-US" sz="1200" dirty="0">
              <a:solidFill>
                <a:schemeClr val="tx1"/>
              </a:solidFill>
            </a:endParaRPr>
          </a:p>
          <a:p>
            <a:r>
              <a:rPr lang="en-US" sz="1200" dirty="0">
                <a:solidFill>
                  <a:schemeClr val="tx1"/>
                </a:solidFill>
              </a:rPr>
              <a:t> </a:t>
            </a:r>
          </a:p>
        </p:txBody>
      </p:sp>
      <p:sp>
        <p:nvSpPr>
          <p:cNvPr id="10"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8.3 Survey Sampling Design</a:t>
            </a:r>
          </a:p>
        </p:txBody>
      </p:sp>
    </p:spTree>
    <p:extLst>
      <p:ext uri="{BB962C8B-B14F-4D97-AF65-F5344CB8AC3E}">
        <p14:creationId xmlns:p14="http://schemas.microsoft.com/office/powerpoint/2010/main" val="734410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solidFill>
            <a:srgbClr val="DCE6F2"/>
          </a:solidFill>
        </p:spPr>
        <p:txBody>
          <a:bodyPr/>
          <a:lstStyle/>
          <a:p>
            <a:r>
              <a:rPr lang="en-US" dirty="0">
                <a:solidFill>
                  <a:srgbClr val="1F497D"/>
                </a:solidFill>
              </a:rPr>
              <a:t>The design adopted for the survey was a stratified four-stage cluster sample.</a:t>
            </a:r>
          </a:p>
        </p:txBody>
      </p:sp>
      <p:sp>
        <p:nvSpPr>
          <p:cNvPr id="2" name="Title 1"/>
          <p:cNvSpPr>
            <a:spLocks noGrp="1"/>
          </p:cNvSpPr>
          <p:nvPr>
            <p:ph type="title"/>
          </p:nvPr>
        </p:nvSpPr>
        <p:spPr/>
        <p:txBody>
          <a:bodyPr/>
          <a:lstStyle/>
          <a:p>
            <a:endParaRPr lang="en-US"/>
          </a:p>
        </p:txBody>
      </p:sp>
      <p:sp>
        <p:nvSpPr>
          <p:cNvPr id="7" name="Rectangle 6"/>
          <p:cNvSpPr/>
          <p:nvPr/>
        </p:nvSpPr>
        <p:spPr>
          <a:xfrm rot="5400000">
            <a:off x="2444117" y="-1021474"/>
            <a:ext cx="324000" cy="4709190"/>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SAMPLING DESIGN</a:t>
            </a:r>
          </a:p>
        </p:txBody>
      </p:sp>
      <p:sp>
        <p:nvSpPr>
          <p:cNvPr id="10" name="Rectangle 9"/>
          <p:cNvSpPr/>
          <p:nvPr/>
        </p:nvSpPr>
        <p:spPr>
          <a:xfrm>
            <a:off x="251520" y="1556792"/>
            <a:ext cx="4709192" cy="4824536"/>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The design adopted for the survey was a </a:t>
            </a:r>
            <a:r>
              <a:rPr lang="en-US" sz="1200" b="1" dirty="0">
                <a:solidFill>
                  <a:schemeClr val="tx2"/>
                </a:solidFill>
              </a:rPr>
              <a:t>stratified four-stage cluster sample</a:t>
            </a:r>
            <a:r>
              <a:rPr lang="en-US" sz="1200" dirty="0">
                <a:solidFill>
                  <a:schemeClr val="tx1"/>
                </a:solidFill>
              </a:rPr>
              <a:t>. </a:t>
            </a:r>
          </a:p>
          <a:p>
            <a:endParaRPr lang="en-US" sz="1200" dirty="0">
              <a:solidFill>
                <a:schemeClr val="tx1"/>
              </a:solidFill>
            </a:endParaRPr>
          </a:p>
          <a:p>
            <a:r>
              <a:rPr lang="en-US" sz="1200" b="1" dirty="0">
                <a:solidFill>
                  <a:schemeClr val="accent1"/>
                </a:solidFill>
              </a:rPr>
              <a:t>Primary Sampling Units: Districts</a:t>
            </a:r>
          </a:p>
          <a:p>
            <a:r>
              <a:rPr lang="en-US" sz="1200" dirty="0">
                <a:solidFill>
                  <a:schemeClr val="tx1"/>
                </a:solidFill>
              </a:rPr>
              <a:t>Districts were selected with Probability Proportional to Size (PPS). PPS was adopted to ensure that districts with a higher population have a greater probability of being included within the sample. In each stratum, the number of districts selected is determined proportionally to the strata share of the total sampling frame population. Districts are then randomly selected proportionally to their share of the stratum population. The clustering by district allowed for a reduction in costs.</a:t>
            </a:r>
          </a:p>
          <a:p>
            <a:endParaRPr lang="fr-FR" sz="1200" dirty="0">
              <a:solidFill>
                <a:schemeClr val="tx1"/>
              </a:solidFill>
            </a:endParaRPr>
          </a:p>
          <a:p>
            <a:r>
              <a:rPr lang="en-US" sz="1200" b="1" dirty="0">
                <a:solidFill>
                  <a:schemeClr val="accent1"/>
                </a:solidFill>
              </a:rPr>
              <a:t>Secondary Sampling Units: Enumeration Areas</a:t>
            </a:r>
          </a:p>
          <a:p>
            <a:r>
              <a:rPr lang="en-US" sz="1200" dirty="0">
                <a:solidFill>
                  <a:schemeClr val="tx1"/>
                </a:solidFill>
              </a:rPr>
              <a:t>This stage allocation was also based on allocation PPS at the EA level. In all districts, the same number of EAs was selected. </a:t>
            </a:r>
          </a:p>
          <a:p>
            <a:endParaRPr lang="en-US" sz="1200" dirty="0">
              <a:solidFill>
                <a:schemeClr val="tx1"/>
              </a:solidFill>
            </a:endParaRPr>
          </a:p>
          <a:p>
            <a:r>
              <a:rPr lang="en-US" sz="1200" b="1" dirty="0">
                <a:solidFill>
                  <a:schemeClr val="accent1"/>
                </a:solidFill>
              </a:rPr>
              <a:t>Tertiary Sampling Units: Households</a:t>
            </a:r>
          </a:p>
          <a:p>
            <a:r>
              <a:rPr lang="en-US" sz="1200" dirty="0">
                <a:solidFill>
                  <a:schemeClr val="tx1"/>
                </a:solidFill>
              </a:rPr>
              <a:t>Within the EA, the households were selected following the random walk method. </a:t>
            </a:r>
          </a:p>
          <a:p>
            <a:endParaRPr lang="fr-FR" sz="1200" dirty="0">
              <a:solidFill>
                <a:schemeClr val="tx1"/>
              </a:solidFill>
            </a:endParaRPr>
          </a:p>
          <a:p>
            <a:r>
              <a:rPr lang="en-US" sz="1200" b="1" dirty="0">
                <a:solidFill>
                  <a:schemeClr val="accent1"/>
                </a:solidFill>
              </a:rPr>
              <a:t>Last Sampling Units: Respondents</a:t>
            </a:r>
          </a:p>
          <a:p>
            <a:r>
              <a:rPr lang="en-US" sz="1200" dirty="0">
                <a:solidFill>
                  <a:schemeClr val="tx1"/>
                </a:solidFill>
              </a:rPr>
              <a:t>A quasi-probability technique was used for the selection of the respondents within the household to decrease costs. The selection was randomized through a randomization formula within the encoded questionnaire. The randomization took place among the adults above 16 present at the time of the interview.</a:t>
            </a:r>
            <a:endParaRPr lang="fr-FR" sz="1200" dirty="0">
              <a:solidFill>
                <a:schemeClr val="tx1"/>
              </a:solidFill>
            </a:endParaRPr>
          </a:p>
        </p:txBody>
      </p:sp>
      <p:grpSp>
        <p:nvGrpSpPr>
          <p:cNvPr id="5" name="Groupe 4"/>
          <p:cNvGrpSpPr/>
          <p:nvPr/>
        </p:nvGrpSpPr>
        <p:grpSpPr>
          <a:xfrm>
            <a:off x="5103751" y="1171122"/>
            <a:ext cx="3855198" cy="5066191"/>
            <a:chOff x="5241032" y="1205582"/>
            <a:chExt cx="4125609" cy="5232079"/>
          </a:xfrm>
        </p:grpSpPr>
        <p:grpSp>
          <p:nvGrpSpPr>
            <p:cNvPr id="8" name="Group 3"/>
            <p:cNvGrpSpPr/>
            <p:nvPr/>
          </p:nvGrpSpPr>
          <p:grpSpPr>
            <a:xfrm>
              <a:off x="5241032" y="1205582"/>
              <a:ext cx="4125609" cy="5232079"/>
              <a:chOff x="605008" y="715755"/>
              <a:chExt cx="4204618" cy="5775909"/>
            </a:xfrm>
          </p:grpSpPr>
          <p:cxnSp>
            <p:nvCxnSpPr>
              <p:cNvPr id="9" name="Straight Arrow Connector 31"/>
              <p:cNvCxnSpPr/>
              <p:nvPr/>
            </p:nvCxnSpPr>
            <p:spPr>
              <a:xfrm>
                <a:off x="3739286" y="3293728"/>
                <a:ext cx="3146" cy="274014"/>
              </a:xfrm>
              <a:prstGeom prst="straightConnector1">
                <a:avLst/>
              </a:prstGeom>
              <a:ln w="2095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32"/>
              <p:cNvCxnSpPr/>
              <p:nvPr/>
            </p:nvCxnSpPr>
            <p:spPr>
              <a:xfrm>
                <a:off x="3736140" y="4362667"/>
                <a:ext cx="3146" cy="274014"/>
              </a:xfrm>
              <a:prstGeom prst="straightConnector1">
                <a:avLst/>
              </a:prstGeom>
              <a:ln w="2095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34"/>
              <p:cNvCxnSpPr/>
              <p:nvPr/>
            </p:nvCxnSpPr>
            <p:spPr>
              <a:xfrm>
                <a:off x="3744005" y="5340641"/>
                <a:ext cx="0" cy="349060"/>
              </a:xfrm>
              <a:prstGeom prst="straightConnector1">
                <a:avLst/>
              </a:prstGeom>
              <a:ln w="2095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605008" y="715755"/>
                <a:ext cx="4192240" cy="3646825"/>
                <a:chOff x="3470230" y="788766"/>
                <a:chExt cx="4192240" cy="3646825"/>
              </a:xfrm>
            </p:grpSpPr>
            <p:grpSp>
              <p:nvGrpSpPr>
                <p:cNvPr id="17" name="Group 5"/>
                <p:cNvGrpSpPr/>
                <p:nvPr/>
              </p:nvGrpSpPr>
              <p:grpSpPr>
                <a:xfrm>
                  <a:off x="3470230" y="788766"/>
                  <a:ext cx="4192240" cy="3646825"/>
                  <a:chOff x="313202" y="647652"/>
                  <a:chExt cx="4192240" cy="3410521"/>
                </a:xfrm>
              </p:grpSpPr>
              <p:sp>
                <p:nvSpPr>
                  <p:cNvPr id="19" name="Rectangle 18"/>
                  <p:cNvSpPr/>
                  <p:nvPr/>
                </p:nvSpPr>
                <p:spPr>
                  <a:xfrm>
                    <a:off x="319754" y="2319231"/>
                    <a:ext cx="2011680" cy="743336"/>
                  </a:xfrm>
                  <a:prstGeom prst="rect">
                    <a:avLst/>
                  </a:prstGeom>
                  <a:solidFill>
                    <a:schemeClr val="accent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1</a:t>
                    </a:r>
                    <a:r>
                      <a:rPr lang="en-GB" sz="1400" baseline="30000" dirty="0">
                        <a:solidFill>
                          <a:prstClr val="white"/>
                        </a:solidFill>
                      </a:rPr>
                      <a:t>st</a:t>
                    </a:r>
                    <a:r>
                      <a:rPr lang="en-GB" sz="1400" dirty="0">
                        <a:solidFill>
                          <a:prstClr val="white"/>
                        </a:solidFill>
                      </a:rPr>
                      <a:t> Stage (PPS)</a:t>
                    </a:r>
                  </a:p>
                </p:txBody>
              </p:sp>
              <p:grpSp>
                <p:nvGrpSpPr>
                  <p:cNvPr id="20" name="Group 61"/>
                  <p:cNvGrpSpPr/>
                  <p:nvPr/>
                </p:nvGrpSpPr>
                <p:grpSpPr>
                  <a:xfrm>
                    <a:off x="313202" y="647652"/>
                    <a:ext cx="4192240" cy="3410521"/>
                    <a:chOff x="313202" y="647652"/>
                    <a:chExt cx="4192240" cy="3410521"/>
                  </a:xfrm>
                </p:grpSpPr>
                <p:grpSp>
                  <p:nvGrpSpPr>
                    <p:cNvPr id="21" name="Group 58"/>
                    <p:cNvGrpSpPr/>
                    <p:nvPr/>
                  </p:nvGrpSpPr>
                  <p:grpSpPr>
                    <a:xfrm>
                      <a:off x="313202" y="1369875"/>
                      <a:ext cx="4192240" cy="2688298"/>
                      <a:chOff x="313202" y="1369875"/>
                      <a:chExt cx="4192240" cy="2688298"/>
                    </a:xfrm>
                  </p:grpSpPr>
                  <p:cxnSp>
                    <p:nvCxnSpPr>
                      <p:cNvPr id="24" name="Straight Arrow Connector 33"/>
                      <p:cNvCxnSpPr/>
                      <p:nvPr/>
                    </p:nvCxnSpPr>
                    <p:spPr>
                      <a:xfrm>
                        <a:off x="3449053" y="2373517"/>
                        <a:ext cx="3146" cy="256259"/>
                      </a:xfrm>
                      <a:prstGeom prst="straightConnector1">
                        <a:avLst/>
                      </a:prstGeom>
                      <a:ln w="2095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16"/>
                      <p:cNvGrpSpPr/>
                      <p:nvPr/>
                    </p:nvGrpSpPr>
                    <p:grpSpPr>
                      <a:xfrm>
                        <a:off x="2488190" y="1369875"/>
                        <a:ext cx="2017252" cy="2688298"/>
                        <a:chOff x="2488191" y="1676306"/>
                        <a:chExt cx="2017252" cy="2688298"/>
                      </a:xfrm>
                    </p:grpSpPr>
                    <p:sp>
                      <p:nvSpPr>
                        <p:cNvPr id="29" name="Freeform 17"/>
                        <p:cNvSpPr/>
                        <p:nvPr/>
                      </p:nvSpPr>
                      <p:spPr>
                        <a:xfrm>
                          <a:off x="2488257" y="1676306"/>
                          <a:ext cx="2011680" cy="743335"/>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rgbClr val="9DD3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400" dirty="0">
                              <a:solidFill>
                                <a:prstClr val="white"/>
                              </a:solidFill>
                              <a:ea typeface="Open Sans" pitchFamily="34" charset="0"/>
                              <a:cs typeface="Open Sans" pitchFamily="34" charset="0"/>
                            </a:rPr>
                            <a:t>Region x Type </a:t>
                          </a:r>
                        </a:p>
                      </p:txBody>
                    </p:sp>
                    <p:sp>
                      <p:nvSpPr>
                        <p:cNvPr id="30" name="Freeform 21"/>
                        <p:cNvSpPr/>
                        <p:nvPr/>
                      </p:nvSpPr>
                      <p:spPr>
                        <a:xfrm>
                          <a:off x="2488191" y="2625662"/>
                          <a:ext cx="2007079" cy="743335"/>
                        </a:xfrm>
                        <a:custGeom>
                          <a:avLst/>
                          <a:gdLst>
                            <a:gd name="connsiteX0" fmla="*/ 0 w 2030015"/>
                            <a:gd name="connsiteY0" fmla="*/ 0 h 479627"/>
                            <a:gd name="connsiteX1" fmla="*/ 2030015 w 2030015"/>
                            <a:gd name="connsiteY1" fmla="*/ 0 h 479627"/>
                            <a:gd name="connsiteX2" fmla="*/ 2030015 w 2030015"/>
                            <a:gd name="connsiteY2" fmla="*/ 479627 h 479627"/>
                            <a:gd name="connsiteX3" fmla="*/ 0 w 2030015"/>
                            <a:gd name="connsiteY3" fmla="*/ 479627 h 479627"/>
                            <a:gd name="connsiteX4" fmla="*/ 0 w 2030015"/>
                            <a:gd name="connsiteY4" fmla="*/ 0 h 47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479627">
                              <a:moveTo>
                                <a:pt x="0" y="0"/>
                              </a:moveTo>
                              <a:lnTo>
                                <a:pt x="2030015" y="0"/>
                              </a:lnTo>
                              <a:lnTo>
                                <a:pt x="2030015" y="479627"/>
                              </a:lnTo>
                              <a:lnTo>
                                <a:pt x="0" y="479627"/>
                              </a:lnTo>
                              <a:lnTo>
                                <a:pt x="0" y="0"/>
                              </a:lnTo>
                              <a:close/>
                            </a:path>
                          </a:pathLst>
                        </a:custGeom>
                        <a:solidFill>
                          <a:srgbClr val="FDC87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400" dirty="0">
                              <a:solidFill>
                                <a:prstClr val="white"/>
                              </a:solidFill>
                              <a:ea typeface="Open Sans" pitchFamily="34" charset="0"/>
                              <a:cs typeface="Open Sans" pitchFamily="34" charset="0"/>
                            </a:rPr>
                            <a:t>Districts (fixed size)</a:t>
                          </a:r>
                        </a:p>
                      </p:txBody>
                    </p:sp>
                    <p:sp>
                      <p:nvSpPr>
                        <p:cNvPr id="31" name="Freeform 22"/>
                        <p:cNvSpPr/>
                        <p:nvPr/>
                      </p:nvSpPr>
                      <p:spPr>
                        <a:xfrm>
                          <a:off x="2493763" y="3621269"/>
                          <a:ext cx="2011680" cy="743335"/>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rgbClr val="FDC87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400" dirty="0">
                              <a:solidFill>
                                <a:prstClr val="white"/>
                              </a:solidFill>
                              <a:ea typeface="Open Sans" pitchFamily="34" charset="0"/>
                              <a:cs typeface="Open Sans" pitchFamily="34" charset="0"/>
                            </a:rPr>
                            <a:t>Enumeration Areas</a:t>
                          </a:r>
                        </a:p>
                      </p:txBody>
                    </p:sp>
                  </p:grpSp>
                  <p:sp>
                    <p:nvSpPr>
                      <p:cNvPr id="26" name="Rectangle 25"/>
                      <p:cNvSpPr/>
                      <p:nvPr/>
                    </p:nvSpPr>
                    <p:spPr>
                      <a:xfrm>
                        <a:off x="313202" y="3314838"/>
                        <a:ext cx="2018231" cy="743333"/>
                      </a:xfrm>
                      <a:prstGeom prst="rect">
                        <a:avLst/>
                      </a:prstGeom>
                      <a:solidFill>
                        <a:schemeClr val="accent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ea typeface="Open Sans" pitchFamily="34" charset="0"/>
                            <a:cs typeface="Open Sans" pitchFamily="34" charset="0"/>
                          </a:rPr>
                          <a:t>2</a:t>
                        </a:r>
                        <a:r>
                          <a:rPr lang="en-GB" sz="1400" baseline="30000" dirty="0">
                            <a:solidFill>
                              <a:prstClr val="white"/>
                            </a:solidFill>
                            <a:ea typeface="Open Sans" pitchFamily="34" charset="0"/>
                            <a:cs typeface="Open Sans" pitchFamily="34" charset="0"/>
                          </a:rPr>
                          <a:t>nd</a:t>
                        </a:r>
                        <a:r>
                          <a:rPr lang="en-GB" sz="1400" dirty="0">
                            <a:solidFill>
                              <a:prstClr val="white"/>
                            </a:solidFill>
                            <a:ea typeface="Open Sans" pitchFamily="34" charset="0"/>
                            <a:cs typeface="Open Sans" pitchFamily="34" charset="0"/>
                          </a:rPr>
                          <a:t> Stage (PPS)</a:t>
                        </a:r>
                      </a:p>
                    </p:txBody>
                  </p:sp>
                </p:grpSp>
                <p:sp>
                  <p:nvSpPr>
                    <p:cNvPr id="22" name="Rectangle 21"/>
                    <p:cNvSpPr/>
                    <p:nvPr/>
                  </p:nvSpPr>
                  <p:spPr>
                    <a:xfrm>
                      <a:off x="319754" y="647652"/>
                      <a:ext cx="2011680" cy="513090"/>
                    </a:xfrm>
                    <a:prstGeom prst="rect">
                      <a:avLst/>
                    </a:prstGeom>
                    <a:solidFill>
                      <a:schemeClr val="bg1">
                        <a:lumMod val="6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ea typeface="Open Sans" pitchFamily="34" charset="0"/>
                          <a:cs typeface="Open Sans" pitchFamily="34" charset="0"/>
                        </a:rPr>
                        <a:t>Selection Stages </a:t>
                      </a:r>
                    </a:p>
                  </p:txBody>
                </p:sp>
                <p:sp>
                  <p:nvSpPr>
                    <p:cNvPr id="23" name="Rectangle 22"/>
                    <p:cNvSpPr/>
                    <p:nvPr/>
                  </p:nvSpPr>
                  <p:spPr>
                    <a:xfrm>
                      <a:off x="2466299" y="650764"/>
                      <a:ext cx="2011680" cy="513090"/>
                    </a:xfrm>
                    <a:prstGeom prst="rect">
                      <a:avLst/>
                    </a:prstGeom>
                    <a:solidFill>
                      <a:schemeClr val="bg1">
                        <a:lumMod val="6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ea typeface="Open Sans" pitchFamily="34" charset="0"/>
                          <a:cs typeface="Open Sans" pitchFamily="34" charset="0"/>
                        </a:rPr>
                        <a:t>Sampling Strategies  </a:t>
                      </a:r>
                    </a:p>
                  </p:txBody>
                </p:sp>
              </p:grpSp>
            </p:grpSp>
            <p:sp>
              <p:nvSpPr>
                <p:cNvPr id="18" name="Rectangle 17"/>
                <p:cNvSpPr/>
                <p:nvPr/>
              </p:nvSpPr>
              <p:spPr>
                <a:xfrm>
                  <a:off x="3476911" y="1561030"/>
                  <a:ext cx="2011680" cy="794838"/>
                </a:xfrm>
                <a:prstGeom prst="rect">
                  <a:avLst/>
                </a:prstGeom>
                <a:solidFill>
                  <a:srgbClr val="9DD3D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Strata (all selected)</a:t>
                  </a:r>
                </a:p>
              </p:txBody>
            </p:sp>
          </p:grpSp>
          <p:sp>
            <p:nvSpPr>
              <p:cNvPr id="15" name="Freeform 25"/>
              <p:cNvSpPr/>
              <p:nvPr/>
            </p:nvSpPr>
            <p:spPr>
              <a:xfrm>
                <a:off x="2797946" y="5674591"/>
                <a:ext cx="2011680" cy="794838"/>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rgbClr val="FDC87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400" dirty="0">
                    <a:solidFill>
                      <a:prstClr val="white"/>
                    </a:solidFill>
                    <a:ea typeface="Open Sans" pitchFamily="34" charset="0"/>
                    <a:cs typeface="Open Sans" pitchFamily="34" charset="0"/>
                  </a:rPr>
                  <a:t>Respondent </a:t>
                </a:r>
              </a:p>
            </p:txBody>
          </p:sp>
          <p:sp>
            <p:nvSpPr>
              <p:cNvPr id="16" name="Rectangle 15"/>
              <p:cNvSpPr/>
              <p:nvPr/>
            </p:nvSpPr>
            <p:spPr>
              <a:xfrm>
                <a:off x="617386" y="5696826"/>
                <a:ext cx="2011680" cy="794838"/>
              </a:xfrm>
              <a:prstGeom prst="rect">
                <a:avLst/>
              </a:prstGeom>
              <a:solidFill>
                <a:schemeClr val="accent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ea typeface="Open Sans" pitchFamily="34" charset="0"/>
                    <a:cs typeface="Open Sans" pitchFamily="34" charset="0"/>
                  </a:rPr>
                  <a:t>4</a:t>
                </a:r>
                <a:r>
                  <a:rPr lang="en-GB" sz="1400" baseline="30000" dirty="0">
                    <a:solidFill>
                      <a:prstClr val="white"/>
                    </a:solidFill>
                    <a:ea typeface="Open Sans" pitchFamily="34" charset="0"/>
                    <a:cs typeface="Open Sans" pitchFamily="34" charset="0"/>
                  </a:rPr>
                  <a:t>th</a:t>
                </a:r>
                <a:r>
                  <a:rPr lang="en-GB" sz="1400" dirty="0">
                    <a:solidFill>
                      <a:prstClr val="white"/>
                    </a:solidFill>
                    <a:ea typeface="Open Sans" pitchFamily="34" charset="0"/>
                    <a:cs typeface="Open Sans" pitchFamily="34" charset="0"/>
                  </a:rPr>
                  <a:t> Stage </a:t>
                </a:r>
              </a:p>
              <a:p>
                <a:pPr algn="ctr"/>
                <a:r>
                  <a:rPr lang="en-GB" sz="1400" dirty="0">
                    <a:solidFill>
                      <a:prstClr val="white"/>
                    </a:solidFill>
                    <a:ea typeface="Open Sans" pitchFamily="34" charset="0"/>
                    <a:cs typeface="Open Sans" pitchFamily="34" charset="0"/>
                  </a:rPr>
                  <a:t>(Randomization tool)</a:t>
                </a:r>
              </a:p>
            </p:txBody>
          </p:sp>
        </p:grpSp>
        <p:sp>
          <p:nvSpPr>
            <p:cNvPr id="32" name="Freeform 23"/>
            <p:cNvSpPr/>
            <p:nvPr/>
          </p:nvSpPr>
          <p:spPr>
            <a:xfrm>
              <a:off x="7375150" y="4753391"/>
              <a:ext cx="1973878" cy="719999"/>
            </a:xfrm>
            <a:custGeom>
              <a:avLst/>
              <a:gdLst>
                <a:gd name="connsiteX0" fmla="*/ 0 w 2030015"/>
                <a:gd name="connsiteY0" fmla="*/ 0 h 1218009"/>
                <a:gd name="connsiteX1" fmla="*/ 2030015 w 2030015"/>
                <a:gd name="connsiteY1" fmla="*/ 0 h 1218009"/>
                <a:gd name="connsiteX2" fmla="*/ 2030015 w 2030015"/>
                <a:gd name="connsiteY2" fmla="*/ 1218009 h 1218009"/>
                <a:gd name="connsiteX3" fmla="*/ 0 w 2030015"/>
                <a:gd name="connsiteY3" fmla="*/ 1218009 h 1218009"/>
                <a:gd name="connsiteX4" fmla="*/ 0 w 2030015"/>
                <a:gd name="connsiteY4" fmla="*/ 0 h 12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015" h="1218009">
                  <a:moveTo>
                    <a:pt x="0" y="0"/>
                  </a:moveTo>
                  <a:lnTo>
                    <a:pt x="2030015" y="0"/>
                  </a:lnTo>
                  <a:lnTo>
                    <a:pt x="2030015" y="1218009"/>
                  </a:lnTo>
                  <a:lnTo>
                    <a:pt x="0" y="1218009"/>
                  </a:lnTo>
                  <a:lnTo>
                    <a:pt x="0" y="0"/>
                  </a:lnTo>
                  <a:close/>
                </a:path>
              </a:pathLst>
            </a:custGeom>
            <a:solidFill>
              <a:srgbClr val="FDC87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400" dirty="0">
                  <a:solidFill>
                    <a:prstClr val="white"/>
                  </a:solidFill>
                  <a:ea typeface="Open Sans" pitchFamily="34" charset="0"/>
                  <a:cs typeface="Open Sans" pitchFamily="34" charset="0"/>
                </a:rPr>
                <a:t>Household </a:t>
              </a:r>
            </a:p>
          </p:txBody>
        </p:sp>
        <p:sp>
          <p:nvSpPr>
            <p:cNvPr id="33" name="Rectangle 32"/>
            <p:cNvSpPr/>
            <p:nvPr/>
          </p:nvSpPr>
          <p:spPr>
            <a:xfrm>
              <a:off x="5247461" y="4753391"/>
              <a:ext cx="1973877" cy="719999"/>
            </a:xfrm>
            <a:prstGeom prst="rect">
              <a:avLst/>
            </a:prstGeom>
            <a:solidFill>
              <a:schemeClr val="accent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ea typeface="Open Sans" pitchFamily="34" charset="0"/>
                  <a:cs typeface="Open Sans" pitchFamily="34" charset="0"/>
                </a:rPr>
                <a:t>3</a:t>
              </a:r>
              <a:r>
                <a:rPr lang="en-GB" sz="1400" baseline="30000" dirty="0">
                  <a:solidFill>
                    <a:prstClr val="white"/>
                  </a:solidFill>
                  <a:ea typeface="Open Sans" pitchFamily="34" charset="0"/>
                  <a:cs typeface="Open Sans" pitchFamily="34" charset="0"/>
                </a:rPr>
                <a:t>rd</a:t>
              </a:r>
              <a:r>
                <a:rPr lang="en-GB" sz="1400" dirty="0">
                  <a:solidFill>
                    <a:prstClr val="white"/>
                  </a:solidFill>
                  <a:ea typeface="Open Sans" pitchFamily="34" charset="0"/>
                  <a:cs typeface="Open Sans" pitchFamily="34" charset="0"/>
                </a:rPr>
                <a:t> Stage </a:t>
              </a:r>
            </a:p>
            <a:p>
              <a:pPr algn="ctr"/>
              <a:r>
                <a:rPr lang="en-GB" sz="1400" dirty="0">
                  <a:solidFill>
                    <a:prstClr val="white"/>
                  </a:solidFill>
                  <a:ea typeface="Open Sans" pitchFamily="34" charset="0"/>
                  <a:cs typeface="Open Sans" pitchFamily="34" charset="0"/>
                </a:rPr>
                <a:t>(Random walk)</a:t>
              </a:r>
            </a:p>
          </p:txBody>
        </p:sp>
      </p:grpSp>
      <p:sp>
        <p:nvSpPr>
          <p:cNvPr id="38"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8.3 Survey Sampling Design</a:t>
            </a:r>
          </a:p>
        </p:txBody>
      </p:sp>
    </p:spTree>
    <p:extLst>
      <p:ext uri="{BB962C8B-B14F-4D97-AF65-F5344CB8AC3E}">
        <p14:creationId xmlns:p14="http://schemas.microsoft.com/office/powerpoint/2010/main" val="2014255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solidFill>
            <a:srgbClr val="DCE6F2"/>
          </a:solidFill>
        </p:spPr>
        <p:txBody>
          <a:bodyPr/>
          <a:lstStyle/>
          <a:p>
            <a:r>
              <a:rPr lang="en-US" dirty="0">
                <a:solidFill>
                  <a:schemeClr val="tx2"/>
                </a:solidFill>
              </a:rPr>
              <a:t>Strict procedures were applied for the random walk.</a:t>
            </a:r>
          </a:p>
        </p:txBody>
      </p:sp>
      <p:sp>
        <p:nvSpPr>
          <p:cNvPr id="4" name="Titre 3"/>
          <p:cNvSpPr>
            <a:spLocks noGrp="1"/>
          </p:cNvSpPr>
          <p:nvPr>
            <p:ph type="title"/>
          </p:nvPr>
        </p:nvSpPr>
        <p:spPr/>
        <p:txBody>
          <a:bodyPr/>
          <a:lstStyle/>
          <a:p>
            <a:r>
              <a:rPr lang="en-US" dirty="0"/>
              <a:t>9.3 Appendix &gt; Survey sampling design</a:t>
            </a:r>
          </a:p>
        </p:txBody>
      </p:sp>
      <p:grpSp>
        <p:nvGrpSpPr>
          <p:cNvPr id="34" name="Groupe 33"/>
          <p:cNvGrpSpPr/>
          <p:nvPr/>
        </p:nvGrpSpPr>
        <p:grpSpPr>
          <a:xfrm>
            <a:off x="251223" y="1232784"/>
            <a:ext cx="8574788" cy="5076536"/>
            <a:chOff x="-1941188" y="1767396"/>
            <a:chExt cx="4455869" cy="4869703"/>
          </a:xfrm>
        </p:grpSpPr>
        <p:sp>
          <p:nvSpPr>
            <p:cNvPr id="35" name="Rectangle 34"/>
            <p:cNvSpPr/>
            <p:nvPr/>
          </p:nvSpPr>
          <p:spPr>
            <a:xfrm>
              <a:off x="-1941034" y="2009129"/>
              <a:ext cx="4455715" cy="4627970"/>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solidFill>
                </a:rPr>
                <a:t>A. Steps for the random walk</a:t>
              </a:r>
            </a:p>
            <a:p>
              <a:r>
                <a:rPr lang="en-US" sz="1200" u="sng" dirty="0">
                  <a:solidFill>
                    <a:schemeClr val="tx1"/>
                  </a:solidFill>
                </a:rPr>
                <a:t>Step 1</a:t>
              </a:r>
              <a:r>
                <a:rPr lang="en-US" sz="1200" dirty="0">
                  <a:solidFill>
                    <a:schemeClr val="tx1"/>
                  </a:solidFill>
                </a:rPr>
                <a:t>: The team leader divides the EA into three segments or sub-parts and assigns a segment to each enumerator:</a:t>
              </a:r>
            </a:p>
            <a:p>
              <a:pPr marL="171450" indent="-171450">
                <a:buFont typeface="Arial" panose="020B0604020202020204" pitchFamily="34" charset="0"/>
                <a:buChar char="•"/>
              </a:pPr>
              <a:r>
                <a:rPr lang="en-US" sz="1200" dirty="0">
                  <a:solidFill>
                    <a:schemeClr val="tx1"/>
                  </a:solidFill>
                </a:rPr>
                <a:t>In each segment, a total of 4 interviews are to be conducted;</a:t>
              </a:r>
            </a:p>
            <a:p>
              <a:pPr marL="171450" indent="-171450">
                <a:buFont typeface="Arial" panose="020B0604020202020204" pitchFamily="34" charset="0"/>
                <a:buChar char="•"/>
              </a:pPr>
              <a:r>
                <a:rPr lang="en-US" sz="1200" dirty="0">
                  <a:solidFill>
                    <a:schemeClr val="tx1"/>
                  </a:solidFill>
                </a:rPr>
                <a:t>The enumerators walk the length of the EA as a team, and agree on the boundaries of each segment.</a:t>
              </a:r>
            </a:p>
            <a:p>
              <a:r>
                <a:rPr lang="en-US" sz="1200" u="sng" dirty="0">
                  <a:solidFill>
                    <a:schemeClr val="tx1"/>
                  </a:solidFill>
                </a:rPr>
                <a:t>Step 2</a:t>
              </a:r>
              <a:r>
                <a:rPr lang="en-US" sz="1200" dirty="0">
                  <a:solidFill>
                    <a:schemeClr val="tx1"/>
                  </a:solidFill>
                </a:rPr>
                <a:t>: The team leader assigns starting points to each team member in each segment. He/she selects the starting points randomly.</a:t>
              </a:r>
            </a:p>
            <a:p>
              <a:r>
                <a:rPr lang="en-US" sz="1200" u="sng" dirty="0">
                  <a:solidFill>
                    <a:schemeClr val="tx1"/>
                  </a:solidFill>
                </a:rPr>
                <a:t>Step 3</a:t>
              </a:r>
              <a:r>
                <a:rPr lang="en-US" sz="1200" dirty="0">
                  <a:solidFill>
                    <a:schemeClr val="tx1"/>
                  </a:solidFill>
                </a:rPr>
                <a:t>: In each segment, the enumerators go at the starting point they have been assigned to and start walking. As they walk, they count households on their left:</a:t>
              </a:r>
            </a:p>
            <a:p>
              <a:pPr marL="171450" indent="-171450">
                <a:buFont typeface="Arial" panose="020B0604020202020204" pitchFamily="34" charset="0"/>
                <a:buChar char="•"/>
              </a:pPr>
              <a:r>
                <a:rPr lang="en-US" sz="1200" dirty="0">
                  <a:solidFill>
                    <a:schemeClr val="tx1"/>
                  </a:solidFill>
                </a:rPr>
                <a:t>They start at the first structure they encounter;</a:t>
              </a:r>
            </a:p>
            <a:p>
              <a:pPr marL="171450" indent="-171450">
                <a:buFont typeface="Arial" panose="020B0604020202020204" pitchFamily="34" charset="0"/>
                <a:buChar char="•"/>
              </a:pPr>
              <a:r>
                <a:rPr lang="en-US" sz="1200" dirty="0">
                  <a:solidFill>
                    <a:schemeClr val="tx1"/>
                  </a:solidFill>
                </a:rPr>
                <a:t>They only count the households that are within the EA;</a:t>
              </a:r>
            </a:p>
            <a:p>
              <a:pPr marL="171450" indent="-171450">
                <a:buFont typeface="Arial" panose="020B0604020202020204" pitchFamily="34" charset="0"/>
                <a:buChar char="•"/>
              </a:pPr>
              <a:r>
                <a:rPr lang="en-US" sz="1200" dirty="0">
                  <a:solidFill>
                    <a:schemeClr val="tx1"/>
                  </a:solidFill>
                </a:rPr>
                <a:t>To count the households, they knock at every household structure (e.g. compound, building), and ask for the number of households within that structure. In case no-one answers the door, they ask a neighbor to confirm the number of households in the structure.</a:t>
              </a:r>
            </a:p>
            <a:p>
              <a:r>
                <a:rPr lang="en-US" sz="1200" u="sng" dirty="0">
                  <a:solidFill>
                    <a:schemeClr val="tx1"/>
                  </a:solidFill>
                </a:rPr>
                <a:t>Step 4</a:t>
              </a:r>
              <a:r>
                <a:rPr lang="en-US" sz="1200" dirty="0">
                  <a:solidFill>
                    <a:schemeClr val="tx1"/>
                  </a:solidFill>
                </a:rPr>
                <a:t>: The enumerators must interview every fourth household they encounter:</a:t>
              </a:r>
            </a:p>
            <a:p>
              <a:pPr marL="171450" indent="-171450">
                <a:buFont typeface="Arial" panose="020B0604020202020204" pitchFamily="34" charset="0"/>
                <a:buChar char="•"/>
              </a:pPr>
              <a:r>
                <a:rPr lang="en-US" sz="1200" dirty="0">
                  <a:solidFill>
                    <a:schemeClr val="tx1"/>
                  </a:solidFill>
                </a:rPr>
                <a:t>They select first the 4</a:t>
              </a:r>
              <a:r>
                <a:rPr lang="en-US" sz="1200" baseline="30000" dirty="0">
                  <a:solidFill>
                    <a:schemeClr val="tx1"/>
                  </a:solidFill>
                </a:rPr>
                <a:t>th</a:t>
              </a:r>
              <a:r>
                <a:rPr lang="en-US" sz="1200" dirty="0">
                  <a:solidFill>
                    <a:schemeClr val="tx1"/>
                  </a:solidFill>
                </a:rPr>
                <a:t> household they encounter. Then they start counting from the 5</a:t>
              </a:r>
              <a:r>
                <a:rPr lang="en-US" sz="1200" baseline="30000" dirty="0">
                  <a:solidFill>
                    <a:schemeClr val="tx1"/>
                  </a:solidFill>
                </a:rPr>
                <a:t>th</a:t>
              </a:r>
              <a:r>
                <a:rPr lang="en-US" sz="1200" dirty="0">
                  <a:solidFill>
                    <a:schemeClr val="tx1"/>
                  </a:solidFill>
                </a:rPr>
                <a:t> household to choose the 8</a:t>
              </a:r>
              <a:r>
                <a:rPr lang="en-US" sz="1200" baseline="30000" dirty="0">
                  <a:solidFill>
                    <a:schemeClr val="tx1"/>
                  </a:solidFill>
                </a:rPr>
                <a:t>th</a:t>
              </a:r>
              <a:r>
                <a:rPr lang="en-US" sz="1200" dirty="0">
                  <a:solidFill>
                    <a:schemeClr val="tx1"/>
                  </a:solidFill>
                </a:rPr>
                <a:t>, 12</a:t>
              </a:r>
              <a:r>
                <a:rPr lang="en-US" sz="1200" baseline="30000" dirty="0">
                  <a:solidFill>
                    <a:schemeClr val="tx1"/>
                  </a:solidFill>
                </a:rPr>
                <a:t>th </a:t>
              </a:r>
              <a:r>
                <a:rPr lang="en-US" sz="1200" dirty="0">
                  <a:solidFill>
                    <a:schemeClr val="tx1"/>
                  </a:solidFill>
                </a:rPr>
                <a:t>etc.;</a:t>
              </a:r>
            </a:p>
            <a:p>
              <a:pPr marL="171450" indent="-171450">
                <a:buFont typeface="Arial" panose="020B0604020202020204" pitchFamily="34" charset="0"/>
                <a:buChar char="•"/>
              </a:pPr>
              <a:r>
                <a:rPr lang="en-US" sz="1200" dirty="0">
                  <a:solidFill>
                    <a:schemeClr val="tx1"/>
                  </a:solidFill>
                </a:rPr>
                <a:t>The process needs to be repeated until 4 interviews are conducted in that segment;</a:t>
              </a:r>
            </a:p>
            <a:p>
              <a:pPr marL="171450" indent="-171450">
                <a:buFont typeface="Arial" panose="020B0604020202020204" pitchFamily="34" charset="0"/>
                <a:buChar char="•"/>
              </a:pPr>
              <a:r>
                <a:rPr lang="en-US" sz="1200" dirty="0">
                  <a:solidFill>
                    <a:schemeClr val="tx1"/>
                  </a:solidFill>
                </a:rPr>
                <a:t>When reaching an intersection within the segment, they always take the left;</a:t>
              </a:r>
            </a:p>
            <a:p>
              <a:pPr marL="171450" indent="-171450">
                <a:buFont typeface="Arial" panose="020B0604020202020204" pitchFamily="34" charset="0"/>
                <a:buChar char="•"/>
              </a:pPr>
              <a:r>
                <a:rPr lang="en-US" sz="1200" dirty="0">
                  <a:solidFill>
                    <a:schemeClr val="tx1"/>
                  </a:solidFill>
                </a:rPr>
                <a:t>When reaching the end of the segment, they move in a circle or go back on the other direction and continue counting on their left;</a:t>
              </a:r>
            </a:p>
            <a:p>
              <a:pPr marL="171450" indent="-171450">
                <a:buFont typeface="Arial" panose="020B0604020202020204" pitchFamily="34" charset="0"/>
                <a:buChar char="•"/>
              </a:pPr>
              <a:r>
                <a:rPr lang="en-US" sz="1200" dirty="0">
                  <a:solidFill>
                    <a:schemeClr val="tx1"/>
                  </a:solidFill>
                </a:rPr>
                <a:t>If they go back to the starting point without having completed 4 interviews, they cross to the next two clusters and continue counting, still keeping to the left – within the limits of their segment.</a:t>
              </a:r>
            </a:p>
            <a:p>
              <a:endParaRPr lang="en-US" sz="1200" dirty="0">
                <a:solidFill>
                  <a:schemeClr val="tx1"/>
                </a:solidFill>
              </a:endParaRPr>
            </a:p>
            <a:p>
              <a:r>
                <a:rPr lang="en-US" sz="1200" b="1" dirty="0">
                  <a:solidFill>
                    <a:schemeClr val="tx2"/>
                  </a:solidFill>
                </a:rPr>
                <a:t>B. Steps for replacing a household</a:t>
              </a:r>
            </a:p>
            <a:p>
              <a:pPr marL="171450" indent="-171450">
                <a:buFont typeface="Arial" panose="020B0604020202020204" pitchFamily="34" charset="0"/>
                <a:buChar char="•"/>
              </a:pPr>
              <a:r>
                <a:rPr lang="en-US" sz="1200" dirty="0">
                  <a:solidFill>
                    <a:schemeClr val="tx1"/>
                  </a:solidFill>
                </a:rPr>
                <a:t>If the enumerators are replacing a household on the first visit or if they are replacing a household for their 4</a:t>
              </a:r>
              <a:r>
                <a:rPr lang="en-US" sz="1200" baseline="30000" dirty="0">
                  <a:solidFill>
                    <a:schemeClr val="tx1"/>
                  </a:solidFill>
                </a:rPr>
                <a:t>th</a:t>
              </a:r>
              <a:r>
                <a:rPr lang="en-US" sz="1200" dirty="0">
                  <a:solidFill>
                    <a:schemeClr val="tx1"/>
                  </a:solidFill>
                </a:rPr>
                <a:t> interview in the segment, then they continue counting from that household and choose the next 4</a:t>
              </a:r>
              <a:r>
                <a:rPr lang="en-US" sz="1200" baseline="30000" dirty="0">
                  <a:solidFill>
                    <a:schemeClr val="tx1"/>
                  </a:solidFill>
                </a:rPr>
                <a:t>th</a:t>
              </a:r>
              <a:r>
                <a:rPr lang="en-US" sz="1200" dirty="0">
                  <a:solidFill>
                    <a:schemeClr val="tx1"/>
                  </a:solidFill>
                </a:rPr>
                <a:t> household;</a:t>
              </a:r>
            </a:p>
            <a:p>
              <a:pPr marL="171450" indent="-171450">
                <a:buFont typeface="Arial" panose="020B0604020202020204" pitchFamily="34" charset="0"/>
                <a:buChar char="•"/>
              </a:pPr>
              <a:r>
                <a:rPr lang="en-US" sz="1200" dirty="0">
                  <a:solidFill>
                    <a:schemeClr val="tx1"/>
                  </a:solidFill>
                </a:rPr>
                <a:t>Otherwise, they go back to the household where the last successful interview was conducted and begin counting from here. They choose the next fourth household.</a:t>
              </a:r>
            </a:p>
          </p:txBody>
        </p:sp>
        <p:sp>
          <p:nvSpPr>
            <p:cNvPr id="36" name="Rectangle 35"/>
            <p:cNvSpPr/>
            <p:nvPr/>
          </p:nvSpPr>
          <p:spPr>
            <a:xfrm>
              <a:off x="-1941188" y="1767396"/>
              <a:ext cx="4455869" cy="241733"/>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Random walk method</a:t>
              </a:r>
            </a:p>
          </p:txBody>
        </p:sp>
      </p:grpSp>
      <p:sp>
        <p:nvSpPr>
          <p:cNvPr id="8"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8.3 Survey Sampling Design</a:t>
            </a:r>
          </a:p>
        </p:txBody>
      </p:sp>
    </p:spTree>
    <p:extLst>
      <p:ext uri="{BB962C8B-B14F-4D97-AF65-F5344CB8AC3E}">
        <p14:creationId xmlns:p14="http://schemas.microsoft.com/office/powerpoint/2010/main" val="4087214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solidFill>
            <a:schemeClr val="accent1">
              <a:lumMod val="20000"/>
              <a:lumOff val="80000"/>
            </a:schemeClr>
          </a:solidFill>
        </p:spPr>
        <p:txBody>
          <a:bodyPr/>
          <a:lstStyle/>
          <a:p>
            <a:r>
              <a:rPr lang="fr-FR" dirty="0" err="1">
                <a:solidFill>
                  <a:srgbClr val="1F497D"/>
                </a:solidFill>
              </a:rPr>
              <a:t>Enumeration</a:t>
            </a:r>
            <a:r>
              <a:rPr lang="fr-FR" dirty="0">
                <a:solidFill>
                  <a:srgbClr val="1F497D"/>
                </a:solidFill>
              </a:rPr>
              <a:t> Areas </a:t>
            </a:r>
            <a:r>
              <a:rPr lang="fr-FR" dirty="0" err="1">
                <a:solidFill>
                  <a:srgbClr val="1F497D"/>
                </a:solidFill>
              </a:rPr>
              <a:t>were</a:t>
            </a:r>
            <a:r>
              <a:rPr lang="fr-FR" dirty="0">
                <a:solidFill>
                  <a:srgbClr val="1F497D"/>
                </a:solidFill>
              </a:rPr>
              <a:t> </a:t>
            </a:r>
            <a:r>
              <a:rPr lang="fr-FR" dirty="0" err="1">
                <a:solidFill>
                  <a:srgbClr val="1F497D"/>
                </a:solidFill>
              </a:rPr>
              <a:t>constructed</a:t>
            </a:r>
            <a:r>
              <a:rPr lang="fr-FR" dirty="0">
                <a:solidFill>
                  <a:srgbClr val="1F497D"/>
                </a:solidFill>
              </a:rPr>
              <a:t> for rural areas, </a:t>
            </a:r>
            <a:r>
              <a:rPr lang="fr-FR" dirty="0" err="1">
                <a:solidFill>
                  <a:srgbClr val="1F497D"/>
                </a:solidFill>
              </a:rPr>
              <a:t>based</a:t>
            </a:r>
            <a:r>
              <a:rPr lang="fr-FR" dirty="0">
                <a:solidFill>
                  <a:srgbClr val="1F497D"/>
                </a:solidFill>
              </a:rPr>
              <a:t> on non-</a:t>
            </a:r>
            <a:r>
              <a:rPr lang="fr-FR" dirty="0" err="1">
                <a:solidFill>
                  <a:srgbClr val="1F497D"/>
                </a:solidFill>
              </a:rPr>
              <a:t>overlapping</a:t>
            </a:r>
            <a:r>
              <a:rPr lang="fr-FR" dirty="0">
                <a:solidFill>
                  <a:srgbClr val="1F497D"/>
                </a:solidFill>
              </a:rPr>
              <a:t> </a:t>
            </a:r>
            <a:r>
              <a:rPr lang="fr-FR" dirty="0" err="1">
                <a:solidFill>
                  <a:srgbClr val="1F497D"/>
                </a:solidFill>
              </a:rPr>
              <a:t>Voronoi</a:t>
            </a:r>
            <a:r>
              <a:rPr lang="fr-FR" dirty="0">
                <a:solidFill>
                  <a:srgbClr val="1F497D"/>
                </a:solidFill>
              </a:rPr>
              <a:t> </a:t>
            </a:r>
            <a:r>
              <a:rPr lang="fr-FR" dirty="0" err="1">
                <a:solidFill>
                  <a:srgbClr val="1F497D"/>
                </a:solidFill>
              </a:rPr>
              <a:t>polygons</a:t>
            </a:r>
            <a:r>
              <a:rPr lang="fr-FR" dirty="0">
                <a:solidFill>
                  <a:srgbClr val="1F497D"/>
                </a:solidFill>
              </a:rPr>
              <a:t>.</a:t>
            </a:r>
            <a:endParaRPr lang="en-US" dirty="0">
              <a:solidFill>
                <a:srgbClr val="1F497D"/>
              </a:solidFill>
            </a:endParaRPr>
          </a:p>
        </p:txBody>
      </p:sp>
      <p:sp>
        <p:nvSpPr>
          <p:cNvPr id="4" name="Titre 3"/>
          <p:cNvSpPr>
            <a:spLocks noGrp="1"/>
          </p:cNvSpPr>
          <p:nvPr>
            <p:ph type="title"/>
          </p:nvPr>
        </p:nvSpPr>
        <p:spPr/>
        <p:txBody>
          <a:bodyPr/>
          <a:lstStyle/>
          <a:p>
            <a:r>
              <a:rPr lang="en-US" dirty="0"/>
              <a:t>9.3 Appendix &gt; Survey sampling design</a:t>
            </a:r>
          </a:p>
        </p:txBody>
      </p:sp>
      <p:sp>
        <p:nvSpPr>
          <p:cNvPr id="7" name="Rectangle 6"/>
          <p:cNvSpPr/>
          <p:nvPr/>
        </p:nvSpPr>
        <p:spPr>
          <a:xfrm rot="5400000">
            <a:off x="4493557" y="-2817668"/>
            <a:ext cx="324000" cy="8473846"/>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CONSTRUCTION OF RURAL EAs</a:t>
            </a:r>
          </a:p>
        </p:txBody>
      </p:sp>
      <p:sp>
        <p:nvSpPr>
          <p:cNvPr id="10" name="Rectangle 9"/>
          <p:cNvSpPr/>
          <p:nvPr/>
        </p:nvSpPr>
        <p:spPr>
          <a:xfrm>
            <a:off x="384456" y="1844824"/>
            <a:ext cx="3722262" cy="3816424"/>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PES survey files provided EA structures for urban strata. For the remaining strata, only GPS points/settlements/towns/IDPs lists were available. </a:t>
            </a:r>
          </a:p>
          <a:p>
            <a:endParaRPr lang="en-US" sz="1200" dirty="0">
              <a:solidFill>
                <a:schemeClr val="tx1"/>
              </a:solidFill>
            </a:endParaRPr>
          </a:p>
          <a:p>
            <a:r>
              <a:rPr lang="en-US" sz="1200" dirty="0">
                <a:solidFill>
                  <a:schemeClr val="tx1"/>
                </a:solidFill>
              </a:rPr>
              <a:t>For the IDP strata, the sample selection was based on IDP camps specific information obtained from UNHCR. </a:t>
            </a:r>
          </a:p>
          <a:p>
            <a:endParaRPr lang="en-US" sz="1200" dirty="0">
              <a:solidFill>
                <a:schemeClr val="tx1"/>
              </a:solidFill>
            </a:endParaRPr>
          </a:p>
          <a:p>
            <a:r>
              <a:rPr lang="en-US" sz="1200" dirty="0">
                <a:solidFill>
                  <a:schemeClr val="tx1"/>
                </a:solidFill>
              </a:rPr>
              <a:t>For the rural strata, since information at the EA level was not present</a:t>
            </a:r>
            <a:r>
              <a:rPr lang="en-US" sz="1200" b="1" dirty="0">
                <a:solidFill>
                  <a:schemeClr val="tx2"/>
                </a:solidFill>
              </a:rPr>
              <a:t>, EAs were constructed from GPS coordinates</a:t>
            </a:r>
            <a:r>
              <a:rPr lang="en-US" sz="1200" dirty="0">
                <a:solidFill>
                  <a:schemeClr val="tx1"/>
                </a:solidFill>
              </a:rPr>
              <a:t>. The GPS coordinates were in turn obtained from two different sources – UNDP’s 2005 Settlement survey and the 2015 PES survey data for Somaliland and Puntland. </a:t>
            </a:r>
          </a:p>
          <a:p>
            <a:endParaRPr lang="en-US" sz="1200" dirty="0">
              <a:solidFill>
                <a:schemeClr val="tx1"/>
              </a:solidFill>
            </a:endParaRPr>
          </a:p>
          <a:p>
            <a:r>
              <a:rPr lang="en-US" sz="1200" dirty="0">
                <a:solidFill>
                  <a:schemeClr val="tx1"/>
                </a:solidFill>
              </a:rPr>
              <a:t>Using the GPS coordinates obtained from these sources, buffers of 250m in radius were drawn. </a:t>
            </a:r>
            <a:r>
              <a:rPr lang="en-US" sz="1200" b="1" dirty="0">
                <a:solidFill>
                  <a:schemeClr val="tx2"/>
                </a:solidFill>
              </a:rPr>
              <a:t>The buffers were created using </a:t>
            </a:r>
            <a:r>
              <a:rPr lang="en-US" sz="1200" b="1" dirty="0" err="1">
                <a:solidFill>
                  <a:schemeClr val="tx2"/>
                </a:solidFill>
              </a:rPr>
              <a:t>Voronoi</a:t>
            </a:r>
            <a:r>
              <a:rPr lang="en-US" sz="1200" b="1" dirty="0">
                <a:solidFill>
                  <a:schemeClr val="tx2"/>
                </a:solidFill>
              </a:rPr>
              <a:t> polygons and were defined so as to be non-overlapping</a:t>
            </a:r>
            <a:r>
              <a:rPr lang="en-US" sz="1200" dirty="0">
                <a:solidFill>
                  <a:schemeClr val="tx1"/>
                </a:solidFill>
              </a:rPr>
              <a:t>. The radius was drawn from SHFS experience and was defined based on the testing of several different sizes and bearing in mind practical considerations. </a:t>
            </a:r>
          </a:p>
        </p:txBody>
      </p:sp>
      <p:pic>
        <p:nvPicPr>
          <p:cNvPr id="2" name="Image 1"/>
          <p:cNvPicPr>
            <a:picLocks noChangeAspect="1"/>
          </p:cNvPicPr>
          <p:nvPr/>
        </p:nvPicPr>
        <p:blipFill>
          <a:blip r:embed="rId2"/>
          <a:stretch>
            <a:fillRect/>
          </a:stretch>
        </p:blipFill>
        <p:spPr>
          <a:xfrm>
            <a:off x="4306124" y="1857560"/>
            <a:ext cx="4586356" cy="2918332"/>
          </a:xfrm>
          <a:prstGeom prst="rect">
            <a:avLst/>
          </a:prstGeom>
        </p:spPr>
      </p:pic>
      <p:sp>
        <p:nvSpPr>
          <p:cNvPr id="11" name="TextBox 6"/>
          <p:cNvSpPr txBox="1"/>
          <p:nvPr/>
        </p:nvSpPr>
        <p:spPr>
          <a:xfrm>
            <a:off x="5768441" y="4840681"/>
            <a:ext cx="3124039" cy="276999"/>
          </a:xfrm>
          <a:prstGeom prst="rect">
            <a:avLst/>
          </a:prstGeom>
          <a:noFill/>
          <a:ln w="12700">
            <a:noFill/>
            <a:prstDash val="dash"/>
          </a:ln>
        </p:spPr>
        <p:txBody>
          <a:bodyPr wrap="square" rtlCol="0">
            <a:spAutoFit/>
          </a:bodyPr>
          <a:lstStyle/>
          <a:p>
            <a:r>
              <a:rPr lang="en-GB" sz="1200" dirty="0"/>
              <a:t>Dummy buffers for rural EAs</a:t>
            </a:r>
          </a:p>
        </p:txBody>
      </p:sp>
      <p:sp>
        <p:nvSpPr>
          <p:cNvPr id="9" name="Titre 2"/>
          <p:cNvSpPr txBox="1">
            <a:spLocks/>
          </p:cNvSpPr>
          <p:nvPr/>
        </p:nvSpPr>
        <p:spPr>
          <a:xfrm>
            <a:off x="0" y="8579"/>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8.3 Survey Sampling Design</a:t>
            </a:r>
          </a:p>
        </p:txBody>
      </p:sp>
    </p:spTree>
    <p:extLst>
      <p:ext uri="{BB962C8B-B14F-4D97-AF65-F5344CB8AC3E}">
        <p14:creationId xmlns:p14="http://schemas.microsoft.com/office/powerpoint/2010/main" val="53308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8"/>
          </p:nvPr>
        </p:nvSpPr>
        <p:spPr>
          <a:xfrm>
            <a:off x="-80825" y="6497876"/>
            <a:ext cx="9138462" cy="252000"/>
          </a:xfrm>
        </p:spPr>
        <p:txBody>
          <a:bodyPr>
            <a:noAutofit/>
          </a:bodyPr>
          <a:lstStyle/>
          <a:p>
            <a:pPr marL="228600" indent="-228600">
              <a:buAutoNum type="arabicParenBoth"/>
            </a:pPr>
            <a:r>
              <a:rPr lang="en-US" sz="1000" dirty="0"/>
              <a:t>Mobile Banking and Financial Inclusion – The Regulatory Lessons, Michael Klein and Colin Mayer, The World Bank Financial and Private Sector Development Public-Private Infrastructure Advisory Facility, 2011</a:t>
            </a:r>
            <a:endParaRPr lang="fr-FR" sz="1000" dirty="0"/>
          </a:p>
        </p:txBody>
      </p:sp>
      <p:sp>
        <p:nvSpPr>
          <p:cNvPr id="3" name="Espace réservé du texte 2"/>
          <p:cNvSpPr>
            <a:spLocks noGrp="1"/>
          </p:cNvSpPr>
          <p:nvPr>
            <p:ph type="body" sz="quarter" idx="14"/>
          </p:nvPr>
        </p:nvSpPr>
        <p:spPr>
          <a:solidFill>
            <a:srgbClr val="DCE6F2"/>
          </a:solidFill>
        </p:spPr>
        <p:txBody>
          <a:bodyPr/>
          <a:lstStyle/>
          <a:p>
            <a:r>
              <a:rPr lang="en-GB" sz="1460" dirty="0">
                <a:solidFill>
                  <a:srgbClr val="1F497D"/>
                </a:solidFill>
              </a:rPr>
              <a:t>Growth in Somalia’s mobile money market faces stark, but surmountable, challenges. A multi-phased program of technical support for the ICT regulatory framework and enabling environment has been set up by the World Bank.</a:t>
            </a:r>
          </a:p>
        </p:txBody>
      </p:sp>
      <p:sp>
        <p:nvSpPr>
          <p:cNvPr id="4" name="Titre 3"/>
          <p:cNvSpPr>
            <a:spLocks noGrp="1"/>
          </p:cNvSpPr>
          <p:nvPr>
            <p:ph type="title"/>
          </p:nvPr>
        </p:nvSpPr>
        <p:spPr/>
        <p:txBody>
          <a:bodyPr/>
          <a:lstStyle/>
          <a:p>
            <a:r>
              <a:rPr lang="en-GB" sz="1600" b="1" dirty="0"/>
              <a:t>1.1</a:t>
            </a:r>
            <a:r>
              <a:rPr lang="en-GB" sz="1600" dirty="0"/>
              <a:t> Introduction &gt; Context</a:t>
            </a:r>
            <a:endParaRPr lang="fr-FR" sz="1600" dirty="0"/>
          </a:p>
        </p:txBody>
      </p:sp>
      <p:sp>
        <p:nvSpPr>
          <p:cNvPr id="13" name="Rectangle 12"/>
          <p:cNvSpPr/>
          <p:nvPr/>
        </p:nvSpPr>
        <p:spPr>
          <a:xfrm>
            <a:off x="1780306" y="1264692"/>
            <a:ext cx="6996165" cy="1938992"/>
          </a:xfrm>
          <a:prstGeom prst="rect">
            <a:avLst/>
          </a:prstGeom>
        </p:spPr>
        <p:txBody>
          <a:bodyPr wrap="square">
            <a:spAutoFit/>
          </a:bodyPr>
          <a:lstStyle/>
          <a:p>
            <a:pPr marL="285750" indent="-285750">
              <a:buFont typeface="Arial" panose="020B0604020202020204" pitchFamily="34" charset="0"/>
              <a:buChar char="•"/>
            </a:pPr>
            <a:r>
              <a:rPr lang="en-US" sz="1200" b="1" dirty="0">
                <a:solidFill>
                  <a:schemeClr val="tx2"/>
                </a:solidFill>
              </a:rPr>
              <a:t>The potential of mobile financial services in Somalia is stunted by several factors, including financial instability caused by a weak formal banking sector and the lack of regulation both in relation to mobile operators and mobile money services. </a:t>
            </a:r>
            <a:r>
              <a:rPr lang="en-US" sz="1200" dirty="0"/>
              <a:t>Not least among the risks of an absence of regulation are the lack of customer protection, no buffer against discriminatory or other anti-competitive practices among providers, as well as money laundering and diversion of funds to terrorist organizations. </a:t>
            </a:r>
          </a:p>
          <a:p>
            <a:pPr marL="285750" indent="-285750">
              <a:buFont typeface="Arial" panose="020B0604020202020204" pitchFamily="34" charset="0"/>
              <a:buChar char="•"/>
            </a:pPr>
            <a:r>
              <a:rPr lang="en-US" sz="1200" dirty="0"/>
              <a:t>This runs counter to the global market trend where it is increasingly recognized that with conductive regulatory frameworks, policy makers and mobile money service providers can play a major role in fostering financial inclusion</a:t>
            </a:r>
            <a:r>
              <a:rPr lang="en-US" sz="1200" baseline="30000" dirty="0"/>
              <a:t>1</a:t>
            </a:r>
            <a:r>
              <a:rPr lang="en-GB" sz="1200" dirty="0">
                <a:ea typeface="Times New Roman" panose="02020603050405020304" pitchFamily="18" charset="0"/>
                <a:cs typeface="Times New Roman" panose="02020603050405020304" pitchFamily="18" charset="0"/>
              </a:rPr>
              <a:t>.</a:t>
            </a:r>
            <a:r>
              <a:rPr lang="en-US" sz="1200" dirty="0"/>
              <a:t> </a:t>
            </a:r>
          </a:p>
          <a:p>
            <a:pPr marL="285750" indent="-285750">
              <a:buFont typeface="Arial" panose="020B0604020202020204" pitchFamily="34" charset="0"/>
              <a:buChar char="•"/>
            </a:pPr>
            <a:endParaRPr lang="en-US" sz="1200" b="1" dirty="0">
              <a:solidFill>
                <a:schemeClr val="tx2"/>
              </a:solidFill>
            </a:endParaRPr>
          </a:p>
          <a:p>
            <a:endParaRPr lang="en-GB" sz="1200" dirty="0"/>
          </a:p>
        </p:txBody>
      </p:sp>
      <p:sp>
        <p:nvSpPr>
          <p:cNvPr id="8" name="Rectangle 7"/>
          <p:cNvSpPr/>
          <p:nvPr/>
        </p:nvSpPr>
        <p:spPr>
          <a:xfrm>
            <a:off x="317989" y="1196752"/>
            <a:ext cx="1329378" cy="1851962"/>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Challenges and risks</a:t>
            </a:r>
          </a:p>
        </p:txBody>
      </p:sp>
      <p:grpSp>
        <p:nvGrpSpPr>
          <p:cNvPr id="9" name="Groupe 8"/>
          <p:cNvGrpSpPr/>
          <p:nvPr/>
        </p:nvGrpSpPr>
        <p:grpSpPr>
          <a:xfrm>
            <a:off x="317989" y="3212978"/>
            <a:ext cx="8458482" cy="1647376"/>
            <a:chOff x="331333" y="4468595"/>
            <a:chExt cx="9163355" cy="1547710"/>
          </a:xfrm>
        </p:grpSpPr>
        <p:sp>
          <p:nvSpPr>
            <p:cNvPr id="10" name="Rectangle 9"/>
            <p:cNvSpPr/>
            <p:nvPr/>
          </p:nvSpPr>
          <p:spPr>
            <a:xfrm>
              <a:off x="1915509" y="4541609"/>
              <a:ext cx="7579179" cy="1474696"/>
            </a:xfrm>
            <a:prstGeom prst="rect">
              <a:avLst/>
            </a:prstGeom>
          </p:spPr>
          <p:txBody>
            <a:bodyPr wrap="square">
              <a:spAutoFit/>
            </a:bodyPr>
            <a:lstStyle/>
            <a:p>
              <a:pPr marL="285750" indent="-285750">
                <a:buFont typeface="Arial" panose="020B0604020202020204" pitchFamily="34" charset="0"/>
                <a:buChar char="•"/>
              </a:pPr>
              <a:r>
                <a:rPr lang="en-GB" sz="1200" dirty="0"/>
                <a:t>Against this backdrop, </a:t>
              </a:r>
              <a:r>
                <a:rPr lang="en-GB" sz="1200" b="1" dirty="0">
                  <a:solidFill>
                    <a:schemeClr val="tx2"/>
                  </a:solidFill>
                </a:rPr>
                <a:t>the ICT Sector Support in Somalia project is working to advise on mobile money best practices and to support the development and implementation of an effective regulatory framework and enabling environment for mobile money</a:t>
              </a:r>
              <a:r>
                <a:rPr lang="en-GB" sz="1200" dirty="0"/>
                <a:t>. The project is </a:t>
              </a:r>
              <a:r>
                <a:rPr lang="fr-FR" sz="1200" dirty="0"/>
                <a:t>a collaboration between the ICT </a:t>
              </a:r>
              <a:r>
                <a:rPr lang="en-US" sz="1200" dirty="0"/>
                <a:t>Sector</a:t>
              </a:r>
              <a:r>
                <a:rPr lang="fr-FR" sz="1200" dirty="0"/>
                <a:t> Unit </a:t>
              </a:r>
              <a:r>
                <a:rPr lang="en-GB" sz="1200" dirty="0"/>
                <a:t>of the World Bank Group, the Central Bank of Somalia (CBS), the Ministry of Posts and Telecommunications (MPT) and the Ministry of Finance (MoF) of the Federal Government of Somalia (FGS).</a:t>
              </a:r>
            </a:p>
            <a:p>
              <a:pPr marL="285750" indent="-285750">
                <a:buFont typeface="Arial" panose="020B0604020202020204" pitchFamily="34" charset="0"/>
                <a:buChar char="•"/>
              </a:pPr>
              <a:r>
                <a:rPr lang="en-GB" sz="1200" b="1" dirty="0">
                  <a:solidFill>
                    <a:schemeClr val="tx2"/>
                  </a:solidFill>
                </a:rPr>
                <a:t>Altai Consulting has been contracted to implement the research component of the project</a:t>
              </a:r>
              <a:r>
                <a:rPr lang="en-GB" sz="1200" dirty="0"/>
                <a:t>.</a:t>
              </a:r>
            </a:p>
            <a:p>
              <a:pPr marL="285750" indent="-285750">
                <a:buFont typeface="Arial" panose="020B0604020202020204" pitchFamily="34" charset="0"/>
                <a:buChar char="•"/>
              </a:pPr>
              <a:endParaRPr lang="fr-FR" sz="1200" dirty="0"/>
            </a:p>
          </p:txBody>
        </p:sp>
        <p:sp>
          <p:nvSpPr>
            <p:cNvPr id="11" name="Rectangle 10"/>
            <p:cNvSpPr/>
            <p:nvPr/>
          </p:nvSpPr>
          <p:spPr>
            <a:xfrm>
              <a:off x="331333" y="4468595"/>
              <a:ext cx="1440160" cy="1542348"/>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Project</a:t>
              </a:r>
            </a:p>
          </p:txBody>
        </p:sp>
      </p:grpSp>
      <p:grpSp>
        <p:nvGrpSpPr>
          <p:cNvPr id="6" name="Groupe 5"/>
          <p:cNvGrpSpPr/>
          <p:nvPr/>
        </p:nvGrpSpPr>
        <p:grpSpPr>
          <a:xfrm>
            <a:off x="546679" y="5200998"/>
            <a:ext cx="7946988" cy="1036314"/>
            <a:chOff x="272480" y="5193436"/>
            <a:chExt cx="8609237" cy="1036314"/>
          </a:xfrm>
        </p:grpSpPr>
        <p:pic>
          <p:nvPicPr>
            <p:cNvPr id="15" name="Picture 2" descr="See original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80" y="5221638"/>
              <a:ext cx="1944216" cy="8798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entralbank.gov.so/index_html_files/5939@2x.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05"/>
            <a:stretch/>
          </p:blipFill>
          <p:spPr bwMode="auto">
            <a:xfrm>
              <a:off x="4306072" y="5220366"/>
              <a:ext cx="943905" cy="10093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See original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296" y="5193436"/>
              <a:ext cx="1264421" cy="96430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2.1 Introduction &gt; Context</a:t>
            </a:r>
            <a:endParaRPr lang="en-US" dirty="0"/>
          </a:p>
        </p:txBody>
      </p:sp>
    </p:spTree>
    <p:extLst>
      <p:ext uri="{BB962C8B-B14F-4D97-AF65-F5344CB8AC3E}">
        <p14:creationId xmlns:p14="http://schemas.microsoft.com/office/powerpoint/2010/main" val="3907919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solidFill>
            <a:srgbClr val="DCE6F2"/>
          </a:solidFill>
        </p:spPr>
        <p:txBody>
          <a:bodyPr/>
          <a:lstStyle/>
          <a:p>
            <a:r>
              <a:rPr lang="fr-FR" dirty="0">
                <a:solidFill>
                  <a:srgbClr val="1F497D"/>
                </a:solidFill>
              </a:rPr>
              <a:t>Inaccessible areas </a:t>
            </a:r>
            <a:r>
              <a:rPr lang="fr-FR" dirty="0" err="1">
                <a:solidFill>
                  <a:srgbClr val="1F497D"/>
                </a:solidFill>
              </a:rPr>
              <a:t>based</a:t>
            </a:r>
            <a:r>
              <a:rPr lang="fr-FR" dirty="0">
                <a:solidFill>
                  <a:srgbClr val="1F497D"/>
                </a:solidFill>
              </a:rPr>
              <a:t> on security </a:t>
            </a:r>
            <a:r>
              <a:rPr lang="fr-FR" dirty="0" err="1">
                <a:solidFill>
                  <a:srgbClr val="1F497D"/>
                </a:solidFill>
              </a:rPr>
              <a:t>reasons</a:t>
            </a:r>
            <a:r>
              <a:rPr lang="fr-FR" dirty="0">
                <a:solidFill>
                  <a:srgbClr val="1F497D"/>
                </a:solidFill>
              </a:rPr>
              <a:t> </a:t>
            </a:r>
            <a:r>
              <a:rPr lang="fr-FR" dirty="0" err="1">
                <a:solidFill>
                  <a:srgbClr val="1F497D"/>
                </a:solidFill>
              </a:rPr>
              <a:t>were</a:t>
            </a:r>
            <a:r>
              <a:rPr lang="fr-FR" dirty="0">
                <a:solidFill>
                  <a:srgbClr val="1F497D"/>
                </a:solidFill>
              </a:rPr>
              <a:t> </a:t>
            </a:r>
            <a:r>
              <a:rPr lang="fr-FR" dirty="0" err="1">
                <a:solidFill>
                  <a:srgbClr val="1F497D"/>
                </a:solidFill>
              </a:rPr>
              <a:t>excluded</a:t>
            </a:r>
            <a:r>
              <a:rPr lang="fr-FR" dirty="0">
                <a:solidFill>
                  <a:srgbClr val="1F497D"/>
                </a:solidFill>
              </a:rPr>
              <a:t> </a:t>
            </a:r>
            <a:r>
              <a:rPr lang="fr-FR" dirty="0" err="1">
                <a:solidFill>
                  <a:srgbClr val="1F497D"/>
                </a:solidFill>
              </a:rPr>
              <a:t>from</a:t>
            </a:r>
            <a:r>
              <a:rPr lang="fr-FR" dirty="0">
                <a:solidFill>
                  <a:srgbClr val="1F497D"/>
                </a:solidFill>
              </a:rPr>
              <a:t> the </a:t>
            </a:r>
            <a:r>
              <a:rPr lang="fr-FR" dirty="0" err="1">
                <a:solidFill>
                  <a:srgbClr val="1F497D"/>
                </a:solidFill>
              </a:rPr>
              <a:t>sampling</a:t>
            </a:r>
            <a:r>
              <a:rPr lang="fr-FR" dirty="0">
                <a:solidFill>
                  <a:srgbClr val="1F497D"/>
                </a:solidFill>
              </a:rPr>
              <a:t> frame. </a:t>
            </a:r>
            <a:endParaRPr lang="en-US" dirty="0">
              <a:solidFill>
                <a:srgbClr val="1F497D"/>
              </a:solidFill>
            </a:endParaRPr>
          </a:p>
        </p:txBody>
      </p:sp>
      <p:sp>
        <p:nvSpPr>
          <p:cNvPr id="4" name="Titre 3"/>
          <p:cNvSpPr>
            <a:spLocks noGrp="1"/>
          </p:cNvSpPr>
          <p:nvPr>
            <p:ph type="title"/>
          </p:nvPr>
        </p:nvSpPr>
        <p:spPr/>
        <p:txBody>
          <a:bodyPr/>
          <a:lstStyle/>
          <a:p>
            <a:r>
              <a:rPr lang="en-US" dirty="0"/>
              <a:t>9.3 Appendix &gt; Survey sampling design</a:t>
            </a:r>
          </a:p>
        </p:txBody>
      </p:sp>
      <p:sp>
        <p:nvSpPr>
          <p:cNvPr id="8" name="Rectangle 7"/>
          <p:cNvSpPr/>
          <p:nvPr/>
        </p:nvSpPr>
        <p:spPr>
          <a:xfrm>
            <a:off x="185051" y="1172865"/>
            <a:ext cx="299077" cy="5095942"/>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SAMPLING FRAME CONTEXTUALIZATION</a:t>
            </a:r>
          </a:p>
        </p:txBody>
      </p:sp>
      <p:sp>
        <p:nvSpPr>
          <p:cNvPr id="12" name="Rectangle 11"/>
          <p:cNvSpPr/>
          <p:nvPr/>
        </p:nvSpPr>
        <p:spPr>
          <a:xfrm>
            <a:off x="535731" y="1391246"/>
            <a:ext cx="4054604" cy="4659181"/>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solidFill>
              </a:rPr>
              <a:t>Inaccessible areas were removed from the sampling frame. </a:t>
            </a:r>
            <a:r>
              <a:rPr lang="en-US" sz="1200" dirty="0">
                <a:solidFill>
                  <a:schemeClr val="tx1"/>
                </a:solidFill>
              </a:rPr>
              <a:t>Such areas included:</a:t>
            </a:r>
          </a:p>
          <a:p>
            <a:pPr marL="171450" indent="-171450">
              <a:buFont typeface="Arial" panose="020B0604020202020204" pitchFamily="34" charset="0"/>
              <a:buChar char="•"/>
            </a:pPr>
            <a:r>
              <a:rPr lang="en-US" sz="1200" dirty="0">
                <a:solidFill>
                  <a:schemeClr val="tx1"/>
                </a:solidFill>
              </a:rPr>
              <a:t>Areas under Al-Shabaab medium or strong influence;</a:t>
            </a:r>
          </a:p>
          <a:p>
            <a:pPr marL="171450" indent="-171450">
              <a:buFont typeface="Arial" panose="020B0604020202020204" pitchFamily="34" charset="0"/>
              <a:buChar char="•"/>
            </a:pPr>
            <a:r>
              <a:rPr lang="en-US" sz="1200" dirty="0">
                <a:solidFill>
                  <a:schemeClr val="tx1"/>
                </a:solidFill>
              </a:rPr>
              <a:t>Areas where piracy continues to pose a significant threat;</a:t>
            </a:r>
          </a:p>
          <a:p>
            <a:pPr marL="171450" indent="-171450">
              <a:buFont typeface="Arial" panose="020B0604020202020204" pitchFamily="34" charset="0"/>
              <a:buChar char="•"/>
            </a:pPr>
            <a:r>
              <a:rPr lang="en-US" sz="1200" dirty="0">
                <a:solidFill>
                  <a:schemeClr val="tx1"/>
                </a:solidFill>
              </a:rPr>
              <a:t>Disputed areas. </a:t>
            </a:r>
          </a:p>
          <a:p>
            <a:endParaRPr lang="en-US" sz="1200" b="1" dirty="0">
              <a:solidFill>
                <a:schemeClr val="tx1"/>
              </a:solidFill>
            </a:endParaRPr>
          </a:p>
          <a:p>
            <a:r>
              <a:rPr lang="en-US" sz="1200" b="1" dirty="0">
                <a:solidFill>
                  <a:schemeClr val="tx2"/>
                </a:solidFill>
              </a:rPr>
              <a:t>Security conditions in Somalia are quite volatile and were worsened with the electoral process</a:t>
            </a:r>
            <a:r>
              <a:rPr lang="en-US" sz="1200" dirty="0">
                <a:solidFill>
                  <a:schemeClr val="tx1"/>
                </a:solidFill>
              </a:rPr>
              <a:t>, exacerbating clan and sub-clan tensions and raising a surge of political assassinations. Al-Shabaab had also formally expressed its opposition to the elections, and had renewed its threats to target government officials and prominent non-governmental figures participating in the electoral process.</a:t>
            </a:r>
          </a:p>
          <a:p>
            <a:endParaRPr lang="en-US" sz="1200" dirty="0">
              <a:solidFill>
                <a:schemeClr val="tx1"/>
              </a:solidFill>
            </a:endParaRPr>
          </a:p>
          <a:p>
            <a:r>
              <a:rPr lang="en-US" sz="1200" dirty="0">
                <a:solidFill>
                  <a:schemeClr val="tx1"/>
                </a:solidFill>
              </a:rPr>
              <a:t>Notably, parts of the following districts were removed from the sampling frame:</a:t>
            </a:r>
          </a:p>
          <a:p>
            <a:pPr marL="171450" indent="-171450">
              <a:buFont typeface="Arial" panose="020B0604020202020204" pitchFamily="34" charset="0"/>
              <a:buChar char="•"/>
            </a:pPr>
            <a:r>
              <a:rPr lang="en-US" sz="1200" dirty="0">
                <a:solidFill>
                  <a:schemeClr val="tx1"/>
                </a:solidFill>
              </a:rPr>
              <a:t>In Mogadishu, parts of </a:t>
            </a:r>
            <a:r>
              <a:rPr lang="en-US" sz="1200" dirty="0" err="1">
                <a:solidFill>
                  <a:schemeClr val="tx1"/>
                </a:solidFill>
              </a:rPr>
              <a:t>Heliwaah</a:t>
            </a:r>
            <a:r>
              <a:rPr lang="en-US" sz="1200" dirty="0">
                <a:solidFill>
                  <a:schemeClr val="tx1"/>
                </a:solidFill>
              </a:rPr>
              <a:t>, </a:t>
            </a:r>
            <a:r>
              <a:rPr lang="en-US" sz="1200" dirty="0" err="1">
                <a:solidFill>
                  <a:schemeClr val="tx1"/>
                </a:solidFill>
              </a:rPr>
              <a:t>Daynile</a:t>
            </a:r>
            <a:r>
              <a:rPr lang="en-US" sz="1200" dirty="0">
                <a:solidFill>
                  <a:schemeClr val="tx1"/>
                </a:solidFill>
              </a:rPr>
              <a:t>, </a:t>
            </a:r>
            <a:r>
              <a:rPr lang="en-US" sz="1200" dirty="0" err="1">
                <a:solidFill>
                  <a:schemeClr val="tx1"/>
                </a:solidFill>
              </a:rPr>
              <a:t>Kaxda</a:t>
            </a:r>
            <a:r>
              <a:rPr lang="en-US" sz="1200" dirty="0">
                <a:solidFill>
                  <a:schemeClr val="tx1"/>
                </a:solidFill>
              </a:rPr>
              <a:t> and </a:t>
            </a:r>
            <a:r>
              <a:rPr lang="en-US" sz="1200" dirty="0" err="1">
                <a:solidFill>
                  <a:schemeClr val="tx1"/>
                </a:solidFill>
              </a:rPr>
              <a:t>Yaqshid</a:t>
            </a:r>
            <a:r>
              <a:rPr lang="en-US" sz="1200" dirty="0">
                <a:solidFill>
                  <a:schemeClr val="tx1"/>
                </a:solidFill>
              </a:rPr>
              <a:t>;</a:t>
            </a:r>
          </a:p>
          <a:p>
            <a:pPr marL="171450" indent="-171450">
              <a:buFont typeface="Arial" panose="020B0604020202020204" pitchFamily="34" charset="0"/>
              <a:buChar char="•"/>
            </a:pPr>
            <a:r>
              <a:rPr lang="en-US" sz="1200" dirty="0">
                <a:solidFill>
                  <a:schemeClr val="tx1"/>
                </a:solidFill>
              </a:rPr>
              <a:t>In </a:t>
            </a:r>
            <a:r>
              <a:rPr lang="en-US" sz="1200" dirty="0" err="1">
                <a:solidFill>
                  <a:schemeClr val="tx1"/>
                </a:solidFill>
              </a:rPr>
              <a:t>Jubbaland</a:t>
            </a:r>
            <a:r>
              <a:rPr lang="en-US" sz="1200" dirty="0">
                <a:solidFill>
                  <a:schemeClr val="tx1"/>
                </a:solidFill>
              </a:rPr>
              <a:t>, parts of Middle Juba; </a:t>
            </a:r>
          </a:p>
          <a:p>
            <a:pPr marL="171450" indent="-171450">
              <a:buFont typeface="Arial" panose="020B0604020202020204" pitchFamily="34" charset="0"/>
              <a:buChar char="•"/>
            </a:pPr>
            <a:r>
              <a:rPr lang="en-US" sz="1200" dirty="0">
                <a:solidFill>
                  <a:schemeClr val="tx1"/>
                </a:solidFill>
              </a:rPr>
              <a:t>In South-West, parts of Bay and </a:t>
            </a:r>
            <a:r>
              <a:rPr lang="en-US" sz="1200" dirty="0" err="1">
                <a:solidFill>
                  <a:schemeClr val="tx1"/>
                </a:solidFill>
              </a:rPr>
              <a:t>Bakool</a:t>
            </a:r>
            <a:r>
              <a:rPr lang="en-US" sz="1200" dirty="0">
                <a:solidFill>
                  <a:schemeClr val="tx1"/>
                </a:solidFill>
              </a:rPr>
              <a:t>, in particular </a:t>
            </a:r>
            <a:r>
              <a:rPr lang="en-US" sz="1200" dirty="0" err="1">
                <a:solidFill>
                  <a:schemeClr val="tx1"/>
                </a:solidFill>
              </a:rPr>
              <a:t>Tayeglow</a:t>
            </a:r>
            <a:r>
              <a:rPr lang="en-US" sz="1200" dirty="0">
                <a:solidFill>
                  <a:schemeClr val="tx1"/>
                </a:solidFill>
              </a:rPr>
              <a:t>, seized by Al-Shabaab in October 2016, after Ethiopian troops withdrew;</a:t>
            </a:r>
          </a:p>
          <a:p>
            <a:pPr marL="171450" indent="-171450">
              <a:buFont typeface="Arial" panose="020B0604020202020204" pitchFamily="34" charset="0"/>
              <a:buChar char="•"/>
            </a:pPr>
            <a:r>
              <a:rPr lang="en-US" sz="1200" dirty="0">
                <a:solidFill>
                  <a:schemeClr val="tx1"/>
                </a:solidFill>
              </a:rPr>
              <a:t>In Puntland, </a:t>
            </a:r>
            <a:r>
              <a:rPr lang="en-US" sz="1200" dirty="0" err="1">
                <a:solidFill>
                  <a:schemeClr val="tx1"/>
                </a:solidFill>
              </a:rPr>
              <a:t>Qandala</a:t>
            </a:r>
            <a:r>
              <a:rPr lang="en-US" sz="1200" dirty="0">
                <a:solidFill>
                  <a:schemeClr val="tx1"/>
                </a:solidFill>
              </a:rPr>
              <a:t> district, seized by the Islamic State in December 2016;</a:t>
            </a:r>
          </a:p>
          <a:p>
            <a:pPr marL="171450" indent="-171450">
              <a:buFont typeface="Arial" panose="020B0604020202020204" pitchFamily="34" charset="0"/>
              <a:buChar char="•"/>
            </a:pPr>
            <a:r>
              <a:rPr lang="en-US" sz="1200" dirty="0">
                <a:solidFill>
                  <a:schemeClr val="tx1"/>
                </a:solidFill>
              </a:rPr>
              <a:t>In Puntland, </a:t>
            </a:r>
            <a:r>
              <a:rPr lang="en-US" sz="1200" dirty="0" err="1">
                <a:solidFill>
                  <a:schemeClr val="tx1"/>
                </a:solidFill>
              </a:rPr>
              <a:t>Galkayo</a:t>
            </a:r>
            <a:r>
              <a:rPr lang="en-US" sz="1200" dirty="0">
                <a:solidFill>
                  <a:schemeClr val="tx1"/>
                </a:solidFill>
              </a:rPr>
              <a:t>, where Puntland and </a:t>
            </a:r>
            <a:r>
              <a:rPr lang="en-US" sz="1200" dirty="0" err="1">
                <a:solidFill>
                  <a:schemeClr val="tx1"/>
                </a:solidFill>
              </a:rPr>
              <a:t>Galmudug</a:t>
            </a:r>
            <a:r>
              <a:rPr lang="en-US" sz="1200" dirty="0">
                <a:solidFill>
                  <a:schemeClr val="tx1"/>
                </a:solidFill>
              </a:rPr>
              <a:t> states are regularly clashing.</a:t>
            </a:r>
          </a:p>
        </p:txBody>
      </p:sp>
      <p:pic>
        <p:nvPicPr>
          <p:cNvPr id="6" name="Image 5"/>
          <p:cNvPicPr>
            <a:picLocks noChangeAspect="1"/>
          </p:cNvPicPr>
          <p:nvPr/>
        </p:nvPicPr>
        <p:blipFill>
          <a:blip r:embed="rId2"/>
          <a:stretch>
            <a:fillRect/>
          </a:stretch>
        </p:blipFill>
        <p:spPr>
          <a:xfrm>
            <a:off x="4820588" y="1334857"/>
            <a:ext cx="3938954" cy="4933950"/>
          </a:xfrm>
          <a:prstGeom prst="rect">
            <a:avLst/>
          </a:prstGeom>
        </p:spPr>
      </p:pic>
      <p:sp>
        <p:nvSpPr>
          <p:cNvPr id="13" name="TextBox 6"/>
          <p:cNvSpPr txBox="1"/>
          <p:nvPr/>
        </p:nvSpPr>
        <p:spPr>
          <a:xfrm>
            <a:off x="6446165" y="5229201"/>
            <a:ext cx="2577932" cy="646331"/>
          </a:xfrm>
          <a:prstGeom prst="rect">
            <a:avLst/>
          </a:prstGeom>
          <a:noFill/>
          <a:ln w="12700">
            <a:noFill/>
            <a:prstDash val="dash"/>
          </a:ln>
        </p:spPr>
        <p:txBody>
          <a:bodyPr wrap="square" rtlCol="0">
            <a:spAutoFit/>
          </a:bodyPr>
          <a:lstStyle/>
          <a:p>
            <a:r>
              <a:rPr lang="en-GB" sz="1200" dirty="0"/>
              <a:t>In orange districts that have been entirely removed from the sampling frame for security reasons</a:t>
            </a:r>
          </a:p>
        </p:txBody>
      </p:sp>
      <p:sp>
        <p:nvSpPr>
          <p:cNvPr id="10"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8.3 Survey Sampling Design</a:t>
            </a:r>
          </a:p>
        </p:txBody>
      </p:sp>
    </p:spTree>
    <p:extLst>
      <p:ext uri="{BB962C8B-B14F-4D97-AF65-F5344CB8AC3E}">
        <p14:creationId xmlns:p14="http://schemas.microsoft.com/office/powerpoint/2010/main" val="810943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solidFill>
            <a:srgbClr val="DCE6F2"/>
          </a:solidFill>
        </p:spPr>
        <p:txBody>
          <a:bodyPr>
            <a:normAutofit lnSpcReduction="10000"/>
          </a:bodyPr>
          <a:lstStyle/>
          <a:p>
            <a:r>
              <a:rPr lang="fr-FR" dirty="0" err="1">
                <a:solidFill>
                  <a:srgbClr val="1F497D"/>
                </a:solidFill>
              </a:rPr>
              <a:t>EAs</a:t>
            </a:r>
            <a:r>
              <a:rPr lang="fr-FR" dirty="0">
                <a:solidFill>
                  <a:srgbClr val="1F497D"/>
                </a:solidFill>
              </a:rPr>
              <a:t> </a:t>
            </a:r>
            <a:r>
              <a:rPr lang="fr-FR" dirty="0" err="1">
                <a:solidFill>
                  <a:srgbClr val="1F497D"/>
                </a:solidFill>
              </a:rPr>
              <a:t>had</a:t>
            </a:r>
            <a:r>
              <a:rPr lang="fr-FR" dirty="0">
                <a:solidFill>
                  <a:srgbClr val="1F497D"/>
                </a:solidFill>
              </a:rPr>
              <a:t> </a:t>
            </a:r>
            <a:r>
              <a:rPr lang="fr-FR" dirty="0" err="1">
                <a:solidFill>
                  <a:srgbClr val="1F497D"/>
                </a:solidFill>
              </a:rPr>
              <a:t>also</a:t>
            </a:r>
            <a:r>
              <a:rPr lang="fr-FR" dirty="0">
                <a:solidFill>
                  <a:srgbClr val="1F497D"/>
                </a:solidFill>
              </a:rPr>
              <a:t> to </a:t>
            </a:r>
            <a:r>
              <a:rPr lang="fr-FR" dirty="0" err="1">
                <a:solidFill>
                  <a:srgbClr val="1F497D"/>
                </a:solidFill>
              </a:rPr>
              <a:t>be</a:t>
            </a:r>
            <a:r>
              <a:rPr lang="fr-FR" dirty="0">
                <a:solidFill>
                  <a:srgbClr val="1F497D"/>
                </a:solidFill>
              </a:rPr>
              <a:t> </a:t>
            </a:r>
            <a:r>
              <a:rPr lang="fr-FR" dirty="0" err="1">
                <a:solidFill>
                  <a:srgbClr val="1F497D"/>
                </a:solidFill>
              </a:rPr>
              <a:t>replaced</a:t>
            </a:r>
            <a:r>
              <a:rPr lang="fr-FR" dirty="0">
                <a:solidFill>
                  <a:srgbClr val="1F497D"/>
                </a:solidFill>
              </a:rPr>
              <a:t>, </a:t>
            </a:r>
            <a:r>
              <a:rPr lang="fr-FR" dirty="0" err="1">
                <a:solidFill>
                  <a:srgbClr val="1F497D"/>
                </a:solidFill>
              </a:rPr>
              <a:t>before</a:t>
            </a:r>
            <a:r>
              <a:rPr lang="fr-FR" dirty="0">
                <a:solidFill>
                  <a:srgbClr val="1F497D"/>
                </a:solidFill>
              </a:rPr>
              <a:t> the survey or </a:t>
            </a:r>
            <a:r>
              <a:rPr lang="fr-FR" dirty="0" err="1">
                <a:solidFill>
                  <a:srgbClr val="1F497D"/>
                </a:solidFill>
              </a:rPr>
              <a:t>during</a:t>
            </a:r>
            <a:r>
              <a:rPr lang="fr-FR" dirty="0">
                <a:solidFill>
                  <a:srgbClr val="1F497D"/>
                </a:solidFill>
              </a:rPr>
              <a:t> for survey, </a:t>
            </a:r>
            <a:r>
              <a:rPr lang="fr-FR" dirty="0" err="1">
                <a:solidFill>
                  <a:srgbClr val="1F497D"/>
                </a:solidFill>
              </a:rPr>
              <a:t>because</a:t>
            </a:r>
            <a:r>
              <a:rPr lang="fr-FR" dirty="0">
                <a:solidFill>
                  <a:srgbClr val="1F497D"/>
                </a:solidFill>
              </a:rPr>
              <a:t> </a:t>
            </a:r>
            <a:r>
              <a:rPr lang="fr-FR" dirty="0" err="1">
                <a:solidFill>
                  <a:srgbClr val="1F497D"/>
                </a:solidFill>
              </a:rPr>
              <a:t>there</a:t>
            </a:r>
            <a:r>
              <a:rPr lang="fr-FR" dirty="0">
                <a:solidFill>
                  <a:srgbClr val="1F497D"/>
                </a:solidFill>
              </a:rPr>
              <a:t> </a:t>
            </a:r>
            <a:r>
              <a:rPr lang="fr-FR" dirty="0" err="1">
                <a:solidFill>
                  <a:srgbClr val="1F497D"/>
                </a:solidFill>
              </a:rPr>
              <a:t>were</a:t>
            </a:r>
            <a:r>
              <a:rPr lang="fr-FR" dirty="0">
                <a:solidFill>
                  <a:srgbClr val="1F497D"/>
                </a:solidFill>
              </a:rPr>
              <a:t> not accessible, </a:t>
            </a:r>
            <a:r>
              <a:rPr lang="fr-FR" dirty="0" err="1">
                <a:solidFill>
                  <a:srgbClr val="1F497D"/>
                </a:solidFill>
              </a:rPr>
              <a:t>inhabited</a:t>
            </a:r>
            <a:r>
              <a:rPr lang="fr-FR" dirty="0">
                <a:solidFill>
                  <a:srgbClr val="1F497D"/>
                </a:solidFill>
              </a:rPr>
              <a:t> or </a:t>
            </a:r>
            <a:r>
              <a:rPr lang="fr-FR" dirty="0" err="1">
                <a:solidFill>
                  <a:srgbClr val="1F497D"/>
                </a:solidFill>
              </a:rPr>
              <a:t>eligible</a:t>
            </a:r>
            <a:r>
              <a:rPr lang="fr-FR" dirty="0">
                <a:solidFill>
                  <a:srgbClr val="1F497D"/>
                </a:solidFill>
              </a:rPr>
              <a:t>. </a:t>
            </a:r>
            <a:r>
              <a:rPr lang="en-US" dirty="0">
                <a:solidFill>
                  <a:srgbClr val="1F497D"/>
                </a:solidFill>
              </a:rPr>
              <a:t>The calculation of the sampling weights included post-weighting adjustments to balance the sample along key demographics and correct for the oversampling.</a:t>
            </a:r>
          </a:p>
        </p:txBody>
      </p:sp>
      <p:sp>
        <p:nvSpPr>
          <p:cNvPr id="4" name="Titre 3"/>
          <p:cNvSpPr>
            <a:spLocks noGrp="1"/>
          </p:cNvSpPr>
          <p:nvPr>
            <p:ph type="title"/>
          </p:nvPr>
        </p:nvSpPr>
        <p:spPr/>
        <p:txBody>
          <a:bodyPr/>
          <a:lstStyle/>
          <a:p>
            <a:r>
              <a:rPr lang="en-US" dirty="0"/>
              <a:t>9.3 Appendix &gt; Survey sampling design</a:t>
            </a:r>
          </a:p>
        </p:txBody>
      </p:sp>
      <p:sp>
        <p:nvSpPr>
          <p:cNvPr id="10" name="Rectangle 9"/>
          <p:cNvSpPr/>
          <p:nvPr/>
        </p:nvSpPr>
        <p:spPr>
          <a:xfrm>
            <a:off x="514681" y="1268760"/>
            <a:ext cx="4054604" cy="2808312"/>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Replacement EAs were systematically drawn for each strata, following the same methodology as for the selected EAs. </a:t>
            </a:r>
            <a:r>
              <a:rPr lang="en-US" sz="1200" b="1" dirty="0">
                <a:solidFill>
                  <a:schemeClr val="tx2"/>
                </a:solidFill>
              </a:rPr>
              <a:t>If EAs needed to be replaced, replacements EAs were taken within the same strata. </a:t>
            </a:r>
            <a:r>
              <a:rPr lang="en-US" sz="1200" dirty="0">
                <a:solidFill>
                  <a:schemeClr val="tx1"/>
                </a:solidFill>
              </a:rPr>
              <a:t>There were two types of replacements:</a:t>
            </a:r>
          </a:p>
          <a:p>
            <a:pPr marL="171450" indent="-171450">
              <a:buFont typeface="Arial" panose="020B0604020202020204" pitchFamily="34" charset="0"/>
              <a:buChar char="•"/>
            </a:pPr>
            <a:r>
              <a:rPr lang="en-US" sz="1200" b="1" dirty="0">
                <a:solidFill>
                  <a:schemeClr val="tx2"/>
                </a:solidFill>
              </a:rPr>
              <a:t>Pre-survey replacements, </a:t>
            </a:r>
            <a:r>
              <a:rPr lang="en-US" sz="1200" dirty="0">
                <a:solidFill>
                  <a:schemeClr val="tx1"/>
                </a:solidFill>
              </a:rPr>
              <a:t>owing mainly to two reasons: when after a more granular analysis of the security conditions at the EA level, some EAs were deemed inaccessible and unsafe; or when after scrutiny of the maps of the selected EAs, some were found inhabited (cases of settlements that have been abandoned, especially in drone-prone areas).</a:t>
            </a:r>
          </a:p>
          <a:p>
            <a:pPr marL="171450" indent="-171450">
              <a:buFont typeface="Arial" panose="020B0604020202020204" pitchFamily="34" charset="0"/>
              <a:buChar char="•"/>
            </a:pPr>
            <a:r>
              <a:rPr lang="en-US" sz="1200" b="1" dirty="0">
                <a:solidFill>
                  <a:schemeClr val="tx2"/>
                </a:solidFill>
              </a:rPr>
              <a:t>Post-survey replacements, </a:t>
            </a:r>
            <a:r>
              <a:rPr lang="en-US" sz="1200" dirty="0">
                <a:solidFill>
                  <a:schemeClr val="tx1"/>
                </a:solidFill>
              </a:rPr>
              <a:t>occurring for a variety of reasons, including the fact that some EAs laid down on markets or business centers not inhabited by households.</a:t>
            </a:r>
          </a:p>
        </p:txBody>
      </p:sp>
      <p:sp>
        <p:nvSpPr>
          <p:cNvPr id="11" name="Rectangle 10"/>
          <p:cNvSpPr/>
          <p:nvPr/>
        </p:nvSpPr>
        <p:spPr>
          <a:xfrm>
            <a:off x="185051" y="1172866"/>
            <a:ext cx="299077" cy="2976215"/>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REPLACEMENT EAs</a:t>
            </a:r>
          </a:p>
        </p:txBody>
      </p:sp>
      <p:sp>
        <p:nvSpPr>
          <p:cNvPr id="9" name="Rectangle 8"/>
          <p:cNvSpPr/>
          <p:nvPr/>
        </p:nvSpPr>
        <p:spPr>
          <a:xfrm>
            <a:off x="4723273" y="1196752"/>
            <a:ext cx="299077" cy="5095942"/>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CALCULATION OF SAMPLING WEIGHTS</a:t>
            </a:r>
          </a:p>
        </p:txBody>
      </p:sp>
      <p:sp>
        <p:nvSpPr>
          <p:cNvPr id="13" name="Rectangle 12"/>
          <p:cNvSpPr/>
          <p:nvPr/>
        </p:nvSpPr>
        <p:spPr>
          <a:xfrm>
            <a:off x="5037283" y="1713506"/>
            <a:ext cx="4054604" cy="4307783"/>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The database has been cleaned and post-weighted after the data collection. The calculations were conducted on Stata. </a:t>
            </a:r>
          </a:p>
          <a:p>
            <a:endParaRPr lang="en-US" sz="1200">
              <a:solidFill>
                <a:schemeClr val="tx1"/>
              </a:solidFill>
            </a:endParaRPr>
          </a:p>
          <a:p>
            <a:r>
              <a:rPr lang="en-US" sz="1200">
                <a:solidFill>
                  <a:schemeClr val="tx1"/>
                </a:solidFill>
              </a:rPr>
              <a:t>The sampling weights, i.e. the reciprocals of the sampling fraction employed in selecting the number of sampled respondents in each district, were calculated based on the most precise data available regarding the number of households in each strata/district/EA (notably using PES estimates). </a:t>
            </a:r>
          </a:p>
          <a:p>
            <a:endParaRPr lang="en-US" sz="1200">
              <a:solidFill>
                <a:schemeClr val="tx1"/>
              </a:solidFill>
            </a:endParaRPr>
          </a:p>
          <a:p>
            <a:r>
              <a:rPr lang="en-US" sz="1200">
                <a:solidFill>
                  <a:schemeClr val="tx1"/>
                </a:solidFill>
              </a:rPr>
              <a:t>The research team also used post-weighting adjustments to:</a:t>
            </a:r>
          </a:p>
          <a:p>
            <a:r>
              <a:rPr lang="en-US" sz="1200">
                <a:solidFill>
                  <a:schemeClr val="tx1"/>
                </a:solidFill>
              </a:rPr>
              <a:t>Balance the sample along key demographics to correct for some existing within-household coverage bias (as the resulting sample might be comprised of the ‘most readily available’ persons within the sampled households given the within-household respondent selection method preferred);</a:t>
            </a:r>
          </a:p>
          <a:p>
            <a:r>
              <a:rPr lang="en-US" sz="1200">
                <a:solidFill>
                  <a:schemeClr val="tx1"/>
                </a:solidFill>
              </a:rPr>
              <a:t>Correct for the oversampling, i.e. counter for the additional number of interviews and thereby compensate for the unequal probabilities of selection. </a:t>
            </a:r>
          </a:p>
          <a:p>
            <a:endParaRPr lang="en-US" sz="1200">
              <a:solidFill>
                <a:schemeClr val="tx1"/>
              </a:solidFill>
            </a:endParaRPr>
          </a:p>
          <a:p>
            <a:r>
              <a:rPr lang="en-US" sz="1200">
                <a:solidFill>
                  <a:schemeClr val="tx1"/>
                </a:solidFill>
              </a:rPr>
              <a:t>The use of sampling weights ensure (i) that the original sample distribution between the areas is preserved, and (ii) that the additional interviews conducted can be included in the analysis without distorting representativeness.</a:t>
            </a:r>
          </a:p>
          <a:p>
            <a:endParaRPr lang="en-US" sz="1200">
              <a:solidFill>
                <a:schemeClr val="tx1"/>
              </a:solidFill>
            </a:endParaRPr>
          </a:p>
          <a:p>
            <a:r>
              <a:rPr lang="en-US" sz="1200">
                <a:solidFill>
                  <a:schemeClr val="tx1"/>
                </a:solidFill>
              </a:rPr>
              <a:t> </a:t>
            </a:r>
            <a:endParaRPr lang="en-US" sz="1200" dirty="0">
              <a:solidFill>
                <a:schemeClr val="tx1"/>
              </a:solidFill>
            </a:endParaRPr>
          </a:p>
        </p:txBody>
      </p:sp>
      <p:sp>
        <p:nvSpPr>
          <p:cNvPr id="14" name="Rectangle 13"/>
          <p:cNvSpPr/>
          <p:nvPr/>
        </p:nvSpPr>
        <p:spPr>
          <a:xfrm>
            <a:off x="517396" y="4293096"/>
            <a:ext cx="4054604" cy="1927590"/>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Invalid interviews did not count against the final sample size (1,540).</a:t>
            </a:r>
            <a:r>
              <a:rPr lang="en-US" sz="1200" b="1" dirty="0">
                <a:solidFill>
                  <a:schemeClr val="tx2"/>
                </a:solidFill>
              </a:rPr>
              <a:t> The research team decided to oversample</a:t>
            </a:r>
            <a:r>
              <a:rPr lang="en-US" sz="1200" dirty="0">
                <a:solidFill>
                  <a:schemeClr val="tx1"/>
                </a:solidFill>
              </a:rPr>
              <a:t>. In each EA were not interviewed 10 households, as per the sample size calculations, but 12 households. The rationale was to minimize the need to go back to an EA to redo invalid interviews, for security reasons. </a:t>
            </a:r>
          </a:p>
          <a:p>
            <a:endParaRPr lang="en-US" sz="1200" dirty="0">
              <a:solidFill>
                <a:schemeClr val="tx1"/>
              </a:solidFill>
            </a:endParaRPr>
          </a:p>
          <a:p>
            <a:r>
              <a:rPr lang="en-US" sz="1200" dirty="0">
                <a:solidFill>
                  <a:schemeClr val="tx1"/>
                </a:solidFill>
              </a:rPr>
              <a:t>However, in the case a field team did not reach the target of 10 valid interviews per EA, it had to go back and redo additional interviews to meet the target. </a:t>
            </a:r>
          </a:p>
        </p:txBody>
      </p:sp>
      <p:sp>
        <p:nvSpPr>
          <p:cNvPr id="15" name="Rectangle 14"/>
          <p:cNvSpPr/>
          <p:nvPr/>
        </p:nvSpPr>
        <p:spPr>
          <a:xfrm>
            <a:off x="185051" y="4293097"/>
            <a:ext cx="299077" cy="1955407"/>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OVERSAMPLING</a:t>
            </a:r>
          </a:p>
        </p:txBody>
      </p:sp>
      <p:sp>
        <p:nvSpPr>
          <p:cNvPr id="16"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8.3 Survey Sampling Design</a:t>
            </a:r>
          </a:p>
        </p:txBody>
      </p:sp>
    </p:spTree>
    <p:extLst>
      <p:ext uri="{BB962C8B-B14F-4D97-AF65-F5344CB8AC3E}">
        <p14:creationId xmlns:p14="http://schemas.microsoft.com/office/powerpoint/2010/main" val="1186363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a:t>Agenda</a:t>
            </a:r>
          </a:p>
        </p:txBody>
      </p:sp>
      <p:sp>
        <p:nvSpPr>
          <p:cNvPr id="4" name="ZoneTexte 3"/>
          <p:cNvSpPr txBox="1"/>
          <p:nvPr/>
        </p:nvSpPr>
        <p:spPr>
          <a:xfrm>
            <a:off x="491816" y="692696"/>
            <a:ext cx="4468975" cy="6024726"/>
          </a:xfrm>
          <a:prstGeom prst="rect">
            <a:avLst/>
          </a:prstGeom>
          <a:noFill/>
          <a:ln w="12700">
            <a:noFill/>
            <a:prstDash val="dash"/>
          </a:ln>
        </p:spPr>
        <p:txBody>
          <a:bodyPr vert="horz" wrap="none" rtlCol="0">
            <a:spAutoFit/>
          </a:bodyPr>
          <a:lstStyle/>
          <a:p>
            <a:pPr marL="171450" indent="-171450"/>
            <a:r>
              <a:rPr lang="en-US" sz="1600" dirty="0">
                <a:solidFill>
                  <a:srgbClr val="8C8C8C"/>
                </a:solidFill>
                <a:latin typeface="+mj-lt"/>
              </a:rPr>
              <a:t>1.   Introduction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2.   Ecosystem mapping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3.   Penetration rates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4.   Financial practices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5.   Usage patterns of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6.   Perceptions around mobile money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7.   Triggers for adoption and barriers to adoption </a:t>
            </a:r>
          </a:p>
          <a:p>
            <a:pPr marL="171450" indent="-171450"/>
            <a:endParaRPr lang="en-US" sz="1600" dirty="0">
              <a:solidFill>
                <a:srgbClr val="8C8C8C"/>
              </a:solidFill>
              <a:latin typeface="+mj-lt"/>
            </a:endParaRPr>
          </a:p>
          <a:p>
            <a:pPr marL="171450" indent="-171450"/>
            <a:r>
              <a:rPr lang="en-US" sz="1600" dirty="0">
                <a:solidFill>
                  <a:srgbClr val="8C8C8C"/>
                </a:solidFill>
                <a:latin typeface="+mj-lt"/>
              </a:rPr>
              <a:t>8.   Recommendations </a:t>
            </a:r>
          </a:p>
          <a:p>
            <a:pPr marL="171450" indent="-171450"/>
            <a:endParaRPr lang="en-US" sz="1600" dirty="0">
              <a:solidFill>
                <a:srgbClr val="8C8C8C"/>
              </a:solidFill>
              <a:latin typeface="+mj-lt"/>
            </a:endParaRPr>
          </a:p>
          <a:p>
            <a:pPr marL="171450" indent="-171450">
              <a:spcBef>
                <a:spcPts val="480"/>
              </a:spcBef>
            </a:pPr>
            <a:r>
              <a:rPr lang="en-US" sz="1600" b="1" dirty="0">
                <a:solidFill>
                  <a:schemeClr val="accent1"/>
                </a:solidFill>
                <a:latin typeface="+mj-lt"/>
              </a:rPr>
              <a:t>9.   Appendix </a:t>
            </a:r>
          </a:p>
          <a:p>
            <a:pPr marL="171450" indent="-171450">
              <a:spcBef>
                <a:spcPts val="380"/>
              </a:spcBef>
            </a:pPr>
            <a:r>
              <a:rPr lang="en-US" sz="1600" dirty="0">
                <a:solidFill>
                  <a:srgbClr val="8C8C8C"/>
                </a:solidFill>
                <a:latin typeface="+mj-lt"/>
              </a:rPr>
              <a:t>       9.1 Glossary and definition of key terms</a:t>
            </a:r>
          </a:p>
          <a:p>
            <a:pPr marL="171450" indent="-171450">
              <a:spcBef>
                <a:spcPts val="380"/>
              </a:spcBef>
            </a:pPr>
            <a:r>
              <a:rPr lang="en-US" sz="1600" dirty="0">
                <a:solidFill>
                  <a:srgbClr val="8C8C8C"/>
                </a:solidFill>
                <a:latin typeface="+mj-lt"/>
              </a:rPr>
              <a:t>       9.2 Survey sampling design</a:t>
            </a:r>
          </a:p>
          <a:p>
            <a:pPr marL="171450" indent="-171450">
              <a:spcBef>
                <a:spcPts val="380"/>
              </a:spcBef>
            </a:pPr>
            <a:r>
              <a:rPr lang="en-US" sz="1600" dirty="0">
                <a:solidFill>
                  <a:srgbClr val="8C8C8C"/>
                </a:solidFill>
                <a:latin typeface="+mj-lt"/>
              </a:rPr>
              <a:t>       9.3 Research components</a:t>
            </a:r>
          </a:p>
          <a:p>
            <a:pPr marL="171450" indent="-171450">
              <a:spcBef>
                <a:spcPts val="380"/>
              </a:spcBef>
            </a:pPr>
            <a:r>
              <a:rPr lang="en-US" sz="1600" b="1" dirty="0">
                <a:solidFill>
                  <a:schemeClr val="accent1"/>
                </a:solidFill>
                <a:latin typeface="+mj-lt"/>
              </a:rPr>
              <a:t>       9.4 Survey dataset: key socio-demographics</a:t>
            </a:r>
            <a:endParaRPr lang="en-US" sz="1600" dirty="0">
              <a:solidFill>
                <a:srgbClr val="8C8C8C"/>
              </a:solidFill>
              <a:latin typeface="+mj-lt"/>
            </a:endParaRPr>
          </a:p>
          <a:p>
            <a:pPr marL="171450" indent="-171450"/>
            <a:endParaRPr lang="en-US" sz="1600" dirty="0">
              <a:solidFill>
                <a:srgbClr val="8C8C8C"/>
              </a:solidFill>
              <a:latin typeface="+mj-lt"/>
            </a:endParaRPr>
          </a:p>
          <a:p>
            <a:pPr marL="171450" indent="-171450"/>
            <a:endParaRPr lang="en-US" sz="1600" dirty="0">
              <a:solidFill>
                <a:srgbClr val="8C8C8C"/>
              </a:solidFill>
              <a:latin typeface="+mj-lt"/>
            </a:endParaRPr>
          </a:p>
        </p:txBody>
      </p:sp>
      <p:sp>
        <p:nvSpPr>
          <p:cNvPr id="5"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Agenda</a:t>
            </a:r>
          </a:p>
        </p:txBody>
      </p:sp>
    </p:spTree>
    <p:extLst>
      <p:ext uri="{BB962C8B-B14F-4D97-AF65-F5344CB8AC3E}">
        <p14:creationId xmlns:p14="http://schemas.microsoft.com/office/powerpoint/2010/main" val="563593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p:cNvSpPr>
            <a:spLocks noGrp="1"/>
          </p:cNvSpPr>
          <p:nvPr>
            <p:ph type="body" sz="quarter" idx="28"/>
          </p:nvPr>
        </p:nvSpPr>
        <p:spPr>
          <a:xfrm>
            <a:off x="-14356" y="6207116"/>
            <a:ext cx="9144000" cy="246221"/>
          </a:xfrm>
          <a:noFill/>
        </p:spPr>
        <p:txBody>
          <a:bodyPr wrap="square" lIns="108000" rIns="108000">
            <a:spAutoFit/>
          </a:bodyPr>
          <a:lstStyle/>
          <a:p>
            <a:pPr marL="0" defTabSz="914400"/>
            <a:r>
              <a:rPr lang="fr-FR" sz="1000" dirty="0"/>
              <a:t>Sample size: 1,796 (entire </a:t>
            </a:r>
            <a:r>
              <a:rPr lang="fr-FR" sz="1000" dirty="0" err="1"/>
              <a:t>sample</a:t>
            </a:r>
            <a:r>
              <a:rPr lang="fr-FR" sz="1000" dirty="0"/>
              <a:t>)</a:t>
            </a:r>
          </a:p>
        </p:txBody>
      </p:sp>
      <p:sp>
        <p:nvSpPr>
          <p:cNvPr id="3" name="Text Placeholder 2"/>
          <p:cNvSpPr>
            <a:spLocks noGrp="1"/>
          </p:cNvSpPr>
          <p:nvPr>
            <p:ph type="body" sz="quarter" idx="14"/>
          </p:nvPr>
        </p:nvSpPr>
        <p:spPr>
          <a:solidFill>
            <a:srgbClr val="DCE6F2"/>
          </a:solidFill>
        </p:spPr>
        <p:txBody>
          <a:bodyPr/>
          <a:lstStyle/>
          <a:p>
            <a:r>
              <a:rPr lang="en-GB" sz="1460" dirty="0">
                <a:solidFill>
                  <a:srgbClr val="1F497D"/>
                </a:solidFill>
              </a:rPr>
              <a:t>The entire sample is composed of 57% of urban populations, 31% of rural populations and 12% of IDPs, with 51% of men and 49% of women. This matches the distributions of the PES survey.</a:t>
            </a:r>
          </a:p>
        </p:txBody>
      </p:sp>
      <p:sp>
        <p:nvSpPr>
          <p:cNvPr id="4" name="Title 3"/>
          <p:cNvSpPr>
            <a:spLocks noGrp="1"/>
          </p:cNvSpPr>
          <p:nvPr>
            <p:ph type="title"/>
          </p:nvPr>
        </p:nvSpPr>
        <p:spPr>
          <a:xfrm>
            <a:off x="0" y="-11545"/>
            <a:ext cx="9144000" cy="320400"/>
          </a:xfrm>
        </p:spPr>
        <p:txBody>
          <a:bodyPr/>
          <a:lstStyle/>
          <a:p>
            <a:r>
              <a:rPr lang="en-US"/>
              <a:t>9.4 Appendix &gt; Survey dataset: key socio-demographics</a:t>
            </a:r>
            <a:endParaRPr lang="en-GB" dirty="0"/>
          </a:p>
        </p:txBody>
      </p:sp>
      <p:graphicFrame>
        <p:nvGraphicFramePr>
          <p:cNvPr id="5" name="Chart 4"/>
          <p:cNvGraphicFramePr/>
          <p:nvPr>
            <p:extLst>
              <p:ext uri="{D42A27DB-BD31-4B8C-83A1-F6EECF244321}">
                <p14:modId xmlns:p14="http://schemas.microsoft.com/office/powerpoint/2010/main" val="3558660054"/>
              </p:ext>
            </p:extLst>
          </p:nvPr>
        </p:nvGraphicFramePr>
        <p:xfrm>
          <a:off x="0" y="1844824"/>
          <a:ext cx="5982203" cy="4536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002074626"/>
              </p:ext>
            </p:extLst>
          </p:nvPr>
        </p:nvGraphicFramePr>
        <p:xfrm>
          <a:off x="4306124" y="1839623"/>
          <a:ext cx="4704576" cy="456505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84458" y="1275666"/>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Urban, rural and IDP population</a:t>
            </a:r>
          </a:p>
          <a:p>
            <a:r>
              <a:rPr lang="en-US" sz="1200" i="1" dirty="0">
                <a:solidFill>
                  <a:srgbClr val="404040"/>
                </a:solidFill>
              </a:rPr>
              <a:t>Entire sample</a:t>
            </a:r>
          </a:p>
        </p:txBody>
      </p:sp>
      <p:sp>
        <p:nvSpPr>
          <p:cNvPr id="8" name="Rectangle 7"/>
          <p:cNvSpPr/>
          <p:nvPr/>
        </p:nvSpPr>
        <p:spPr>
          <a:xfrm>
            <a:off x="4830517" y="1275666"/>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Gender</a:t>
            </a:r>
          </a:p>
          <a:p>
            <a:r>
              <a:rPr lang="en-US" sz="1200" i="1" dirty="0">
                <a:solidFill>
                  <a:srgbClr val="404040"/>
                </a:solidFill>
              </a:rPr>
              <a:t>Entire sample</a:t>
            </a:r>
          </a:p>
        </p:txBody>
      </p:sp>
      <p:sp>
        <p:nvSpPr>
          <p:cNvPr id="10"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8.4 Key Socio Demographics</a:t>
            </a:r>
          </a:p>
        </p:txBody>
      </p:sp>
    </p:spTree>
    <p:extLst>
      <p:ext uri="{BB962C8B-B14F-4D97-AF65-F5344CB8AC3E}">
        <p14:creationId xmlns:p14="http://schemas.microsoft.com/office/powerpoint/2010/main" val="1990650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texte 1"/>
          <p:cNvSpPr>
            <a:spLocks noGrp="1"/>
          </p:cNvSpPr>
          <p:nvPr>
            <p:ph type="body" sz="quarter" idx="28"/>
          </p:nvPr>
        </p:nvSpPr>
        <p:spPr>
          <a:xfrm>
            <a:off x="-10049" y="6021288"/>
            <a:ext cx="9144000" cy="400110"/>
          </a:xfrm>
          <a:noFill/>
        </p:spPr>
        <p:txBody>
          <a:bodyPr wrap="square" lIns="108000" rIns="108000">
            <a:spAutoFit/>
          </a:bodyPr>
          <a:lstStyle/>
          <a:p>
            <a:pPr marL="0" defTabSz="914400"/>
            <a:r>
              <a:rPr lang="fr-FR" sz="1000" dirty="0"/>
              <a:t>Questions: </a:t>
            </a:r>
            <a:r>
              <a:rPr lang="en-US" sz="1000" dirty="0"/>
              <a:t>What type of house does the respondent live in?; What is the main source of drinking water for the household?; What does your household mainly use for cooking?; What type of toilet does your household use?; What type of material is the roof of the house made of?</a:t>
            </a:r>
            <a:endParaRPr lang="fr-FR" sz="1000" dirty="0"/>
          </a:p>
        </p:txBody>
      </p:sp>
      <p:sp>
        <p:nvSpPr>
          <p:cNvPr id="3" name="Espace réservé du texte 2"/>
          <p:cNvSpPr>
            <a:spLocks noGrp="1"/>
          </p:cNvSpPr>
          <p:nvPr>
            <p:ph type="body" sz="quarter" idx="14"/>
          </p:nvPr>
        </p:nvSpPr>
        <p:spPr>
          <a:solidFill>
            <a:srgbClr val="DCE6F2"/>
          </a:solidFill>
        </p:spPr>
        <p:txBody>
          <a:bodyPr/>
          <a:lstStyle/>
          <a:p>
            <a:r>
              <a:rPr lang="fr-FR" dirty="0">
                <a:solidFill>
                  <a:srgbClr val="1F497D"/>
                </a:solidFill>
              </a:rPr>
              <a:t>A composite </a:t>
            </a:r>
            <a:r>
              <a:rPr lang="fr-FR" dirty="0" err="1">
                <a:solidFill>
                  <a:srgbClr val="1F497D"/>
                </a:solidFill>
              </a:rPr>
              <a:t>indicator</a:t>
            </a:r>
            <a:r>
              <a:rPr lang="fr-FR" dirty="0">
                <a:solidFill>
                  <a:srgbClr val="1F497D"/>
                </a:solidFill>
              </a:rPr>
              <a:t> </a:t>
            </a:r>
            <a:r>
              <a:rPr lang="fr-FR" dirty="0" err="1">
                <a:solidFill>
                  <a:srgbClr val="1F497D"/>
                </a:solidFill>
              </a:rPr>
              <a:t>was</a:t>
            </a:r>
            <a:r>
              <a:rPr lang="fr-FR" dirty="0">
                <a:solidFill>
                  <a:srgbClr val="1F497D"/>
                </a:solidFill>
              </a:rPr>
              <a:t> </a:t>
            </a:r>
            <a:r>
              <a:rPr lang="fr-FR" dirty="0" err="1">
                <a:solidFill>
                  <a:srgbClr val="1F497D"/>
                </a:solidFill>
              </a:rPr>
              <a:t>constructed</a:t>
            </a:r>
            <a:r>
              <a:rPr lang="fr-FR" dirty="0">
                <a:solidFill>
                  <a:srgbClr val="1F497D"/>
                </a:solidFill>
              </a:rPr>
              <a:t> to </a:t>
            </a:r>
            <a:r>
              <a:rPr lang="fr-FR" dirty="0" err="1">
                <a:solidFill>
                  <a:srgbClr val="1F497D"/>
                </a:solidFill>
              </a:rPr>
              <a:t>measure</a:t>
            </a:r>
            <a:r>
              <a:rPr lang="fr-FR" dirty="0">
                <a:solidFill>
                  <a:srgbClr val="1F497D"/>
                </a:solidFill>
              </a:rPr>
              <a:t> </a:t>
            </a:r>
            <a:r>
              <a:rPr lang="fr-FR" dirty="0" err="1">
                <a:solidFill>
                  <a:srgbClr val="1F497D"/>
                </a:solidFill>
              </a:rPr>
              <a:t>respondents</a:t>
            </a:r>
            <a:r>
              <a:rPr lang="fr-FR" dirty="0">
                <a:solidFill>
                  <a:srgbClr val="1F497D"/>
                </a:solidFill>
              </a:rPr>
              <a:t>’ </a:t>
            </a:r>
            <a:r>
              <a:rPr lang="fr-FR" dirty="0" err="1">
                <a:solidFill>
                  <a:srgbClr val="1F497D"/>
                </a:solidFill>
              </a:rPr>
              <a:t>vulnerability</a:t>
            </a:r>
            <a:r>
              <a:rPr lang="fr-FR" dirty="0">
                <a:solidFill>
                  <a:srgbClr val="1F497D"/>
                </a:solidFill>
              </a:rPr>
              <a:t>, </a:t>
            </a:r>
            <a:r>
              <a:rPr lang="fr-FR" dirty="0" err="1">
                <a:solidFill>
                  <a:srgbClr val="1F497D"/>
                </a:solidFill>
              </a:rPr>
              <a:t>based</a:t>
            </a:r>
            <a:r>
              <a:rPr lang="fr-FR" dirty="0">
                <a:solidFill>
                  <a:srgbClr val="1F497D"/>
                </a:solidFill>
              </a:rPr>
              <a:t> on </a:t>
            </a:r>
            <a:r>
              <a:rPr lang="en-US" dirty="0">
                <a:solidFill>
                  <a:srgbClr val="1F497D"/>
                </a:solidFill>
              </a:rPr>
              <a:t>five different variables (housing, drinking water, cooking, toilets, and roof).</a:t>
            </a:r>
          </a:p>
        </p:txBody>
      </p:sp>
      <p:sp>
        <p:nvSpPr>
          <p:cNvPr id="4" name="Titre 3"/>
          <p:cNvSpPr>
            <a:spLocks noGrp="1"/>
          </p:cNvSpPr>
          <p:nvPr>
            <p:ph type="title"/>
          </p:nvPr>
        </p:nvSpPr>
        <p:spPr/>
        <p:txBody>
          <a:bodyPr/>
          <a:lstStyle/>
          <a:p>
            <a:r>
              <a:rPr lang="en-US" dirty="0"/>
              <a:t>9.1 Appendix &gt; Glossary and definition of key terms</a:t>
            </a:r>
          </a:p>
        </p:txBody>
      </p:sp>
      <p:grpSp>
        <p:nvGrpSpPr>
          <p:cNvPr id="8" name="Groupe 23"/>
          <p:cNvGrpSpPr/>
          <p:nvPr/>
        </p:nvGrpSpPr>
        <p:grpSpPr>
          <a:xfrm>
            <a:off x="219049" y="1268761"/>
            <a:ext cx="8701303" cy="1361677"/>
            <a:chOff x="207849" y="1140738"/>
            <a:chExt cx="4248472" cy="2943018"/>
          </a:xfrm>
        </p:grpSpPr>
        <p:sp>
          <p:nvSpPr>
            <p:cNvPr id="9" name="Rectangle 8"/>
            <p:cNvSpPr/>
            <p:nvPr/>
          </p:nvSpPr>
          <p:spPr>
            <a:xfrm>
              <a:off x="207849" y="1607635"/>
              <a:ext cx="4248472" cy="2476121"/>
            </a:xfrm>
            <a:prstGeom prst="rect">
              <a:avLst/>
            </a:prstGeom>
            <a:solidFill>
              <a:srgbClr val="239B9E">
                <a:alpha val="31000"/>
              </a:srgb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A vulnerability index was created to provide an overview of the living conditions of the respondents and to measure their vulnerability. It is based on five different variables (housing, drinking water, cooking, toilets, and roof). Each variable lists a range of modalities that are each categorized as either -1 ‘poor’, 0 ‘neutral’ or 1 ‘wealthy’. Due to strong correlations between some of the variables, only three of them were retained to compute the final composite indicator (drinking water, toilets and roof). The points are tallied to provide a final score. The final index scales from -3 (most vulnerable) to 3 (least vulnerable). </a:t>
              </a:r>
            </a:p>
          </p:txBody>
        </p:sp>
        <p:sp>
          <p:nvSpPr>
            <p:cNvPr id="10" name="Rectangle 9"/>
            <p:cNvSpPr/>
            <p:nvPr/>
          </p:nvSpPr>
          <p:spPr>
            <a:xfrm>
              <a:off x="207849" y="1140738"/>
              <a:ext cx="4248472" cy="544652"/>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Vulnerability index</a:t>
              </a:r>
            </a:p>
          </p:txBody>
        </p:sp>
      </p:grpSp>
      <p:sp>
        <p:nvSpPr>
          <p:cNvPr id="19" name="Rectangle 18"/>
          <p:cNvSpPr/>
          <p:nvPr/>
        </p:nvSpPr>
        <p:spPr>
          <a:xfrm>
            <a:off x="3078459" y="2974486"/>
            <a:ext cx="299077" cy="1017699"/>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COOKING</a:t>
            </a:r>
          </a:p>
        </p:txBody>
      </p:sp>
      <p:sp>
        <p:nvSpPr>
          <p:cNvPr id="20" name="Rectangle 19"/>
          <p:cNvSpPr/>
          <p:nvPr/>
        </p:nvSpPr>
        <p:spPr>
          <a:xfrm>
            <a:off x="539224" y="4400795"/>
            <a:ext cx="2372696" cy="1564302"/>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2"/>
              </a:solidFill>
              <a:latin typeface="Trebuchet MS"/>
            </a:endParaRPr>
          </a:p>
        </p:txBody>
      </p:sp>
      <p:sp>
        <p:nvSpPr>
          <p:cNvPr id="21" name="Rectangle 20"/>
          <p:cNvSpPr/>
          <p:nvPr/>
        </p:nvSpPr>
        <p:spPr>
          <a:xfrm>
            <a:off x="221938" y="4668258"/>
            <a:ext cx="299077" cy="907518"/>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TOILETS</a:t>
            </a:r>
          </a:p>
        </p:txBody>
      </p:sp>
      <p:sp>
        <p:nvSpPr>
          <p:cNvPr id="23" name="Rectangle 22"/>
          <p:cNvSpPr/>
          <p:nvPr/>
        </p:nvSpPr>
        <p:spPr>
          <a:xfrm>
            <a:off x="3078459" y="4128512"/>
            <a:ext cx="299077" cy="1440855"/>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ROOF</a:t>
            </a:r>
          </a:p>
        </p:txBody>
      </p:sp>
      <p:grpSp>
        <p:nvGrpSpPr>
          <p:cNvPr id="5" name="Groupe 4"/>
          <p:cNvGrpSpPr/>
          <p:nvPr/>
        </p:nvGrpSpPr>
        <p:grpSpPr>
          <a:xfrm>
            <a:off x="219049" y="2976383"/>
            <a:ext cx="2691228" cy="1564302"/>
            <a:chOff x="237303" y="2708921"/>
            <a:chExt cx="2915497" cy="1564302"/>
          </a:xfrm>
        </p:grpSpPr>
        <p:sp>
          <p:nvSpPr>
            <p:cNvPr id="14" name="Rectangle 13"/>
            <p:cNvSpPr/>
            <p:nvPr/>
          </p:nvSpPr>
          <p:spPr>
            <a:xfrm>
              <a:off x="582379" y="2708921"/>
              <a:ext cx="2570421" cy="1564302"/>
            </a:xfrm>
            <a:prstGeom prst="rect">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Trebuchet MS"/>
                </a:rPr>
                <a:t>Apartment</a:t>
              </a:r>
            </a:p>
            <a:p>
              <a:r>
                <a:rPr lang="en-GB" sz="1200" dirty="0">
                  <a:solidFill>
                    <a:schemeClr val="tx1"/>
                  </a:solidFill>
                  <a:latin typeface="Trebuchet MS"/>
                </a:rPr>
                <a:t>Shared apartment</a:t>
              </a:r>
            </a:p>
            <a:p>
              <a:r>
                <a:rPr lang="en-GB" sz="1200" dirty="0">
                  <a:solidFill>
                    <a:schemeClr val="tx1"/>
                  </a:solidFill>
                  <a:latin typeface="Trebuchet MS"/>
                </a:rPr>
                <a:t>Separated house</a:t>
              </a:r>
            </a:p>
            <a:p>
              <a:r>
                <a:rPr lang="en-GB" sz="1200" dirty="0">
                  <a:solidFill>
                    <a:schemeClr val="tx1"/>
                  </a:solidFill>
                  <a:latin typeface="Trebuchet MS"/>
                </a:rPr>
                <a:t>Shared house</a:t>
              </a:r>
            </a:p>
            <a:p>
              <a:r>
                <a:rPr lang="en-GB" sz="1200" dirty="0" err="1">
                  <a:solidFill>
                    <a:schemeClr val="tx1"/>
                  </a:solidFill>
                  <a:latin typeface="Trebuchet MS"/>
                </a:rPr>
                <a:t>Buush</a:t>
              </a:r>
              <a:r>
                <a:rPr lang="en-GB" sz="1200" dirty="0">
                  <a:solidFill>
                    <a:schemeClr val="tx1"/>
                  </a:solidFill>
                  <a:latin typeface="Trebuchet MS"/>
                </a:rPr>
                <a:t>/bas </a:t>
              </a:r>
            </a:p>
            <a:p>
              <a:r>
                <a:rPr lang="en-GB" sz="1200" dirty="0" err="1">
                  <a:solidFill>
                    <a:schemeClr val="tx1"/>
                  </a:solidFill>
                  <a:latin typeface="Trebuchet MS"/>
                </a:rPr>
                <a:t>Cariish</a:t>
              </a:r>
              <a:r>
                <a:rPr lang="en-GB" sz="1200" dirty="0">
                  <a:solidFill>
                    <a:schemeClr val="tx1"/>
                  </a:solidFill>
                  <a:latin typeface="Trebuchet MS"/>
                </a:rPr>
                <a:t> (mud hut)</a:t>
              </a:r>
            </a:p>
            <a:p>
              <a:r>
                <a:rPr lang="en-GB" sz="1200" dirty="0">
                  <a:solidFill>
                    <a:schemeClr val="tx1"/>
                  </a:solidFill>
                  <a:latin typeface="Trebuchet MS"/>
                </a:rPr>
                <a:t>House made of metal sheets</a:t>
              </a:r>
            </a:p>
            <a:p>
              <a:r>
                <a:rPr lang="en-GB" sz="1200" dirty="0">
                  <a:solidFill>
                    <a:schemeClr val="tx1"/>
                  </a:solidFill>
                  <a:latin typeface="Trebuchet MS"/>
                </a:rPr>
                <a:t>Unoccupied building</a:t>
              </a:r>
            </a:p>
          </p:txBody>
        </p:sp>
        <p:sp>
          <p:nvSpPr>
            <p:cNvPr id="15" name="Rectangle 14"/>
            <p:cNvSpPr/>
            <p:nvPr/>
          </p:nvSpPr>
          <p:spPr>
            <a:xfrm>
              <a:off x="237303" y="2708921"/>
              <a:ext cx="324000" cy="1564302"/>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HOUSING</a:t>
              </a:r>
            </a:p>
          </p:txBody>
        </p:sp>
        <p:sp>
          <p:nvSpPr>
            <p:cNvPr id="35" name="Rectangle 34"/>
            <p:cNvSpPr/>
            <p:nvPr/>
          </p:nvSpPr>
          <p:spPr>
            <a:xfrm>
              <a:off x="2822581" y="2731865"/>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36" name="Rectangle 35"/>
            <p:cNvSpPr/>
            <p:nvPr/>
          </p:nvSpPr>
          <p:spPr>
            <a:xfrm>
              <a:off x="2822581" y="4078350"/>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37" name="Rectangle 36"/>
            <p:cNvSpPr/>
            <p:nvPr/>
          </p:nvSpPr>
          <p:spPr>
            <a:xfrm>
              <a:off x="2822581" y="2924220"/>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38" name="Rectangle 37"/>
            <p:cNvSpPr/>
            <p:nvPr/>
          </p:nvSpPr>
          <p:spPr>
            <a:xfrm>
              <a:off x="2822581" y="3116575"/>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39" name="Rectangle 38"/>
            <p:cNvSpPr/>
            <p:nvPr/>
          </p:nvSpPr>
          <p:spPr>
            <a:xfrm>
              <a:off x="2822581" y="3308930"/>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40" name="Rectangle 39"/>
            <p:cNvSpPr/>
            <p:nvPr/>
          </p:nvSpPr>
          <p:spPr>
            <a:xfrm>
              <a:off x="2822581" y="3501285"/>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41" name="Rectangle 40"/>
            <p:cNvSpPr/>
            <p:nvPr/>
          </p:nvSpPr>
          <p:spPr>
            <a:xfrm>
              <a:off x="2822581" y="3693640"/>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42" name="Rectangle 41"/>
            <p:cNvSpPr/>
            <p:nvPr/>
          </p:nvSpPr>
          <p:spPr>
            <a:xfrm>
              <a:off x="2822581" y="3885995"/>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grpSp>
      <p:sp>
        <p:nvSpPr>
          <p:cNvPr id="43" name="Rectangle 42"/>
          <p:cNvSpPr/>
          <p:nvPr/>
        </p:nvSpPr>
        <p:spPr>
          <a:xfrm>
            <a:off x="5408385" y="4198071"/>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44" name="Rectangle 43"/>
          <p:cNvSpPr/>
          <p:nvPr/>
        </p:nvSpPr>
        <p:spPr>
          <a:xfrm>
            <a:off x="5408385" y="5209665"/>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45" name="Rectangle 44"/>
          <p:cNvSpPr/>
          <p:nvPr/>
        </p:nvSpPr>
        <p:spPr>
          <a:xfrm>
            <a:off x="5408385" y="5013362"/>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46" name="Rectangle 45"/>
          <p:cNvSpPr/>
          <p:nvPr/>
        </p:nvSpPr>
        <p:spPr>
          <a:xfrm>
            <a:off x="5408385" y="4801343"/>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47" name="Rectangle 46"/>
          <p:cNvSpPr/>
          <p:nvPr/>
        </p:nvSpPr>
        <p:spPr>
          <a:xfrm>
            <a:off x="5408385" y="4605608"/>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48" name="Rectangle 47"/>
          <p:cNvSpPr/>
          <p:nvPr/>
        </p:nvSpPr>
        <p:spPr>
          <a:xfrm>
            <a:off x="5408385" y="4396546"/>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49" name="Rectangle 48"/>
          <p:cNvSpPr/>
          <p:nvPr/>
        </p:nvSpPr>
        <p:spPr>
          <a:xfrm>
            <a:off x="5408385" y="5421600"/>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58" name="Rectangle 57"/>
          <p:cNvSpPr/>
          <p:nvPr/>
        </p:nvSpPr>
        <p:spPr>
          <a:xfrm>
            <a:off x="5408385" y="3620297"/>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59" name="Rectangle 58"/>
          <p:cNvSpPr/>
          <p:nvPr/>
        </p:nvSpPr>
        <p:spPr>
          <a:xfrm>
            <a:off x="5408385" y="3400572"/>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60" name="Rectangle 59"/>
          <p:cNvSpPr/>
          <p:nvPr/>
        </p:nvSpPr>
        <p:spPr>
          <a:xfrm>
            <a:off x="5408385" y="3192562"/>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61" name="Rectangle 60"/>
          <p:cNvSpPr/>
          <p:nvPr/>
        </p:nvSpPr>
        <p:spPr>
          <a:xfrm>
            <a:off x="5408385" y="2976383"/>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62" name="Rectangle 61"/>
          <p:cNvSpPr/>
          <p:nvPr/>
        </p:nvSpPr>
        <p:spPr>
          <a:xfrm>
            <a:off x="5408385" y="3824544"/>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63" name="Rectangle 62"/>
          <p:cNvSpPr/>
          <p:nvPr/>
        </p:nvSpPr>
        <p:spPr>
          <a:xfrm>
            <a:off x="8626766" y="2976383"/>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64" name="Rectangle 63"/>
          <p:cNvSpPr/>
          <p:nvPr/>
        </p:nvSpPr>
        <p:spPr>
          <a:xfrm>
            <a:off x="8626766" y="3171525"/>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65" name="Rectangle 64"/>
          <p:cNvSpPr/>
          <p:nvPr/>
        </p:nvSpPr>
        <p:spPr>
          <a:xfrm>
            <a:off x="8626766" y="3372968"/>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66" name="Rectangle 65"/>
          <p:cNvSpPr/>
          <p:nvPr/>
        </p:nvSpPr>
        <p:spPr>
          <a:xfrm>
            <a:off x="8626766" y="3560706"/>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67" name="Rectangle 66"/>
          <p:cNvSpPr/>
          <p:nvPr/>
        </p:nvSpPr>
        <p:spPr>
          <a:xfrm>
            <a:off x="8626766" y="3749301"/>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68" name="Rectangle 67"/>
          <p:cNvSpPr/>
          <p:nvPr/>
        </p:nvSpPr>
        <p:spPr>
          <a:xfrm>
            <a:off x="8626766" y="3924471"/>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69" name="Rectangle 68"/>
          <p:cNvSpPr/>
          <p:nvPr/>
        </p:nvSpPr>
        <p:spPr>
          <a:xfrm>
            <a:off x="8626766" y="4126326"/>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70" name="Rectangle 69"/>
          <p:cNvSpPr/>
          <p:nvPr/>
        </p:nvSpPr>
        <p:spPr>
          <a:xfrm>
            <a:off x="8626766" y="4312726"/>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71" name="Rectangle 70"/>
          <p:cNvSpPr/>
          <p:nvPr/>
        </p:nvSpPr>
        <p:spPr>
          <a:xfrm>
            <a:off x="8626766" y="4933897"/>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72" name="Rectangle 71"/>
          <p:cNvSpPr/>
          <p:nvPr/>
        </p:nvSpPr>
        <p:spPr>
          <a:xfrm>
            <a:off x="8626766" y="5133931"/>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77" name="Rectangle 76"/>
          <p:cNvSpPr/>
          <p:nvPr/>
        </p:nvSpPr>
        <p:spPr>
          <a:xfrm>
            <a:off x="8626766" y="4514649"/>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78" name="Rectangle 77"/>
          <p:cNvSpPr/>
          <p:nvPr/>
        </p:nvSpPr>
        <p:spPr>
          <a:xfrm>
            <a:off x="8626766" y="4731192"/>
            <a:ext cx="293586"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grpSp>
        <p:nvGrpSpPr>
          <p:cNvPr id="2" name="Groupe 1"/>
          <p:cNvGrpSpPr/>
          <p:nvPr/>
        </p:nvGrpSpPr>
        <p:grpSpPr>
          <a:xfrm>
            <a:off x="547120" y="4704576"/>
            <a:ext cx="2372696" cy="834979"/>
            <a:chOff x="592713" y="4437112"/>
            <a:chExt cx="2570421" cy="834979"/>
          </a:xfrm>
        </p:grpSpPr>
        <p:sp>
          <p:nvSpPr>
            <p:cNvPr id="54" name="Rectangle 53"/>
            <p:cNvSpPr/>
            <p:nvPr/>
          </p:nvSpPr>
          <p:spPr>
            <a:xfrm>
              <a:off x="2818601" y="4500770"/>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55" name="Rectangle 54"/>
            <p:cNvSpPr/>
            <p:nvPr/>
          </p:nvSpPr>
          <p:spPr>
            <a:xfrm>
              <a:off x="2818601" y="5091235"/>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56" name="Rectangle 55"/>
            <p:cNvSpPr/>
            <p:nvPr/>
          </p:nvSpPr>
          <p:spPr>
            <a:xfrm>
              <a:off x="2818601" y="4902270"/>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a:t>
              </a:r>
            </a:p>
          </p:txBody>
        </p:sp>
        <p:sp>
          <p:nvSpPr>
            <p:cNvPr id="57" name="Rectangle 56"/>
            <p:cNvSpPr/>
            <p:nvPr/>
          </p:nvSpPr>
          <p:spPr>
            <a:xfrm>
              <a:off x="2818601" y="4701520"/>
              <a:ext cx="318052" cy="167640"/>
            </a:xfrm>
            <a:prstGeom prst="rect">
              <a:avLst/>
            </a:prstGeom>
            <a:solidFill>
              <a:srgbClr val="239B9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a:t>
              </a:r>
            </a:p>
          </p:txBody>
        </p:sp>
        <p:sp>
          <p:nvSpPr>
            <p:cNvPr id="84" name="Rectangle 83"/>
            <p:cNvSpPr/>
            <p:nvPr/>
          </p:nvSpPr>
          <p:spPr>
            <a:xfrm>
              <a:off x="592713" y="4437112"/>
              <a:ext cx="2570421" cy="83497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Trebuchet MS"/>
                </a:rPr>
                <a:t>Water closet (flush)</a:t>
              </a:r>
            </a:p>
            <a:p>
              <a:r>
                <a:rPr lang="en-GB" sz="1200" dirty="0">
                  <a:solidFill>
                    <a:schemeClr val="tx1"/>
                  </a:solidFill>
                  <a:latin typeface="Trebuchet MS"/>
                </a:rPr>
                <a:t>Pit latrine</a:t>
              </a:r>
            </a:p>
            <a:p>
              <a:r>
                <a:rPr lang="en-GB" sz="1200" dirty="0">
                  <a:solidFill>
                    <a:schemeClr val="tx1"/>
                  </a:solidFill>
                  <a:latin typeface="Trebuchet MS"/>
                </a:rPr>
                <a:t>Public toilet</a:t>
              </a:r>
            </a:p>
            <a:p>
              <a:r>
                <a:rPr lang="en-GB" sz="1200" dirty="0">
                  <a:solidFill>
                    <a:schemeClr val="tx1"/>
                  </a:solidFill>
                  <a:latin typeface="Trebuchet MS"/>
                </a:rPr>
                <a:t>Open space</a:t>
              </a:r>
            </a:p>
          </p:txBody>
        </p:sp>
      </p:grpSp>
      <p:sp>
        <p:nvSpPr>
          <p:cNvPr id="85" name="Rectangle 84"/>
          <p:cNvSpPr/>
          <p:nvPr/>
        </p:nvSpPr>
        <p:spPr>
          <a:xfrm>
            <a:off x="3419458" y="3003738"/>
            <a:ext cx="2372696" cy="981574"/>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Stove burning wood</a:t>
            </a:r>
          </a:p>
          <a:p>
            <a:r>
              <a:rPr lang="en-US" sz="1200" dirty="0">
                <a:solidFill>
                  <a:schemeClr val="tx1"/>
                </a:solidFill>
              </a:rPr>
              <a:t>Stove burning charcoal</a:t>
            </a:r>
          </a:p>
          <a:p>
            <a:r>
              <a:rPr lang="en-US" sz="1200" dirty="0">
                <a:solidFill>
                  <a:schemeClr val="tx1"/>
                </a:solidFill>
              </a:rPr>
              <a:t>Gas stove with cylinder</a:t>
            </a:r>
          </a:p>
          <a:p>
            <a:r>
              <a:rPr lang="en-US" sz="1200" dirty="0">
                <a:solidFill>
                  <a:schemeClr val="tx1"/>
                </a:solidFill>
              </a:rPr>
              <a:t>Multiple plate electric stove</a:t>
            </a:r>
          </a:p>
          <a:p>
            <a:r>
              <a:rPr lang="en-US" sz="1200" dirty="0">
                <a:solidFill>
                  <a:schemeClr val="tx1"/>
                </a:solidFill>
              </a:rPr>
              <a:t>Single plate electric stove</a:t>
            </a:r>
          </a:p>
        </p:txBody>
      </p:sp>
      <p:sp>
        <p:nvSpPr>
          <p:cNvPr id="86" name="Rectangle 85"/>
          <p:cNvSpPr/>
          <p:nvPr/>
        </p:nvSpPr>
        <p:spPr>
          <a:xfrm>
            <a:off x="3395745" y="4128512"/>
            <a:ext cx="2372696" cy="1391169"/>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Metal sheets</a:t>
            </a:r>
          </a:p>
          <a:p>
            <a:r>
              <a:rPr lang="en-US" sz="1200" dirty="0">
                <a:solidFill>
                  <a:schemeClr val="tx1"/>
                </a:solidFill>
              </a:rPr>
              <a:t>Tiles</a:t>
            </a:r>
          </a:p>
          <a:p>
            <a:r>
              <a:rPr lang="en-US" sz="1200" dirty="0" err="1">
                <a:solidFill>
                  <a:schemeClr val="tx1"/>
                </a:solidFill>
              </a:rPr>
              <a:t>Harar</a:t>
            </a:r>
            <a:endParaRPr lang="en-US" sz="1200" dirty="0">
              <a:solidFill>
                <a:schemeClr val="tx1"/>
              </a:solidFill>
            </a:endParaRPr>
          </a:p>
          <a:p>
            <a:r>
              <a:rPr lang="en-US" sz="1200" dirty="0" err="1">
                <a:solidFill>
                  <a:schemeClr val="tx1"/>
                </a:solidFill>
              </a:rPr>
              <a:t>Raar</a:t>
            </a:r>
            <a:r>
              <a:rPr lang="en-US" sz="1200" dirty="0">
                <a:solidFill>
                  <a:schemeClr val="tx1"/>
                </a:solidFill>
              </a:rPr>
              <a:t>		</a:t>
            </a:r>
          </a:p>
          <a:p>
            <a:r>
              <a:rPr lang="en-US" sz="1200" dirty="0">
                <a:solidFill>
                  <a:schemeClr val="tx1"/>
                </a:solidFill>
              </a:rPr>
              <a:t>Wood</a:t>
            </a:r>
          </a:p>
          <a:p>
            <a:r>
              <a:rPr lang="en-US" sz="1200" dirty="0">
                <a:solidFill>
                  <a:schemeClr val="tx1"/>
                </a:solidFill>
              </a:rPr>
              <a:t>Plastic sheet or cloth</a:t>
            </a:r>
          </a:p>
          <a:p>
            <a:r>
              <a:rPr lang="en-US" sz="1200" dirty="0">
                <a:solidFill>
                  <a:schemeClr val="tx1"/>
                </a:solidFill>
              </a:rPr>
              <a:t>Concrete</a:t>
            </a:r>
          </a:p>
        </p:txBody>
      </p:sp>
      <p:sp>
        <p:nvSpPr>
          <p:cNvPr id="87" name="Rectangle 86"/>
          <p:cNvSpPr/>
          <p:nvPr/>
        </p:nvSpPr>
        <p:spPr>
          <a:xfrm>
            <a:off x="6253909" y="3356297"/>
            <a:ext cx="2372696" cy="1564302"/>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Piped water into home</a:t>
            </a:r>
          </a:p>
          <a:p>
            <a:r>
              <a:rPr lang="en-US" sz="1200" dirty="0">
                <a:solidFill>
                  <a:schemeClr val="tx1"/>
                </a:solidFill>
              </a:rPr>
              <a:t>Piped water into compound</a:t>
            </a:r>
          </a:p>
          <a:p>
            <a:r>
              <a:rPr lang="en-US" sz="1200" dirty="0">
                <a:solidFill>
                  <a:schemeClr val="tx1"/>
                </a:solidFill>
              </a:rPr>
              <a:t>Public tap</a:t>
            </a:r>
          </a:p>
          <a:p>
            <a:r>
              <a:rPr lang="en-US" sz="1200" dirty="0" err="1">
                <a:solidFill>
                  <a:schemeClr val="tx1"/>
                </a:solidFill>
              </a:rPr>
              <a:t>Tubewell</a:t>
            </a:r>
            <a:r>
              <a:rPr lang="en-US" sz="1200" dirty="0">
                <a:solidFill>
                  <a:schemeClr val="tx1"/>
                </a:solidFill>
              </a:rPr>
              <a:t>/borehole</a:t>
            </a:r>
          </a:p>
          <a:p>
            <a:r>
              <a:rPr lang="en-US" sz="1200" dirty="0">
                <a:solidFill>
                  <a:schemeClr val="tx1"/>
                </a:solidFill>
              </a:rPr>
              <a:t>Protected dug well</a:t>
            </a:r>
          </a:p>
          <a:p>
            <a:r>
              <a:rPr lang="en-US" sz="1200" dirty="0">
                <a:solidFill>
                  <a:schemeClr val="tx1"/>
                </a:solidFill>
              </a:rPr>
              <a:t>Protected spring</a:t>
            </a:r>
          </a:p>
          <a:p>
            <a:r>
              <a:rPr lang="en-US" sz="1200" dirty="0">
                <a:solidFill>
                  <a:schemeClr val="tx1"/>
                </a:solidFill>
              </a:rPr>
              <a:t>Unprotected spring</a:t>
            </a:r>
          </a:p>
          <a:p>
            <a:r>
              <a:rPr lang="en-US" sz="1200" dirty="0">
                <a:solidFill>
                  <a:schemeClr val="tx1"/>
                </a:solidFill>
              </a:rPr>
              <a:t>Rainwater collection</a:t>
            </a:r>
          </a:p>
          <a:p>
            <a:r>
              <a:rPr lang="en-US" sz="1200" dirty="0">
                <a:solidFill>
                  <a:schemeClr val="tx1"/>
                </a:solidFill>
              </a:rPr>
              <a:t>Bottled water</a:t>
            </a:r>
          </a:p>
          <a:p>
            <a:r>
              <a:rPr lang="en-US" sz="1200" dirty="0">
                <a:solidFill>
                  <a:schemeClr val="tx1"/>
                </a:solidFill>
              </a:rPr>
              <a:t>Cart with small tank/drum/donkey</a:t>
            </a:r>
          </a:p>
          <a:p>
            <a:r>
              <a:rPr lang="en-US" sz="1200" dirty="0">
                <a:solidFill>
                  <a:schemeClr val="tx1"/>
                </a:solidFill>
              </a:rPr>
              <a:t>Tanker truck</a:t>
            </a:r>
          </a:p>
          <a:p>
            <a:r>
              <a:rPr lang="en-US" sz="1200" dirty="0">
                <a:solidFill>
                  <a:schemeClr val="tx1"/>
                </a:solidFill>
              </a:rPr>
              <a:t>Surface water </a:t>
            </a:r>
          </a:p>
        </p:txBody>
      </p:sp>
      <p:sp>
        <p:nvSpPr>
          <p:cNvPr id="89" name="Rectangle 88"/>
          <p:cNvSpPr/>
          <p:nvPr/>
        </p:nvSpPr>
        <p:spPr>
          <a:xfrm>
            <a:off x="5901415" y="2976383"/>
            <a:ext cx="299077" cy="2325188"/>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latin typeface="Trebuchet MS"/>
              </a:rPr>
              <a:t>DRINKING WATER</a:t>
            </a:r>
          </a:p>
        </p:txBody>
      </p:sp>
      <p:sp>
        <p:nvSpPr>
          <p:cNvPr id="79"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8.4 Key Socio Demographics</a:t>
            </a:r>
          </a:p>
        </p:txBody>
      </p:sp>
    </p:spTree>
    <p:extLst>
      <p:ext uri="{BB962C8B-B14F-4D97-AF65-F5344CB8AC3E}">
        <p14:creationId xmlns:p14="http://schemas.microsoft.com/office/powerpoint/2010/main" val="18102515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
          <p:cNvSpPr>
            <a:spLocks noGrp="1"/>
          </p:cNvSpPr>
          <p:nvPr>
            <p:ph type="body" sz="quarter" idx="28"/>
          </p:nvPr>
        </p:nvSpPr>
        <p:spPr>
          <a:xfrm>
            <a:off x="-14356" y="5886514"/>
            <a:ext cx="9144000" cy="566822"/>
          </a:xfrm>
          <a:noFill/>
        </p:spPr>
        <p:txBody>
          <a:bodyPr wrap="square" lIns="108000" rIns="108000">
            <a:spAutoFit/>
          </a:bodyPr>
          <a:lstStyle/>
          <a:p>
            <a:pPr marL="0" defTabSz="914400"/>
            <a:r>
              <a:rPr lang="fr-FR" sz="1000" dirty="0"/>
              <a:t>Sample size: 1,796 (entire </a:t>
            </a:r>
            <a:r>
              <a:rPr lang="fr-FR" sz="1000" dirty="0" err="1"/>
              <a:t>sample</a:t>
            </a:r>
            <a:r>
              <a:rPr lang="fr-FR" sz="1000" dirty="0"/>
              <a:t>)</a:t>
            </a:r>
          </a:p>
          <a:p>
            <a:pPr marL="0" defTabSz="914400"/>
            <a:r>
              <a:rPr lang="fr-FR" sz="1000" dirty="0"/>
              <a:t>Questions: </a:t>
            </a:r>
            <a:r>
              <a:rPr lang="fr-FR" sz="1000" dirty="0" err="1"/>
              <a:t>What</a:t>
            </a:r>
            <a:r>
              <a:rPr lang="fr-FR" sz="1000" dirty="0"/>
              <a:t> is </a:t>
            </a:r>
            <a:r>
              <a:rPr lang="fr-FR" sz="1000" dirty="0" err="1"/>
              <a:t>your</a:t>
            </a:r>
            <a:r>
              <a:rPr lang="fr-FR" sz="1000" dirty="0"/>
              <a:t> </a:t>
            </a:r>
            <a:r>
              <a:rPr lang="fr-FR" sz="1000" dirty="0" err="1"/>
              <a:t>age</a:t>
            </a:r>
            <a:r>
              <a:rPr lang="fr-FR" sz="1000" dirty="0"/>
              <a:t>?; </a:t>
            </a:r>
            <a:r>
              <a:rPr lang="en-US" sz="1000" dirty="0"/>
              <a:t>What type of house does the respondent live in?; What is the main source of drinking water for the household?; What does your household mainly use for cooking?; What type of toilet does your household use?; What type of material is the roof of the house made of?</a:t>
            </a:r>
            <a:endParaRPr lang="fr-FR" sz="1000" dirty="0"/>
          </a:p>
        </p:txBody>
      </p:sp>
      <p:sp>
        <p:nvSpPr>
          <p:cNvPr id="3" name="Text Placeholder 2"/>
          <p:cNvSpPr>
            <a:spLocks noGrp="1"/>
          </p:cNvSpPr>
          <p:nvPr>
            <p:ph type="body" sz="quarter" idx="14"/>
          </p:nvPr>
        </p:nvSpPr>
        <p:spPr>
          <a:solidFill>
            <a:srgbClr val="DCE6F2"/>
          </a:solidFill>
        </p:spPr>
        <p:txBody>
          <a:bodyPr/>
          <a:lstStyle/>
          <a:p>
            <a:r>
              <a:rPr lang="en-GB" sz="1460" dirty="0">
                <a:solidFill>
                  <a:srgbClr val="1F497D"/>
                </a:solidFill>
              </a:rPr>
              <a:t>37% of the sample are aged between 16 and 25 years old. 30% of the sample can be considered as vulnerable. </a:t>
            </a:r>
          </a:p>
        </p:txBody>
      </p:sp>
      <p:sp>
        <p:nvSpPr>
          <p:cNvPr id="4" name="Title 3"/>
          <p:cNvSpPr>
            <a:spLocks noGrp="1"/>
          </p:cNvSpPr>
          <p:nvPr>
            <p:ph type="title"/>
          </p:nvPr>
        </p:nvSpPr>
        <p:spPr/>
        <p:txBody>
          <a:bodyPr/>
          <a:lstStyle/>
          <a:p>
            <a:r>
              <a:rPr lang="en-US"/>
              <a:t>9.4 Appendix &gt; Survey dataset: key socio-demographics</a:t>
            </a:r>
            <a:endParaRPr lang="en-GB" dirty="0"/>
          </a:p>
        </p:txBody>
      </p:sp>
      <p:graphicFrame>
        <p:nvGraphicFramePr>
          <p:cNvPr id="5" name="Chart 4"/>
          <p:cNvGraphicFramePr/>
          <p:nvPr>
            <p:extLst>
              <p:ext uri="{D42A27DB-BD31-4B8C-83A1-F6EECF244321}">
                <p14:modId xmlns:p14="http://schemas.microsoft.com/office/powerpoint/2010/main" val="1404400296"/>
              </p:ext>
            </p:extLst>
          </p:nvPr>
        </p:nvGraphicFramePr>
        <p:xfrm>
          <a:off x="450927" y="2060848"/>
          <a:ext cx="3589322" cy="371924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83865" y="1367224"/>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Age</a:t>
            </a:r>
          </a:p>
          <a:p>
            <a:r>
              <a:rPr lang="en-US" sz="1200" i="1" dirty="0">
                <a:solidFill>
                  <a:srgbClr val="404040"/>
                </a:solidFill>
              </a:rPr>
              <a:t>Entire sample</a:t>
            </a:r>
          </a:p>
        </p:txBody>
      </p:sp>
      <p:graphicFrame>
        <p:nvGraphicFramePr>
          <p:cNvPr id="14" name="Chart 22"/>
          <p:cNvGraphicFramePr/>
          <p:nvPr>
            <p:extLst>
              <p:ext uri="{D42A27DB-BD31-4B8C-83A1-F6EECF244321}">
                <p14:modId xmlns:p14="http://schemas.microsoft.com/office/powerpoint/2010/main" val="1077874822"/>
              </p:ext>
            </p:extLst>
          </p:nvPr>
        </p:nvGraphicFramePr>
        <p:xfrm>
          <a:off x="3309090" y="2049787"/>
          <a:ext cx="6447486" cy="339543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4505531" y="1376892"/>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b="1" dirty="0">
                <a:solidFill>
                  <a:schemeClr val="tx2"/>
                </a:solidFill>
              </a:rPr>
              <a:t>V</a:t>
            </a:r>
            <a:r>
              <a:rPr lang="en-US" sz="1400" b="1" dirty="0" err="1">
                <a:solidFill>
                  <a:schemeClr val="tx2"/>
                </a:solidFill>
              </a:rPr>
              <a:t>ulnerability</a:t>
            </a:r>
            <a:r>
              <a:rPr lang="en-US" sz="1400" b="1" dirty="0">
                <a:solidFill>
                  <a:schemeClr val="tx2"/>
                </a:solidFill>
              </a:rPr>
              <a:t> index</a:t>
            </a:r>
          </a:p>
          <a:p>
            <a:r>
              <a:rPr lang="en-US" sz="1200" i="1" dirty="0">
                <a:solidFill>
                  <a:srgbClr val="404040"/>
                </a:solidFill>
              </a:rPr>
              <a:t>Entire sample</a:t>
            </a:r>
          </a:p>
        </p:txBody>
      </p:sp>
      <p:sp>
        <p:nvSpPr>
          <p:cNvPr id="19" name="Rectangle 18"/>
          <p:cNvSpPr/>
          <p:nvPr/>
        </p:nvSpPr>
        <p:spPr>
          <a:xfrm>
            <a:off x="4847699" y="2201529"/>
            <a:ext cx="1452494" cy="461665"/>
          </a:xfrm>
          <a:prstGeom prst="rect">
            <a:avLst/>
          </a:prstGeom>
          <a:noFill/>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en-US" sz="1200" dirty="0"/>
              <a:t>29.6% are vulnerable</a:t>
            </a:r>
          </a:p>
        </p:txBody>
      </p:sp>
      <p:grpSp>
        <p:nvGrpSpPr>
          <p:cNvPr id="20" name="Group 7"/>
          <p:cNvGrpSpPr/>
          <p:nvPr/>
        </p:nvGrpSpPr>
        <p:grpSpPr>
          <a:xfrm rot="16200000">
            <a:off x="4994735" y="2035522"/>
            <a:ext cx="308801" cy="1420145"/>
            <a:chOff x="5334860" y="1846869"/>
            <a:chExt cx="308801" cy="1538490"/>
          </a:xfrm>
        </p:grpSpPr>
        <p:sp>
          <p:nvSpPr>
            <p:cNvPr id="21" name="Right Bracket 6"/>
            <p:cNvSpPr/>
            <p:nvPr/>
          </p:nvSpPr>
          <p:spPr>
            <a:xfrm rot="10800000" flipH="1">
              <a:off x="5334860" y="1846869"/>
              <a:ext cx="109327" cy="153849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2" name="Straight Arrow Connector 13"/>
            <p:cNvCxnSpPr>
              <a:cxnSpLocks/>
            </p:cNvCxnSpPr>
            <p:nvPr/>
          </p:nvCxnSpPr>
          <p:spPr>
            <a:xfrm>
              <a:off x="5453924" y="2710964"/>
              <a:ext cx="108000" cy="0"/>
            </a:xfrm>
            <a:prstGeom prst="straightConnector1">
              <a:avLst/>
            </a:prstGeom>
            <a:ln w="12700">
              <a:solidFill>
                <a:srgbClr val="4CAEB0"/>
              </a:solidFill>
            </a:ln>
          </p:spPr>
          <p:style>
            <a:lnRef idx="1">
              <a:schemeClr val="accent1"/>
            </a:lnRef>
            <a:fillRef idx="0">
              <a:schemeClr val="accent1"/>
            </a:fillRef>
            <a:effectRef idx="0">
              <a:schemeClr val="accent1"/>
            </a:effectRef>
            <a:fontRef idx="minor">
              <a:schemeClr val="tx1"/>
            </a:fontRef>
          </p:style>
        </p:cxnSp>
        <p:sp>
          <p:nvSpPr>
            <p:cNvPr id="23" name="Right Bracket 32"/>
            <p:cNvSpPr/>
            <p:nvPr/>
          </p:nvSpPr>
          <p:spPr>
            <a:xfrm rot="10800000">
              <a:off x="5571661" y="2207020"/>
              <a:ext cx="72000" cy="10080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6"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8.4 Key Socio Demographics</a:t>
            </a:r>
          </a:p>
        </p:txBody>
      </p:sp>
    </p:spTree>
    <p:extLst>
      <p:ext uri="{BB962C8B-B14F-4D97-AF65-F5344CB8AC3E}">
        <p14:creationId xmlns:p14="http://schemas.microsoft.com/office/powerpoint/2010/main" val="1176878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
          <p:cNvSpPr>
            <a:spLocks noGrp="1"/>
          </p:cNvSpPr>
          <p:nvPr>
            <p:ph type="body" sz="quarter" idx="28"/>
          </p:nvPr>
        </p:nvSpPr>
        <p:spPr>
          <a:xfrm>
            <a:off x="-14356" y="5873690"/>
            <a:ext cx="9144000" cy="579646"/>
          </a:xfrm>
          <a:noFill/>
        </p:spPr>
        <p:txBody>
          <a:bodyPr wrap="square" lIns="108000" rIns="108000">
            <a:spAutoFit/>
          </a:bodyPr>
          <a:lstStyle/>
          <a:p>
            <a:pPr marL="0" defTabSz="914400"/>
            <a:r>
              <a:rPr lang="fr-FR" sz="1000" dirty="0"/>
              <a:t>Sample size: 1,796 (entire </a:t>
            </a:r>
            <a:r>
              <a:rPr lang="fr-FR" sz="1000" dirty="0" err="1"/>
              <a:t>sample</a:t>
            </a:r>
            <a:r>
              <a:rPr lang="fr-FR" sz="1000" dirty="0"/>
              <a:t>)</a:t>
            </a:r>
          </a:p>
          <a:p>
            <a:pPr marL="0" defTabSz="914400"/>
            <a:r>
              <a:rPr lang="fr-FR" sz="1000" dirty="0"/>
              <a:t>Questions: </a:t>
            </a:r>
            <a:r>
              <a:rPr lang="fr-FR" sz="1000" dirty="0" err="1"/>
              <a:t>What</a:t>
            </a:r>
            <a:r>
              <a:rPr lang="fr-FR" sz="1000" dirty="0"/>
              <a:t> is </a:t>
            </a:r>
            <a:r>
              <a:rPr lang="fr-FR" sz="1000" dirty="0" err="1"/>
              <a:t>your</a:t>
            </a:r>
            <a:r>
              <a:rPr lang="fr-FR" sz="1000" dirty="0"/>
              <a:t> </a:t>
            </a:r>
            <a:r>
              <a:rPr lang="fr-FR" sz="1000" dirty="0" err="1"/>
              <a:t>highest</a:t>
            </a:r>
            <a:r>
              <a:rPr lang="fr-FR" sz="1000" dirty="0"/>
              <a:t> </a:t>
            </a:r>
            <a:r>
              <a:rPr lang="fr-FR" sz="1000" dirty="0" err="1"/>
              <a:t>level</a:t>
            </a:r>
            <a:r>
              <a:rPr lang="fr-FR" sz="1000" dirty="0"/>
              <a:t> of </a:t>
            </a:r>
            <a:r>
              <a:rPr lang="fr-FR" sz="1000" dirty="0" err="1"/>
              <a:t>education</a:t>
            </a:r>
            <a:r>
              <a:rPr lang="fr-FR" sz="1000" dirty="0"/>
              <a:t>?; Can </a:t>
            </a:r>
            <a:r>
              <a:rPr lang="fr-FR" sz="1000" dirty="0" err="1"/>
              <a:t>you</a:t>
            </a:r>
            <a:r>
              <a:rPr lang="fr-FR" sz="1000" dirty="0"/>
              <a:t> </a:t>
            </a:r>
            <a:r>
              <a:rPr lang="fr-FR" sz="1000" dirty="0" err="1"/>
              <a:t>read</a:t>
            </a:r>
            <a:r>
              <a:rPr lang="fr-FR" sz="1000" dirty="0"/>
              <a:t>?; Do </a:t>
            </a:r>
            <a:r>
              <a:rPr lang="fr-FR" sz="1000" dirty="0" err="1"/>
              <a:t>you</a:t>
            </a:r>
            <a:r>
              <a:rPr lang="fr-FR" sz="1000" dirty="0"/>
              <a:t> </a:t>
            </a:r>
            <a:r>
              <a:rPr lang="fr-FR" sz="1000" dirty="0" err="1"/>
              <a:t>speak</a:t>
            </a:r>
            <a:r>
              <a:rPr lang="fr-FR" sz="1000" dirty="0"/>
              <a:t> English?</a:t>
            </a:r>
          </a:p>
          <a:p>
            <a:pPr marL="0" defTabSz="914400"/>
            <a:r>
              <a:rPr lang="fr-FR" sz="1000" dirty="0"/>
              <a:t>0.1% </a:t>
            </a:r>
            <a:r>
              <a:rPr lang="fr-FR" sz="1000" dirty="0" err="1"/>
              <a:t>responded</a:t>
            </a:r>
            <a:r>
              <a:rPr lang="fr-FR" sz="1000" dirty="0"/>
              <a:t> ‘</a:t>
            </a:r>
            <a:r>
              <a:rPr lang="fr-FR" sz="1000" dirty="0" err="1"/>
              <a:t>don’t</a:t>
            </a:r>
            <a:r>
              <a:rPr lang="fr-FR" sz="1000" dirty="0"/>
              <a:t> know’ or </a:t>
            </a:r>
            <a:r>
              <a:rPr lang="fr-FR" sz="1000" dirty="0" err="1"/>
              <a:t>refused</a:t>
            </a:r>
            <a:r>
              <a:rPr lang="fr-FR" sz="1000" dirty="0"/>
              <a:t> to </a:t>
            </a:r>
            <a:r>
              <a:rPr lang="fr-FR" sz="1000" dirty="0" err="1"/>
              <a:t>answer</a:t>
            </a:r>
            <a:r>
              <a:rPr lang="fr-FR" sz="1000" dirty="0"/>
              <a:t> for </a:t>
            </a:r>
            <a:r>
              <a:rPr lang="fr-FR" sz="1000" dirty="0" err="1"/>
              <a:t>education</a:t>
            </a:r>
            <a:r>
              <a:rPr lang="fr-FR" sz="1000" dirty="0"/>
              <a:t>.</a:t>
            </a:r>
          </a:p>
        </p:txBody>
      </p:sp>
      <p:sp>
        <p:nvSpPr>
          <p:cNvPr id="3" name="Text Placeholder 2"/>
          <p:cNvSpPr>
            <a:spLocks noGrp="1"/>
          </p:cNvSpPr>
          <p:nvPr>
            <p:ph type="body" sz="quarter" idx="14"/>
          </p:nvPr>
        </p:nvSpPr>
        <p:spPr>
          <a:solidFill>
            <a:srgbClr val="DCE6F2"/>
          </a:solidFill>
        </p:spPr>
        <p:txBody>
          <a:bodyPr/>
          <a:lstStyle/>
          <a:p>
            <a:r>
              <a:rPr lang="en-GB" sz="1460" dirty="0">
                <a:solidFill>
                  <a:srgbClr val="1F497D"/>
                </a:solidFill>
              </a:rPr>
              <a:t>25% of the sample have not received any education. 31% don’t know how to read and 69% cannot speak English.</a:t>
            </a:r>
          </a:p>
        </p:txBody>
      </p:sp>
      <p:sp>
        <p:nvSpPr>
          <p:cNvPr id="4" name="Title 3"/>
          <p:cNvSpPr>
            <a:spLocks noGrp="1"/>
          </p:cNvSpPr>
          <p:nvPr>
            <p:ph type="title"/>
          </p:nvPr>
        </p:nvSpPr>
        <p:spPr/>
        <p:txBody>
          <a:bodyPr/>
          <a:lstStyle/>
          <a:p>
            <a:r>
              <a:rPr lang="en-US"/>
              <a:t>9.4 Appendix &gt; Survey dataset: key socio-demographics</a:t>
            </a:r>
            <a:endParaRPr lang="en-GB" dirty="0"/>
          </a:p>
        </p:txBody>
      </p:sp>
      <p:graphicFrame>
        <p:nvGraphicFramePr>
          <p:cNvPr id="5" name="Chart 4"/>
          <p:cNvGraphicFramePr/>
          <p:nvPr>
            <p:extLst/>
          </p:nvPr>
        </p:nvGraphicFramePr>
        <p:xfrm>
          <a:off x="185051" y="1473179"/>
          <a:ext cx="5184576" cy="430709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51520" y="1250753"/>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Education</a:t>
            </a:r>
          </a:p>
          <a:p>
            <a:r>
              <a:rPr lang="en-US" sz="1200" i="1" dirty="0">
                <a:solidFill>
                  <a:srgbClr val="404040"/>
                </a:solidFill>
              </a:rPr>
              <a:t>Entire sample</a:t>
            </a:r>
          </a:p>
        </p:txBody>
      </p:sp>
      <p:graphicFrame>
        <p:nvGraphicFramePr>
          <p:cNvPr id="16" name="Chart 7"/>
          <p:cNvGraphicFramePr/>
          <p:nvPr>
            <p:extLst>
              <p:ext uri="{D42A27DB-BD31-4B8C-83A1-F6EECF244321}">
                <p14:modId xmlns:p14="http://schemas.microsoft.com/office/powerpoint/2010/main" val="653741876"/>
              </p:ext>
            </p:extLst>
          </p:nvPr>
        </p:nvGraphicFramePr>
        <p:xfrm>
          <a:off x="4829679" y="1772816"/>
          <a:ext cx="2268140" cy="2620712"/>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a:xfrm>
            <a:off x="4793849" y="1260262"/>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Literacy and English speaking</a:t>
            </a:r>
          </a:p>
          <a:p>
            <a:r>
              <a:rPr lang="en-US" sz="1200" i="1" dirty="0">
                <a:solidFill>
                  <a:srgbClr val="404040"/>
                </a:solidFill>
              </a:rPr>
              <a:t>Entire sample</a:t>
            </a:r>
          </a:p>
        </p:txBody>
      </p:sp>
      <p:graphicFrame>
        <p:nvGraphicFramePr>
          <p:cNvPr id="19" name="Chart 7"/>
          <p:cNvGraphicFramePr/>
          <p:nvPr>
            <p:extLst>
              <p:ext uri="{D42A27DB-BD31-4B8C-83A1-F6EECF244321}">
                <p14:modId xmlns:p14="http://schemas.microsoft.com/office/powerpoint/2010/main" val="3750518178"/>
              </p:ext>
            </p:extLst>
          </p:nvPr>
        </p:nvGraphicFramePr>
        <p:xfrm>
          <a:off x="6757278" y="3569166"/>
          <a:ext cx="2268140" cy="2812162"/>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8.4 Key Socio Demographics</a:t>
            </a:r>
          </a:p>
        </p:txBody>
      </p:sp>
    </p:spTree>
    <p:extLst>
      <p:ext uri="{BB962C8B-B14F-4D97-AF65-F5344CB8AC3E}">
        <p14:creationId xmlns:p14="http://schemas.microsoft.com/office/powerpoint/2010/main" val="1889924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p:cNvSpPr>
            <a:spLocks noGrp="1"/>
          </p:cNvSpPr>
          <p:nvPr>
            <p:ph type="body" sz="quarter" idx="28"/>
          </p:nvPr>
        </p:nvSpPr>
        <p:spPr>
          <a:xfrm>
            <a:off x="-14356" y="6040402"/>
            <a:ext cx="9144000" cy="412934"/>
          </a:xfrm>
          <a:noFill/>
        </p:spPr>
        <p:txBody>
          <a:bodyPr wrap="square" lIns="108000" rIns="108000">
            <a:spAutoFit/>
          </a:bodyPr>
          <a:lstStyle/>
          <a:p>
            <a:pPr marL="0" defTabSz="914400"/>
            <a:r>
              <a:rPr lang="fr-FR" sz="1000" dirty="0"/>
              <a:t>Sample size: 1,796 (entire </a:t>
            </a:r>
            <a:r>
              <a:rPr lang="fr-FR" sz="1000" dirty="0" err="1"/>
              <a:t>sample</a:t>
            </a:r>
            <a:r>
              <a:rPr lang="fr-FR" sz="1000" dirty="0"/>
              <a:t>); 817 (non-</a:t>
            </a:r>
            <a:r>
              <a:rPr lang="fr-FR" sz="1000" dirty="0" err="1"/>
              <a:t>heads</a:t>
            </a:r>
            <a:r>
              <a:rPr lang="fr-FR" sz="1000" dirty="0"/>
              <a:t> of </a:t>
            </a:r>
            <a:r>
              <a:rPr lang="fr-FR" sz="1000" dirty="0" err="1"/>
              <a:t>household</a:t>
            </a:r>
            <a:r>
              <a:rPr lang="fr-FR" sz="1000" dirty="0"/>
              <a:t>)</a:t>
            </a:r>
          </a:p>
          <a:p>
            <a:pPr marL="0" defTabSz="914400"/>
            <a:r>
              <a:rPr lang="fr-FR" sz="1000" dirty="0"/>
              <a:t>Questions: Are </a:t>
            </a:r>
            <a:r>
              <a:rPr lang="fr-FR" sz="1000" dirty="0" err="1"/>
              <a:t>you</a:t>
            </a:r>
            <a:r>
              <a:rPr lang="fr-FR" sz="1000" dirty="0"/>
              <a:t> the </a:t>
            </a:r>
            <a:r>
              <a:rPr lang="fr-FR" sz="1000" dirty="0" err="1"/>
              <a:t>head</a:t>
            </a:r>
            <a:r>
              <a:rPr lang="fr-FR" sz="1000" dirty="0"/>
              <a:t> of </a:t>
            </a:r>
            <a:r>
              <a:rPr lang="fr-FR" sz="1000" dirty="0" err="1"/>
              <a:t>your</a:t>
            </a:r>
            <a:r>
              <a:rPr lang="fr-FR" sz="1000" dirty="0"/>
              <a:t> </a:t>
            </a:r>
            <a:r>
              <a:rPr lang="fr-FR" sz="1000" dirty="0" err="1"/>
              <a:t>household</a:t>
            </a:r>
            <a:r>
              <a:rPr lang="fr-FR" sz="1000" dirty="0"/>
              <a:t>?; </a:t>
            </a:r>
            <a:r>
              <a:rPr lang="fr-FR" sz="1000" dirty="0" err="1"/>
              <a:t>What</a:t>
            </a:r>
            <a:r>
              <a:rPr lang="fr-FR" sz="1000" dirty="0"/>
              <a:t> is </a:t>
            </a:r>
            <a:r>
              <a:rPr lang="fr-FR" sz="1000" dirty="0" err="1"/>
              <a:t>your</a:t>
            </a:r>
            <a:r>
              <a:rPr lang="fr-FR" sz="1000" dirty="0"/>
              <a:t> </a:t>
            </a:r>
            <a:r>
              <a:rPr lang="fr-FR" sz="1000" dirty="0" err="1"/>
              <a:t>relationship</a:t>
            </a:r>
            <a:r>
              <a:rPr lang="fr-FR" sz="1000" dirty="0"/>
              <a:t> to the </a:t>
            </a:r>
            <a:r>
              <a:rPr lang="fr-FR" sz="1000" dirty="0" err="1"/>
              <a:t>head</a:t>
            </a:r>
            <a:r>
              <a:rPr lang="fr-FR" sz="1000" dirty="0"/>
              <a:t> of </a:t>
            </a:r>
            <a:r>
              <a:rPr lang="fr-FR" sz="1000" dirty="0" err="1"/>
              <a:t>household</a:t>
            </a:r>
            <a:r>
              <a:rPr lang="fr-FR" sz="1000" dirty="0"/>
              <a:t>?</a:t>
            </a:r>
          </a:p>
        </p:txBody>
      </p:sp>
      <p:sp>
        <p:nvSpPr>
          <p:cNvPr id="3" name="Text Placeholder 2"/>
          <p:cNvSpPr>
            <a:spLocks noGrp="1"/>
          </p:cNvSpPr>
          <p:nvPr>
            <p:ph type="body" sz="quarter" idx="14"/>
          </p:nvPr>
        </p:nvSpPr>
        <p:spPr>
          <a:solidFill>
            <a:srgbClr val="DCE6F2"/>
          </a:solidFill>
        </p:spPr>
        <p:txBody>
          <a:bodyPr/>
          <a:lstStyle/>
          <a:p>
            <a:r>
              <a:rPr lang="en-GB" sz="1460" dirty="0">
                <a:solidFill>
                  <a:srgbClr val="1F497D"/>
                </a:solidFill>
              </a:rPr>
              <a:t>53% of the sample are heads of household. Among those who are not, 42% are spouses of the head of household.</a:t>
            </a:r>
          </a:p>
        </p:txBody>
      </p:sp>
      <p:sp>
        <p:nvSpPr>
          <p:cNvPr id="4" name="Title 3"/>
          <p:cNvSpPr>
            <a:spLocks noGrp="1"/>
          </p:cNvSpPr>
          <p:nvPr>
            <p:ph type="title"/>
          </p:nvPr>
        </p:nvSpPr>
        <p:spPr/>
        <p:txBody>
          <a:bodyPr/>
          <a:lstStyle/>
          <a:p>
            <a:r>
              <a:rPr lang="en-US"/>
              <a:t>9.4 Appendix &gt; Survey dataset: key socio-demographics</a:t>
            </a:r>
            <a:endParaRPr lang="en-GB" dirty="0"/>
          </a:p>
        </p:txBody>
      </p:sp>
      <p:graphicFrame>
        <p:nvGraphicFramePr>
          <p:cNvPr id="5" name="Chart 4"/>
          <p:cNvGraphicFramePr/>
          <p:nvPr>
            <p:extLst>
              <p:ext uri="{D42A27DB-BD31-4B8C-83A1-F6EECF244321}">
                <p14:modId xmlns:p14="http://schemas.microsoft.com/office/powerpoint/2010/main" val="397491094"/>
              </p:ext>
            </p:extLst>
          </p:nvPr>
        </p:nvGraphicFramePr>
        <p:xfrm>
          <a:off x="0" y="2060848"/>
          <a:ext cx="3589322" cy="371924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83865" y="1367224"/>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Head of household</a:t>
            </a:r>
          </a:p>
          <a:p>
            <a:r>
              <a:rPr lang="en-US" sz="1200" i="1" dirty="0">
                <a:solidFill>
                  <a:srgbClr val="404040"/>
                </a:solidFill>
              </a:rPr>
              <a:t>Entire sample</a:t>
            </a:r>
          </a:p>
        </p:txBody>
      </p:sp>
      <p:graphicFrame>
        <p:nvGraphicFramePr>
          <p:cNvPr id="7" name="Chart 6"/>
          <p:cNvGraphicFramePr/>
          <p:nvPr>
            <p:extLst>
              <p:ext uri="{D42A27DB-BD31-4B8C-83A1-F6EECF244321}">
                <p14:modId xmlns:p14="http://schemas.microsoft.com/office/powerpoint/2010/main" val="994800491"/>
              </p:ext>
            </p:extLst>
          </p:nvPr>
        </p:nvGraphicFramePr>
        <p:xfrm>
          <a:off x="3641435" y="1637195"/>
          <a:ext cx="5416202" cy="430709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439062" y="1376892"/>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Relationship to head of household</a:t>
            </a:r>
          </a:p>
          <a:p>
            <a:r>
              <a:rPr lang="en-US" sz="1200" i="1" dirty="0">
                <a:solidFill>
                  <a:srgbClr val="404040"/>
                </a:solidFill>
              </a:rPr>
              <a:t>Focus on non-heads of household</a:t>
            </a:r>
          </a:p>
        </p:txBody>
      </p:sp>
      <p:sp>
        <p:nvSpPr>
          <p:cNvPr id="10"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8.4 Key Socio Demographics</a:t>
            </a:r>
          </a:p>
        </p:txBody>
      </p:sp>
    </p:spTree>
    <p:extLst>
      <p:ext uri="{BB962C8B-B14F-4D97-AF65-F5344CB8AC3E}">
        <p14:creationId xmlns:p14="http://schemas.microsoft.com/office/powerpoint/2010/main" val="3550372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
          <p:cNvSpPr>
            <a:spLocks noGrp="1"/>
          </p:cNvSpPr>
          <p:nvPr>
            <p:ph type="body" sz="quarter" idx="28"/>
          </p:nvPr>
        </p:nvSpPr>
        <p:spPr>
          <a:xfrm>
            <a:off x="0" y="6415555"/>
            <a:ext cx="9144000" cy="412934"/>
          </a:xfrm>
          <a:noFill/>
        </p:spPr>
        <p:txBody>
          <a:bodyPr wrap="square" lIns="108000" rIns="108000">
            <a:spAutoFit/>
          </a:bodyPr>
          <a:lstStyle/>
          <a:p>
            <a:pPr marL="0" defTabSz="914400"/>
            <a:r>
              <a:rPr lang="fr-FR" sz="1000" dirty="0"/>
              <a:t>Sample size: 1,796 (entire </a:t>
            </a:r>
            <a:r>
              <a:rPr lang="fr-FR" sz="1000" dirty="0" err="1"/>
              <a:t>sample</a:t>
            </a:r>
            <a:r>
              <a:rPr lang="fr-FR" sz="1000" dirty="0"/>
              <a:t>)</a:t>
            </a:r>
          </a:p>
          <a:p>
            <a:pPr marL="0" defTabSz="914400"/>
            <a:r>
              <a:rPr lang="fr-FR" sz="1000" dirty="0"/>
              <a:t>Questions: </a:t>
            </a:r>
            <a:r>
              <a:rPr lang="fr-FR" sz="1000" dirty="0" err="1"/>
              <a:t>What</a:t>
            </a:r>
            <a:r>
              <a:rPr lang="fr-FR" sz="1000" dirty="0"/>
              <a:t> is </a:t>
            </a:r>
            <a:r>
              <a:rPr lang="fr-FR" sz="1000" dirty="0" err="1"/>
              <a:t>your</a:t>
            </a:r>
            <a:r>
              <a:rPr lang="fr-FR" sz="1000" dirty="0"/>
              <a:t> </a:t>
            </a:r>
            <a:r>
              <a:rPr lang="fr-FR" sz="1000" dirty="0" err="1"/>
              <a:t>average</a:t>
            </a:r>
            <a:r>
              <a:rPr lang="fr-FR" sz="1000" dirty="0"/>
              <a:t> </a:t>
            </a:r>
            <a:r>
              <a:rPr lang="fr-FR" sz="1000" dirty="0" err="1"/>
              <a:t>monthly</a:t>
            </a:r>
            <a:r>
              <a:rPr lang="fr-FR" sz="1000" dirty="0"/>
              <a:t> </a:t>
            </a:r>
            <a:r>
              <a:rPr lang="fr-FR" sz="1000" dirty="0" err="1"/>
              <a:t>income</a:t>
            </a:r>
            <a:r>
              <a:rPr lang="fr-FR" sz="1000" dirty="0"/>
              <a:t>?; </a:t>
            </a:r>
            <a:r>
              <a:rPr lang="fr-FR" sz="1000" dirty="0" err="1"/>
              <a:t>What</a:t>
            </a:r>
            <a:r>
              <a:rPr lang="fr-FR" sz="1000" dirty="0"/>
              <a:t> are the main source(s) of </a:t>
            </a:r>
            <a:r>
              <a:rPr lang="fr-FR" sz="1000" dirty="0" err="1"/>
              <a:t>income</a:t>
            </a:r>
            <a:r>
              <a:rPr lang="fr-FR" sz="1000" dirty="0"/>
              <a:t> for the </a:t>
            </a:r>
            <a:r>
              <a:rPr lang="fr-FR" sz="1000" dirty="0" err="1"/>
              <a:t>household</a:t>
            </a:r>
            <a:r>
              <a:rPr lang="fr-FR" sz="1000" dirty="0"/>
              <a:t>?</a:t>
            </a:r>
          </a:p>
        </p:txBody>
      </p:sp>
      <p:sp>
        <p:nvSpPr>
          <p:cNvPr id="3" name="Text Placeholder 2"/>
          <p:cNvSpPr>
            <a:spLocks noGrp="1"/>
          </p:cNvSpPr>
          <p:nvPr>
            <p:ph type="body" sz="quarter" idx="14"/>
          </p:nvPr>
        </p:nvSpPr>
        <p:spPr>
          <a:solidFill>
            <a:srgbClr val="DCE6F2"/>
          </a:solidFill>
        </p:spPr>
        <p:txBody>
          <a:bodyPr/>
          <a:lstStyle/>
          <a:p>
            <a:r>
              <a:rPr lang="en-GB" sz="1460" dirty="0">
                <a:solidFill>
                  <a:schemeClr val="tx2"/>
                </a:solidFill>
              </a:rPr>
              <a:t>26% of the sample have an average monthly income below 100 USD. Salaried labour, daily labour, small family businesses and remittances from abroad constitute the main sources of income.</a:t>
            </a:r>
          </a:p>
        </p:txBody>
      </p:sp>
      <p:sp>
        <p:nvSpPr>
          <p:cNvPr id="4" name="Title 3"/>
          <p:cNvSpPr>
            <a:spLocks noGrp="1"/>
          </p:cNvSpPr>
          <p:nvPr>
            <p:ph type="title"/>
          </p:nvPr>
        </p:nvSpPr>
        <p:spPr/>
        <p:txBody>
          <a:bodyPr/>
          <a:lstStyle/>
          <a:p>
            <a:r>
              <a:rPr lang="en-US"/>
              <a:t>9.4 Appendix &gt; Survey dataset: key socio-demographics</a:t>
            </a:r>
            <a:endParaRPr lang="en-GB" dirty="0"/>
          </a:p>
        </p:txBody>
      </p:sp>
      <p:sp>
        <p:nvSpPr>
          <p:cNvPr id="10" name="Rectangle 9"/>
          <p:cNvSpPr/>
          <p:nvPr/>
        </p:nvSpPr>
        <p:spPr>
          <a:xfrm>
            <a:off x="650333" y="1246980"/>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Average monthly income</a:t>
            </a:r>
          </a:p>
          <a:p>
            <a:r>
              <a:rPr lang="en-US" sz="1200" i="1" dirty="0">
                <a:solidFill>
                  <a:srgbClr val="404040"/>
                </a:solidFill>
              </a:rPr>
              <a:t>Entire sample</a:t>
            </a:r>
          </a:p>
        </p:txBody>
      </p:sp>
      <p:graphicFrame>
        <p:nvGraphicFramePr>
          <p:cNvPr id="13" name="Chart 12"/>
          <p:cNvGraphicFramePr/>
          <p:nvPr>
            <p:extLst>
              <p:ext uri="{D42A27DB-BD31-4B8C-83A1-F6EECF244321}">
                <p14:modId xmlns:p14="http://schemas.microsoft.com/office/powerpoint/2010/main" val="1641045192"/>
              </p:ext>
            </p:extLst>
          </p:nvPr>
        </p:nvGraphicFramePr>
        <p:xfrm>
          <a:off x="-413169" y="1677724"/>
          <a:ext cx="5649858" cy="4628635"/>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p:cNvSpPr/>
          <p:nvPr/>
        </p:nvSpPr>
        <p:spPr>
          <a:xfrm>
            <a:off x="4771407" y="1268760"/>
            <a:ext cx="3655791" cy="539940"/>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Main income sources</a:t>
            </a:r>
          </a:p>
          <a:p>
            <a:r>
              <a:rPr lang="en-US" sz="1200" i="1" dirty="0">
                <a:solidFill>
                  <a:srgbClr val="404040"/>
                </a:solidFill>
              </a:rPr>
              <a:t>Entire sample</a:t>
            </a:r>
          </a:p>
        </p:txBody>
      </p:sp>
      <p:graphicFrame>
        <p:nvGraphicFramePr>
          <p:cNvPr id="21" name="Chart 6"/>
          <p:cNvGraphicFramePr/>
          <p:nvPr>
            <p:extLst>
              <p:ext uri="{D42A27DB-BD31-4B8C-83A1-F6EECF244321}">
                <p14:modId xmlns:p14="http://schemas.microsoft.com/office/powerpoint/2010/main" val="3769031853"/>
              </p:ext>
            </p:extLst>
          </p:nvPr>
        </p:nvGraphicFramePr>
        <p:xfrm>
          <a:off x="4047426" y="1484785"/>
          <a:ext cx="5502565" cy="430709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re 2"/>
          <p:cNvSpPr txBox="1">
            <a:spLocks/>
          </p:cNvSpPr>
          <p:nvPr/>
        </p:nvSpPr>
        <p:spPr>
          <a:xfrm>
            <a:off x="11152" y="-1536"/>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8.4 Key Socio Demographics</a:t>
            </a:r>
          </a:p>
        </p:txBody>
      </p:sp>
    </p:spTree>
    <p:extLst>
      <p:ext uri="{BB962C8B-B14F-4D97-AF65-F5344CB8AC3E}">
        <p14:creationId xmlns:p14="http://schemas.microsoft.com/office/powerpoint/2010/main" val="8307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texte 2"/>
          <p:cNvSpPr>
            <a:spLocks noGrp="1"/>
          </p:cNvSpPr>
          <p:nvPr>
            <p:ph type="body" sz="quarter" idx="28"/>
          </p:nvPr>
        </p:nvSpPr>
        <p:spPr>
          <a:xfrm>
            <a:off x="0" y="320040"/>
            <a:ext cx="9906000" cy="720000"/>
          </a:xfrm>
        </p:spPr>
        <p:txBody>
          <a:bodyPr/>
          <a:lstStyle/>
          <a:p>
            <a:r>
              <a:rPr lang="en-GB" sz="1460" dirty="0"/>
              <a:t>The research was articulated around five research questions.</a:t>
            </a:r>
          </a:p>
        </p:txBody>
      </p:sp>
      <p:sp>
        <p:nvSpPr>
          <p:cNvPr id="3" name="Espace réservé du texte 2"/>
          <p:cNvSpPr>
            <a:spLocks noGrp="1"/>
          </p:cNvSpPr>
          <p:nvPr>
            <p:ph type="body" sz="quarter" idx="14"/>
          </p:nvPr>
        </p:nvSpPr>
        <p:spPr>
          <a:solidFill>
            <a:schemeClr val="accent1">
              <a:lumMod val="20000"/>
              <a:lumOff val="80000"/>
            </a:schemeClr>
          </a:solidFill>
        </p:spPr>
        <p:txBody>
          <a:bodyPr/>
          <a:lstStyle/>
          <a:p>
            <a:r>
              <a:rPr lang="en-GB" sz="1460" dirty="0">
                <a:solidFill>
                  <a:srgbClr val="1F497D"/>
                </a:solidFill>
              </a:rPr>
              <a:t>The research was articulated around five research questions.</a:t>
            </a:r>
          </a:p>
        </p:txBody>
      </p:sp>
      <p:sp>
        <p:nvSpPr>
          <p:cNvPr id="4" name="Titre 3"/>
          <p:cNvSpPr>
            <a:spLocks noGrp="1"/>
          </p:cNvSpPr>
          <p:nvPr>
            <p:ph type="title"/>
          </p:nvPr>
        </p:nvSpPr>
        <p:spPr/>
        <p:txBody>
          <a:bodyPr/>
          <a:lstStyle/>
          <a:p>
            <a:r>
              <a:rPr lang="en-US" dirty="0"/>
              <a:t>1.1 Introduction &gt; Purpose and objectives of the research</a:t>
            </a:r>
            <a:endParaRPr lang="en-GB" sz="1600" dirty="0"/>
          </a:p>
        </p:txBody>
      </p:sp>
      <p:grpSp>
        <p:nvGrpSpPr>
          <p:cNvPr id="16" name="Groupe 15"/>
          <p:cNvGrpSpPr/>
          <p:nvPr/>
        </p:nvGrpSpPr>
        <p:grpSpPr>
          <a:xfrm>
            <a:off x="317989" y="1412856"/>
            <a:ext cx="6646154" cy="720000"/>
            <a:chOff x="914400" y="1143000"/>
            <a:chExt cx="1489456" cy="719963"/>
          </a:xfrm>
        </p:grpSpPr>
        <p:sp>
          <p:nvSpPr>
            <p:cNvPr id="14" name="Rectangle 13"/>
            <p:cNvSpPr/>
            <p:nvPr/>
          </p:nvSpPr>
          <p:spPr>
            <a:xfrm>
              <a:off x="1143000" y="1143000"/>
              <a:ext cx="1260856" cy="719963"/>
            </a:xfrm>
            <a:prstGeom prst="rect">
              <a:avLst/>
            </a:prstGeom>
            <a:solidFill>
              <a:schemeClr val="bg1">
                <a:lumMod val="95000"/>
              </a:schemeClr>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5440" rIns="55440" rtlCol="0" anchor="ctr"/>
            <a:lstStyle/>
            <a:p>
              <a:r>
                <a:rPr lang="en-US" sz="1200" b="1" dirty="0">
                  <a:solidFill>
                    <a:schemeClr val="tx2"/>
                  </a:solidFill>
                </a:rPr>
                <a:t>How does mobile money work in Somalia and Somaliland?</a:t>
              </a:r>
            </a:p>
          </p:txBody>
        </p:sp>
        <p:sp>
          <p:nvSpPr>
            <p:cNvPr id="15" name="Rectangle 14"/>
            <p:cNvSpPr/>
            <p:nvPr/>
          </p:nvSpPr>
          <p:spPr>
            <a:xfrm>
              <a:off x="914400" y="1143000"/>
              <a:ext cx="216027" cy="719963"/>
            </a:xfrm>
            <a:prstGeom prst="rect">
              <a:avLst/>
            </a:prstGeom>
            <a:solidFill>
              <a:schemeClr val="accent1"/>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5440" rIns="55440" rtlCol="0" anchor="ctr"/>
            <a:lstStyle/>
            <a:p>
              <a:pPr algn="ctr"/>
              <a:r>
                <a:rPr lang="en-US" sz="1400" b="1" dirty="0">
                  <a:solidFill>
                    <a:srgbClr val="FFFFFF"/>
                  </a:solidFill>
                </a:rPr>
                <a:t>1</a:t>
              </a:r>
            </a:p>
          </p:txBody>
        </p:sp>
      </p:grpSp>
      <p:grpSp>
        <p:nvGrpSpPr>
          <p:cNvPr id="19" name="Groupe 18"/>
          <p:cNvGrpSpPr/>
          <p:nvPr/>
        </p:nvGrpSpPr>
        <p:grpSpPr>
          <a:xfrm>
            <a:off x="758941" y="2332058"/>
            <a:ext cx="6646154" cy="720000"/>
            <a:chOff x="1422400" y="1651000"/>
            <a:chExt cx="1472157" cy="719963"/>
          </a:xfrm>
        </p:grpSpPr>
        <p:sp>
          <p:nvSpPr>
            <p:cNvPr id="17" name="Rectangle 16"/>
            <p:cNvSpPr/>
            <p:nvPr/>
          </p:nvSpPr>
          <p:spPr>
            <a:xfrm>
              <a:off x="1651000" y="1651000"/>
              <a:ext cx="1243557" cy="719963"/>
            </a:xfrm>
            <a:prstGeom prst="rect">
              <a:avLst/>
            </a:prstGeom>
            <a:solidFill>
              <a:schemeClr val="bg1">
                <a:lumMod val="95000"/>
              </a:schemeClr>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solidFill>
                </a:rPr>
                <a:t>How is mobile money circulating across the financial landscape of Somalia and Somaliland?</a:t>
              </a:r>
            </a:p>
          </p:txBody>
        </p:sp>
        <p:sp>
          <p:nvSpPr>
            <p:cNvPr id="18" name="Rectangle 17"/>
            <p:cNvSpPr/>
            <p:nvPr/>
          </p:nvSpPr>
          <p:spPr>
            <a:xfrm>
              <a:off x="1422400" y="1651000"/>
              <a:ext cx="216027" cy="719963"/>
            </a:xfrm>
            <a:prstGeom prst="rect">
              <a:avLst/>
            </a:prstGeom>
            <a:solidFill>
              <a:schemeClr val="accent1"/>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FF"/>
                  </a:solidFill>
                </a:rPr>
                <a:t>2</a:t>
              </a:r>
            </a:p>
          </p:txBody>
        </p:sp>
      </p:grpSp>
      <p:grpSp>
        <p:nvGrpSpPr>
          <p:cNvPr id="22" name="Groupe 21"/>
          <p:cNvGrpSpPr/>
          <p:nvPr/>
        </p:nvGrpSpPr>
        <p:grpSpPr>
          <a:xfrm>
            <a:off x="1255835" y="3284984"/>
            <a:ext cx="6646154" cy="720000"/>
            <a:chOff x="1930400" y="2159000"/>
            <a:chExt cx="1489456" cy="719963"/>
          </a:xfrm>
        </p:grpSpPr>
        <p:sp>
          <p:nvSpPr>
            <p:cNvPr id="20" name="Rectangle 19"/>
            <p:cNvSpPr/>
            <p:nvPr/>
          </p:nvSpPr>
          <p:spPr>
            <a:xfrm>
              <a:off x="2159000" y="2159000"/>
              <a:ext cx="1260856" cy="719963"/>
            </a:xfrm>
            <a:prstGeom prst="rect">
              <a:avLst/>
            </a:prstGeom>
            <a:solidFill>
              <a:schemeClr val="bg1">
                <a:lumMod val="95000"/>
              </a:schemeClr>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solidFill>
                </a:rPr>
                <a:t>What does the dollarization of the economy mean for the mobile money sector?</a:t>
              </a:r>
            </a:p>
          </p:txBody>
        </p:sp>
        <p:sp>
          <p:nvSpPr>
            <p:cNvPr id="21" name="Rectangle 20"/>
            <p:cNvSpPr/>
            <p:nvPr/>
          </p:nvSpPr>
          <p:spPr>
            <a:xfrm>
              <a:off x="1930400" y="2159000"/>
              <a:ext cx="216027" cy="719963"/>
            </a:xfrm>
            <a:prstGeom prst="rect">
              <a:avLst/>
            </a:prstGeom>
            <a:solidFill>
              <a:schemeClr val="accent1"/>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FF"/>
                  </a:solidFill>
                </a:rPr>
                <a:t>3</a:t>
              </a:r>
            </a:p>
          </p:txBody>
        </p:sp>
      </p:grpSp>
      <p:grpSp>
        <p:nvGrpSpPr>
          <p:cNvPr id="25" name="Groupe 24"/>
          <p:cNvGrpSpPr/>
          <p:nvPr/>
        </p:nvGrpSpPr>
        <p:grpSpPr>
          <a:xfrm>
            <a:off x="1738889" y="4221088"/>
            <a:ext cx="6646154" cy="720000"/>
            <a:chOff x="2438400" y="2667000"/>
            <a:chExt cx="1489456" cy="719963"/>
          </a:xfrm>
        </p:grpSpPr>
        <p:sp>
          <p:nvSpPr>
            <p:cNvPr id="23" name="Rectangle 22"/>
            <p:cNvSpPr/>
            <p:nvPr/>
          </p:nvSpPr>
          <p:spPr>
            <a:xfrm>
              <a:off x="2667000" y="2667000"/>
              <a:ext cx="1260856" cy="719963"/>
            </a:xfrm>
            <a:prstGeom prst="rect">
              <a:avLst/>
            </a:prstGeom>
            <a:solidFill>
              <a:schemeClr val="bg1">
                <a:lumMod val="95000"/>
              </a:schemeClr>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solidFill>
                </a:rPr>
                <a:t>To what extent do people and firms rely on mobile money in Somalia and Somaliland? And what are the advantages and risks of the current system?</a:t>
              </a:r>
            </a:p>
          </p:txBody>
        </p:sp>
        <p:sp>
          <p:nvSpPr>
            <p:cNvPr id="24" name="Rectangle 23"/>
            <p:cNvSpPr/>
            <p:nvPr/>
          </p:nvSpPr>
          <p:spPr>
            <a:xfrm>
              <a:off x="2438400" y="2667000"/>
              <a:ext cx="216027" cy="719963"/>
            </a:xfrm>
            <a:prstGeom prst="rect">
              <a:avLst/>
            </a:prstGeom>
            <a:solidFill>
              <a:schemeClr val="accent1"/>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FF"/>
                  </a:solidFill>
                </a:rPr>
                <a:t>4</a:t>
              </a:r>
            </a:p>
          </p:txBody>
        </p:sp>
      </p:grpSp>
      <p:grpSp>
        <p:nvGrpSpPr>
          <p:cNvPr id="28" name="Groupe 27"/>
          <p:cNvGrpSpPr/>
          <p:nvPr/>
        </p:nvGrpSpPr>
        <p:grpSpPr>
          <a:xfrm>
            <a:off x="2193681" y="5157192"/>
            <a:ext cx="6646154" cy="720000"/>
            <a:chOff x="2946400" y="3175000"/>
            <a:chExt cx="1489456" cy="719963"/>
          </a:xfrm>
        </p:grpSpPr>
        <p:sp>
          <p:nvSpPr>
            <p:cNvPr id="26" name="Rectangle 25"/>
            <p:cNvSpPr/>
            <p:nvPr/>
          </p:nvSpPr>
          <p:spPr>
            <a:xfrm>
              <a:off x="3175000" y="3175000"/>
              <a:ext cx="1260856" cy="719963"/>
            </a:xfrm>
            <a:prstGeom prst="rect">
              <a:avLst/>
            </a:prstGeom>
            <a:solidFill>
              <a:schemeClr val="bg1">
                <a:lumMod val="95000"/>
              </a:schemeClr>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2"/>
                  </a:solidFill>
                </a:rPr>
                <a:t>How can the mobile money ecosystem be further built upon? And how can the sector provide greater financial inclusion for Somalis and economic contribution to the development of Somalia and Somaliland? </a:t>
              </a:r>
            </a:p>
          </p:txBody>
        </p:sp>
        <p:sp>
          <p:nvSpPr>
            <p:cNvPr id="27" name="Rectangle 26"/>
            <p:cNvSpPr/>
            <p:nvPr/>
          </p:nvSpPr>
          <p:spPr>
            <a:xfrm>
              <a:off x="2946400" y="3175000"/>
              <a:ext cx="216027" cy="719963"/>
            </a:xfrm>
            <a:prstGeom prst="rect">
              <a:avLst/>
            </a:prstGeom>
            <a:solidFill>
              <a:schemeClr val="accent1"/>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FF"/>
                  </a:solidFill>
                </a:rPr>
                <a:t>5</a:t>
              </a:r>
            </a:p>
          </p:txBody>
        </p:sp>
      </p:grpSp>
      <p:sp>
        <p:nvSpPr>
          <p:cNvPr id="29"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2.1 Introduction &gt; Purpose and objectives of the research</a:t>
            </a:r>
            <a:endParaRPr lang="en-US" dirty="0"/>
          </a:p>
        </p:txBody>
      </p:sp>
    </p:spTree>
    <p:extLst>
      <p:ext uri="{BB962C8B-B14F-4D97-AF65-F5344CB8AC3E}">
        <p14:creationId xmlns:p14="http://schemas.microsoft.com/office/powerpoint/2010/main" val="16393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space réservé du texte 2"/>
          <p:cNvSpPr>
            <a:spLocks noGrp="1"/>
          </p:cNvSpPr>
          <p:nvPr>
            <p:ph type="body" sz="quarter" idx="14"/>
          </p:nvPr>
        </p:nvSpPr>
        <p:spPr>
          <a:solidFill>
            <a:srgbClr val="DCE6F2"/>
          </a:solidFill>
        </p:spPr>
        <p:txBody>
          <a:bodyPr/>
          <a:lstStyle/>
          <a:p>
            <a:r>
              <a:rPr lang="en-US" sz="1460" dirty="0">
                <a:solidFill>
                  <a:srgbClr val="1F497D"/>
                </a:solidFill>
                <a:latin typeface="+mj-lt"/>
              </a:rPr>
              <a:t>The data collection was organized around three modules. </a:t>
            </a:r>
            <a:endParaRPr lang="fr-FR" sz="1460" dirty="0">
              <a:solidFill>
                <a:srgbClr val="1F497D"/>
              </a:solidFill>
              <a:latin typeface="+mj-lt"/>
            </a:endParaRPr>
          </a:p>
        </p:txBody>
      </p:sp>
      <p:sp>
        <p:nvSpPr>
          <p:cNvPr id="4" name="Titre 3"/>
          <p:cNvSpPr>
            <a:spLocks noGrp="1"/>
          </p:cNvSpPr>
          <p:nvPr>
            <p:ph type="title"/>
          </p:nvPr>
        </p:nvSpPr>
        <p:spPr/>
        <p:txBody>
          <a:bodyPr/>
          <a:lstStyle/>
          <a:p>
            <a:r>
              <a:rPr lang="en-GB" dirty="0"/>
              <a:t>1.2 Introduction &gt; Research components</a:t>
            </a:r>
            <a:endParaRPr lang="fr-FR" dirty="0">
              <a:latin typeface="+mj-lt"/>
            </a:endParaRPr>
          </a:p>
        </p:txBody>
      </p:sp>
      <p:grpSp>
        <p:nvGrpSpPr>
          <p:cNvPr id="7" name="Groupe 6"/>
          <p:cNvGrpSpPr/>
          <p:nvPr/>
        </p:nvGrpSpPr>
        <p:grpSpPr>
          <a:xfrm>
            <a:off x="386913" y="1148322"/>
            <a:ext cx="8505568" cy="3432807"/>
            <a:chOff x="-1636379" y="575490"/>
            <a:chExt cx="9821778" cy="3247106"/>
          </a:xfrm>
        </p:grpSpPr>
        <p:sp>
          <p:nvSpPr>
            <p:cNvPr id="8" name="Rectangle 7"/>
            <p:cNvSpPr/>
            <p:nvPr/>
          </p:nvSpPr>
          <p:spPr>
            <a:xfrm>
              <a:off x="-1636379" y="575490"/>
              <a:ext cx="1838399" cy="264773"/>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Modules</a:t>
              </a:r>
            </a:p>
          </p:txBody>
        </p:sp>
        <p:sp>
          <p:nvSpPr>
            <p:cNvPr id="9" name="Rectangle 8"/>
            <p:cNvSpPr/>
            <p:nvPr/>
          </p:nvSpPr>
          <p:spPr>
            <a:xfrm>
              <a:off x="286791" y="575490"/>
              <a:ext cx="3889401" cy="268202"/>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Objectives</a:t>
              </a:r>
            </a:p>
          </p:txBody>
        </p:sp>
        <p:sp>
          <p:nvSpPr>
            <p:cNvPr id="10" name="Rectangle 9"/>
            <p:cNvSpPr/>
            <p:nvPr/>
          </p:nvSpPr>
          <p:spPr>
            <a:xfrm>
              <a:off x="4261399" y="575490"/>
              <a:ext cx="3924000" cy="268202"/>
            </a:xfrm>
            <a:prstGeom prst="rect">
              <a:avLst/>
            </a:prstGeom>
            <a:solidFill>
              <a:srgbClr val="12999C"/>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rPr>
                <a:t>Approach and methodology</a:t>
              </a:r>
            </a:p>
          </p:txBody>
        </p:sp>
        <p:sp>
          <p:nvSpPr>
            <p:cNvPr id="21" name="Rectangle 20"/>
            <p:cNvSpPr/>
            <p:nvPr/>
          </p:nvSpPr>
          <p:spPr>
            <a:xfrm>
              <a:off x="286791" y="2494545"/>
              <a:ext cx="3889401" cy="1328051"/>
            </a:xfrm>
            <a:prstGeom prst="rect">
              <a:avLst/>
            </a:prstGeom>
            <a:solidFill>
              <a:schemeClr val="bg1">
                <a:lumMod val="9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j-lt"/>
                </a:rPr>
                <a:t>Understand the reasons behind usage of mobile money (or lack of) and the drivers and barriers to adoption of mobile money across user categories</a:t>
              </a:r>
            </a:p>
          </p:txBody>
        </p:sp>
        <p:sp>
          <p:nvSpPr>
            <p:cNvPr id="22" name="Rectangle 21"/>
            <p:cNvSpPr/>
            <p:nvPr/>
          </p:nvSpPr>
          <p:spPr>
            <a:xfrm>
              <a:off x="4257992" y="2494545"/>
              <a:ext cx="3924000" cy="1328051"/>
            </a:xfrm>
            <a:prstGeom prst="rect">
              <a:avLst/>
            </a:prstGeom>
            <a:solidFill>
              <a:schemeClr val="bg1">
                <a:lumMod val="9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endParaRPr lang="en-GB" sz="1200" dirty="0">
                <a:solidFill>
                  <a:schemeClr val="tx1"/>
                </a:solidFill>
                <a:latin typeface="+mj-lt"/>
              </a:endParaRPr>
            </a:p>
            <a:p>
              <a:pPr marL="179388" indent="-179388">
                <a:buFont typeface="Arial" panose="020B0604020202020204" pitchFamily="34" charset="0"/>
                <a:buChar char="•"/>
              </a:pPr>
              <a:r>
                <a:rPr lang="en-GB" sz="1200" dirty="0">
                  <a:solidFill>
                    <a:schemeClr val="tx1"/>
                  </a:solidFill>
                  <a:latin typeface="+mj-lt"/>
                </a:rPr>
                <a:t>12 Focus Group Discussions (FGDs) with various categories (across zones) to dive deeper into the target populations’ needs and current behaviours</a:t>
              </a:r>
            </a:p>
            <a:p>
              <a:pPr marL="179388" indent="-179388">
                <a:buFont typeface="Arial" panose="020B0604020202020204" pitchFamily="34" charset="0"/>
                <a:buChar char="•"/>
              </a:pPr>
              <a:r>
                <a:rPr lang="en-GB" sz="1200" dirty="0">
                  <a:solidFill>
                    <a:schemeClr val="tx1"/>
                  </a:solidFill>
                  <a:latin typeface="+mj-lt"/>
                </a:rPr>
                <a:t>At-risk populations and SMEs included for rounded insight</a:t>
              </a:r>
            </a:p>
            <a:p>
              <a:pPr marL="179388" indent="-179388">
                <a:buFont typeface="Arial" panose="020B0604020202020204" pitchFamily="34" charset="0"/>
                <a:buChar char="•"/>
              </a:pPr>
              <a:endParaRPr lang="en-GB" sz="1200" dirty="0">
                <a:solidFill>
                  <a:schemeClr val="tx1"/>
                </a:solidFill>
                <a:latin typeface="+mj-lt"/>
              </a:endParaRPr>
            </a:p>
          </p:txBody>
        </p:sp>
        <p:sp>
          <p:nvSpPr>
            <p:cNvPr id="23" name="Rectangle 22"/>
            <p:cNvSpPr/>
            <p:nvPr/>
          </p:nvSpPr>
          <p:spPr>
            <a:xfrm>
              <a:off x="-1636093" y="2494545"/>
              <a:ext cx="1838257" cy="1328051"/>
            </a:xfrm>
            <a:prstGeom prst="rect">
              <a:avLst/>
            </a:prstGeom>
            <a:solidFill>
              <a:schemeClr val="tx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latin typeface="+mj-lt"/>
                </a:rPr>
                <a:t>Qualitative demand-side</a:t>
              </a:r>
            </a:p>
            <a:p>
              <a:pPr algn="ctr"/>
              <a:r>
                <a:rPr lang="en-GB" sz="1200" b="1" dirty="0">
                  <a:solidFill>
                    <a:schemeClr val="tx2"/>
                  </a:solidFill>
                  <a:latin typeface="+mj-lt"/>
                </a:rPr>
                <a:t>research: Focus Group Discussions</a:t>
              </a:r>
            </a:p>
          </p:txBody>
        </p:sp>
        <p:sp>
          <p:nvSpPr>
            <p:cNvPr id="25" name="Rectangle 24"/>
            <p:cNvSpPr/>
            <p:nvPr/>
          </p:nvSpPr>
          <p:spPr>
            <a:xfrm>
              <a:off x="286503" y="958688"/>
              <a:ext cx="3889401" cy="1396156"/>
            </a:xfrm>
            <a:prstGeom prst="rect">
              <a:avLst/>
            </a:prstGeom>
            <a:solidFill>
              <a:schemeClr val="bg1">
                <a:lumMod val="9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j-lt"/>
                </a:rPr>
                <a:t>Assess mobile money usage patterns</a:t>
              </a:r>
            </a:p>
            <a:p>
              <a:pPr algn="ctr"/>
              <a:r>
                <a:rPr lang="en-GB" sz="1200" dirty="0">
                  <a:solidFill>
                    <a:schemeClr val="tx1"/>
                  </a:solidFill>
                  <a:latin typeface="+mj-lt"/>
                </a:rPr>
                <a:t>(including demand, usage volume and preferences </a:t>
              </a:r>
              <a:r>
                <a:rPr lang="en-GB" sz="1200" i="1" dirty="0">
                  <a:solidFill>
                    <a:schemeClr val="tx1"/>
                  </a:solidFill>
                  <a:latin typeface="+mj-lt"/>
                </a:rPr>
                <a:t>vis a vis </a:t>
              </a:r>
              <a:r>
                <a:rPr lang="en-GB" sz="1200" dirty="0">
                  <a:solidFill>
                    <a:schemeClr val="tx1"/>
                  </a:solidFill>
                  <a:latin typeface="+mj-lt"/>
                </a:rPr>
                <a:t>formal and informal domestic payments and international remittance services, potential, etc.)</a:t>
              </a:r>
            </a:p>
          </p:txBody>
        </p:sp>
        <p:sp>
          <p:nvSpPr>
            <p:cNvPr id="26" name="Rectangle 25"/>
            <p:cNvSpPr/>
            <p:nvPr/>
          </p:nvSpPr>
          <p:spPr>
            <a:xfrm>
              <a:off x="4257992" y="958688"/>
              <a:ext cx="3924000" cy="1396156"/>
            </a:xfrm>
            <a:prstGeom prst="rect">
              <a:avLst/>
            </a:prstGeom>
            <a:solidFill>
              <a:schemeClr val="bg1">
                <a:lumMod val="9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r>
                <a:rPr lang="en-GB" sz="1200" dirty="0">
                  <a:solidFill>
                    <a:schemeClr val="tx1"/>
                  </a:solidFill>
                  <a:latin typeface="+mj-lt"/>
                </a:rPr>
                <a:t>Demand-side questionnaire designed and pilot-tested</a:t>
              </a:r>
            </a:p>
            <a:p>
              <a:pPr marL="179388" indent="-179388">
                <a:buFont typeface="Arial" panose="020B0604020202020204" pitchFamily="34" charset="0"/>
                <a:buChar char="•"/>
              </a:pPr>
              <a:r>
                <a:rPr lang="en-GB" sz="1200" dirty="0">
                  <a:solidFill>
                    <a:schemeClr val="tx1"/>
                  </a:solidFill>
                  <a:latin typeface="+mj-lt"/>
                </a:rPr>
                <a:t>Enumerators trained and sampling design finalised</a:t>
              </a:r>
            </a:p>
            <a:p>
              <a:pPr marL="179388" indent="-179388">
                <a:buFont typeface="Arial" panose="020B0604020202020204" pitchFamily="34" charset="0"/>
                <a:buChar char="•"/>
              </a:pPr>
              <a:r>
                <a:rPr lang="en-GB" sz="1200" dirty="0">
                  <a:solidFill>
                    <a:schemeClr val="tx1"/>
                  </a:solidFill>
                  <a:latin typeface="+mj-lt"/>
                </a:rPr>
                <a:t>Survey rolled out to sample 1,500+ households</a:t>
              </a:r>
            </a:p>
          </p:txBody>
        </p:sp>
        <p:sp>
          <p:nvSpPr>
            <p:cNvPr id="27" name="Rectangle 26"/>
            <p:cNvSpPr/>
            <p:nvPr/>
          </p:nvSpPr>
          <p:spPr>
            <a:xfrm>
              <a:off x="-1636379" y="958688"/>
              <a:ext cx="1838257" cy="1396156"/>
            </a:xfrm>
            <a:prstGeom prst="rect">
              <a:avLst/>
            </a:prstGeom>
            <a:solidFill>
              <a:schemeClr val="tx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latin typeface="+mj-lt"/>
                </a:rPr>
                <a:t>Quantitative demand-side research: household survey</a:t>
              </a:r>
            </a:p>
          </p:txBody>
        </p:sp>
      </p:grpSp>
      <p:sp>
        <p:nvSpPr>
          <p:cNvPr id="34" name="Rectangle 33"/>
          <p:cNvSpPr/>
          <p:nvPr/>
        </p:nvSpPr>
        <p:spPr>
          <a:xfrm>
            <a:off x="266673" y="1482662"/>
            <a:ext cx="265879" cy="288036"/>
          </a:xfrm>
          <a:prstGeom prst="rect">
            <a:avLst/>
          </a:prstGeom>
          <a:solidFill>
            <a:srgbClr val="12999C"/>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1</a:t>
            </a:r>
          </a:p>
        </p:txBody>
      </p:sp>
      <p:sp>
        <p:nvSpPr>
          <p:cNvPr id="35" name="Rectangle 34"/>
          <p:cNvSpPr/>
          <p:nvPr/>
        </p:nvSpPr>
        <p:spPr>
          <a:xfrm>
            <a:off x="293902" y="3134959"/>
            <a:ext cx="265879" cy="288036"/>
          </a:xfrm>
          <a:prstGeom prst="rect">
            <a:avLst/>
          </a:prstGeom>
          <a:solidFill>
            <a:srgbClr val="12999C"/>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2</a:t>
            </a:r>
          </a:p>
        </p:txBody>
      </p:sp>
      <p:sp>
        <p:nvSpPr>
          <p:cNvPr id="24" name="Rectangle 23"/>
          <p:cNvSpPr/>
          <p:nvPr/>
        </p:nvSpPr>
        <p:spPr>
          <a:xfrm>
            <a:off x="2047757" y="4761312"/>
            <a:ext cx="3369600" cy="1476000"/>
          </a:xfrm>
          <a:prstGeom prst="rect">
            <a:avLst/>
          </a:prstGeom>
          <a:solidFill>
            <a:schemeClr val="bg1">
              <a:lumMod val="9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j-lt"/>
              </a:rPr>
              <a:t>Understand the mobile money ecosystem in Somalia and Somaliland, analyse current remittance channels and understand the role played by agents </a:t>
            </a:r>
          </a:p>
        </p:txBody>
      </p:sp>
      <p:sp>
        <p:nvSpPr>
          <p:cNvPr id="28" name="Rectangle 27"/>
          <p:cNvSpPr/>
          <p:nvPr/>
        </p:nvSpPr>
        <p:spPr>
          <a:xfrm>
            <a:off x="5534465" y="4761312"/>
            <a:ext cx="3399508" cy="1476000"/>
          </a:xfrm>
          <a:prstGeom prst="rect">
            <a:avLst/>
          </a:prstGeom>
          <a:solidFill>
            <a:schemeClr val="bg1">
              <a:lumMod val="9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endParaRPr lang="en-GB" sz="1200" dirty="0">
              <a:solidFill>
                <a:schemeClr val="tx1"/>
              </a:solidFill>
              <a:latin typeface="+mj-lt"/>
            </a:endParaRPr>
          </a:p>
          <a:p>
            <a:pPr marL="179388" indent="-179388">
              <a:buFont typeface="Arial" panose="020B0604020202020204" pitchFamily="34" charset="0"/>
              <a:buChar char="•"/>
            </a:pPr>
            <a:r>
              <a:rPr lang="en-GB" sz="1200" dirty="0">
                <a:solidFill>
                  <a:schemeClr val="tx1"/>
                </a:solidFill>
                <a:latin typeface="+mj-lt"/>
              </a:rPr>
              <a:t>15 In-Depth Interviews (IDIs) of sector experts, incl. government authorities and academics, Mobile Network Operators, </a:t>
            </a:r>
            <a:r>
              <a:rPr lang="en-GB" sz="1200" dirty="0">
                <a:solidFill>
                  <a:schemeClr val="tx1"/>
                </a:solidFill>
              </a:rPr>
              <a:t>remittance services providers, banks, </a:t>
            </a:r>
            <a:r>
              <a:rPr lang="en-GB" sz="1200" dirty="0">
                <a:solidFill>
                  <a:schemeClr val="tx1"/>
                </a:solidFill>
                <a:latin typeface="+mj-lt"/>
              </a:rPr>
              <a:t>etc.</a:t>
            </a:r>
          </a:p>
          <a:p>
            <a:pPr marL="179388" indent="-179388">
              <a:buFont typeface="Arial" panose="020B0604020202020204" pitchFamily="34" charset="0"/>
              <a:buChar char="•"/>
            </a:pPr>
            <a:r>
              <a:rPr lang="en-GB" sz="1200" dirty="0">
                <a:solidFill>
                  <a:schemeClr val="tx1"/>
                </a:solidFill>
                <a:latin typeface="+mj-lt"/>
              </a:rPr>
              <a:t>9 face-to-face interviews with mobile money agents</a:t>
            </a:r>
          </a:p>
          <a:p>
            <a:pPr marL="179388" indent="-179388">
              <a:buFont typeface="Arial" panose="020B0604020202020204" pitchFamily="34" charset="0"/>
              <a:buChar char="•"/>
            </a:pPr>
            <a:r>
              <a:rPr lang="en-GB" sz="1200" dirty="0">
                <a:solidFill>
                  <a:schemeClr val="tx1"/>
                </a:solidFill>
                <a:latin typeface="+mj-lt"/>
              </a:rPr>
              <a:t>18 mystery visits to agents</a:t>
            </a:r>
          </a:p>
          <a:p>
            <a:pPr marL="179388" indent="-179388">
              <a:buFont typeface="Arial" panose="020B0604020202020204" pitchFamily="34" charset="0"/>
              <a:buChar char="•"/>
            </a:pPr>
            <a:endParaRPr lang="en-GB" sz="1200" dirty="0">
              <a:solidFill>
                <a:schemeClr val="tx1"/>
              </a:solidFill>
              <a:latin typeface="+mj-lt"/>
            </a:endParaRPr>
          </a:p>
        </p:txBody>
      </p:sp>
      <p:sp>
        <p:nvSpPr>
          <p:cNvPr id="32" name="Rectangle 31"/>
          <p:cNvSpPr/>
          <p:nvPr/>
        </p:nvSpPr>
        <p:spPr>
          <a:xfrm>
            <a:off x="356275" y="4761312"/>
            <a:ext cx="1591754" cy="1476000"/>
          </a:xfrm>
          <a:prstGeom prst="rect">
            <a:avLst/>
          </a:prstGeom>
          <a:solidFill>
            <a:schemeClr val="tx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latin typeface="+mj-lt"/>
              </a:rPr>
              <a:t>Qualitative supply-side research: In-Depth Interviews and visits to agents </a:t>
            </a:r>
            <a:endParaRPr lang="en-GB" sz="1200" b="1" dirty="0">
              <a:solidFill>
                <a:schemeClr val="tx2"/>
              </a:solidFill>
              <a:latin typeface="+mj-lt"/>
            </a:endParaRPr>
          </a:p>
        </p:txBody>
      </p:sp>
      <p:sp>
        <p:nvSpPr>
          <p:cNvPr id="37" name="Rectangle 36"/>
          <p:cNvSpPr/>
          <p:nvPr/>
        </p:nvSpPr>
        <p:spPr>
          <a:xfrm>
            <a:off x="286651" y="4695800"/>
            <a:ext cx="265879" cy="288036"/>
          </a:xfrm>
          <a:prstGeom prst="rect">
            <a:avLst/>
          </a:prstGeom>
          <a:solidFill>
            <a:srgbClr val="12999C"/>
          </a:solidFill>
          <a:ln w="19050" cap="flat" cmpd="sng" algn="ctr">
            <a:noFill/>
            <a:prstDash val="solid"/>
          </a:ln>
          <a:effectLst/>
          <a:extLst>
            <a:ext uri="{91240B29-F687-4F45-9708-019B960494DF}">
              <a14:hiddenLine xmlns:a14="http://schemas.microsoft.com/office/drawing/2010/main" w="19050" cap="flat" cmpd="sng" algn="ctr">
                <a:solidFill>
                  <a:srgbClr val="09635A"/>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3</a:t>
            </a:r>
          </a:p>
        </p:txBody>
      </p:sp>
      <p:sp>
        <p:nvSpPr>
          <p:cNvPr id="20"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2.2 Introduction &gt; Research components</a:t>
            </a:r>
            <a:endParaRPr lang="en-US" dirty="0"/>
          </a:p>
        </p:txBody>
      </p:sp>
    </p:spTree>
    <p:extLst>
      <p:ext uri="{BB962C8B-B14F-4D97-AF65-F5344CB8AC3E}">
        <p14:creationId xmlns:p14="http://schemas.microsoft.com/office/powerpoint/2010/main" val="210335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solidFill>
            <a:srgbClr val="DCE6F2"/>
          </a:solidFill>
        </p:spPr>
        <p:txBody>
          <a:bodyPr/>
          <a:lstStyle/>
          <a:p>
            <a:r>
              <a:rPr lang="fr-FR" sz="1460" dirty="0">
                <a:solidFill>
                  <a:srgbClr val="1F497D"/>
                </a:solidFill>
              </a:rPr>
              <a:t>1,796 </a:t>
            </a:r>
            <a:r>
              <a:rPr lang="en-US" sz="1460" dirty="0">
                <a:solidFill>
                  <a:srgbClr val="1F497D"/>
                </a:solidFill>
              </a:rPr>
              <a:t>respondents</a:t>
            </a:r>
            <a:r>
              <a:rPr lang="fr-FR" sz="1460" dirty="0">
                <a:solidFill>
                  <a:srgbClr val="1F497D"/>
                </a:solidFill>
              </a:rPr>
              <a:t> have been </a:t>
            </a:r>
            <a:r>
              <a:rPr lang="en-US" sz="1460" dirty="0">
                <a:solidFill>
                  <a:srgbClr val="1F497D"/>
                </a:solidFill>
              </a:rPr>
              <a:t>successfully</a:t>
            </a:r>
            <a:r>
              <a:rPr lang="fr-FR" sz="1460" dirty="0">
                <a:solidFill>
                  <a:srgbClr val="1F497D"/>
                </a:solidFill>
              </a:rPr>
              <a:t> </a:t>
            </a:r>
            <a:r>
              <a:rPr lang="en-US" sz="1460" dirty="0">
                <a:solidFill>
                  <a:srgbClr val="1F497D"/>
                </a:solidFill>
              </a:rPr>
              <a:t>interviewed</a:t>
            </a:r>
            <a:r>
              <a:rPr lang="fr-FR" sz="1460" dirty="0">
                <a:solidFill>
                  <a:srgbClr val="1F497D"/>
                </a:solidFill>
              </a:rPr>
              <a:t> during the quantitative data collection, </a:t>
            </a:r>
            <a:r>
              <a:rPr lang="fr-FR" sz="1460" dirty="0" err="1">
                <a:solidFill>
                  <a:srgbClr val="1F497D"/>
                </a:solidFill>
              </a:rPr>
              <a:t>completed</a:t>
            </a:r>
            <a:r>
              <a:rPr lang="fr-FR" sz="1460" dirty="0">
                <a:solidFill>
                  <a:srgbClr val="1F497D"/>
                </a:solidFill>
              </a:rPr>
              <a:t> in </a:t>
            </a:r>
            <a:r>
              <a:rPr lang="fr-FR" sz="1460" dirty="0" err="1">
                <a:solidFill>
                  <a:srgbClr val="1F497D"/>
                </a:solidFill>
              </a:rPr>
              <a:t>December</a:t>
            </a:r>
            <a:r>
              <a:rPr lang="fr-FR" sz="1460" dirty="0">
                <a:solidFill>
                  <a:srgbClr val="1F497D"/>
                </a:solidFill>
              </a:rPr>
              <a:t> 2016.</a:t>
            </a:r>
            <a:endParaRPr lang="en-US" sz="1460" dirty="0">
              <a:solidFill>
                <a:srgbClr val="1F497D"/>
              </a:solidFill>
            </a:endParaRPr>
          </a:p>
        </p:txBody>
      </p:sp>
      <p:sp>
        <p:nvSpPr>
          <p:cNvPr id="4" name="Titre 3"/>
          <p:cNvSpPr>
            <a:spLocks noGrp="1"/>
          </p:cNvSpPr>
          <p:nvPr>
            <p:ph type="title"/>
          </p:nvPr>
        </p:nvSpPr>
        <p:spPr/>
        <p:txBody>
          <a:bodyPr/>
          <a:lstStyle/>
          <a:p>
            <a:r>
              <a:rPr lang="en-GB" dirty="0"/>
              <a:t>1.2 Introduction &gt; Research components</a:t>
            </a:r>
            <a:endParaRPr lang="en-US" dirty="0"/>
          </a:p>
        </p:txBody>
      </p:sp>
      <p:pic>
        <p:nvPicPr>
          <p:cNvPr id="8" name="Image 7" descr="Capture d’écra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096" y="1633920"/>
            <a:ext cx="3404573" cy="4675400"/>
          </a:xfrm>
          <a:prstGeom prst="rect">
            <a:avLst/>
          </a:prstGeom>
        </p:spPr>
      </p:pic>
      <p:sp>
        <p:nvSpPr>
          <p:cNvPr id="9" name="TextBox 6"/>
          <p:cNvSpPr txBox="1"/>
          <p:nvPr/>
        </p:nvSpPr>
        <p:spPr>
          <a:xfrm>
            <a:off x="5769035" y="1110701"/>
            <a:ext cx="2658163" cy="461665"/>
          </a:xfrm>
          <a:prstGeom prst="rect">
            <a:avLst/>
          </a:prstGeom>
          <a:noFill/>
          <a:ln w="12700">
            <a:noFill/>
            <a:prstDash val="dash"/>
          </a:ln>
        </p:spPr>
        <p:txBody>
          <a:bodyPr wrap="square" rtlCol="0">
            <a:spAutoFit/>
          </a:bodyPr>
          <a:lstStyle/>
          <a:p>
            <a:pPr algn="ctr"/>
            <a:r>
              <a:rPr lang="en-GB" sz="1200" dirty="0"/>
              <a:t>1800+ respondents have been interviewed all over the country</a:t>
            </a:r>
          </a:p>
        </p:txBody>
      </p:sp>
      <p:sp>
        <p:nvSpPr>
          <p:cNvPr id="10" name="Rectangle 9"/>
          <p:cNvSpPr/>
          <p:nvPr/>
        </p:nvSpPr>
        <p:spPr>
          <a:xfrm>
            <a:off x="213011" y="1182708"/>
            <a:ext cx="4890740" cy="51266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0"/>
              </a:spcAft>
              <a:tabLst>
                <a:tab pos="179388" algn="l"/>
                <a:tab pos="1028700" algn="l"/>
              </a:tabLst>
            </a:pPr>
            <a:r>
              <a:rPr lang="fr-FR" sz="1200" b="1" dirty="0">
                <a:solidFill>
                  <a:schemeClr val="accent1"/>
                </a:solidFill>
              </a:rPr>
              <a:t>S</a:t>
            </a:r>
            <a:r>
              <a:rPr lang="en-US" sz="1200" b="1" dirty="0" err="1">
                <a:solidFill>
                  <a:schemeClr val="accent1"/>
                </a:solidFill>
              </a:rPr>
              <a:t>tratification</a:t>
            </a:r>
            <a:endParaRPr lang="en-US" sz="1200" b="1" dirty="0">
              <a:solidFill>
                <a:schemeClr val="accent1"/>
              </a:solidFill>
            </a:endParaRPr>
          </a:p>
          <a:p>
            <a:pPr>
              <a:spcAft>
                <a:spcPts val="0"/>
              </a:spcAft>
              <a:tabLst>
                <a:tab pos="179388" algn="l"/>
                <a:tab pos="1028700" algn="l"/>
              </a:tabLst>
            </a:pPr>
            <a:r>
              <a:rPr lang="en-US" sz="1200" dirty="0">
                <a:solidFill>
                  <a:schemeClr val="tx1"/>
                </a:solidFill>
              </a:rPr>
              <a:t>The sampling frame was divided between economic zones (South Central, Puntland, and Somaliland), then further broken down between urban areas, rural areas and IDP camps.</a:t>
            </a:r>
          </a:p>
          <a:p>
            <a:pPr>
              <a:spcAft>
                <a:spcPts val="0"/>
              </a:spcAft>
              <a:tabLst>
                <a:tab pos="179388" algn="l"/>
                <a:tab pos="1028700" algn="l"/>
              </a:tabLst>
            </a:pPr>
            <a:endParaRPr lang="fr-FR" sz="1200" b="1" dirty="0">
              <a:solidFill>
                <a:schemeClr val="accent1"/>
              </a:solidFill>
            </a:endParaRPr>
          </a:p>
          <a:p>
            <a:pPr>
              <a:spcAft>
                <a:spcPts val="0"/>
              </a:spcAft>
              <a:tabLst>
                <a:tab pos="179388" algn="l"/>
                <a:tab pos="1028700" algn="l"/>
              </a:tabLst>
            </a:pPr>
            <a:r>
              <a:rPr lang="fr-FR" sz="1200" b="1" dirty="0" err="1">
                <a:solidFill>
                  <a:schemeClr val="accent1"/>
                </a:solidFill>
              </a:rPr>
              <a:t>Sampling</a:t>
            </a:r>
            <a:endParaRPr lang="fr-FR" sz="1200" b="1" dirty="0">
              <a:solidFill>
                <a:schemeClr val="accent1"/>
              </a:solidFill>
            </a:endParaRPr>
          </a:p>
          <a:p>
            <a:pPr>
              <a:spcAft>
                <a:spcPts val="0"/>
              </a:spcAft>
              <a:tabLst>
                <a:tab pos="179388" algn="l"/>
                <a:tab pos="1028700" algn="l"/>
              </a:tabLst>
            </a:pPr>
            <a:r>
              <a:rPr lang="fr-FR" sz="1200" dirty="0">
                <a:solidFill>
                  <a:schemeClr val="tx1"/>
                </a:solidFill>
              </a:rPr>
              <a:t>The </a:t>
            </a:r>
            <a:r>
              <a:rPr lang="fr-FR" sz="1200" dirty="0" err="1">
                <a:solidFill>
                  <a:schemeClr val="tx1"/>
                </a:solidFill>
              </a:rPr>
              <a:t>survey</a:t>
            </a:r>
            <a:r>
              <a:rPr lang="fr-FR" sz="1200" dirty="0">
                <a:solidFill>
                  <a:schemeClr val="tx1"/>
                </a:solidFill>
              </a:rPr>
              <a:t> </a:t>
            </a:r>
            <a:r>
              <a:rPr lang="fr-FR" sz="1200" dirty="0" err="1">
                <a:solidFill>
                  <a:schemeClr val="tx1"/>
                </a:solidFill>
              </a:rPr>
              <a:t>sampling</a:t>
            </a:r>
            <a:r>
              <a:rPr lang="fr-FR" sz="1200" dirty="0">
                <a:solidFill>
                  <a:schemeClr val="tx1"/>
                </a:solidFill>
              </a:rPr>
              <a:t> frame </a:t>
            </a:r>
            <a:r>
              <a:rPr lang="fr-FR" sz="1200" dirty="0" err="1">
                <a:solidFill>
                  <a:schemeClr val="tx1"/>
                </a:solidFill>
              </a:rPr>
              <a:t>was</a:t>
            </a:r>
            <a:r>
              <a:rPr lang="fr-FR" sz="1200" dirty="0">
                <a:solidFill>
                  <a:schemeClr val="tx1"/>
                </a:solidFill>
              </a:rPr>
              <a:t> </a:t>
            </a:r>
            <a:r>
              <a:rPr lang="fr-FR" sz="1200" dirty="0" err="1">
                <a:solidFill>
                  <a:schemeClr val="tx1"/>
                </a:solidFill>
              </a:rPr>
              <a:t>constructed</a:t>
            </a:r>
            <a:r>
              <a:rPr lang="fr-FR" sz="1200" dirty="0">
                <a:solidFill>
                  <a:schemeClr val="tx1"/>
                </a:solidFill>
              </a:rPr>
              <a:t> </a:t>
            </a:r>
            <a:r>
              <a:rPr lang="fr-FR" sz="1200" dirty="0" err="1">
                <a:solidFill>
                  <a:schemeClr val="tx1"/>
                </a:solidFill>
              </a:rPr>
              <a:t>based</a:t>
            </a:r>
            <a:r>
              <a:rPr lang="fr-FR" sz="1200" dirty="0">
                <a:solidFill>
                  <a:schemeClr val="tx1"/>
                </a:solidFill>
              </a:rPr>
              <a:t> on the UNFPA PES Survey and the last round of the SHFS. </a:t>
            </a:r>
          </a:p>
          <a:p>
            <a:pPr>
              <a:spcAft>
                <a:spcPts val="0"/>
              </a:spcAft>
              <a:tabLst>
                <a:tab pos="179388" algn="l"/>
                <a:tab pos="1028700" algn="l"/>
              </a:tabLst>
            </a:pPr>
            <a:endParaRPr lang="fr-FR" sz="1200" dirty="0">
              <a:solidFill>
                <a:schemeClr val="tx1"/>
              </a:solidFill>
            </a:endParaRPr>
          </a:p>
          <a:p>
            <a:pPr>
              <a:spcAft>
                <a:spcPts val="0"/>
              </a:spcAft>
              <a:tabLst>
                <a:tab pos="179388" algn="l"/>
                <a:tab pos="1028700" algn="l"/>
              </a:tabLst>
            </a:pPr>
            <a:r>
              <a:rPr lang="en-US" sz="1200" dirty="0">
                <a:solidFill>
                  <a:schemeClr val="tx1"/>
                </a:solidFill>
              </a:rPr>
              <a:t>With a sample size of 1,540 interviews, the survey achieves a margin of error of 3% with a confidence level of 95%.</a:t>
            </a:r>
          </a:p>
          <a:p>
            <a:pPr>
              <a:spcAft>
                <a:spcPts val="0"/>
              </a:spcAft>
              <a:tabLst>
                <a:tab pos="179388" algn="l"/>
                <a:tab pos="1028700" algn="l"/>
              </a:tabLst>
            </a:pPr>
            <a:endParaRPr lang="en-US" sz="1200" dirty="0">
              <a:solidFill>
                <a:schemeClr val="tx1"/>
              </a:solidFill>
            </a:endParaRPr>
          </a:p>
          <a:p>
            <a:pPr>
              <a:spcAft>
                <a:spcPts val="0"/>
              </a:spcAft>
              <a:tabLst>
                <a:tab pos="179388" algn="l"/>
                <a:tab pos="1028700" algn="l"/>
              </a:tabLst>
            </a:pPr>
            <a:r>
              <a:rPr lang="en-US" sz="1200" dirty="0">
                <a:solidFill>
                  <a:schemeClr val="tx1"/>
                </a:solidFill>
              </a:rPr>
              <a:t>The design was a stratified four-stage cluster sample, with Probability Proportional to Size (PPS) of selection for the districts and EAs. Households within the EA were selected using a random walk method. Respondent within the household were selected through a randomization formula within the encoded questionnaire, among the adults above 16 present at the time of the interview. Oversampling was used to minimize the need to redo-interviews. </a:t>
            </a:r>
          </a:p>
          <a:p>
            <a:pPr>
              <a:spcAft>
                <a:spcPts val="0"/>
              </a:spcAft>
              <a:tabLst>
                <a:tab pos="179388" algn="l"/>
                <a:tab pos="1028700" algn="l"/>
              </a:tabLst>
            </a:pPr>
            <a:endParaRPr lang="en-US" sz="1200" b="1" dirty="0">
              <a:solidFill>
                <a:schemeClr val="accent1"/>
              </a:solidFill>
            </a:endParaRPr>
          </a:p>
          <a:p>
            <a:pPr>
              <a:spcAft>
                <a:spcPts val="0"/>
              </a:spcAft>
              <a:tabLst>
                <a:tab pos="179388" algn="l"/>
                <a:tab pos="1028700" algn="l"/>
              </a:tabLst>
            </a:pPr>
            <a:r>
              <a:rPr lang="en-US" sz="1200" b="1" dirty="0">
                <a:solidFill>
                  <a:schemeClr val="accent1"/>
                </a:solidFill>
              </a:rPr>
              <a:t>Questionnaire</a:t>
            </a:r>
          </a:p>
          <a:p>
            <a:pPr>
              <a:spcAft>
                <a:spcPts val="0"/>
              </a:spcAft>
              <a:tabLst>
                <a:tab pos="179388" algn="l"/>
                <a:tab pos="1028700" algn="l"/>
              </a:tabLst>
            </a:pPr>
            <a:r>
              <a:rPr lang="en-US" sz="1200" dirty="0">
                <a:solidFill>
                  <a:schemeClr val="tx1"/>
                </a:solidFill>
              </a:rPr>
              <a:t>A questionnaire translated in Somali, with 110+ questions, was used. </a:t>
            </a:r>
          </a:p>
          <a:p>
            <a:pPr>
              <a:spcAft>
                <a:spcPts val="0"/>
              </a:spcAft>
              <a:tabLst>
                <a:tab pos="179388" algn="l"/>
                <a:tab pos="1028700" algn="l"/>
              </a:tabLst>
            </a:pPr>
            <a:endParaRPr lang="en-US" sz="1200" dirty="0">
              <a:solidFill>
                <a:schemeClr val="tx1"/>
              </a:solidFill>
            </a:endParaRPr>
          </a:p>
          <a:p>
            <a:pPr>
              <a:spcAft>
                <a:spcPts val="0"/>
              </a:spcAft>
              <a:tabLst>
                <a:tab pos="179388" algn="l"/>
                <a:tab pos="1028700" algn="l"/>
              </a:tabLst>
            </a:pPr>
            <a:r>
              <a:rPr lang="en-US" sz="1200" b="1" dirty="0">
                <a:solidFill>
                  <a:schemeClr val="accent1"/>
                </a:solidFill>
              </a:rPr>
              <a:t>Calculations &amp; tools</a:t>
            </a:r>
          </a:p>
          <a:p>
            <a:pPr>
              <a:spcAft>
                <a:spcPts val="0"/>
              </a:spcAft>
              <a:tabLst>
                <a:tab pos="179388" algn="l"/>
                <a:tab pos="1028700" algn="l"/>
              </a:tabLst>
            </a:pPr>
            <a:r>
              <a:rPr lang="en-US" sz="1200" dirty="0">
                <a:solidFill>
                  <a:schemeClr val="tx1"/>
                </a:solidFill>
              </a:rPr>
              <a:t>The databased is composed of 1,796 valid and successful interviews. The database has been cleaned and post-weighted according to demographic data. The calculations were conducted on Stata.</a:t>
            </a:r>
          </a:p>
        </p:txBody>
      </p:sp>
      <p:sp>
        <p:nvSpPr>
          <p:cNvPr id="7" name="Titre 2"/>
          <p:cNvSpPr txBox="1">
            <a:spLocks/>
          </p:cNvSpPr>
          <p:nvPr/>
        </p:nvSpPr>
        <p:spPr>
          <a:xfrm>
            <a:off x="11281" y="11292"/>
            <a:ext cx="9144000" cy="3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108000" tIns="36000" rIns="72000" bIns="36000" rtlCol="0" anchor="ctr">
            <a:normAutofit/>
          </a:bodyPr>
          <a:lstStyle>
            <a:lvl1pPr algn="l" defTabSz="457200" rtl="0" eaLnBrk="1" latinLnBrk="0" hangingPunct="1">
              <a:spcBef>
                <a:spcPct val="0"/>
              </a:spcBef>
              <a:buNone/>
              <a:defRPr lang="en-GB" sz="1600" kern="1200" cap="small" baseline="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2.2 Introduction &gt; Research components</a:t>
            </a:r>
            <a:endParaRPr lang="en-US" dirty="0"/>
          </a:p>
        </p:txBody>
      </p:sp>
    </p:spTree>
    <p:extLst>
      <p:ext uri="{BB962C8B-B14F-4D97-AF65-F5344CB8AC3E}">
        <p14:creationId xmlns:p14="http://schemas.microsoft.com/office/powerpoint/2010/main" val="41038079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CAEBANNERSTATUS" val="Client"/>
</p:tagLst>
</file>

<file path=ppt/tags/tag2.xml><?xml version="1.0" encoding="utf-8"?>
<p:tagLst xmlns:a="http://schemas.openxmlformats.org/drawingml/2006/main" xmlns:r="http://schemas.openxmlformats.org/officeDocument/2006/relationships" xmlns:p="http://schemas.openxmlformats.org/presentationml/2006/main">
  <p:tag name="ARCAEBANNERSTATUS" val="Client"/>
</p:tagLst>
</file>

<file path=ppt/tags/tag3.xml><?xml version="1.0" encoding="utf-8"?>
<p:tagLst xmlns:a="http://schemas.openxmlformats.org/drawingml/2006/main" xmlns:r="http://schemas.openxmlformats.org/officeDocument/2006/relationships" xmlns:p="http://schemas.openxmlformats.org/presentationml/2006/main">
  <p:tag name="ARCAEBANNERSTATUS" val="Client"/>
</p:tagLst>
</file>

<file path=ppt/tags/tag4.xml><?xml version="1.0" encoding="utf-8"?>
<p:tagLst xmlns:a="http://schemas.openxmlformats.org/drawingml/2006/main" xmlns:r="http://schemas.openxmlformats.org/officeDocument/2006/relationships" xmlns:p="http://schemas.openxmlformats.org/presentationml/2006/main">
  <p:tag name="ARCAEBANNERSTATUS" val="Client"/>
</p:tagLst>
</file>

<file path=ppt/tags/tag5.xml><?xml version="1.0" encoding="utf-8"?>
<p:tagLst xmlns:a="http://schemas.openxmlformats.org/drawingml/2006/main" xmlns:r="http://schemas.openxmlformats.org/officeDocument/2006/relationships" xmlns:p="http://schemas.openxmlformats.org/presentationml/2006/main">
  <p:tag name="ARCAEBANNERSTATUS" val="Client"/>
</p:tagLst>
</file>

<file path=ppt/tags/tag6.xml><?xml version="1.0" encoding="utf-8"?>
<p:tagLst xmlns:a="http://schemas.openxmlformats.org/drawingml/2006/main" xmlns:r="http://schemas.openxmlformats.org/officeDocument/2006/relationships" xmlns:p="http://schemas.openxmlformats.org/presentationml/2006/main">
  <p:tag name="ARCAEBANNERSTATUS" val="Client"/>
</p:tagLst>
</file>

<file path=ppt/tags/tag7.xml><?xml version="1.0" encoding="utf-8"?>
<p:tagLst xmlns:a="http://schemas.openxmlformats.org/drawingml/2006/main" xmlns:r="http://schemas.openxmlformats.org/officeDocument/2006/relationships" xmlns:p="http://schemas.openxmlformats.org/presentationml/2006/main">
  <p:tag name="ARCAEBANNERSTATUS" val="Client"/>
</p:tagLst>
</file>

<file path=ppt/tags/tag8.xml><?xml version="1.0" encoding="utf-8"?>
<p:tagLst xmlns:a="http://schemas.openxmlformats.org/drawingml/2006/main" xmlns:r="http://schemas.openxmlformats.org/officeDocument/2006/relationships" xmlns:p="http://schemas.openxmlformats.org/presentationml/2006/main">
  <p:tag name="ARCAEBANNERSTATUS" val="Client"/>
</p:tagLst>
</file>

<file path=ppt/tags/tag9.xml><?xml version="1.0" encoding="utf-8"?>
<p:tagLst xmlns:a="http://schemas.openxmlformats.org/drawingml/2006/main" xmlns:r="http://schemas.openxmlformats.org/officeDocument/2006/relationships" xmlns:p="http://schemas.openxmlformats.org/presentationml/2006/main">
  <p:tag name="ARCAEBANNERSTATUS" val="Clien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ltai">
    <a:dk1>
      <a:srgbClr val="404040"/>
    </a:dk1>
    <a:lt1>
      <a:sysClr val="window" lastClr="FFFFFF"/>
    </a:lt1>
    <a:dk2>
      <a:srgbClr val="09635A"/>
    </a:dk2>
    <a:lt2>
      <a:srgbClr val="009A99"/>
    </a:lt2>
    <a:accent1>
      <a:srgbClr val="ABD6CE"/>
    </a:accent1>
    <a:accent2>
      <a:srgbClr val="E84E2E"/>
    </a:accent2>
    <a:accent3>
      <a:srgbClr val="F18D2C"/>
    </a:accent3>
    <a:accent4>
      <a:srgbClr val="FFC000"/>
    </a:accent4>
    <a:accent5>
      <a:srgbClr val="887952"/>
    </a:accent5>
    <a:accent6>
      <a:srgbClr val="C19859"/>
    </a:accent6>
    <a:hlink>
      <a:srgbClr val="7F7F7F"/>
    </a:hlink>
    <a:folHlink>
      <a:srgbClr val="1B587C"/>
    </a:folHlink>
  </a:clrScheme>
  <a:fontScheme name="AltaiTemplateTrebuchet">
    <a:majorFont>
      <a:latin typeface="Trebuchet MS"/>
      <a:ea typeface=""/>
      <a:cs typeface=""/>
    </a:majorFont>
    <a:minorFont>
      <a:latin typeface="Trebuchet MS"/>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ltai">
    <a:dk1>
      <a:srgbClr val="404040"/>
    </a:dk1>
    <a:lt1>
      <a:sysClr val="window" lastClr="FFFFFF"/>
    </a:lt1>
    <a:dk2>
      <a:srgbClr val="09635A"/>
    </a:dk2>
    <a:lt2>
      <a:srgbClr val="009A99"/>
    </a:lt2>
    <a:accent1>
      <a:srgbClr val="ABD6CE"/>
    </a:accent1>
    <a:accent2>
      <a:srgbClr val="E84E2E"/>
    </a:accent2>
    <a:accent3>
      <a:srgbClr val="F18D2C"/>
    </a:accent3>
    <a:accent4>
      <a:srgbClr val="FFC000"/>
    </a:accent4>
    <a:accent5>
      <a:srgbClr val="887952"/>
    </a:accent5>
    <a:accent6>
      <a:srgbClr val="C19859"/>
    </a:accent6>
    <a:hlink>
      <a:srgbClr val="7F7F7F"/>
    </a:hlink>
    <a:folHlink>
      <a:srgbClr val="1B587C"/>
    </a:folHlink>
  </a:clrScheme>
  <a:fontScheme name="AltaiTemplateTrebuchet">
    <a:majorFont>
      <a:latin typeface="Trebuchet MS"/>
      <a:ea typeface=""/>
      <a:cs typeface=""/>
    </a:majorFont>
    <a:minorFont>
      <a:latin typeface="Trebuchet MS"/>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ltai">
    <a:dk1>
      <a:srgbClr val="404040"/>
    </a:dk1>
    <a:lt1>
      <a:sysClr val="window" lastClr="FFFFFF"/>
    </a:lt1>
    <a:dk2>
      <a:srgbClr val="09635A"/>
    </a:dk2>
    <a:lt2>
      <a:srgbClr val="009A99"/>
    </a:lt2>
    <a:accent1>
      <a:srgbClr val="ABD6CE"/>
    </a:accent1>
    <a:accent2>
      <a:srgbClr val="E84E2E"/>
    </a:accent2>
    <a:accent3>
      <a:srgbClr val="F18D2C"/>
    </a:accent3>
    <a:accent4>
      <a:srgbClr val="FFC000"/>
    </a:accent4>
    <a:accent5>
      <a:srgbClr val="887952"/>
    </a:accent5>
    <a:accent6>
      <a:srgbClr val="C19859"/>
    </a:accent6>
    <a:hlink>
      <a:srgbClr val="7F7F7F"/>
    </a:hlink>
    <a:folHlink>
      <a:srgbClr val="1B587C"/>
    </a:folHlink>
  </a:clrScheme>
  <a:fontScheme name="AltaiTemplateTrebuchet">
    <a:majorFont>
      <a:latin typeface="Trebuchet MS"/>
      <a:ea typeface=""/>
      <a:cs typeface=""/>
    </a:majorFont>
    <a:minorFont>
      <a:latin typeface="Trebuchet MS"/>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Altai">
    <a:dk1>
      <a:srgbClr val="404040"/>
    </a:dk1>
    <a:lt1>
      <a:sysClr val="window" lastClr="FFFFFF"/>
    </a:lt1>
    <a:dk2>
      <a:srgbClr val="09635A"/>
    </a:dk2>
    <a:lt2>
      <a:srgbClr val="009A99"/>
    </a:lt2>
    <a:accent1>
      <a:srgbClr val="ABD6CE"/>
    </a:accent1>
    <a:accent2>
      <a:srgbClr val="E84E2E"/>
    </a:accent2>
    <a:accent3>
      <a:srgbClr val="F18D2C"/>
    </a:accent3>
    <a:accent4>
      <a:srgbClr val="FFC000"/>
    </a:accent4>
    <a:accent5>
      <a:srgbClr val="887952"/>
    </a:accent5>
    <a:accent6>
      <a:srgbClr val="C19859"/>
    </a:accent6>
    <a:hlink>
      <a:srgbClr val="7F7F7F"/>
    </a:hlink>
    <a:folHlink>
      <a:srgbClr val="1B587C"/>
    </a:folHlink>
  </a:clrScheme>
  <a:fontScheme name="AltaiTemplateTrebuchet">
    <a:majorFont>
      <a:latin typeface="Trebuchet MS"/>
      <a:ea typeface=""/>
      <a:cs typeface=""/>
    </a:majorFont>
    <a:minorFont>
      <a:latin typeface="Trebuchet MS"/>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ltai">
    <a:dk1>
      <a:srgbClr val="404040"/>
    </a:dk1>
    <a:lt1>
      <a:sysClr val="window" lastClr="FFFFFF"/>
    </a:lt1>
    <a:dk2>
      <a:srgbClr val="09635A"/>
    </a:dk2>
    <a:lt2>
      <a:srgbClr val="009A99"/>
    </a:lt2>
    <a:accent1>
      <a:srgbClr val="ABD6CE"/>
    </a:accent1>
    <a:accent2>
      <a:srgbClr val="E84E2E"/>
    </a:accent2>
    <a:accent3>
      <a:srgbClr val="F18D2C"/>
    </a:accent3>
    <a:accent4>
      <a:srgbClr val="FFC000"/>
    </a:accent4>
    <a:accent5>
      <a:srgbClr val="887952"/>
    </a:accent5>
    <a:accent6>
      <a:srgbClr val="C19859"/>
    </a:accent6>
    <a:hlink>
      <a:srgbClr val="7F7F7F"/>
    </a:hlink>
    <a:folHlink>
      <a:srgbClr val="1B587C"/>
    </a:folHlink>
  </a:clrScheme>
  <a:fontScheme name="AltaiTemplateTrebuchet">
    <a:majorFont>
      <a:latin typeface="Trebuchet MS"/>
      <a:ea typeface=""/>
      <a:cs typeface=""/>
    </a:majorFont>
    <a:minorFont>
      <a:latin typeface="Trebuchet MS"/>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ltai">
    <a:dk1>
      <a:srgbClr val="404040"/>
    </a:dk1>
    <a:lt1>
      <a:sysClr val="window" lastClr="FFFFFF"/>
    </a:lt1>
    <a:dk2>
      <a:srgbClr val="09635A"/>
    </a:dk2>
    <a:lt2>
      <a:srgbClr val="009A99"/>
    </a:lt2>
    <a:accent1>
      <a:srgbClr val="ABD6CE"/>
    </a:accent1>
    <a:accent2>
      <a:srgbClr val="E84E2E"/>
    </a:accent2>
    <a:accent3>
      <a:srgbClr val="F18D2C"/>
    </a:accent3>
    <a:accent4>
      <a:srgbClr val="FFC000"/>
    </a:accent4>
    <a:accent5>
      <a:srgbClr val="887952"/>
    </a:accent5>
    <a:accent6>
      <a:srgbClr val="C19859"/>
    </a:accent6>
    <a:hlink>
      <a:srgbClr val="7F7F7F"/>
    </a:hlink>
    <a:folHlink>
      <a:srgbClr val="1B587C"/>
    </a:folHlink>
  </a:clrScheme>
  <a:fontScheme name="AltaiTemplateTrebuchet">
    <a:majorFont>
      <a:latin typeface="Trebuchet MS"/>
      <a:ea typeface=""/>
      <a:cs typeface=""/>
    </a:majorFont>
    <a:minorFont>
      <a:latin typeface="Trebuchet MS"/>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siacell">
    <a:dk1>
      <a:srgbClr val="404040"/>
    </a:dk1>
    <a:lt1>
      <a:sysClr val="window" lastClr="FFFFFF"/>
    </a:lt1>
    <a:dk2>
      <a:srgbClr val="244061"/>
    </a:dk2>
    <a:lt2>
      <a:srgbClr val="E9EFF7"/>
    </a:lt2>
    <a:accent1>
      <a:srgbClr val="FF5050"/>
    </a:accent1>
    <a:accent2>
      <a:srgbClr val="FFC000"/>
    </a:accent2>
    <a:accent3>
      <a:srgbClr val="4F81BD"/>
    </a:accent3>
    <a:accent4>
      <a:srgbClr val="7F3300"/>
    </a:accent4>
    <a:accent5>
      <a:srgbClr val="FF2314"/>
    </a:accent5>
    <a:accent6>
      <a:srgbClr val="800080"/>
    </a:accent6>
    <a:hlink>
      <a:srgbClr val="003399"/>
    </a:hlink>
    <a:folHlink>
      <a:srgbClr val="800080"/>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atisfaction_Gradation">
    <a:dk1>
      <a:srgbClr val="404040"/>
    </a:dk1>
    <a:lt1>
      <a:sysClr val="window" lastClr="FFFFFF"/>
    </a:lt1>
    <a:dk2>
      <a:srgbClr val="323232"/>
    </a:dk2>
    <a:lt2>
      <a:srgbClr val="E3DED1"/>
    </a:lt2>
    <a:accent1>
      <a:srgbClr val="006600"/>
    </a:accent1>
    <a:accent2>
      <a:srgbClr val="C00000"/>
    </a:accent2>
    <a:accent3>
      <a:srgbClr val="7F7F7F"/>
    </a:accent3>
    <a:accent4>
      <a:srgbClr val="7F7F7F"/>
    </a:accent4>
    <a:accent5>
      <a:srgbClr val="7F7F7F"/>
    </a:accent5>
    <a:accent6>
      <a:srgbClr val="7F7F7F"/>
    </a:accent6>
    <a:hlink>
      <a:srgbClr val="6B9F25"/>
    </a:hlink>
    <a:folHlink>
      <a:srgbClr val="B26B02"/>
    </a:folHlink>
  </a:clrScheme>
  <a:fontScheme name="AltaiTemplateTrebuchet">
    <a:majorFont>
      <a:latin typeface="Trebuchet MS"/>
      <a:ea typeface=""/>
      <a:cs typeface=""/>
    </a:majorFont>
    <a:minorFont>
      <a:latin typeface="Trebuchet MS"/>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5760</TotalTime>
  <Words>14699</Words>
  <Application>Microsoft Office PowerPoint</Application>
  <PresentationFormat>On-screen Show (4:3)</PresentationFormat>
  <Paragraphs>1349</Paragraphs>
  <Slides>68</Slides>
  <Notes>13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PowerPoint Presentation</vt:lpstr>
      <vt:lpstr>PowerPoint Presentation</vt:lpstr>
      <vt:lpstr>PowerPoint Presentation</vt:lpstr>
      <vt:lpstr>PowerPoint Presentation</vt:lpstr>
      <vt:lpstr>PowerPoint Presentation</vt:lpstr>
      <vt:lpstr>1.1 Introduction &gt; Context</vt:lpstr>
      <vt:lpstr>1.1 Introduction &gt; Purpose and objectives of the research</vt:lpstr>
      <vt:lpstr>1.2 Introduction &gt; Research components</vt:lpstr>
      <vt:lpstr>1.2 Introduction &gt; Research components</vt:lpstr>
      <vt:lpstr>1.3 Introduction &gt; Challenges and limitations</vt:lpstr>
      <vt:lpstr>PowerPoint Presentation</vt:lpstr>
      <vt:lpstr>2.1 Penetration rates &gt; Phone and sim ownership</vt:lpstr>
      <vt:lpstr>2.1 Penetration rates &gt; Phone and sim ownership</vt:lpstr>
      <vt:lpstr>3.2 Penetration rates &gt; Mobile money penetration rates</vt:lpstr>
      <vt:lpstr>2.2 Penetration rates &gt; Mobile money penetration rates</vt:lpstr>
      <vt:lpstr>3.2 Penetration rates &gt; Mobile money penetration rates</vt:lpstr>
      <vt:lpstr>3.2 Penetration rates &gt; Mobile money penetration rates</vt:lpstr>
      <vt:lpstr>3.3 Penetration rates &gt; Banking services penetration rates</vt:lpstr>
      <vt:lpstr>PowerPoint Presentation</vt:lpstr>
      <vt:lpstr>PowerPoint Presentation</vt:lpstr>
      <vt:lpstr>4.4 Financial practices &gt; Comparison of systems in use</vt:lpstr>
      <vt:lpstr>3.3 Financial practices &amp; user practicalities &gt; USD vs. SSH</vt:lpstr>
      <vt:lpstr>PowerPoint Presentation</vt:lpstr>
      <vt:lpstr>4.2 Financial practices &gt; Practicalities to send and receive money</vt:lpstr>
      <vt:lpstr>4.2 Financial practices &gt; Practicalities to send and receive money</vt:lpstr>
      <vt:lpstr>4.2 Patterns of use of mobile money services &gt; Directions/vectors of transfer</vt:lpstr>
      <vt:lpstr>4.2 Patterns of use of mobile money services &gt; Directions/vectors of transfer</vt:lpstr>
      <vt:lpstr>PowerPoint Presentation</vt:lpstr>
      <vt:lpstr>5.1 Usage patterns of mobile money &gt; Patterns and mobile money services commonly adopted</vt:lpstr>
      <vt:lpstr>5.1 Usage patterns of mobile money &gt; Patterns and mobile money services commonly adopted</vt:lpstr>
      <vt:lpstr>PowerPoint Presentation</vt:lpstr>
      <vt:lpstr>5.1 Usage patterns of mobile money &gt; Patterns and mobile money services commonly adopted</vt:lpstr>
      <vt:lpstr>PowerPoint Presentation</vt:lpstr>
      <vt:lpstr>Volumes</vt:lpstr>
      <vt:lpstr>PowerPoint Presentation</vt:lpstr>
      <vt:lpstr>PowerPoint Presentation</vt:lpstr>
      <vt:lpstr>5 Perceptions about mobile money services</vt:lpstr>
      <vt:lpstr>5 Perceptions about mobile money services</vt:lpstr>
      <vt:lpstr>PowerPoint Presentation</vt:lpstr>
      <vt:lpstr>7.1 Triggers for adoption and barriers to adoption &gt; Triggers for adoption</vt:lpstr>
      <vt:lpstr>7.2 Triggers for adoption and barriers to adoption &gt; Barriers to adoption</vt:lpstr>
      <vt:lpstr>7.2 Triggers for adoption and barriers to adoption &gt; Barriers to adoption</vt:lpstr>
      <vt:lpstr>Agenda</vt:lpstr>
      <vt:lpstr>9.1 Appendix &gt; Glossary and definition of key terms</vt:lpstr>
      <vt:lpstr>9.1 Appendix &gt; Glossary and definition of key terms</vt:lpstr>
      <vt:lpstr>9.1 Appendix &gt; Glossary and definition of key terms</vt:lpstr>
      <vt:lpstr>9.1 Appendix &gt; Glossary and definition of key terms</vt:lpstr>
      <vt:lpstr>Agenda</vt:lpstr>
      <vt:lpstr>9.2 Appendix &gt; Research components &gt; Quantitative data collection</vt:lpstr>
      <vt:lpstr>9.2 Appendix &gt; Research components &gt; Quantitative data collection</vt:lpstr>
      <vt:lpstr>9.2 Appendix &gt; Research components &gt; Quantitative data collection</vt:lpstr>
      <vt:lpstr>9.2 Appendix &gt; Research components &gt; Qualitative demand-side data collection</vt:lpstr>
      <vt:lpstr>1.2 Introduction &gt; Research components</vt:lpstr>
      <vt:lpstr>9.2 Appendix &gt; Research components &gt; Qualitative supply-side data collection</vt:lpstr>
      <vt:lpstr>Agenda</vt:lpstr>
      <vt:lpstr>9.3 Appendix &gt; Survey sampling design</vt:lpstr>
      <vt:lpstr>PowerPoint Presentation</vt:lpstr>
      <vt:lpstr>9.3 Appendix &gt; Survey sampling design</vt:lpstr>
      <vt:lpstr>9.3 Appendix &gt; Survey sampling design</vt:lpstr>
      <vt:lpstr>9.3 Appendix &gt; Survey sampling design</vt:lpstr>
      <vt:lpstr>9.3 Appendix &gt; Survey sampling design</vt:lpstr>
      <vt:lpstr>Agenda</vt:lpstr>
      <vt:lpstr>9.4 Appendix &gt; Survey dataset: key socio-demographics</vt:lpstr>
      <vt:lpstr>9.1 Appendix &gt; Glossary and definition of key terms</vt:lpstr>
      <vt:lpstr>9.4 Appendix &gt; Survey dataset: key socio-demographics</vt:lpstr>
      <vt:lpstr>9.4 Appendix &gt; Survey dataset: key socio-demographics</vt:lpstr>
      <vt:lpstr>9.4 Appendix &gt; Survey dataset: key socio-demographics</vt:lpstr>
      <vt:lpstr>9.4 Appendix &gt; Survey dataset: key socio-demographics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Firestone</dc:creator>
  <cp:lastModifiedBy>KP</cp:lastModifiedBy>
  <cp:revision>66</cp:revision>
  <dcterms:created xsi:type="dcterms:W3CDTF">2017-03-29T03:55:33Z</dcterms:created>
  <dcterms:modified xsi:type="dcterms:W3CDTF">2017-08-28T14:55:01Z</dcterms:modified>
</cp:coreProperties>
</file>