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39966"/>
    <a:srgbClr val="FF99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588" autoAdjust="0"/>
    <p:restoredTop sz="70581" autoAdjust="0"/>
  </p:normalViewPr>
  <p:slideViewPr>
    <p:cSldViewPr>
      <p:cViewPr>
        <p:scale>
          <a:sx n="100" d="100"/>
          <a:sy n="100" d="100"/>
        </p:scale>
        <p:origin x="-894" y="-72"/>
      </p:cViewPr>
      <p:guideLst>
        <p:guide orient="horz" pos="2160"/>
        <p:guide pos="2880"/>
      </p:guideLst>
    </p:cSldViewPr>
  </p:slideViewPr>
  <p:outlineViewPr>
    <p:cViewPr>
      <p:scale>
        <a:sx n="33" d="100"/>
        <a:sy n="33" d="100"/>
      </p:scale>
      <p:origin x="0" y="0"/>
    </p:cViewPr>
  </p:outlineViewPr>
  <p:notesTextViewPr>
    <p:cViewPr>
      <p:scale>
        <a:sx n="1" d="1"/>
        <a:sy n="1" d="1"/>
      </p:scale>
      <p:origin x="0" y="762"/>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r-FR" dirty="0" smtClean="0"/>
              <a:t>Sujet nº1 :  Évaluations</a:t>
            </a:r>
            <a:endParaRPr lang="fr-F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D13570-1E88-46CE-910A-830D78212BD0}" type="datetime3">
              <a:rPr lang="en-US" smtClean="0"/>
              <a:pPr/>
              <a:t>5 April 2012</a:t>
            </a:fld>
            <a:endParaRPr lang="fr-F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fr-FR" dirty="0" smtClean="0"/>
              <a:t>Outil à compléter : Plan de marché urbain</a:t>
            </a:r>
            <a:endParaRPr lang="fr-F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3A2535-A127-4C01-BB3A-4B9F422FBA59}" type="slidenum">
              <a:rPr lang="en-US" smtClean="0"/>
              <a:pPr/>
              <a:t>‹#›</a:t>
            </a:fld>
            <a:endParaRPr lang="fr-FR" dirty="0"/>
          </a:p>
        </p:txBody>
      </p:sp>
    </p:spTree>
    <p:extLst>
      <p:ext uri="{BB962C8B-B14F-4D97-AF65-F5344CB8AC3E}">
        <p14: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p14="http://schemas.microsoft.com/office/powerpoint/2010/main" val="438553309"/>
      </p:ext>
    </p:extLst>
  </p:cSld>
  <p:clrMap bg1="lt1" tx1="dk1" bg2="lt2" tx2="dk2" accent1="accent1" accent2="accent2" accent3="accent3" accent4="accent4" accent5="accent5" accent6="accent6" hlink="hlink" folHlink="folHlink"/>
  <p:hf sldNum="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dirty="0" smtClean="0"/>
              <a:t>Sujet nº1 :  Évaluations</a:t>
            </a:r>
            <a:endParaRPr lang="fr-F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30B8FB-FD27-43A8-862B-F1DCA270F4B5}" type="datetime3">
              <a:rPr lang="en-US" smtClean="0"/>
              <a:pPr/>
              <a:t>5 April 2012</a:t>
            </a:fld>
            <a:endParaRPr lang="fr-F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dirty="0" smtClean="0"/>
              <a:t>Outil à compléter : Plan de marché urbain</a:t>
            </a:r>
            <a:endParaRPr lang="fr-F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3987FA-C642-4FDB-90DA-04F01DFF432A}" type="slidenum">
              <a:rPr lang="en-US" smtClean="0"/>
              <a:pPr/>
              <a:t>‹#›</a:t>
            </a:fld>
            <a:endParaRPr lang="fr-FR" dirty="0"/>
          </a:p>
        </p:txBody>
      </p:sp>
    </p:spTree>
    <p:extLst>
      <p:ext uri="{BB962C8B-B14F-4D97-AF65-F5344CB8AC3E}">
        <p14: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p14="http://schemas.microsoft.com/office/powerpoint/2010/main" val="2347509143"/>
      </p:ext>
    </p:extLst>
  </p:cSld>
  <p:clrMap bg1="lt1" tx1="dk1" bg2="lt2" tx2="dk2" accent1="accent1" accent2="accent2" accent3="accent3" accent4="accent4" accent5="accent5" accent6="accent6" hlink="hlink" folHlink="folHlink"/>
  <p:hf sldNum="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smtClean="0"/>
              <a:t>Consignes :</a:t>
            </a:r>
            <a:r>
              <a:rPr lang="fr-FR" dirty="0" smtClean="0"/>
              <a:t>  </a:t>
            </a:r>
          </a:p>
          <a:p>
            <a:r>
              <a:rPr lang="fr-FR" dirty="0" smtClean="0"/>
              <a:t>L'objectif de cet exercice est d'organiser votre réflexion autour de l'emploi temporaire et de la façon dont ce dernier peut faciliter le processus de récupération économique pour les populations affectées par des catastrophes.  </a:t>
            </a:r>
          </a:p>
          <a:p>
            <a:r>
              <a:rPr lang="fr-FR" dirty="0" smtClean="0"/>
              <a:t>Utilisez cet outil pour mettre en évidence la façon dont le marché du travail a été affecté par la catastrophe et donc comment le système argent contre travail peut aider à répondre aux besoins en revenus non satisfaits au niveau individuel et aux besoins en services au niveau des communautés.  </a:t>
            </a:r>
          </a:p>
          <a:p>
            <a:r>
              <a:rPr lang="fr-FR" dirty="0" smtClean="0"/>
              <a:t>Les programmes d'argent contre travail représentent une injection temporaire d'espèces dans une économie affectée par une catastrophe.  Il ne s'agit pas d'un mécanisme d'emploi sur le long terme.</a:t>
            </a:r>
            <a:r>
              <a:rPr lang="fr-FR" baseline="0" dirty="0" smtClean="0"/>
              <a:t> </a:t>
            </a:r>
            <a:r>
              <a:rPr lang="fr-FR" dirty="0" smtClean="0"/>
              <a:t>De plus, l'USAID-OFDA et la plupart des autres donneurs exigent que les projets d'argent contre travail répondent aux besoins communautaires (comme la réhabilitation des infrastructures) plutôt qu'aux besoins individuels (tels que la semence des cultures). À l'intérieur de ces contraintes, il est important d'identifier i) les projets de travail qui peuvent le plus contribuer à la récupération de la communauté et ii) les bénéficiaires qui ont le plus besoin de percevoir un revenu. Souvent, fixer les niveaux de salaire en dessous du niveau d'équilibre du marché aura pour but 1) de prévenir une distorsion des marchés du travail, en fournissant aux commerces du secteur privé un accès continu au travail et 2) d'attirer vers le programme des individus plus vulnérables qui ne peuvent pas trouver de travail rémunéré au salaire d'équilibre du marché. </a:t>
            </a:r>
          </a:p>
          <a:p>
            <a:r>
              <a:rPr lang="fr-FR" dirty="0" smtClean="0"/>
              <a:t>Remplissez les bulles et les boîtes en notant les facteurs clé sur le marché dont vous réalisez le plan. Déplacez, redimensionnez ou supprimez des bulles si nécessaire. Ajoutez des bulles pour représenter les facteurs qui ne sont pas représentés sur cette carte mais sont présents dans le contexte de votre marché : par exemple, segmentation additionnelle parmi les types de travailleurs.</a:t>
            </a:r>
          </a:p>
          <a:p>
            <a:r>
              <a:rPr lang="fr-FR" dirty="0" smtClean="0"/>
              <a:t>Tracez des lignes et modifiez les boîtes dans la section « chaîne du marché du travail » pour vous assurer que la chaîne de valeur se trouve au niveau adéquat de détail de votre projet. Essayez de distinguer des différences sur le marché, pour des consommateurs urbains, périurbains, ruraux, et les consommateurs urbains les plus pauvres. </a:t>
            </a:r>
            <a:r>
              <a:rPr lang="fr-FR" smtClean="0"/>
              <a:t>Dans </a:t>
            </a:r>
            <a:r>
              <a:rPr lang="fr-FR" dirty="0" smtClean="0"/>
              <a:t>la section du bas, tracez des lignes pour connecter les facteurs qui influencent le marché du travail à l'acteur approprié dans la chaîne du marché. </a:t>
            </a:r>
          </a:p>
        </p:txBody>
      </p:sp>
      <p:sp>
        <p:nvSpPr>
          <p:cNvPr id="5" name="Date Placeholder 4"/>
          <p:cNvSpPr>
            <a:spLocks noGrp="1"/>
          </p:cNvSpPr>
          <p:nvPr>
            <p:ph type="dt" idx="11"/>
          </p:nvPr>
        </p:nvSpPr>
        <p:spPr/>
        <p:txBody>
          <a:bodyPr/>
          <a:lstStyle/>
          <a:p>
            <a:fld id="{7ECBC9F3-BCCA-43A3-80FB-EA4A938F9A74}" type="datetime3">
              <a:rPr lang="en-US" smtClean="0"/>
              <a:pPr/>
              <a:t>5 April 2012</a:t>
            </a:fld>
            <a:endParaRPr lang="fr-FR" dirty="0"/>
          </a:p>
        </p:txBody>
      </p:sp>
      <p:sp>
        <p:nvSpPr>
          <p:cNvPr id="6" name="Footer Placeholder 5"/>
          <p:cNvSpPr>
            <a:spLocks noGrp="1"/>
          </p:cNvSpPr>
          <p:nvPr>
            <p:ph type="ftr" sz="quarter" idx="12"/>
          </p:nvPr>
        </p:nvSpPr>
        <p:spPr/>
        <p:txBody>
          <a:bodyPr/>
          <a:lstStyle/>
          <a:p>
            <a:r>
              <a:rPr lang="fr-FR" dirty="0" smtClean="0"/>
              <a:t>Outil à compléter : Plan de marché urbain</a:t>
            </a:r>
            <a:endParaRPr lang="fr-FR" dirty="0"/>
          </a:p>
        </p:txBody>
      </p:sp>
      <p:sp>
        <p:nvSpPr>
          <p:cNvPr id="7" name="Header Placeholder 6"/>
          <p:cNvSpPr>
            <a:spLocks noGrp="1"/>
          </p:cNvSpPr>
          <p:nvPr>
            <p:ph type="hdr" sz="quarter" idx="13"/>
          </p:nvPr>
        </p:nvSpPr>
        <p:spPr/>
        <p:txBody>
          <a:bodyPr/>
          <a:lstStyle/>
          <a:p>
            <a:r>
              <a:rPr lang="fr-FR" dirty="0" smtClean="0"/>
              <a:t>Sujet nº1 :  Évaluations</a:t>
            </a:r>
            <a:endParaRPr lang="fr-FR" dirty="0"/>
          </a:p>
        </p:txBody>
      </p:sp>
    </p:spTree>
    <p:extLst>
      <p:ext uri="{BB962C8B-B14F-4D97-AF65-F5344CB8AC3E}">
        <p14: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p14="http://schemas.microsoft.com/office/powerpoint/2010/main" val="315711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96BF73-057F-4B51-9B89-E3DCE8D2A911}" type="datetimeFigureOut">
              <a:rPr lang="en-US" smtClean="0"/>
              <a:pPr/>
              <a:t>4/5/2012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8D1CCE-FD7A-471C-A47F-F37DC8C49163}"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96BF73-057F-4B51-9B89-E3DCE8D2A911}" type="datetimeFigureOut">
              <a:rPr lang="en-US" smtClean="0"/>
              <a:pPr/>
              <a:t>4/5/2012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8D1CCE-FD7A-471C-A47F-F37DC8C4916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96BF73-057F-4B51-9B89-E3DCE8D2A911}" type="datetimeFigureOut">
              <a:rPr lang="en-US" smtClean="0"/>
              <a:pPr/>
              <a:t>4/5/2012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8D1CCE-FD7A-471C-A47F-F37DC8C4916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96BF73-057F-4B51-9B89-E3DCE8D2A911}" type="datetimeFigureOut">
              <a:rPr lang="en-US" smtClean="0"/>
              <a:pPr/>
              <a:t>4/5/2012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8D1CCE-FD7A-471C-A47F-F37DC8C4916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96BF73-057F-4B51-9B89-E3DCE8D2A911}" type="datetimeFigureOut">
              <a:rPr lang="en-US" smtClean="0"/>
              <a:pPr/>
              <a:t>4/5/2012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8D1CCE-FD7A-471C-A47F-F37DC8C49163}"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96BF73-057F-4B51-9B89-E3DCE8D2A911}" type="datetimeFigureOut">
              <a:rPr lang="en-US" smtClean="0"/>
              <a:pPr/>
              <a:t>4/5/2012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8D1CCE-FD7A-471C-A47F-F37DC8C4916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96BF73-057F-4B51-9B89-E3DCE8D2A911}" type="datetimeFigureOut">
              <a:rPr lang="en-US" smtClean="0"/>
              <a:pPr/>
              <a:t>4/5/2012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78D1CCE-FD7A-471C-A47F-F37DC8C49163}"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96BF73-057F-4B51-9B89-E3DCE8D2A911}" type="datetimeFigureOut">
              <a:rPr lang="en-US" smtClean="0"/>
              <a:pPr/>
              <a:t>4/5/2012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78D1CCE-FD7A-471C-A47F-F37DC8C4916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6BF73-057F-4B51-9B89-E3DCE8D2A911}" type="datetimeFigureOut">
              <a:rPr lang="en-US" smtClean="0"/>
              <a:pPr/>
              <a:t>4/5/2012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78D1CCE-FD7A-471C-A47F-F37DC8C4916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96BF73-057F-4B51-9B89-E3DCE8D2A911}" type="datetimeFigureOut">
              <a:rPr lang="en-US" smtClean="0"/>
              <a:pPr/>
              <a:t>4/5/2012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8D1CCE-FD7A-471C-A47F-F37DC8C49163}"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96BF73-057F-4B51-9B89-E3DCE8D2A911}" type="datetimeFigureOut">
              <a:rPr lang="en-US" smtClean="0"/>
              <a:pPr/>
              <a:t>4/5/2012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8D1CCE-FD7A-471C-A47F-F37DC8C4916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D96BF73-057F-4B51-9B89-E3DCE8D2A911}" type="datetimeFigureOut">
              <a:rPr lang="en-US" smtClean="0"/>
              <a:pPr/>
              <a:t>4/5/2012</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78D1CCE-FD7A-471C-A47F-F37DC8C4916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8534400" cy="369332"/>
          </a:xfrm>
          <a:prstGeom prst="rect">
            <a:avLst/>
          </a:prstGeom>
          <a:noFill/>
        </p:spPr>
        <p:txBody>
          <a:bodyPr wrap="square" rtlCol="0">
            <a:spAutoFit/>
          </a:bodyPr>
          <a:lstStyle/>
          <a:p>
            <a:r>
              <a:rPr lang="fr-FR" dirty="0" smtClean="0">
                <a:solidFill>
                  <a:schemeClr val="bg1"/>
                </a:solidFill>
              </a:rPr>
              <a:t>Modèle </a:t>
            </a:r>
            <a:r>
              <a:rPr lang="fr-FR" smtClean="0">
                <a:solidFill>
                  <a:schemeClr val="bg1"/>
                </a:solidFill>
              </a:rPr>
              <a:t>de </a:t>
            </a:r>
            <a:r>
              <a:rPr lang="fr-FR" smtClean="0">
                <a:solidFill>
                  <a:schemeClr val="bg1"/>
                </a:solidFill>
              </a:rPr>
              <a:t>cartographie </a:t>
            </a:r>
            <a:r>
              <a:rPr lang="fr-FR" dirty="0" smtClean="0">
                <a:solidFill>
                  <a:schemeClr val="bg1"/>
                </a:solidFill>
              </a:rPr>
              <a:t>du marché du travail pour les programmes ACT</a:t>
            </a:r>
            <a:endParaRPr lang="fr-FR" dirty="0">
              <a:solidFill>
                <a:schemeClr val="bg1"/>
              </a:solidFill>
            </a:endParaRPr>
          </a:p>
        </p:txBody>
      </p:sp>
      <p:cxnSp>
        <p:nvCxnSpPr>
          <p:cNvPr id="6" name="Straight Connector 5"/>
          <p:cNvCxnSpPr/>
          <p:nvPr/>
        </p:nvCxnSpPr>
        <p:spPr>
          <a:xfrm>
            <a:off x="0" y="1905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5257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371600" y="381000"/>
            <a:ext cx="4191000" cy="553998"/>
          </a:xfrm>
          <a:prstGeom prst="rect">
            <a:avLst/>
          </a:prstGeom>
          <a:noFill/>
        </p:spPr>
        <p:txBody>
          <a:bodyPr wrap="square" rtlCol="0">
            <a:spAutoFit/>
          </a:bodyPr>
          <a:lstStyle/>
          <a:p>
            <a:r>
              <a:rPr lang="fr-FR" sz="1000" b="1" dirty="0" smtClean="0"/>
              <a:t>L'environnement, les institutions, les règles, les normes, et les tendances du marché du travail, en ce qui concerne les programmes d'argent contre travail</a:t>
            </a:r>
            <a:endParaRPr lang="fr-FR" sz="1000" b="1" dirty="0"/>
          </a:p>
        </p:txBody>
      </p:sp>
      <p:sp>
        <p:nvSpPr>
          <p:cNvPr id="10" name="TextBox 9"/>
          <p:cNvSpPr txBox="1"/>
          <p:nvPr/>
        </p:nvSpPr>
        <p:spPr>
          <a:xfrm>
            <a:off x="152400" y="2057400"/>
            <a:ext cx="2286000" cy="400110"/>
          </a:xfrm>
          <a:prstGeom prst="rect">
            <a:avLst/>
          </a:prstGeom>
          <a:noFill/>
        </p:spPr>
        <p:txBody>
          <a:bodyPr wrap="square" rtlCol="0">
            <a:spAutoFit/>
          </a:bodyPr>
          <a:lstStyle/>
          <a:p>
            <a:r>
              <a:rPr lang="fr-FR" sz="1000" b="1" dirty="0" smtClean="0"/>
              <a:t>« La chaîne du marché du travail »  Les acteurs du marché et leurs liens</a:t>
            </a:r>
            <a:endParaRPr lang="fr-FR" sz="1000" b="1" dirty="0"/>
          </a:p>
        </p:txBody>
      </p:sp>
      <p:sp>
        <p:nvSpPr>
          <p:cNvPr id="11" name="TextBox 10"/>
          <p:cNvSpPr txBox="1"/>
          <p:nvPr/>
        </p:nvSpPr>
        <p:spPr>
          <a:xfrm>
            <a:off x="152400" y="6457890"/>
            <a:ext cx="1828800" cy="400110"/>
          </a:xfrm>
          <a:prstGeom prst="rect">
            <a:avLst/>
          </a:prstGeom>
          <a:noFill/>
        </p:spPr>
        <p:txBody>
          <a:bodyPr wrap="square" rtlCol="0">
            <a:spAutoFit/>
          </a:bodyPr>
          <a:lstStyle/>
          <a:p>
            <a:r>
              <a:rPr lang="fr-FR" sz="1000" b="1" dirty="0" smtClean="0"/>
              <a:t>Influences clé sur le marché du travail</a:t>
            </a:r>
            <a:endParaRPr lang="fr-FR" sz="1000" b="1" dirty="0"/>
          </a:p>
        </p:txBody>
      </p:sp>
      <p:sp>
        <p:nvSpPr>
          <p:cNvPr id="12" name="Oval 11"/>
          <p:cNvSpPr/>
          <p:nvPr/>
        </p:nvSpPr>
        <p:spPr>
          <a:xfrm>
            <a:off x="1447800" y="914400"/>
            <a:ext cx="1600200" cy="986135"/>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smtClean="0">
                <a:solidFill>
                  <a:schemeClr val="bg2">
                    <a:lumMod val="25000"/>
                  </a:schemeClr>
                </a:solidFill>
              </a:rPr>
              <a:t>Politiques du travail locales, nationales, ou internationales ?</a:t>
            </a:r>
            <a:endParaRPr lang="fr-FR" sz="1000" dirty="0">
              <a:solidFill>
                <a:schemeClr val="bg2">
                  <a:lumMod val="25000"/>
                </a:schemeClr>
              </a:solidFill>
            </a:endParaRPr>
          </a:p>
        </p:txBody>
      </p:sp>
      <p:sp>
        <p:nvSpPr>
          <p:cNvPr id="14" name="Oval 13"/>
          <p:cNvSpPr/>
          <p:nvPr/>
        </p:nvSpPr>
        <p:spPr>
          <a:xfrm>
            <a:off x="3124200" y="990600"/>
            <a:ext cx="1447800" cy="838200"/>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smtClean="0">
                <a:solidFill>
                  <a:schemeClr val="bg2">
                    <a:lumMod val="25000"/>
                  </a:schemeClr>
                </a:solidFill>
              </a:rPr>
              <a:t>Exigences concernant les taxes, impôts, indemnisations de travail ?</a:t>
            </a:r>
            <a:endParaRPr lang="fr-FR" sz="1000" dirty="0">
              <a:solidFill>
                <a:schemeClr val="bg2">
                  <a:lumMod val="25000"/>
                </a:schemeClr>
              </a:solidFill>
            </a:endParaRPr>
          </a:p>
        </p:txBody>
      </p:sp>
      <p:sp>
        <p:nvSpPr>
          <p:cNvPr id="15" name="Oval 14"/>
          <p:cNvSpPr/>
          <p:nvPr/>
        </p:nvSpPr>
        <p:spPr>
          <a:xfrm>
            <a:off x="4572000" y="533400"/>
            <a:ext cx="1447800" cy="1295401"/>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smtClean="0">
                <a:solidFill>
                  <a:schemeClr val="bg2">
                    <a:lumMod val="25000"/>
                  </a:schemeClr>
                </a:solidFill>
              </a:rPr>
              <a:t>Changements proposés ou forcés dans la politique du travail à cause de la catastrophe ?</a:t>
            </a:r>
            <a:endParaRPr lang="fr-FR" sz="1000" dirty="0">
              <a:solidFill>
                <a:schemeClr val="bg2">
                  <a:lumMod val="25000"/>
                </a:schemeClr>
              </a:solidFill>
            </a:endParaRPr>
          </a:p>
        </p:txBody>
      </p:sp>
      <p:sp>
        <p:nvSpPr>
          <p:cNvPr id="16" name="Oval 15"/>
          <p:cNvSpPr/>
          <p:nvPr/>
        </p:nvSpPr>
        <p:spPr>
          <a:xfrm>
            <a:off x="6096000" y="457200"/>
            <a:ext cx="1524000" cy="1295401"/>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smtClean="0">
                <a:solidFill>
                  <a:schemeClr val="bg2">
                    <a:lumMod val="25000"/>
                  </a:schemeClr>
                </a:solidFill>
              </a:rPr>
              <a:t>Tendances saisonnières sur le marché du travail ?</a:t>
            </a:r>
          </a:p>
          <a:p>
            <a:pPr algn="ctr"/>
            <a:r>
              <a:rPr lang="fr-FR" sz="1000" dirty="0" smtClean="0">
                <a:solidFill>
                  <a:schemeClr val="bg2">
                    <a:lumMod val="25000"/>
                  </a:schemeClr>
                </a:solidFill>
              </a:rPr>
              <a:t>Taux de chômage ?</a:t>
            </a:r>
            <a:endParaRPr lang="fr-FR" sz="1000" dirty="0">
              <a:solidFill>
                <a:schemeClr val="bg2">
                  <a:lumMod val="25000"/>
                </a:schemeClr>
              </a:solidFill>
            </a:endParaRPr>
          </a:p>
        </p:txBody>
      </p:sp>
      <p:sp>
        <p:nvSpPr>
          <p:cNvPr id="17" name="Oval 16"/>
          <p:cNvSpPr/>
          <p:nvPr/>
        </p:nvSpPr>
        <p:spPr>
          <a:xfrm>
            <a:off x="7620000" y="457200"/>
            <a:ext cx="1524001" cy="1219200"/>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smtClean="0">
                <a:solidFill>
                  <a:schemeClr val="bg2">
                    <a:lumMod val="25000"/>
                  </a:schemeClr>
                </a:solidFill>
              </a:rPr>
              <a:t>Normes culturelles ou traditionnelles?</a:t>
            </a:r>
          </a:p>
          <a:p>
            <a:pPr algn="ctr"/>
            <a:r>
              <a:rPr lang="fr-FR" sz="1000" dirty="0" smtClean="0">
                <a:solidFill>
                  <a:schemeClr val="bg2">
                    <a:lumMod val="25000"/>
                  </a:schemeClr>
                </a:solidFill>
              </a:rPr>
              <a:t>Qui fait quoi ?</a:t>
            </a:r>
            <a:endParaRPr lang="fr-FR" sz="1000" dirty="0">
              <a:solidFill>
                <a:schemeClr val="bg2">
                  <a:lumMod val="25000"/>
                </a:schemeClr>
              </a:solidFill>
            </a:endParaRPr>
          </a:p>
        </p:txBody>
      </p:sp>
      <p:sp>
        <p:nvSpPr>
          <p:cNvPr id="18" name="Down Arrow 17"/>
          <p:cNvSpPr/>
          <p:nvPr/>
        </p:nvSpPr>
        <p:spPr>
          <a:xfrm>
            <a:off x="1249681" y="18288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Down Arrow 18"/>
          <p:cNvSpPr/>
          <p:nvPr/>
        </p:nvSpPr>
        <p:spPr>
          <a:xfrm>
            <a:off x="3048000" y="1752600"/>
            <a:ext cx="45719"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Down Arrow 19"/>
          <p:cNvSpPr/>
          <p:nvPr/>
        </p:nvSpPr>
        <p:spPr>
          <a:xfrm>
            <a:off x="7010400" y="1752600"/>
            <a:ext cx="762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own Arrow 20"/>
          <p:cNvSpPr/>
          <p:nvPr/>
        </p:nvSpPr>
        <p:spPr>
          <a:xfrm>
            <a:off x="8488681" y="1752600"/>
            <a:ext cx="45719"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p:nvSpPr>
        <p:spPr>
          <a:xfrm>
            <a:off x="7696200" y="0"/>
            <a:ext cx="1447800" cy="646331"/>
          </a:xfrm>
          <a:prstGeom prst="rect">
            <a:avLst/>
          </a:prstGeom>
          <a:noFill/>
        </p:spPr>
        <p:txBody>
          <a:bodyPr wrap="square" rtlCol="0">
            <a:spAutoFit/>
          </a:bodyPr>
          <a:lstStyle/>
          <a:p>
            <a:r>
              <a:rPr lang="fr-FR" dirty="0" smtClean="0">
                <a:solidFill>
                  <a:schemeClr val="bg1"/>
                </a:solidFill>
              </a:rPr>
              <a:t>Ville, pays	</a:t>
            </a:r>
            <a:endParaRPr lang="fr-FR" dirty="0">
              <a:solidFill>
                <a:schemeClr val="bg1"/>
              </a:solidFill>
            </a:endParaRPr>
          </a:p>
        </p:txBody>
      </p:sp>
      <p:sp>
        <p:nvSpPr>
          <p:cNvPr id="23" name="Rectangle 22"/>
          <p:cNvSpPr/>
          <p:nvPr/>
        </p:nvSpPr>
        <p:spPr>
          <a:xfrm>
            <a:off x="381001" y="2590801"/>
            <a:ext cx="1143000" cy="65961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smtClean="0">
                <a:solidFill>
                  <a:schemeClr val="tx2">
                    <a:lumMod val="50000"/>
                  </a:schemeClr>
                </a:solidFill>
              </a:rPr>
              <a:t>Entreprises</a:t>
            </a:r>
            <a:endParaRPr lang="fr-FR" sz="1000" dirty="0">
              <a:solidFill>
                <a:schemeClr val="tx2">
                  <a:lumMod val="50000"/>
                </a:schemeClr>
              </a:solidFill>
            </a:endParaRPr>
          </a:p>
        </p:txBody>
      </p:sp>
      <p:sp>
        <p:nvSpPr>
          <p:cNvPr id="24" name="Rectangle 23"/>
          <p:cNvSpPr/>
          <p:nvPr/>
        </p:nvSpPr>
        <p:spPr>
          <a:xfrm>
            <a:off x="381001" y="3480955"/>
            <a:ext cx="1219200" cy="633845"/>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smtClean="0">
                <a:solidFill>
                  <a:schemeClr val="tx2">
                    <a:lumMod val="50000"/>
                  </a:schemeClr>
                </a:solidFill>
              </a:rPr>
              <a:t>Employeurs de travailleurs temporaires </a:t>
            </a:r>
            <a:endParaRPr lang="fr-FR" sz="1000" dirty="0">
              <a:solidFill>
                <a:schemeClr val="tx2">
                  <a:lumMod val="50000"/>
                </a:schemeClr>
              </a:solidFill>
            </a:endParaRPr>
          </a:p>
        </p:txBody>
      </p:sp>
      <p:sp>
        <p:nvSpPr>
          <p:cNvPr id="26" name="Rounded Rectangle 25"/>
          <p:cNvSpPr/>
          <p:nvPr/>
        </p:nvSpPr>
        <p:spPr>
          <a:xfrm>
            <a:off x="2438400" y="2819400"/>
            <a:ext cx="2286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dirty="0" smtClean="0">
                <a:solidFill>
                  <a:schemeClr val="bg1"/>
                </a:solidFill>
              </a:rPr>
              <a:t>Secteur des services</a:t>
            </a:r>
            <a:endParaRPr lang="fr-FR" sz="1000" b="1" dirty="0">
              <a:solidFill>
                <a:schemeClr val="bg1"/>
              </a:solidFill>
            </a:endParaRPr>
          </a:p>
          <a:p>
            <a:pPr algn="ctr"/>
            <a:r>
              <a:rPr lang="fr-FR" sz="1000" dirty="0" smtClean="0">
                <a:solidFill>
                  <a:schemeClr val="bg1"/>
                </a:solidFill>
              </a:rPr>
              <a:t>Salaire journalier enregistré pour le travail qualifié :______________________</a:t>
            </a:r>
            <a:endParaRPr lang="fr-FR" sz="1000" dirty="0">
              <a:solidFill>
                <a:schemeClr val="bg1"/>
              </a:solidFill>
            </a:endParaRPr>
          </a:p>
        </p:txBody>
      </p:sp>
      <p:sp>
        <p:nvSpPr>
          <p:cNvPr id="27" name="Rounded Rectangle 26"/>
          <p:cNvSpPr/>
          <p:nvPr/>
        </p:nvSpPr>
        <p:spPr>
          <a:xfrm>
            <a:off x="2438400" y="3581400"/>
            <a:ext cx="2286000" cy="7619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dirty="0" smtClean="0">
                <a:solidFill>
                  <a:schemeClr val="bg1"/>
                </a:solidFill>
              </a:rPr>
              <a:t>Secteur manufacturier</a:t>
            </a:r>
          </a:p>
          <a:p>
            <a:pPr algn="ctr"/>
            <a:r>
              <a:rPr lang="fr-FR" sz="1000" dirty="0">
                <a:solidFill>
                  <a:schemeClr val="bg1"/>
                </a:solidFill>
              </a:rPr>
              <a:t> Salaire journalier enregistré pour le travail qualifié :______________________</a:t>
            </a:r>
          </a:p>
        </p:txBody>
      </p:sp>
      <p:sp>
        <p:nvSpPr>
          <p:cNvPr id="32" name="Rounded Rectangle 31"/>
          <p:cNvSpPr/>
          <p:nvPr/>
        </p:nvSpPr>
        <p:spPr>
          <a:xfrm>
            <a:off x="2438400" y="4437053"/>
            <a:ext cx="2286000" cy="7445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dirty="0" smtClean="0">
                <a:solidFill>
                  <a:schemeClr val="bg1"/>
                </a:solidFill>
              </a:rPr>
              <a:t>Secteur agricole</a:t>
            </a:r>
          </a:p>
          <a:p>
            <a:pPr algn="ctr"/>
            <a:r>
              <a:rPr lang="fr-FR" sz="1000" dirty="0">
                <a:solidFill>
                  <a:schemeClr val="bg1"/>
                </a:solidFill>
              </a:rPr>
              <a:t>Salaire journalier enregistré pour le travail qualifié :______________________</a:t>
            </a:r>
          </a:p>
        </p:txBody>
      </p:sp>
      <p:sp>
        <p:nvSpPr>
          <p:cNvPr id="33" name="Rounded Rectangle 32"/>
          <p:cNvSpPr/>
          <p:nvPr/>
        </p:nvSpPr>
        <p:spPr>
          <a:xfrm>
            <a:off x="6400799" y="3733800"/>
            <a:ext cx="1371599"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smtClean="0">
                <a:solidFill>
                  <a:schemeClr val="bg1"/>
                </a:solidFill>
              </a:rPr>
              <a:t>Travailleurs migrants</a:t>
            </a:r>
          </a:p>
          <a:p>
            <a:pPr algn="ctr"/>
            <a:endParaRPr lang="fr-FR" sz="1000" dirty="0" smtClean="0">
              <a:solidFill>
                <a:schemeClr val="bg1"/>
              </a:solidFill>
            </a:endParaRPr>
          </a:p>
          <a:p>
            <a:pPr algn="ctr"/>
            <a:r>
              <a:rPr lang="fr-FR" sz="1000" dirty="0" smtClean="0">
                <a:solidFill>
                  <a:schemeClr val="bg1"/>
                </a:solidFill>
              </a:rPr>
              <a:t>Salaire journalier enregistré pour le travail non qualifié : _________</a:t>
            </a:r>
            <a:endParaRPr lang="fr-FR" sz="1000" dirty="0">
              <a:solidFill>
                <a:schemeClr val="bg1"/>
              </a:solidFill>
            </a:endParaRPr>
          </a:p>
        </p:txBody>
      </p:sp>
      <p:sp>
        <p:nvSpPr>
          <p:cNvPr id="35" name="Rounded Rectangle 34"/>
          <p:cNvSpPr/>
          <p:nvPr/>
        </p:nvSpPr>
        <p:spPr>
          <a:xfrm>
            <a:off x="5029200" y="2133600"/>
            <a:ext cx="1219200" cy="16002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smtClean="0">
                <a:solidFill>
                  <a:schemeClr val="bg1"/>
                </a:solidFill>
              </a:rPr>
              <a:t>Marché principal de la ville</a:t>
            </a:r>
          </a:p>
          <a:p>
            <a:pPr algn="ctr"/>
            <a:endParaRPr lang="fr-FR" sz="1050" b="1" dirty="0" smtClean="0">
              <a:solidFill>
                <a:schemeClr val="bg1"/>
              </a:solidFill>
            </a:endParaRPr>
          </a:p>
          <a:p>
            <a:pPr algn="ctr"/>
            <a:r>
              <a:rPr lang="fr-FR" sz="1000" dirty="0">
                <a:solidFill>
                  <a:schemeClr val="bg1"/>
                </a:solidFill>
              </a:rPr>
              <a:t>Salaire journalier enregistré pour le travail non qualifié : _________</a:t>
            </a:r>
          </a:p>
        </p:txBody>
      </p:sp>
      <p:sp>
        <p:nvSpPr>
          <p:cNvPr id="36" name="Rounded Rectangle 35"/>
          <p:cNvSpPr/>
          <p:nvPr/>
        </p:nvSpPr>
        <p:spPr>
          <a:xfrm>
            <a:off x="5029201" y="3805075"/>
            <a:ext cx="1219200" cy="13003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smtClean="0">
                <a:solidFill>
                  <a:schemeClr val="bg1"/>
                </a:solidFill>
              </a:rPr>
              <a:t>Marché rural</a:t>
            </a:r>
          </a:p>
          <a:p>
            <a:pPr algn="ctr"/>
            <a:r>
              <a:rPr lang="fr-FR" dirty="0" smtClean="0"/>
              <a:t> </a:t>
            </a:r>
          </a:p>
          <a:p>
            <a:pPr algn="ctr"/>
            <a:r>
              <a:rPr lang="fr-FR" sz="1000" dirty="0">
                <a:solidFill>
                  <a:schemeClr val="bg1"/>
                </a:solidFill>
              </a:rPr>
              <a:t>Salaire journalier enregistré pour le travail non qualifié : _________</a:t>
            </a:r>
          </a:p>
        </p:txBody>
      </p:sp>
      <p:sp>
        <p:nvSpPr>
          <p:cNvPr id="39" name="Rectangle 38"/>
          <p:cNvSpPr/>
          <p:nvPr/>
        </p:nvSpPr>
        <p:spPr>
          <a:xfrm>
            <a:off x="8077200" y="2212703"/>
            <a:ext cx="914400" cy="60669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1000" dirty="0" smtClean="0">
                <a:solidFill>
                  <a:schemeClr val="bg1"/>
                </a:solidFill>
              </a:rPr>
              <a:t>Ménages urbains</a:t>
            </a:r>
            <a:endParaRPr lang="fr-FR" sz="1000" dirty="0">
              <a:solidFill>
                <a:schemeClr val="bg1"/>
              </a:solidFill>
            </a:endParaRPr>
          </a:p>
        </p:txBody>
      </p:sp>
      <p:sp>
        <p:nvSpPr>
          <p:cNvPr id="40" name="Rectangle 39"/>
          <p:cNvSpPr/>
          <p:nvPr/>
        </p:nvSpPr>
        <p:spPr>
          <a:xfrm>
            <a:off x="8116338" y="2968607"/>
            <a:ext cx="875262" cy="74094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1000" dirty="0" smtClean="0">
                <a:solidFill>
                  <a:schemeClr val="bg1"/>
                </a:solidFill>
              </a:rPr>
              <a:t>Travailleurs urbains les plus pauvres</a:t>
            </a:r>
            <a:endParaRPr lang="fr-FR" sz="1000" dirty="0">
              <a:solidFill>
                <a:schemeClr val="bg1"/>
              </a:solidFill>
            </a:endParaRPr>
          </a:p>
        </p:txBody>
      </p:sp>
      <p:sp>
        <p:nvSpPr>
          <p:cNvPr id="41" name="Rectangle 40"/>
          <p:cNvSpPr/>
          <p:nvPr/>
        </p:nvSpPr>
        <p:spPr>
          <a:xfrm>
            <a:off x="8116338" y="3810000"/>
            <a:ext cx="875262" cy="6096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1000" dirty="0" smtClean="0">
                <a:solidFill>
                  <a:schemeClr val="bg1"/>
                </a:solidFill>
              </a:rPr>
              <a:t>Travailleurs péri-urbains</a:t>
            </a:r>
            <a:endParaRPr lang="fr-FR" sz="1000" dirty="0">
              <a:solidFill>
                <a:schemeClr val="bg1"/>
              </a:solidFill>
            </a:endParaRPr>
          </a:p>
        </p:txBody>
      </p:sp>
      <p:sp>
        <p:nvSpPr>
          <p:cNvPr id="42" name="Rectangle 41"/>
          <p:cNvSpPr/>
          <p:nvPr/>
        </p:nvSpPr>
        <p:spPr>
          <a:xfrm>
            <a:off x="8116338" y="4572000"/>
            <a:ext cx="875262" cy="6096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1000" dirty="0" smtClean="0">
                <a:solidFill>
                  <a:schemeClr val="bg1"/>
                </a:solidFill>
              </a:rPr>
              <a:t>Travailleurs ruraux</a:t>
            </a:r>
            <a:endParaRPr lang="fr-FR" sz="1000" dirty="0">
              <a:solidFill>
                <a:schemeClr val="bg1"/>
              </a:solidFill>
            </a:endParaRPr>
          </a:p>
        </p:txBody>
      </p:sp>
      <p:sp>
        <p:nvSpPr>
          <p:cNvPr id="43" name="Rectangle 42"/>
          <p:cNvSpPr/>
          <p:nvPr/>
        </p:nvSpPr>
        <p:spPr>
          <a:xfrm>
            <a:off x="8077200" y="2212703"/>
            <a:ext cx="914400" cy="60669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1000" dirty="0" smtClean="0">
                <a:solidFill>
                  <a:schemeClr val="bg1"/>
                </a:solidFill>
              </a:rPr>
              <a:t>Travailleurs urbains</a:t>
            </a:r>
            <a:endParaRPr lang="fr-FR" sz="1000" dirty="0">
              <a:solidFill>
                <a:schemeClr val="bg1"/>
              </a:solidFill>
            </a:endParaRPr>
          </a:p>
        </p:txBody>
      </p:sp>
      <p:sp>
        <p:nvSpPr>
          <p:cNvPr id="47" name="Flowchart: Preparation 46"/>
          <p:cNvSpPr/>
          <p:nvPr/>
        </p:nvSpPr>
        <p:spPr>
          <a:xfrm rot="10800000" flipV="1">
            <a:off x="5893687" y="5436815"/>
            <a:ext cx="1573911" cy="1040185"/>
          </a:xfrm>
          <a:prstGeom prst="flowChartPreparation">
            <a:avLst/>
          </a:prstGeom>
          <a:solidFill>
            <a:srgbClr val="339966"/>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fr-FR" sz="1000" dirty="0" smtClean="0">
                <a:solidFill>
                  <a:schemeClr val="bg1"/>
                </a:solidFill>
              </a:rPr>
              <a:t>Services financiers : épargnes, emprunts, crédits, et paiement</a:t>
            </a:r>
            <a:endParaRPr lang="fr-FR" sz="1000" dirty="0">
              <a:solidFill>
                <a:schemeClr val="bg1"/>
              </a:solidFill>
            </a:endParaRPr>
          </a:p>
        </p:txBody>
      </p:sp>
      <p:sp>
        <p:nvSpPr>
          <p:cNvPr id="49" name="Flowchart: Preparation 48"/>
          <p:cNvSpPr/>
          <p:nvPr/>
        </p:nvSpPr>
        <p:spPr>
          <a:xfrm rot="10800000" flipV="1">
            <a:off x="7467600" y="5791198"/>
            <a:ext cx="1447800" cy="914401"/>
          </a:xfrm>
          <a:prstGeom prst="flowChartPreparation">
            <a:avLst/>
          </a:prstGeom>
          <a:solidFill>
            <a:srgbClr val="339966"/>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fr-FR" sz="1000" dirty="0" smtClean="0">
                <a:solidFill>
                  <a:schemeClr val="bg1"/>
                </a:solidFill>
              </a:rPr>
              <a:t>Niveaux</a:t>
            </a:r>
          </a:p>
          <a:p>
            <a:pPr algn="ctr"/>
            <a:r>
              <a:rPr lang="fr-FR" sz="1000" dirty="0" smtClean="0">
                <a:solidFill>
                  <a:schemeClr val="bg1"/>
                </a:solidFill>
              </a:rPr>
              <a:t>de crédit et de dette de l'employeur</a:t>
            </a:r>
            <a:endParaRPr lang="fr-FR" sz="1000" dirty="0">
              <a:solidFill>
                <a:schemeClr val="bg1"/>
              </a:solidFill>
            </a:endParaRPr>
          </a:p>
        </p:txBody>
      </p:sp>
      <p:sp>
        <p:nvSpPr>
          <p:cNvPr id="51" name="Down Arrow 50"/>
          <p:cNvSpPr/>
          <p:nvPr/>
        </p:nvSpPr>
        <p:spPr>
          <a:xfrm>
            <a:off x="5562600" y="1752600"/>
            <a:ext cx="45719"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val 51"/>
          <p:cNvSpPr/>
          <p:nvPr/>
        </p:nvSpPr>
        <p:spPr>
          <a:xfrm>
            <a:off x="0" y="533400"/>
            <a:ext cx="1447800" cy="1295401"/>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smtClean="0">
                <a:solidFill>
                  <a:schemeClr val="bg2">
                    <a:lumMod val="25000"/>
                  </a:schemeClr>
                </a:solidFill>
              </a:rPr>
              <a:t>Niveaux d'emploi et taux de salaires, pré- et post-catastrophe ?</a:t>
            </a:r>
            <a:endParaRPr lang="fr-FR" sz="1000" dirty="0">
              <a:solidFill>
                <a:schemeClr val="bg2">
                  <a:lumMod val="25000"/>
                </a:schemeClr>
              </a:solidFill>
            </a:endParaRPr>
          </a:p>
        </p:txBody>
      </p:sp>
      <p:sp>
        <p:nvSpPr>
          <p:cNvPr id="59" name="Rounded Rectangle 58"/>
          <p:cNvSpPr/>
          <p:nvPr/>
        </p:nvSpPr>
        <p:spPr>
          <a:xfrm>
            <a:off x="2438400" y="2057400"/>
            <a:ext cx="2286000" cy="7334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dirty="0" smtClean="0">
                <a:solidFill>
                  <a:schemeClr val="bg1"/>
                </a:solidFill>
              </a:rPr>
              <a:t>Secteur de la construction</a:t>
            </a:r>
          </a:p>
          <a:p>
            <a:pPr algn="ctr"/>
            <a:r>
              <a:rPr lang="fr-FR" sz="1000" dirty="0" smtClean="0">
                <a:solidFill>
                  <a:schemeClr val="bg1"/>
                </a:solidFill>
              </a:rPr>
              <a:t>Salaire journalier enregistré pour le travail qualifié :______________________</a:t>
            </a:r>
            <a:endParaRPr lang="fr-FR" sz="1000" dirty="0">
              <a:solidFill>
                <a:schemeClr val="bg1"/>
              </a:solidFill>
            </a:endParaRPr>
          </a:p>
        </p:txBody>
      </p:sp>
      <p:sp>
        <p:nvSpPr>
          <p:cNvPr id="62" name="Flowchart: Preparation 48"/>
          <p:cNvSpPr/>
          <p:nvPr/>
        </p:nvSpPr>
        <p:spPr>
          <a:xfrm rot="10800000" flipV="1">
            <a:off x="1857375" y="5436814"/>
            <a:ext cx="1676400" cy="1219200"/>
          </a:xfrm>
          <a:prstGeom prst="flowChartPreparation">
            <a:avLst/>
          </a:prstGeom>
          <a:solidFill>
            <a:srgbClr val="339966"/>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fr-FR" sz="1000" dirty="0" smtClean="0">
                <a:solidFill>
                  <a:schemeClr val="bg1"/>
                </a:solidFill>
              </a:rPr>
              <a:t>Niveau des salaires officiels et niveau réel de paiement sur le marché informel</a:t>
            </a:r>
            <a:endParaRPr lang="fr-FR" sz="1000" dirty="0">
              <a:solidFill>
                <a:schemeClr val="bg1"/>
              </a:solidFill>
            </a:endParaRPr>
          </a:p>
        </p:txBody>
      </p:sp>
      <p:sp>
        <p:nvSpPr>
          <p:cNvPr id="63" name="Rounded Rectangle 62"/>
          <p:cNvSpPr/>
          <p:nvPr/>
        </p:nvSpPr>
        <p:spPr>
          <a:xfrm>
            <a:off x="6499860" y="2209800"/>
            <a:ext cx="1371599" cy="13664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smtClean="0">
                <a:solidFill>
                  <a:schemeClr val="bg1"/>
                </a:solidFill>
              </a:rPr>
              <a:t>Marchés de</a:t>
            </a:r>
            <a:r>
              <a:rPr lang="fr-FR" dirty="0" smtClean="0"/>
              <a:t> </a:t>
            </a:r>
            <a:r>
              <a:rPr lang="fr-FR" sz="1050" b="1" dirty="0" smtClean="0">
                <a:solidFill>
                  <a:schemeClr val="bg1"/>
                </a:solidFill>
              </a:rPr>
              <a:t>quartier</a:t>
            </a:r>
          </a:p>
          <a:p>
            <a:pPr algn="ctr"/>
            <a:endParaRPr lang="fr-FR" sz="1000" dirty="0" smtClean="0">
              <a:solidFill>
                <a:schemeClr val="bg1"/>
              </a:solidFill>
            </a:endParaRPr>
          </a:p>
          <a:p>
            <a:pPr algn="ctr"/>
            <a:r>
              <a:rPr lang="fr-FR" dirty="0" smtClean="0"/>
              <a:t> </a:t>
            </a:r>
            <a:r>
              <a:rPr lang="fr-FR" sz="1000" dirty="0">
                <a:solidFill>
                  <a:schemeClr val="bg1"/>
                </a:solidFill>
              </a:rPr>
              <a:t>Salaire journalier enregistré pour le travail non qualifié : _________</a:t>
            </a:r>
          </a:p>
        </p:txBody>
      </p:sp>
      <p:sp>
        <p:nvSpPr>
          <p:cNvPr id="65" name="Flowchart: Preparation 48"/>
          <p:cNvSpPr/>
          <p:nvPr/>
        </p:nvSpPr>
        <p:spPr>
          <a:xfrm rot="10800000" flipV="1">
            <a:off x="0" y="5333999"/>
            <a:ext cx="1676400" cy="1066801"/>
          </a:xfrm>
          <a:prstGeom prst="flowChartPreparation">
            <a:avLst/>
          </a:prstGeom>
          <a:solidFill>
            <a:srgbClr val="339966"/>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fr-FR" sz="1000" dirty="0" smtClean="0">
                <a:solidFill>
                  <a:schemeClr val="bg1"/>
                </a:solidFill>
              </a:rPr>
              <a:t>Priorités du gouvernement pour la réparation des infrastructures </a:t>
            </a:r>
            <a:endParaRPr lang="fr-FR" sz="1000" dirty="0">
              <a:solidFill>
                <a:schemeClr val="bg1"/>
              </a:solidFill>
            </a:endParaRPr>
          </a:p>
        </p:txBody>
      </p:sp>
      <p:sp>
        <p:nvSpPr>
          <p:cNvPr id="66" name="Flowchart: Preparation 48"/>
          <p:cNvSpPr/>
          <p:nvPr/>
        </p:nvSpPr>
        <p:spPr>
          <a:xfrm rot="10800000" flipV="1">
            <a:off x="3848100" y="5410200"/>
            <a:ext cx="1790700" cy="1295400"/>
          </a:xfrm>
          <a:prstGeom prst="flowChartPreparation">
            <a:avLst/>
          </a:prstGeom>
          <a:solidFill>
            <a:srgbClr val="339966"/>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fr-FR" sz="1000" dirty="0" smtClean="0">
                <a:solidFill>
                  <a:schemeClr val="bg1"/>
                </a:solidFill>
              </a:rPr>
              <a:t>Exigences technologiques ou de niveau de qualification pour les projets de travail</a:t>
            </a:r>
            <a:endParaRPr lang="fr-FR" sz="1000" dirty="0">
              <a:solidFill>
                <a:schemeClr val="bg1"/>
              </a:solidFill>
            </a:endParaRPr>
          </a:p>
        </p:txBody>
      </p:sp>
      <p:sp>
        <p:nvSpPr>
          <p:cNvPr id="44" name="Rectangle 43"/>
          <p:cNvSpPr/>
          <p:nvPr/>
        </p:nvSpPr>
        <p:spPr>
          <a:xfrm>
            <a:off x="438151" y="4359053"/>
            <a:ext cx="1219200" cy="633845"/>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smtClean="0">
                <a:solidFill>
                  <a:schemeClr val="tx2">
                    <a:lumMod val="50000"/>
                  </a:schemeClr>
                </a:solidFill>
              </a:rPr>
              <a:t>Gouvernement</a:t>
            </a:r>
            <a:endParaRPr lang="fr-FR" sz="1000" dirty="0">
              <a:solidFill>
                <a:schemeClr val="tx2">
                  <a:lumMod val="50000"/>
                </a:schemeClr>
              </a:solidFill>
            </a:endParaRPr>
          </a:p>
        </p:txBody>
      </p:sp>
    </p:spTree>
    <p:extLst>
      <p:ext uri="{BB962C8B-B14F-4D97-AF65-F5344CB8AC3E}">
        <p14:creation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p14="http://schemas.microsoft.com/office/powerpoint/2010/main" val="41432826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3137</TotalTime>
  <Words>263</Words>
  <Application>Microsoft Office PowerPoint</Application>
  <PresentationFormat>On-screen Show (4:3)</PresentationFormat>
  <Paragraphs>56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Clarity</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Tiare</dc:creator>
  <cp:lastModifiedBy>mmenichini</cp:lastModifiedBy>
  <cp:revision>28</cp:revision>
  <dcterms:created xsi:type="dcterms:W3CDTF">2011-08-29T15:41:37Z</dcterms:created>
  <dcterms:modified xsi:type="dcterms:W3CDTF">2012-04-05T08:46:33Z</dcterms:modified>
</cp:coreProperties>
</file>